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9" r:id="rId2"/>
    <p:sldId id="257" r:id="rId3"/>
    <p:sldId id="256" r:id="rId4"/>
    <p:sldId id="258" r:id="rId5"/>
    <p:sldId id="260" r:id="rId6"/>
    <p:sldId id="261" r:id="rId7"/>
    <p:sldId id="262" r:id="rId8"/>
    <p:sldId id="263" r:id="rId9"/>
    <p:sldId id="264" r:id="rId10"/>
    <p:sldId id="266" r:id="rId11"/>
    <p:sldId id="265"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753"/>
    <p:restoredTop sz="94590"/>
  </p:normalViewPr>
  <p:slideViewPr>
    <p:cSldViewPr snapToGrid="0" snapToObjects="1">
      <p:cViewPr varScale="1">
        <p:scale>
          <a:sx n="76" d="100"/>
          <a:sy n="76" d="100"/>
        </p:scale>
        <p:origin x="1062"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80" d="100"/>
          <a:sy n="80" d="100"/>
        </p:scale>
        <p:origin x="2340" y="-10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Roberts" userId="832323f2135290fd" providerId="LiveId" clId="{F9A0D75E-E3DB-4396-884D-258515875AE7}"/>
    <pc:docChg chg="modSld">
      <pc:chgData name="Sue Roberts" userId="832323f2135290fd" providerId="LiveId" clId="{F9A0D75E-E3DB-4396-884D-258515875AE7}" dt="2020-09-21T02:58:22.805" v="5" actId="6549"/>
      <pc:docMkLst>
        <pc:docMk/>
      </pc:docMkLst>
      <pc:sldChg chg="modNotes">
        <pc:chgData name="Sue Roberts" userId="832323f2135290fd" providerId="LiveId" clId="{F9A0D75E-E3DB-4396-884D-258515875AE7}" dt="2020-09-21T02:58:22.805" v="5" actId="6549"/>
        <pc:sldMkLst>
          <pc:docMk/>
          <pc:sldMk cId="2449358474" sldId="263"/>
        </pc:sldMkLst>
      </pc:sldChg>
      <pc:sldChg chg="modNotes">
        <pc:chgData name="Sue Roberts" userId="832323f2135290fd" providerId="LiveId" clId="{F9A0D75E-E3DB-4396-884D-258515875AE7}" dt="2020-09-21T02:57:28.429" v="3" actId="20577"/>
        <pc:sldMkLst>
          <pc:docMk/>
          <pc:sldMk cId="3613376428" sldId="264"/>
        </pc:sldMkLst>
      </pc:sldChg>
      <pc:sldChg chg="modNotes">
        <pc:chgData name="Sue Roberts" userId="832323f2135290fd" providerId="LiveId" clId="{F9A0D75E-E3DB-4396-884D-258515875AE7}" dt="2020-09-21T02:57:51.966" v="4" actId="20577"/>
        <pc:sldMkLst>
          <pc:docMk/>
          <pc:sldMk cId="4083988855"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5971C-E389-0745-A3A8-EECC6DF643EC}" type="datetimeFigureOut">
              <a:rPr lang="en-US" smtClean="0"/>
              <a:t>9/21/2020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6FE2B-4160-9A41-920D-1B5F8E6E68AC}" type="slidenum">
              <a:rPr lang="en-US" smtClean="0"/>
              <a:t>‹#›</a:t>
            </a:fld>
            <a:endParaRPr lang="en-US"/>
          </a:p>
        </p:txBody>
      </p:sp>
    </p:spTree>
    <p:extLst>
      <p:ext uri="{BB962C8B-B14F-4D97-AF65-F5344CB8AC3E}">
        <p14:creationId xmlns:p14="http://schemas.microsoft.com/office/powerpoint/2010/main" val="128353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6FE2B-4160-9A41-920D-1B5F8E6E68AC}" type="slidenum">
              <a:rPr lang="en-US" smtClean="0"/>
              <a:t>1</a:t>
            </a:fld>
            <a:endParaRPr lang="en-US"/>
          </a:p>
        </p:txBody>
      </p:sp>
    </p:spTree>
    <p:extLst>
      <p:ext uri="{BB962C8B-B14F-4D97-AF65-F5344CB8AC3E}">
        <p14:creationId xmlns:p14="http://schemas.microsoft.com/office/powerpoint/2010/main" val="69889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hearing God’s judgment Ahab tore his clothes, fasted and mourned. God took notice and delayed the destruction of his dynasty until after he died – his sons would see it happen. Was it true repentance? No I don’t think so. True repentance is turning to God, restoring all that you have taken from people (like </a:t>
            </a:r>
            <a:r>
              <a:rPr lang="en-US" dirty="0" err="1"/>
              <a:t>Zaccheus</a:t>
            </a:r>
            <a:r>
              <a:rPr lang="en-US" dirty="0"/>
              <a:t> in Luke 19:8) – we don’t see Ahab restore the vineyard to Naboth’s family, or get rid of the idols or pray to God. He is just terrified of what what God said would happen. I think God’s mercy was inviting him to go deeper into repentance but sadly it never happened. So what sort of God would show mercy to Ahab? He deserved all he got. Same God who shows us mercy - we are all sinners deserving death. We might not be as wicked or sin “as bad as” Ahab did but we all need salvation.</a:t>
            </a:r>
          </a:p>
        </p:txBody>
      </p:sp>
      <p:sp>
        <p:nvSpPr>
          <p:cNvPr id="4" name="Slide Number Placeholder 3"/>
          <p:cNvSpPr>
            <a:spLocks noGrp="1"/>
          </p:cNvSpPr>
          <p:nvPr>
            <p:ph type="sldNum" sz="quarter" idx="5"/>
          </p:nvPr>
        </p:nvSpPr>
        <p:spPr/>
        <p:txBody>
          <a:bodyPr/>
          <a:lstStyle/>
          <a:p>
            <a:fld id="{B226FE2B-4160-9A41-920D-1B5F8E6E68AC}" type="slidenum">
              <a:rPr lang="en-US" smtClean="0"/>
              <a:t>10</a:t>
            </a:fld>
            <a:endParaRPr lang="en-US"/>
          </a:p>
        </p:txBody>
      </p:sp>
    </p:spTree>
    <p:extLst>
      <p:ext uri="{BB962C8B-B14F-4D97-AF65-F5344CB8AC3E}">
        <p14:creationId xmlns:p14="http://schemas.microsoft.com/office/powerpoint/2010/main" val="809577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us can hide from God. We are all sinners and God’s judgment and payday will come for us all. The good news is that we don’t have to take it because Jesus took it for us on the cross. He took our sin so we can get his righteousness. For those who haven’t accepted Christ as their </a:t>
            </a:r>
            <a:r>
              <a:rPr lang="en-US" dirty="0" err="1"/>
              <a:t>Saviour</a:t>
            </a:r>
            <a:r>
              <a:rPr lang="en-US" dirty="0"/>
              <a:t> payday is coming and you don’t know when. He will say enough and then it will be too late Let us think of the world to come as we faithfully live for Christ in this on.</a:t>
            </a:r>
          </a:p>
        </p:txBody>
      </p:sp>
      <p:sp>
        <p:nvSpPr>
          <p:cNvPr id="4" name="Slide Number Placeholder 3"/>
          <p:cNvSpPr>
            <a:spLocks noGrp="1"/>
          </p:cNvSpPr>
          <p:nvPr>
            <p:ph type="sldNum" sz="quarter" idx="5"/>
          </p:nvPr>
        </p:nvSpPr>
        <p:spPr/>
        <p:txBody>
          <a:bodyPr/>
          <a:lstStyle/>
          <a:p>
            <a:fld id="{B226FE2B-4160-9A41-920D-1B5F8E6E68AC}" type="slidenum">
              <a:rPr lang="en-US" smtClean="0"/>
              <a:t>11</a:t>
            </a:fld>
            <a:endParaRPr lang="en-US"/>
          </a:p>
        </p:txBody>
      </p:sp>
    </p:spTree>
    <p:extLst>
      <p:ext uri="{BB962C8B-B14F-4D97-AF65-F5344CB8AC3E}">
        <p14:creationId xmlns:p14="http://schemas.microsoft.com/office/powerpoint/2010/main" val="80337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Caton plays Darryl Kerrigan in The Castle (1997) – an Australian movie about a man who stands up to the authorities who want his home. He sees the injustice in the government wanting to take his home and he makes a stand. The reality is there has been injustice in the world since sin entered the world.</a:t>
            </a:r>
          </a:p>
        </p:txBody>
      </p:sp>
      <p:sp>
        <p:nvSpPr>
          <p:cNvPr id="4" name="Slide Number Placeholder 3"/>
          <p:cNvSpPr>
            <a:spLocks noGrp="1"/>
          </p:cNvSpPr>
          <p:nvPr>
            <p:ph type="sldNum" sz="quarter" idx="5"/>
          </p:nvPr>
        </p:nvSpPr>
        <p:spPr/>
        <p:txBody>
          <a:bodyPr/>
          <a:lstStyle/>
          <a:p>
            <a:fld id="{B226FE2B-4160-9A41-920D-1B5F8E6E68AC}" type="slidenum">
              <a:rPr lang="en-US" smtClean="0"/>
              <a:t>2</a:t>
            </a:fld>
            <a:endParaRPr lang="en-US"/>
          </a:p>
        </p:txBody>
      </p:sp>
    </p:spTree>
    <p:extLst>
      <p:ext uri="{BB962C8B-B14F-4D97-AF65-F5344CB8AC3E}">
        <p14:creationId xmlns:p14="http://schemas.microsoft.com/office/powerpoint/2010/main" val="270054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similar story in the OT – this time related to a vineyard. There are four main characters in this story – five if we include God who is sovereign over all that happens. There is Naboth the farmer, Ahab the wicked king, Jezebel his evil wife and Elijah the prophet. As we go through this story I was us to focus on three truths that are still very real today. This is not just a drama from another place and time in history – these truths play out even in our time and our place today. </a:t>
            </a:r>
          </a:p>
        </p:txBody>
      </p:sp>
      <p:sp>
        <p:nvSpPr>
          <p:cNvPr id="4" name="Slide Number Placeholder 3"/>
          <p:cNvSpPr>
            <a:spLocks noGrp="1"/>
          </p:cNvSpPr>
          <p:nvPr>
            <p:ph type="sldNum" sz="quarter" idx="5"/>
          </p:nvPr>
        </p:nvSpPr>
        <p:spPr/>
        <p:txBody>
          <a:bodyPr/>
          <a:lstStyle/>
          <a:p>
            <a:fld id="{B226FE2B-4160-9A41-920D-1B5F8E6E68AC}" type="slidenum">
              <a:rPr lang="en-US" smtClean="0"/>
              <a:t>3</a:t>
            </a:fld>
            <a:endParaRPr lang="en-US"/>
          </a:p>
        </p:txBody>
      </p:sp>
    </p:spTree>
    <p:extLst>
      <p:ext uri="{BB962C8B-B14F-4D97-AF65-F5344CB8AC3E}">
        <p14:creationId xmlns:p14="http://schemas.microsoft.com/office/powerpoint/2010/main" val="148614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30238"/>
            <a:ext cx="4114800" cy="3086100"/>
          </a:xfrm>
        </p:spPr>
      </p:sp>
      <p:sp>
        <p:nvSpPr>
          <p:cNvPr id="3" name="Notes Placeholder 2"/>
          <p:cNvSpPr>
            <a:spLocks noGrp="1"/>
          </p:cNvSpPr>
          <p:nvPr>
            <p:ph type="body" idx="1"/>
          </p:nvPr>
        </p:nvSpPr>
        <p:spPr>
          <a:xfrm>
            <a:off x="487680" y="3962400"/>
            <a:ext cx="5852160" cy="4358640"/>
          </a:xfrm>
        </p:spPr>
        <p:txBody>
          <a:bodyPr/>
          <a:lstStyle/>
          <a:p>
            <a:r>
              <a:rPr lang="en-US" dirty="0"/>
              <a:t>Naboth owned a vineyard adjoining Ahab’s palace in Jezreel. Ahab wanted it to expand his property portfolio and approached Naboth to attempt to buy it from him. He offered him an exchange for a better vineyard or outright purchase but Naboth refused. Why? Ahab seemed to be offering a fair deal (he could have become rich) and it wouldn’t hurt to get in the good books of the king. But just because our culture says its good, doesn’t mean it is. As Romans 12:9 reminds as that as believers we must hate evil and cling to what is good. So Naboth chose to stand and suffer for </a:t>
            </a:r>
            <a:r>
              <a:rPr lang="en-US" dirty="0" err="1"/>
              <a:t>honouring</a:t>
            </a:r>
            <a:r>
              <a:rPr lang="en-US" dirty="0"/>
              <a:t> and obeying God. The Lord forbids it = standing for righteousness, preferring to find </a:t>
            </a:r>
            <a:r>
              <a:rPr lang="en-US" dirty="0" err="1"/>
              <a:t>favour</a:t>
            </a:r>
            <a:r>
              <a:rPr lang="en-US" dirty="0"/>
              <a:t> with god, then with man. By refusing the king I am sure he knew that he would suffer. The people would have known of Ahab and Jezebel’s wickedness, he knew that Ahab wouldn’t just take no for an answer. So why make a stand? Two reasons. Ahab’s desire was to turn the vineyard into his vegetable garden – interesting detail which has a lot of symbolism. In Deuteronomy 11:10-13 uses a vegetable garden and a vineyard to describe the difference between Egypt and the Promised Land, a symbol of working hard, relying on our own strength  to survive or being blessed in abundance, relying on God for life. God often referred to the nation of Israel, to his people as the vine. Not only in the OT ((Ps 80:8) but also the NT (Mark 12:1-12). In a sense it highlighted Ahab’s desire to lead the nation away from God. The second reason why Naboth refused to sell was he obeyed God. It wasn’t his land to sell. The land belonged to God and he gave it as a gift to each family. It was only to be sold in extreme circumstances (poverty) but never permanently. The land holder could buy it back whenever they could afford to do so (at a reduced price) and after fifty years (year of Jubilee) all land reverted back to the family. </a:t>
            </a:r>
          </a:p>
        </p:txBody>
      </p:sp>
      <p:sp>
        <p:nvSpPr>
          <p:cNvPr id="4" name="Slide Number Placeholder 3"/>
          <p:cNvSpPr>
            <a:spLocks noGrp="1"/>
          </p:cNvSpPr>
          <p:nvPr>
            <p:ph type="sldNum" sz="quarter" idx="5"/>
          </p:nvPr>
        </p:nvSpPr>
        <p:spPr/>
        <p:txBody>
          <a:bodyPr/>
          <a:lstStyle/>
          <a:p>
            <a:fld id="{B226FE2B-4160-9A41-920D-1B5F8E6E68AC}" type="slidenum">
              <a:rPr lang="en-US" smtClean="0"/>
              <a:t>4</a:t>
            </a:fld>
            <a:endParaRPr lang="en-US"/>
          </a:p>
        </p:txBody>
      </p:sp>
    </p:spTree>
    <p:extLst>
      <p:ext uri="{BB962C8B-B14F-4D97-AF65-F5344CB8AC3E}">
        <p14:creationId xmlns:p14="http://schemas.microsoft.com/office/powerpoint/2010/main" val="3093448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Naboth’s refusal Ahab threw a tantrum (very immature), went to bed and refused to eat. He was coveting, filled with greed and James highlights the dangers of letting sinful desires remain and grow. We must guard against sin in our lives. Its been said that your theology determines your biography (Tony Merida). What we believe drives what we do, how we live. We see the vast difference between Naboth and Ahab. A picture of those who truly live for Jesus and those who don’t. But as bad as Ahab is, Jezebel is worse. She sees her husband sulking and takers matters into her own evil hands. She invites Naboth to a dinner and tells the town leaders to arrange for two scoundrels to be seated near him so they could falsely claim to overhear him cursing God and the king. They do this and then the town leaders take Naboth and his sons (2 Kings 9:26) outside the town and stone them to death. Killing the sons lessens claim the family may make on the land in the future.</a:t>
            </a:r>
          </a:p>
        </p:txBody>
      </p:sp>
      <p:sp>
        <p:nvSpPr>
          <p:cNvPr id="4" name="Slide Number Placeholder 3"/>
          <p:cNvSpPr>
            <a:spLocks noGrp="1"/>
          </p:cNvSpPr>
          <p:nvPr>
            <p:ph type="sldNum" sz="quarter" idx="5"/>
          </p:nvPr>
        </p:nvSpPr>
        <p:spPr/>
        <p:txBody>
          <a:bodyPr/>
          <a:lstStyle/>
          <a:p>
            <a:fld id="{B226FE2B-4160-9A41-920D-1B5F8E6E68AC}" type="slidenum">
              <a:rPr lang="en-US" smtClean="0"/>
              <a:t>5</a:t>
            </a:fld>
            <a:endParaRPr lang="en-US"/>
          </a:p>
        </p:txBody>
      </p:sp>
    </p:spTree>
    <p:extLst>
      <p:ext uri="{BB962C8B-B14F-4D97-AF65-F5344CB8AC3E}">
        <p14:creationId xmlns:p14="http://schemas.microsoft.com/office/powerpoint/2010/main" val="2479842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Naboth and his sons were being wrongly accused and murdered no one stood up for them. There was no opposition from the town leaders and the community – just compliance with evil. We don’t know why but can assume they were fearful of what would happen. Not the case for Elijah. God asks him to come out of hiding (remember Jezebel put a death warrant on him) and confronted the king. Ahab regarded him as an enemy (v20) so very bold to confront him. Not only did he confront him, he tells him that God is bringing judgment on him, his wife and his family. That’s pretty tough news for him to share – wasn’t asking him to repent. Telling him that God has had enough and will now destroy him – not a nice death either. They will be eaten by dogs, no nice funeral  </a:t>
            </a:r>
            <a:r>
              <a:rPr lang="en-US" dirty="0" err="1"/>
              <a:t>foIt</a:t>
            </a:r>
            <a:r>
              <a:rPr lang="en-US" dirty="0"/>
              <a:t> was too risky – afraid of the consequences. </a:t>
            </a:r>
          </a:p>
        </p:txBody>
      </p:sp>
      <p:sp>
        <p:nvSpPr>
          <p:cNvPr id="4" name="Slide Number Placeholder 3"/>
          <p:cNvSpPr>
            <a:spLocks noGrp="1"/>
          </p:cNvSpPr>
          <p:nvPr>
            <p:ph type="sldNum" sz="quarter" idx="5"/>
          </p:nvPr>
        </p:nvSpPr>
        <p:spPr/>
        <p:txBody>
          <a:bodyPr/>
          <a:lstStyle/>
          <a:p>
            <a:fld id="{B226FE2B-4160-9A41-920D-1B5F8E6E68AC}" type="slidenum">
              <a:rPr lang="en-US" smtClean="0"/>
              <a:t>6</a:t>
            </a:fld>
            <a:endParaRPr lang="en-US"/>
          </a:p>
        </p:txBody>
      </p:sp>
    </p:spTree>
    <p:extLst>
      <p:ext uri="{BB962C8B-B14F-4D97-AF65-F5344CB8AC3E}">
        <p14:creationId xmlns:p14="http://schemas.microsoft.com/office/powerpoint/2010/main" val="331062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be careful that we don’t shake our head at the leaders and people in Naboth’s city and think we would all be like Elijah. Do we fear the consequences and blend in, or do we fear God and stand up, alone if necessary. Oppressed is not just about the poor, widows, the </a:t>
            </a:r>
            <a:r>
              <a:rPr lang="en-US" dirty="0" err="1"/>
              <a:t>defenceless</a:t>
            </a:r>
            <a:r>
              <a:rPr lang="en-US" dirty="0"/>
              <a:t>, social issues. The oppressed is also those who are lost, slave to sin. The reality is that serving God will cost us – time, money, relationships, reputation, promotions, friendship – perhaps even our life. But we have a promise that God is always with us and nothing can separate us from his love. We may suffer on earth but we have guaranteed joy in heaven. Jenny and Lynne doing RI – a bit scary but willing to do it. Kaden doing soccer camp. Giving up income to serve. </a:t>
            </a:r>
          </a:p>
        </p:txBody>
      </p:sp>
      <p:sp>
        <p:nvSpPr>
          <p:cNvPr id="4" name="Slide Number Placeholder 3"/>
          <p:cNvSpPr>
            <a:spLocks noGrp="1"/>
          </p:cNvSpPr>
          <p:nvPr>
            <p:ph type="sldNum" sz="quarter" idx="5"/>
          </p:nvPr>
        </p:nvSpPr>
        <p:spPr/>
        <p:txBody>
          <a:bodyPr/>
          <a:lstStyle/>
          <a:p>
            <a:fld id="{B226FE2B-4160-9A41-920D-1B5F8E6E68AC}" type="slidenum">
              <a:rPr lang="en-US" smtClean="0"/>
              <a:t>7</a:t>
            </a:fld>
            <a:endParaRPr lang="en-US"/>
          </a:p>
        </p:txBody>
      </p:sp>
    </p:spTree>
    <p:extLst>
      <p:ext uri="{BB962C8B-B14F-4D97-AF65-F5344CB8AC3E}">
        <p14:creationId xmlns:p14="http://schemas.microsoft.com/office/powerpoint/2010/main" val="3696214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and time again the Bible tells us that God is patient, merciful and loving. While we celebrate that, there are also times that it frustrates us – particularly when it comes to evil – we just want him to step in and stop it. But God’s mercy and patience have a divine limit – one day he will say enough, and we don’t know when that is. After all the evil that Ahab and Jezebel had done god now says he has had enough. Why did he wait so long? We don’t know! But when he says His word is final – he keeps it and no one can stop it. Even kings and queens will be held accountable. God defends and protects the weak and the helpless. Not a single sin goes without consequence. This truth is powerful in sharing the gospel in third world nations where the weak and helpless often see injustice go unpunished. To think that God of the universe cares about them and holds rulers to account blows them away.</a:t>
            </a:r>
          </a:p>
        </p:txBody>
      </p:sp>
      <p:sp>
        <p:nvSpPr>
          <p:cNvPr id="4" name="Slide Number Placeholder 3"/>
          <p:cNvSpPr>
            <a:spLocks noGrp="1"/>
          </p:cNvSpPr>
          <p:nvPr>
            <p:ph type="sldNum" sz="quarter" idx="5"/>
          </p:nvPr>
        </p:nvSpPr>
        <p:spPr/>
        <p:txBody>
          <a:bodyPr/>
          <a:lstStyle/>
          <a:p>
            <a:fld id="{B226FE2B-4160-9A41-920D-1B5F8E6E68AC}" type="slidenum">
              <a:rPr lang="en-US" smtClean="0"/>
              <a:t>8</a:t>
            </a:fld>
            <a:endParaRPr lang="en-US"/>
          </a:p>
        </p:txBody>
      </p:sp>
    </p:spTree>
    <p:extLst>
      <p:ext uri="{BB962C8B-B14F-4D97-AF65-F5344CB8AC3E}">
        <p14:creationId xmlns:p14="http://schemas.microsoft.com/office/powerpoint/2010/main" val="164029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justify sin in our life – by comparing with others and saying I’m not as bad as them or by procrastination, thinking that you will deal with it later (God understands) or by complacency (thinking that God hasn’t dealt with it yet, so maybe not that worried about it) – these are all tools of the devil. When God says enough for a believer it doesn’t result in being cast out of his kingdom. Nothing can separate us from his love and promises. But he loves you too much to ignore your sin – remember love acts. You won’t lose your salvation but he can remove joy from this life or even remove you from this world. The Corinthian church was intentionally sinning and it resulted in ill health, lack of energy and joy and some even died.</a:t>
            </a:r>
          </a:p>
        </p:txBody>
      </p:sp>
      <p:sp>
        <p:nvSpPr>
          <p:cNvPr id="4" name="Slide Number Placeholder 3"/>
          <p:cNvSpPr>
            <a:spLocks noGrp="1"/>
          </p:cNvSpPr>
          <p:nvPr>
            <p:ph type="sldNum" sz="quarter" idx="5"/>
          </p:nvPr>
        </p:nvSpPr>
        <p:spPr/>
        <p:txBody>
          <a:bodyPr/>
          <a:lstStyle/>
          <a:p>
            <a:fld id="{B226FE2B-4160-9A41-920D-1B5F8E6E68AC}" type="slidenum">
              <a:rPr lang="en-US" smtClean="0"/>
              <a:t>9</a:t>
            </a:fld>
            <a:endParaRPr lang="en-US"/>
          </a:p>
        </p:txBody>
      </p:sp>
    </p:spTree>
    <p:extLst>
      <p:ext uri="{BB962C8B-B14F-4D97-AF65-F5344CB8AC3E}">
        <p14:creationId xmlns:p14="http://schemas.microsoft.com/office/powerpoint/2010/main" val="1379060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A4FE3C-C399-BF45-A8E3-8F8E3970F0A0}"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293738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4FE3C-C399-BF45-A8E3-8F8E3970F0A0}"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15164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4FE3C-C399-BF45-A8E3-8F8E3970F0A0}"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4052259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4FE3C-C399-BF45-A8E3-8F8E3970F0A0}"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484786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4FE3C-C399-BF45-A8E3-8F8E3970F0A0}"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1680752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A4FE3C-C399-BF45-A8E3-8F8E3970F0A0}"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264957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A4FE3C-C399-BF45-A8E3-8F8E3970F0A0}" type="datetimeFigureOut">
              <a:rPr lang="en-US" smtClean="0"/>
              <a:t>9/21/2020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2566874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A4FE3C-C399-BF45-A8E3-8F8E3970F0A0}" type="datetimeFigureOut">
              <a:rPr lang="en-US" smtClean="0"/>
              <a:t>9/21/2020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4273085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4FE3C-C399-BF45-A8E3-8F8E3970F0A0}" type="datetimeFigureOut">
              <a:rPr lang="en-US" smtClean="0"/>
              <a:t>9/21/2020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356082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A4FE3C-C399-BF45-A8E3-8F8E3970F0A0}"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1632950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A4FE3C-C399-BF45-A8E3-8F8E3970F0A0}"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26885-8D70-BF48-86AB-981F226115E4}" type="slidenum">
              <a:rPr lang="en-US" smtClean="0"/>
              <a:t>‹#›</a:t>
            </a:fld>
            <a:endParaRPr lang="en-US"/>
          </a:p>
        </p:txBody>
      </p:sp>
    </p:spTree>
    <p:extLst>
      <p:ext uri="{BB962C8B-B14F-4D97-AF65-F5344CB8AC3E}">
        <p14:creationId xmlns:p14="http://schemas.microsoft.com/office/powerpoint/2010/main" val="1103642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4FE3C-C399-BF45-A8E3-8F8E3970F0A0}" type="datetimeFigureOut">
              <a:rPr lang="en-US" smtClean="0"/>
              <a:t>9/21/2020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26885-8D70-BF48-86AB-981F226115E4}" type="slidenum">
              <a:rPr lang="en-US" smtClean="0"/>
              <a:t>‹#›</a:t>
            </a:fld>
            <a:endParaRPr lang="en-US"/>
          </a:p>
        </p:txBody>
      </p:sp>
    </p:spTree>
    <p:extLst>
      <p:ext uri="{BB962C8B-B14F-4D97-AF65-F5344CB8AC3E}">
        <p14:creationId xmlns:p14="http://schemas.microsoft.com/office/powerpoint/2010/main" val="188696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house from beloved Aussie film The Castle sells for $40,000 at auction  ahead of relocation">
            <a:extLst>
              <a:ext uri="{FF2B5EF4-FFF2-40B4-BE49-F238E27FC236}">
                <a16:creationId xmlns:a16="http://schemas.microsoft.com/office/drawing/2014/main" id="{F033BD4E-2894-D847-A827-EB04CD3C5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34" r="5600"/>
          <a:stretch/>
        </p:blipFill>
        <p:spPr bwMode="auto">
          <a:xfrm>
            <a:off x="-1" y="27432"/>
            <a:ext cx="9148733" cy="683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66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lit, light, dark&#10;&#10;Description automatically generated">
            <a:extLst>
              <a:ext uri="{FF2B5EF4-FFF2-40B4-BE49-F238E27FC236}">
                <a16:creationId xmlns:a16="http://schemas.microsoft.com/office/drawing/2014/main" id="{68F69847-6A2B-694B-8BD6-BC075AC11246}"/>
              </a:ext>
            </a:extLst>
          </p:cNvPr>
          <p:cNvPicPr>
            <a:picLocks noChangeAspect="1"/>
          </p:cNvPicPr>
          <p:nvPr/>
        </p:nvPicPr>
        <p:blipFill>
          <a:blip r:embed="rId3"/>
          <a:stretch>
            <a:fillRect/>
          </a:stretch>
        </p:blipFill>
        <p:spPr>
          <a:xfrm>
            <a:off x="0" y="0"/>
            <a:ext cx="9144000" cy="6858000"/>
          </a:xfrm>
          <a:prstGeom prst="rect">
            <a:avLst/>
          </a:prstGeom>
        </p:spPr>
      </p:pic>
      <p:pic>
        <p:nvPicPr>
          <p:cNvPr id="6" name="Picture 5" descr="A person wearing a pink dress&#10;&#10;Description automatically generated">
            <a:extLst>
              <a:ext uri="{FF2B5EF4-FFF2-40B4-BE49-F238E27FC236}">
                <a16:creationId xmlns:a16="http://schemas.microsoft.com/office/drawing/2014/main" id="{8A47133C-987D-6041-821E-DB0E77C42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6332" r="56886"/>
          <a:stretch/>
        </p:blipFill>
        <p:spPr>
          <a:xfrm flipH="1">
            <a:off x="76199" y="0"/>
            <a:ext cx="1143001" cy="5269989"/>
          </a:xfrm>
          <a:prstGeom prst="rect">
            <a:avLst/>
          </a:prstGeom>
        </p:spPr>
      </p:pic>
      <p:sp>
        <p:nvSpPr>
          <p:cNvPr id="7" name="TextBox 6">
            <a:extLst>
              <a:ext uri="{FF2B5EF4-FFF2-40B4-BE49-F238E27FC236}">
                <a16:creationId xmlns:a16="http://schemas.microsoft.com/office/drawing/2014/main" id="{B4856AD8-2CD9-CA42-B057-B9DB57A34806}"/>
              </a:ext>
            </a:extLst>
          </p:cNvPr>
          <p:cNvSpPr txBox="1"/>
          <p:nvPr/>
        </p:nvSpPr>
        <p:spPr>
          <a:xfrm>
            <a:off x="901336" y="177800"/>
            <a:ext cx="8128363"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A SURPRISING CONCLUSION – Ahab responds to God’s judgment &amp; humbles himself &amp; God shows mercy (vs 27-28).</a:t>
            </a:r>
          </a:p>
        </p:txBody>
      </p:sp>
      <p:sp>
        <p:nvSpPr>
          <p:cNvPr id="8" name="TextBox 7">
            <a:extLst>
              <a:ext uri="{FF2B5EF4-FFF2-40B4-BE49-F238E27FC236}">
                <a16:creationId xmlns:a16="http://schemas.microsoft.com/office/drawing/2014/main" id="{6EC5EE21-8746-8E4F-9F41-97292B958D8E}"/>
              </a:ext>
            </a:extLst>
          </p:cNvPr>
          <p:cNvSpPr txBox="1"/>
          <p:nvPr/>
        </p:nvSpPr>
        <p:spPr>
          <a:xfrm>
            <a:off x="1409700" y="2108200"/>
            <a:ext cx="7620000"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Was it true repentance? No – didn’t involve restoration or turning to God. More like grief and terror. </a:t>
            </a:r>
          </a:p>
        </p:txBody>
      </p:sp>
      <p:sp>
        <p:nvSpPr>
          <p:cNvPr id="10" name="TextBox 9">
            <a:extLst>
              <a:ext uri="{FF2B5EF4-FFF2-40B4-BE49-F238E27FC236}">
                <a16:creationId xmlns:a16="http://schemas.microsoft.com/office/drawing/2014/main" id="{443B817E-67CE-754D-8A13-45E68BCB264C}"/>
              </a:ext>
            </a:extLst>
          </p:cNvPr>
          <p:cNvSpPr txBox="1"/>
          <p:nvPr/>
        </p:nvSpPr>
        <p:spPr>
          <a:xfrm>
            <a:off x="1142999" y="4113626"/>
            <a:ext cx="7810501"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What sort of God would show mercy to such a sinner as Ahab?</a:t>
            </a:r>
          </a:p>
        </p:txBody>
      </p:sp>
      <p:sp>
        <p:nvSpPr>
          <p:cNvPr id="11" name="TextBox 10">
            <a:extLst>
              <a:ext uri="{FF2B5EF4-FFF2-40B4-BE49-F238E27FC236}">
                <a16:creationId xmlns:a16="http://schemas.microsoft.com/office/drawing/2014/main" id="{539620AB-A999-344D-B265-4ADB6A462FC8}"/>
              </a:ext>
            </a:extLst>
          </p:cNvPr>
          <p:cNvSpPr txBox="1"/>
          <p:nvPr/>
        </p:nvSpPr>
        <p:spPr>
          <a:xfrm>
            <a:off x="76199" y="5626611"/>
            <a:ext cx="8877301"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Thankfully, the same God who shows us mercy &amp; offers us a way to escape his wrath.</a:t>
            </a:r>
          </a:p>
        </p:txBody>
      </p:sp>
    </p:spTree>
    <p:extLst>
      <p:ext uri="{BB962C8B-B14F-4D97-AF65-F5344CB8AC3E}">
        <p14:creationId xmlns:p14="http://schemas.microsoft.com/office/powerpoint/2010/main" val="364766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hat is standing in the dark&#10;&#10;Description automatically generated">
            <a:extLst>
              <a:ext uri="{FF2B5EF4-FFF2-40B4-BE49-F238E27FC236}">
                <a16:creationId xmlns:a16="http://schemas.microsoft.com/office/drawing/2014/main" id="{4AB0D13F-A41C-114C-8433-6944BF2A0A1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828F91F0-782D-9D40-A1DE-CD06663882C4}"/>
              </a:ext>
            </a:extLst>
          </p:cNvPr>
          <p:cNvSpPr txBox="1"/>
          <p:nvPr/>
        </p:nvSpPr>
        <p:spPr>
          <a:xfrm>
            <a:off x="247650" y="4213931"/>
            <a:ext cx="8788400"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There will be a payday someday – either we take it, or Jesus takes it for us = Gospel. </a:t>
            </a:r>
          </a:p>
        </p:txBody>
      </p:sp>
      <p:sp>
        <p:nvSpPr>
          <p:cNvPr id="9" name="TextBox 8">
            <a:extLst>
              <a:ext uri="{FF2B5EF4-FFF2-40B4-BE49-F238E27FC236}">
                <a16:creationId xmlns:a16="http://schemas.microsoft.com/office/drawing/2014/main" id="{714D9878-8345-F74E-B17F-A6AE8FA22360}"/>
              </a:ext>
            </a:extLst>
          </p:cNvPr>
          <p:cNvSpPr txBox="1"/>
          <p:nvPr/>
        </p:nvSpPr>
        <p:spPr>
          <a:xfrm>
            <a:off x="99892" y="186632"/>
            <a:ext cx="8955208"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Naboth’s story points to Jesus’ story – falsely accused, taken out of the city &amp; killed. </a:t>
            </a:r>
          </a:p>
        </p:txBody>
      </p:sp>
      <p:sp>
        <p:nvSpPr>
          <p:cNvPr id="10" name="TextBox 9">
            <a:extLst>
              <a:ext uri="{FF2B5EF4-FFF2-40B4-BE49-F238E27FC236}">
                <a16:creationId xmlns:a16="http://schemas.microsoft.com/office/drawing/2014/main" id="{945CB94C-D795-D549-AD78-6D92A779F7B6}"/>
              </a:ext>
            </a:extLst>
          </p:cNvPr>
          <p:cNvSpPr txBox="1"/>
          <p:nvPr/>
        </p:nvSpPr>
        <p:spPr>
          <a:xfrm>
            <a:off x="247650" y="2766264"/>
            <a:ext cx="8648700"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Ahab &amp; Jezebel’s story teaches us the folly of rejecting God’s Word &amp; His forgiveness.</a:t>
            </a:r>
          </a:p>
        </p:txBody>
      </p:sp>
      <p:sp>
        <p:nvSpPr>
          <p:cNvPr id="11" name="TextBox 10">
            <a:extLst>
              <a:ext uri="{FF2B5EF4-FFF2-40B4-BE49-F238E27FC236}">
                <a16:creationId xmlns:a16="http://schemas.microsoft.com/office/drawing/2014/main" id="{E662791C-8553-544D-93D7-C4A671DF59B2}"/>
              </a:ext>
            </a:extLst>
          </p:cNvPr>
          <p:cNvSpPr txBox="1"/>
          <p:nvPr/>
        </p:nvSpPr>
        <p:spPr>
          <a:xfrm>
            <a:off x="247650" y="1342037"/>
            <a:ext cx="8788400"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Naboth’s death brings God’s vengeance BUT Jesus’ death brings God’s forgiveness. </a:t>
            </a:r>
          </a:p>
        </p:txBody>
      </p:sp>
      <p:sp>
        <p:nvSpPr>
          <p:cNvPr id="13" name="TextBox 12">
            <a:extLst>
              <a:ext uri="{FF2B5EF4-FFF2-40B4-BE49-F238E27FC236}">
                <a16:creationId xmlns:a16="http://schemas.microsoft.com/office/drawing/2014/main" id="{581F2FFF-F9C2-9644-A2B0-10721B101FE1}"/>
              </a:ext>
            </a:extLst>
          </p:cNvPr>
          <p:cNvSpPr txBox="1"/>
          <p:nvPr/>
        </p:nvSpPr>
        <p:spPr>
          <a:xfrm>
            <a:off x="99892" y="5614718"/>
            <a:ext cx="8936158"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Stand for Jesus – fill your mind with the glorious future we have in Him. </a:t>
            </a:r>
          </a:p>
        </p:txBody>
      </p:sp>
    </p:spTree>
    <p:extLst>
      <p:ext uri="{BB962C8B-B14F-4D97-AF65-F5344CB8AC3E}">
        <p14:creationId xmlns:p14="http://schemas.microsoft.com/office/powerpoint/2010/main" val="408398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Castle: Bushfire Relief Fundraiser – Golden Age Cinema and Bar">
            <a:extLst>
              <a:ext uri="{FF2B5EF4-FFF2-40B4-BE49-F238E27FC236}">
                <a16:creationId xmlns:a16="http://schemas.microsoft.com/office/drawing/2014/main" id="{2C5ECB19-F894-7841-BA69-62045620B8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3" r="333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AA5EE2-501F-8B46-A687-10F823E43D49}"/>
              </a:ext>
            </a:extLst>
          </p:cNvPr>
          <p:cNvSpPr txBox="1"/>
          <p:nvPr/>
        </p:nvSpPr>
        <p:spPr>
          <a:xfrm>
            <a:off x="548640" y="219456"/>
            <a:ext cx="8290560" cy="584775"/>
          </a:xfrm>
          <a:prstGeom prst="rect">
            <a:avLst/>
          </a:prstGeom>
          <a:solidFill>
            <a:schemeClr val="tx1">
              <a:alpha val="27000"/>
            </a:schemeClr>
          </a:solidFill>
        </p:spPr>
        <p:txBody>
          <a:bodyPr wrap="square" rtlCol="0">
            <a:spAutoFit/>
          </a:bodyPr>
          <a:lstStyle/>
          <a:p>
            <a:r>
              <a:rPr lang="en-US" sz="3200" b="1" i="1" dirty="0">
                <a:solidFill>
                  <a:schemeClr val="bg1"/>
                </a:solidFill>
                <a:latin typeface="Arial" panose="020B0604020202020204" pitchFamily="34" charset="0"/>
                <a:cs typeface="Arial" panose="020B0604020202020204" pitchFamily="34" charset="0"/>
              </a:rPr>
              <a:t>“Tell ‘</a:t>
            </a:r>
            <a:r>
              <a:rPr lang="en-US" sz="3200" b="1" i="1" dirty="0" err="1">
                <a:solidFill>
                  <a:schemeClr val="bg1"/>
                </a:solidFill>
                <a:latin typeface="Arial" panose="020B0604020202020204" pitchFamily="34" charset="0"/>
                <a:cs typeface="Arial" panose="020B0604020202020204" pitchFamily="34" charset="0"/>
              </a:rPr>
              <a:t>em</a:t>
            </a:r>
            <a:r>
              <a:rPr lang="en-US" sz="3200" b="1" i="1" dirty="0">
                <a:solidFill>
                  <a:schemeClr val="bg1"/>
                </a:solidFill>
                <a:latin typeface="Arial" panose="020B0604020202020204" pitchFamily="34" charset="0"/>
                <a:cs typeface="Arial" panose="020B0604020202020204" pitchFamily="34" charset="0"/>
              </a:rPr>
              <a:t> to get stuffed.”</a:t>
            </a:r>
            <a:r>
              <a:rPr lang="en-US" sz="3200" b="1" dirty="0">
                <a:solidFill>
                  <a:schemeClr val="bg1"/>
                </a:solidFill>
                <a:latin typeface="Arial" panose="020B0604020202020204" pitchFamily="34" charset="0"/>
                <a:cs typeface="Arial" panose="020B0604020202020204" pitchFamily="34" charset="0"/>
              </a:rPr>
              <a:t> (Darryl Kerrigan)</a:t>
            </a:r>
          </a:p>
        </p:txBody>
      </p:sp>
    </p:spTree>
    <p:extLst>
      <p:ext uri="{BB962C8B-B14F-4D97-AF65-F5344CB8AC3E}">
        <p14:creationId xmlns:p14="http://schemas.microsoft.com/office/powerpoint/2010/main" val="423133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flower&#10;&#10;Description automatically generated">
            <a:extLst>
              <a:ext uri="{FF2B5EF4-FFF2-40B4-BE49-F238E27FC236}">
                <a16:creationId xmlns:a16="http://schemas.microsoft.com/office/drawing/2014/main" id="{67DEFF8E-8C18-0C47-830B-7792592FF1D8}"/>
              </a:ext>
            </a:extLst>
          </p:cNvPr>
          <p:cNvPicPr>
            <a:picLocks noChangeAspect="1"/>
          </p:cNvPicPr>
          <p:nvPr/>
        </p:nvPicPr>
        <p:blipFill>
          <a:blip r:embed="rId3">
            <a:alphaModFix amt="79000"/>
          </a:blip>
          <a:stretch>
            <a:fillRect/>
          </a:stretch>
        </p:blipFill>
        <p:spPr>
          <a:xfrm>
            <a:off x="-3692" y="0"/>
            <a:ext cx="9144000" cy="6858000"/>
          </a:xfrm>
          <a:prstGeom prst="rect">
            <a:avLst/>
          </a:prstGeom>
        </p:spPr>
      </p:pic>
      <p:sp>
        <p:nvSpPr>
          <p:cNvPr id="14" name="AutoShape 8" descr="Maleficent: Mistress of Evil|Maleficent png by mintmovi3 on DeviantArt">
            <a:extLst>
              <a:ext uri="{FF2B5EF4-FFF2-40B4-BE49-F238E27FC236}">
                <a16:creationId xmlns:a16="http://schemas.microsoft.com/office/drawing/2014/main" id="{9BDAEAD7-A5A1-A545-8BD1-158292C5947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descr="A person wearing a pink dress&#10;&#10;Description automatically generated">
            <a:extLst>
              <a:ext uri="{FF2B5EF4-FFF2-40B4-BE49-F238E27FC236}">
                <a16:creationId xmlns:a16="http://schemas.microsoft.com/office/drawing/2014/main" id="{4BC86889-1D46-CF44-8981-FFADC98CA97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6332" r="56886"/>
          <a:stretch/>
        </p:blipFill>
        <p:spPr>
          <a:xfrm>
            <a:off x="8040487" y="1770091"/>
            <a:ext cx="1103511" cy="5087909"/>
          </a:xfrm>
          <a:prstGeom prst="rect">
            <a:avLst/>
          </a:prstGeom>
        </p:spPr>
      </p:pic>
      <p:pic>
        <p:nvPicPr>
          <p:cNvPr id="17" name="Picture 16" descr="A person wearing a costume&#10;&#10;Description automatically generated">
            <a:extLst>
              <a:ext uri="{FF2B5EF4-FFF2-40B4-BE49-F238E27FC236}">
                <a16:creationId xmlns:a16="http://schemas.microsoft.com/office/drawing/2014/main" id="{A9725947-561D-3D4C-B2B9-55686482F328}"/>
              </a:ext>
            </a:extLst>
          </p:cNvPr>
          <p:cNvPicPr>
            <a:picLocks noChangeAspect="1"/>
          </p:cNvPicPr>
          <p:nvPr/>
        </p:nvPicPr>
        <p:blipFill rotWithShape="1">
          <a:blip r:embed="rId6"/>
          <a:srcRect l="17080"/>
          <a:stretch/>
        </p:blipFill>
        <p:spPr>
          <a:xfrm flipH="1">
            <a:off x="7528533" y="3681984"/>
            <a:ext cx="1615465" cy="3176016"/>
          </a:xfrm>
          <a:prstGeom prst="rect">
            <a:avLst/>
          </a:prstGeom>
        </p:spPr>
      </p:pic>
      <p:pic>
        <p:nvPicPr>
          <p:cNvPr id="1040" name="Picture 16" descr="Bear Grylls Energy and Protein Bars | HGL | TOBAR">
            <a:extLst>
              <a:ext uri="{FF2B5EF4-FFF2-40B4-BE49-F238E27FC236}">
                <a16:creationId xmlns:a16="http://schemas.microsoft.com/office/drawing/2014/main" id="{1C552305-D681-EF41-A1EF-75AEB86C64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797"/>
          <a:stretch/>
        </p:blipFill>
        <p:spPr bwMode="auto">
          <a:xfrm flipH="1">
            <a:off x="-1" y="2718816"/>
            <a:ext cx="1290644" cy="413918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njustice 2 - Wikidata">
            <a:extLst>
              <a:ext uri="{FF2B5EF4-FFF2-40B4-BE49-F238E27FC236}">
                <a16:creationId xmlns:a16="http://schemas.microsoft.com/office/drawing/2014/main" id="{5E2B0CDE-34D0-AF44-8BCC-83D10638AD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1016"/>
          <a:stretch/>
        </p:blipFill>
        <p:spPr bwMode="auto">
          <a:xfrm>
            <a:off x="2097024" y="5858325"/>
            <a:ext cx="5431510" cy="83099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C46C443-D0FC-5944-94F1-01B7772FB454}"/>
              </a:ext>
            </a:extLst>
          </p:cNvPr>
          <p:cNvSpPr txBox="1"/>
          <p:nvPr/>
        </p:nvSpPr>
        <p:spPr>
          <a:xfrm>
            <a:off x="2008365" y="5006893"/>
            <a:ext cx="5314400"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CONFRONTING</a:t>
            </a:r>
          </a:p>
        </p:txBody>
      </p:sp>
      <p:sp>
        <p:nvSpPr>
          <p:cNvPr id="24" name="TextBox 23">
            <a:extLst>
              <a:ext uri="{FF2B5EF4-FFF2-40B4-BE49-F238E27FC236}">
                <a16:creationId xmlns:a16="http://schemas.microsoft.com/office/drawing/2014/main" id="{F7B75AD2-FC1B-CA4B-916D-48B5F29405C9}"/>
              </a:ext>
            </a:extLst>
          </p:cNvPr>
          <p:cNvSpPr txBox="1"/>
          <p:nvPr/>
        </p:nvSpPr>
        <p:spPr>
          <a:xfrm>
            <a:off x="5413248" y="4607475"/>
            <a:ext cx="298704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1 KINGS 21</a:t>
            </a:r>
          </a:p>
        </p:txBody>
      </p:sp>
      <p:sp>
        <p:nvSpPr>
          <p:cNvPr id="25" name="TextBox 24">
            <a:extLst>
              <a:ext uri="{FF2B5EF4-FFF2-40B4-BE49-F238E27FC236}">
                <a16:creationId xmlns:a16="http://schemas.microsoft.com/office/drawing/2014/main" id="{EBB6D1A4-5A31-644A-A62A-22EBA880AF4E}"/>
              </a:ext>
            </a:extLst>
          </p:cNvPr>
          <p:cNvSpPr txBox="1"/>
          <p:nvPr/>
        </p:nvSpPr>
        <p:spPr>
          <a:xfrm>
            <a:off x="109728" y="168678"/>
            <a:ext cx="8936736"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1. BE PREPARED TO SUFFER FOR THE SAKE OF  RIGHTEOUNESS. </a:t>
            </a:r>
          </a:p>
        </p:txBody>
      </p:sp>
      <p:pic>
        <p:nvPicPr>
          <p:cNvPr id="1038" name="Picture 14" descr="Farmer Alex | Follow the 2020 Farmer Wants a Wife Contestants on Instagram  | POPSUGAR Celebrity Australia Photo 2">
            <a:extLst>
              <a:ext uri="{FF2B5EF4-FFF2-40B4-BE49-F238E27FC236}">
                <a16:creationId xmlns:a16="http://schemas.microsoft.com/office/drawing/2014/main" id="{0CBAC2D4-30DE-784E-9DE1-6E06A67A10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176"/>
          <a:stretch/>
        </p:blipFill>
        <p:spPr bwMode="auto">
          <a:xfrm>
            <a:off x="311040" y="3155786"/>
            <a:ext cx="2167721" cy="370221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CBBB992-D224-1F4F-ACE2-4896FD1D396B}"/>
              </a:ext>
            </a:extLst>
          </p:cNvPr>
          <p:cNvSpPr txBox="1"/>
          <p:nvPr/>
        </p:nvSpPr>
        <p:spPr>
          <a:xfrm>
            <a:off x="109728" y="1353312"/>
            <a:ext cx="89367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2. BE WILLING TO STAND FOR THE OPPRESSED.</a:t>
            </a:r>
          </a:p>
        </p:txBody>
      </p:sp>
      <p:sp>
        <p:nvSpPr>
          <p:cNvPr id="27" name="TextBox 26">
            <a:extLst>
              <a:ext uri="{FF2B5EF4-FFF2-40B4-BE49-F238E27FC236}">
                <a16:creationId xmlns:a16="http://schemas.microsoft.com/office/drawing/2014/main" id="{081C753E-761F-E449-B30B-738D9C891358}"/>
              </a:ext>
            </a:extLst>
          </p:cNvPr>
          <p:cNvSpPr txBox="1"/>
          <p:nvPr/>
        </p:nvSpPr>
        <p:spPr>
          <a:xfrm>
            <a:off x="463296" y="2133600"/>
            <a:ext cx="7577191"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3. THERE WILL BE A PAYDAY SOMEDAY.</a:t>
            </a:r>
          </a:p>
        </p:txBody>
      </p:sp>
    </p:spTree>
    <p:extLst>
      <p:ext uri="{BB962C8B-B14F-4D97-AF65-F5344CB8AC3E}">
        <p14:creationId xmlns:p14="http://schemas.microsoft.com/office/powerpoint/2010/main" val="331023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a16="http://schemas.microsoft.com/office/drawing/2014/main" id="{623613B8-B0DA-D74F-82E4-7F23EEE4B843}"/>
              </a:ext>
            </a:extLst>
          </p:cNvPr>
          <p:cNvPicPr>
            <a:picLocks noChangeAspect="1"/>
          </p:cNvPicPr>
          <p:nvPr/>
        </p:nvPicPr>
        <p:blipFill rotWithShape="1">
          <a:blip r:embed="rId3"/>
          <a:srcRect t="12089" b="6736"/>
          <a:stretch/>
        </p:blipFill>
        <p:spPr>
          <a:xfrm>
            <a:off x="0" y="0"/>
            <a:ext cx="9144000" cy="6858000"/>
          </a:xfrm>
          <a:prstGeom prst="rect">
            <a:avLst/>
          </a:prstGeom>
        </p:spPr>
      </p:pic>
      <p:pic>
        <p:nvPicPr>
          <p:cNvPr id="6" name="Picture 5" descr="A person wearing a pink dress&#10;&#10;Description automatically generated">
            <a:extLst>
              <a:ext uri="{FF2B5EF4-FFF2-40B4-BE49-F238E27FC236}">
                <a16:creationId xmlns:a16="http://schemas.microsoft.com/office/drawing/2014/main" id="{337AE19F-3F91-D341-AE52-7905AF49007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6332" r="56886"/>
          <a:stretch/>
        </p:blipFill>
        <p:spPr>
          <a:xfrm>
            <a:off x="8277986" y="2865120"/>
            <a:ext cx="866011" cy="3992880"/>
          </a:xfrm>
          <a:prstGeom prst="rect">
            <a:avLst/>
          </a:prstGeom>
        </p:spPr>
      </p:pic>
      <p:pic>
        <p:nvPicPr>
          <p:cNvPr id="7" name="Picture 14" descr="Farmer Alex | Follow the 2020 Farmer Wants a Wife Contestants on Instagram  | POPSUGAR Celebrity Australia Photo 2">
            <a:extLst>
              <a:ext uri="{FF2B5EF4-FFF2-40B4-BE49-F238E27FC236}">
                <a16:creationId xmlns:a16="http://schemas.microsoft.com/office/drawing/2014/main" id="{B082B22D-A29B-C744-96AB-AAE2859A84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176" r="18312"/>
          <a:stretch/>
        </p:blipFill>
        <p:spPr bwMode="auto">
          <a:xfrm>
            <a:off x="7655285" y="3621024"/>
            <a:ext cx="1476270" cy="32369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4DCA125-B4A1-1241-83F8-AC64E6E3EBAA}"/>
              </a:ext>
            </a:extLst>
          </p:cNvPr>
          <p:cNvSpPr txBox="1"/>
          <p:nvPr/>
        </p:nvSpPr>
        <p:spPr>
          <a:xfrm>
            <a:off x="207264" y="109728"/>
            <a:ext cx="8705088"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1. BE PREPARED TO SUFFER FOR THE SAKE OF RIGHTEOUSNESS</a:t>
            </a:r>
          </a:p>
        </p:txBody>
      </p:sp>
      <p:sp>
        <p:nvSpPr>
          <p:cNvPr id="9" name="TextBox 8">
            <a:extLst>
              <a:ext uri="{FF2B5EF4-FFF2-40B4-BE49-F238E27FC236}">
                <a16:creationId xmlns:a16="http://schemas.microsoft.com/office/drawing/2014/main" id="{B8DDFF76-74F3-424B-A9C5-F09C5B32E411}"/>
              </a:ext>
            </a:extLst>
          </p:cNvPr>
          <p:cNvSpPr txBox="1"/>
          <p:nvPr/>
        </p:nvSpPr>
        <p:spPr>
          <a:xfrm>
            <a:off x="207264" y="1414272"/>
            <a:ext cx="8705088"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Ahab wanted Naboth’s vineyard – Naboth’s response was </a:t>
            </a:r>
            <a:r>
              <a:rPr lang="en-US" sz="3200" b="1" i="1" dirty="0">
                <a:latin typeface="Arial" panose="020B0604020202020204" pitchFamily="34" charset="0"/>
                <a:cs typeface="Arial" panose="020B0604020202020204" pitchFamily="34" charset="0"/>
              </a:rPr>
              <a:t>“The Lord forbids it..” </a:t>
            </a:r>
            <a:r>
              <a:rPr lang="en-US" sz="3200" b="1" dirty="0">
                <a:latin typeface="Arial" panose="020B0604020202020204" pitchFamily="34" charset="0"/>
                <a:cs typeface="Arial" panose="020B0604020202020204" pitchFamily="34" charset="0"/>
              </a:rPr>
              <a:t>(v3) </a:t>
            </a:r>
          </a:p>
        </p:txBody>
      </p:sp>
      <p:sp>
        <p:nvSpPr>
          <p:cNvPr id="10" name="TextBox 9">
            <a:extLst>
              <a:ext uri="{FF2B5EF4-FFF2-40B4-BE49-F238E27FC236}">
                <a16:creationId xmlns:a16="http://schemas.microsoft.com/office/drawing/2014/main" id="{83524423-834C-EA40-8E9B-9A422C0E5F5D}"/>
              </a:ext>
            </a:extLst>
          </p:cNvPr>
          <p:cNvSpPr txBox="1"/>
          <p:nvPr/>
        </p:nvSpPr>
        <p:spPr>
          <a:xfrm>
            <a:off x="207263" y="2743200"/>
            <a:ext cx="8070720"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a) Naboth worshipped God – vineyard vs vegetable garden = kingdom of God vs kingdom of darkness (</a:t>
            </a:r>
            <a:r>
              <a:rPr lang="en-US" sz="3200" b="1" dirty="0" err="1">
                <a:latin typeface="Arial" panose="020B0604020202020204" pitchFamily="34" charset="0"/>
                <a:cs typeface="Arial" panose="020B0604020202020204" pitchFamily="34" charset="0"/>
              </a:rPr>
              <a:t>Deut</a:t>
            </a:r>
            <a:r>
              <a:rPr lang="en-US" sz="3200" b="1" dirty="0">
                <a:latin typeface="Arial" panose="020B0604020202020204" pitchFamily="34" charset="0"/>
                <a:cs typeface="Arial" panose="020B0604020202020204" pitchFamily="34" charset="0"/>
              </a:rPr>
              <a:t> 11:10-13) </a:t>
            </a:r>
          </a:p>
        </p:txBody>
      </p:sp>
      <p:sp>
        <p:nvSpPr>
          <p:cNvPr id="11" name="TextBox 10">
            <a:extLst>
              <a:ext uri="{FF2B5EF4-FFF2-40B4-BE49-F238E27FC236}">
                <a16:creationId xmlns:a16="http://schemas.microsoft.com/office/drawing/2014/main" id="{5FA18D5E-AAED-D642-9569-CB0EB9D81B4F}"/>
              </a:ext>
            </a:extLst>
          </p:cNvPr>
          <p:cNvSpPr txBox="1"/>
          <p:nvPr/>
        </p:nvSpPr>
        <p:spPr>
          <a:xfrm>
            <a:off x="207263" y="4572000"/>
            <a:ext cx="7741921"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b) Naboth obeyed God – land belonged to God &amp; a gift to each family. (Lev 25)</a:t>
            </a:r>
          </a:p>
        </p:txBody>
      </p:sp>
      <p:sp>
        <p:nvSpPr>
          <p:cNvPr id="12" name="TextBox 11">
            <a:extLst>
              <a:ext uri="{FF2B5EF4-FFF2-40B4-BE49-F238E27FC236}">
                <a16:creationId xmlns:a16="http://schemas.microsoft.com/office/drawing/2014/main" id="{CCBC1FA6-882A-3846-8874-4DBAAA88CA8B}"/>
              </a:ext>
            </a:extLst>
          </p:cNvPr>
          <p:cNvSpPr txBox="1"/>
          <p:nvPr/>
        </p:nvSpPr>
        <p:spPr>
          <a:xfrm>
            <a:off x="207263" y="5715000"/>
            <a:ext cx="5779009"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Emergency sale only, always redeemable (Lev 25). </a:t>
            </a:r>
          </a:p>
        </p:txBody>
      </p:sp>
    </p:spTree>
    <p:extLst>
      <p:ext uri="{BB962C8B-B14F-4D97-AF65-F5344CB8AC3E}">
        <p14:creationId xmlns:p14="http://schemas.microsoft.com/office/powerpoint/2010/main" val="107970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fruit and vegetable stand&#10;&#10;Description automatically generated">
            <a:extLst>
              <a:ext uri="{FF2B5EF4-FFF2-40B4-BE49-F238E27FC236}">
                <a16:creationId xmlns:a16="http://schemas.microsoft.com/office/drawing/2014/main" id="{7C743960-A1D2-4B47-B517-03D6DF1AB6C9}"/>
              </a:ext>
            </a:extLst>
          </p:cNvPr>
          <p:cNvPicPr>
            <a:picLocks noChangeAspect="1"/>
          </p:cNvPicPr>
          <p:nvPr/>
        </p:nvPicPr>
        <p:blipFill rotWithShape="1">
          <a:blip r:embed="rId3"/>
          <a:srcRect r="15107"/>
          <a:stretch/>
        </p:blipFill>
        <p:spPr>
          <a:xfrm>
            <a:off x="0" y="15240"/>
            <a:ext cx="9144001" cy="6858000"/>
          </a:xfrm>
          <a:prstGeom prst="rect">
            <a:avLst/>
          </a:prstGeom>
        </p:spPr>
      </p:pic>
      <p:pic>
        <p:nvPicPr>
          <p:cNvPr id="6" name="Picture 5" descr="A person wearing a pink dress&#10;&#10;Description automatically generated">
            <a:extLst>
              <a:ext uri="{FF2B5EF4-FFF2-40B4-BE49-F238E27FC236}">
                <a16:creationId xmlns:a16="http://schemas.microsoft.com/office/drawing/2014/main" id="{D408C071-8635-B644-9872-811B42F232A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6332" r="56886"/>
          <a:stretch/>
        </p:blipFill>
        <p:spPr>
          <a:xfrm flipH="1">
            <a:off x="-1" y="3681984"/>
            <a:ext cx="688842" cy="3176016"/>
          </a:xfrm>
          <a:prstGeom prst="rect">
            <a:avLst/>
          </a:prstGeom>
        </p:spPr>
      </p:pic>
      <p:pic>
        <p:nvPicPr>
          <p:cNvPr id="7" name="Picture 6" descr="A person wearing a costume&#10;&#10;Description automatically generated">
            <a:extLst>
              <a:ext uri="{FF2B5EF4-FFF2-40B4-BE49-F238E27FC236}">
                <a16:creationId xmlns:a16="http://schemas.microsoft.com/office/drawing/2014/main" id="{35A2CF0A-F858-724E-8B18-227E44B175B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17080"/>
          <a:stretch/>
        </p:blipFill>
        <p:spPr>
          <a:xfrm>
            <a:off x="0" y="4628830"/>
            <a:ext cx="1133856" cy="2229169"/>
          </a:xfrm>
          <a:prstGeom prst="rect">
            <a:avLst/>
          </a:prstGeom>
        </p:spPr>
      </p:pic>
      <p:sp>
        <p:nvSpPr>
          <p:cNvPr id="8" name="TextBox 7">
            <a:extLst>
              <a:ext uri="{FF2B5EF4-FFF2-40B4-BE49-F238E27FC236}">
                <a16:creationId xmlns:a16="http://schemas.microsoft.com/office/drawing/2014/main" id="{0178AD89-E43B-7643-9E36-CB32BDEF755B}"/>
              </a:ext>
            </a:extLst>
          </p:cNvPr>
          <p:cNvSpPr txBox="1"/>
          <p:nvPr/>
        </p:nvSpPr>
        <p:spPr>
          <a:xfrm>
            <a:off x="219456" y="170688"/>
            <a:ext cx="8583168" cy="1077218"/>
          </a:xfrm>
          <a:prstGeom prst="rect">
            <a:avLst/>
          </a:prstGeom>
          <a:noFill/>
        </p:spPr>
        <p:txBody>
          <a:bodyPr wrap="square" rtlCol="0">
            <a:spAutoFit/>
          </a:bodyPr>
          <a:lstStyle/>
          <a:p>
            <a:pPr algn="ctr"/>
            <a:r>
              <a:rPr lang="en-US" sz="3200" b="1" i="1" dirty="0">
                <a:solidFill>
                  <a:schemeClr val="bg1"/>
                </a:solidFill>
                <a:latin typeface="Arial" panose="020B0604020202020204" pitchFamily="34" charset="0"/>
                <a:cs typeface="Arial" panose="020B0604020202020204" pitchFamily="34" charset="0"/>
              </a:rPr>
              <a:t>“So Ahab went home angry &amp; sullen..”</a:t>
            </a:r>
            <a:r>
              <a:rPr lang="en-US" sz="3200" b="1" dirty="0">
                <a:solidFill>
                  <a:schemeClr val="bg1"/>
                </a:solidFill>
                <a:latin typeface="Arial" panose="020B0604020202020204" pitchFamily="34" charset="0"/>
                <a:cs typeface="Arial" panose="020B0604020202020204" pitchFamily="34" charset="0"/>
              </a:rPr>
              <a:t> (v4) – filled with greed, coveting Naboth’s land.</a:t>
            </a:r>
          </a:p>
        </p:txBody>
      </p:sp>
      <p:sp>
        <p:nvSpPr>
          <p:cNvPr id="9" name="TextBox 8">
            <a:extLst>
              <a:ext uri="{FF2B5EF4-FFF2-40B4-BE49-F238E27FC236}">
                <a16:creationId xmlns:a16="http://schemas.microsoft.com/office/drawing/2014/main" id="{24D66F76-3840-E746-86FA-70704E9184F8}"/>
              </a:ext>
            </a:extLst>
          </p:cNvPr>
          <p:cNvSpPr txBox="1"/>
          <p:nvPr/>
        </p:nvSpPr>
        <p:spPr>
          <a:xfrm>
            <a:off x="164591" y="1638901"/>
            <a:ext cx="8814816" cy="1569660"/>
          </a:xfrm>
          <a:prstGeom prst="rect">
            <a:avLst/>
          </a:prstGeom>
          <a:noFill/>
        </p:spPr>
        <p:txBody>
          <a:bodyPr wrap="square" rtlCol="0">
            <a:spAutoFit/>
          </a:bodyPr>
          <a:lstStyle/>
          <a:p>
            <a:pPr algn="ctr"/>
            <a:r>
              <a:rPr lang="en-AU" sz="3200" b="1" i="1" dirty="0">
                <a:solidFill>
                  <a:schemeClr val="bg1"/>
                </a:solidFill>
                <a:latin typeface="Arial" panose="020B0604020202020204" pitchFamily="34" charset="0"/>
                <a:cs typeface="Arial" panose="020B0604020202020204" pitchFamily="34" charset="0"/>
              </a:rPr>
              <a:t>“Our desires give birth to sinful actions. And when sin is allowed to grow, it gives birth to death.”</a:t>
            </a:r>
            <a:r>
              <a:rPr lang="en-AU" sz="3200" b="1" dirty="0">
                <a:solidFill>
                  <a:schemeClr val="bg1"/>
                </a:solidFill>
                <a:latin typeface="Arial" panose="020B0604020202020204" pitchFamily="34" charset="0"/>
                <a:cs typeface="Arial" panose="020B0604020202020204" pitchFamily="34" charset="0"/>
              </a:rPr>
              <a:t> (James 1:15)</a:t>
            </a:r>
            <a:endParaRPr lang="en-US" sz="32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B6CAD9C-4CDA-704F-9E3D-25AB91714DB3}"/>
              </a:ext>
            </a:extLst>
          </p:cNvPr>
          <p:cNvSpPr txBox="1"/>
          <p:nvPr/>
        </p:nvSpPr>
        <p:spPr>
          <a:xfrm>
            <a:off x="278882" y="3652488"/>
            <a:ext cx="8759952" cy="1077218"/>
          </a:xfrm>
          <a:prstGeom prst="rect">
            <a:avLst/>
          </a:prstGeom>
          <a:noFill/>
        </p:spPr>
        <p:txBody>
          <a:bodyPr wrap="square" rtlCol="0">
            <a:spAutoFit/>
          </a:bodyPr>
          <a:lstStyle/>
          <a:p>
            <a:pPr algn="ctr"/>
            <a:r>
              <a:rPr lang="en-US" sz="3200" b="1" i="1" dirty="0">
                <a:solidFill>
                  <a:schemeClr val="bg1"/>
                </a:solidFill>
                <a:latin typeface="Arial" panose="020B0604020202020204" pitchFamily="34" charset="0"/>
                <a:cs typeface="Arial" panose="020B0604020202020204" pitchFamily="34" charset="0"/>
              </a:rPr>
              <a:t>“Your theology determines your biography.” </a:t>
            </a:r>
            <a:r>
              <a:rPr lang="en-US" sz="3200" b="1" dirty="0">
                <a:solidFill>
                  <a:schemeClr val="bg1"/>
                </a:solidFill>
                <a:latin typeface="Arial" panose="020B0604020202020204" pitchFamily="34" charset="0"/>
                <a:cs typeface="Arial" panose="020B0604020202020204" pitchFamily="34" charset="0"/>
              </a:rPr>
              <a:t>Naboth = “God forbids.” Ahab = “I want.”</a:t>
            </a:r>
          </a:p>
        </p:txBody>
      </p:sp>
      <p:sp>
        <p:nvSpPr>
          <p:cNvPr id="11" name="TextBox 10">
            <a:extLst>
              <a:ext uri="{FF2B5EF4-FFF2-40B4-BE49-F238E27FC236}">
                <a16:creationId xmlns:a16="http://schemas.microsoft.com/office/drawing/2014/main" id="{2D971816-8BA2-504B-81D6-92A4CF263D96}"/>
              </a:ext>
            </a:extLst>
          </p:cNvPr>
          <p:cNvSpPr txBox="1"/>
          <p:nvPr/>
        </p:nvSpPr>
        <p:spPr>
          <a:xfrm>
            <a:off x="926592" y="5198905"/>
            <a:ext cx="8147297" cy="1569660"/>
          </a:xfrm>
          <a:prstGeom prst="rect">
            <a:avLst/>
          </a:prstGeom>
          <a:solidFill>
            <a:schemeClr val="tx1">
              <a:alpha val="22000"/>
            </a:schemeClr>
          </a:solid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Ahab sulks &amp; does nothing. Jezebel schemes &amp; murders (with the help of the town leaders) &amp; Ahab gets the vineyard.  </a:t>
            </a:r>
          </a:p>
        </p:txBody>
      </p:sp>
    </p:spTree>
    <p:extLst>
      <p:ext uri="{BB962C8B-B14F-4D97-AF65-F5344CB8AC3E}">
        <p14:creationId xmlns:p14="http://schemas.microsoft.com/office/powerpoint/2010/main" val="41417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person, sitting, person&#10;&#10;Description automatically generated">
            <a:extLst>
              <a:ext uri="{FF2B5EF4-FFF2-40B4-BE49-F238E27FC236}">
                <a16:creationId xmlns:a16="http://schemas.microsoft.com/office/drawing/2014/main" id="{A42B6101-907D-8C47-805A-F0D369B4F6ED}"/>
              </a:ext>
            </a:extLst>
          </p:cNvPr>
          <p:cNvPicPr>
            <a:picLocks noChangeAspect="1"/>
          </p:cNvPicPr>
          <p:nvPr/>
        </p:nvPicPr>
        <p:blipFill>
          <a:blip r:embed="rId3"/>
          <a:stretch>
            <a:fillRect/>
          </a:stretch>
        </p:blipFill>
        <p:spPr>
          <a:xfrm>
            <a:off x="0" y="-1"/>
            <a:ext cx="9144000" cy="6858001"/>
          </a:xfrm>
          <a:prstGeom prst="rect">
            <a:avLst/>
          </a:prstGeom>
        </p:spPr>
      </p:pic>
      <p:pic>
        <p:nvPicPr>
          <p:cNvPr id="6" name="Picture 16" descr="Bear Grylls Energy and Protein Bars | HGL | TOBAR">
            <a:extLst>
              <a:ext uri="{FF2B5EF4-FFF2-40B4-BE49-F238E27FC236}">
                <a16:creationId xmlns:a16="http://schemas.microsoft.com/office/drawing/2014/main" id="{DF04D92C-65D8-F942-863F-28276F1C7F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797"/>
          <a:stretch/>
        </p:blipFill>
        <p:spPr bwMode="auto">
          <a:xfrm>
            <a:off x="7898974" y="2865120"/>
            <a:ext cx="1245025" cy="3992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FC7937-9912-574C-8192-F3D119C2A8B8}"/>
              </a:ext>
            </a:extLst>
          </p:cNvPr>
          <p:cNvSpPr txBox="1"/>
          <p:nvPr/>
        </p:nvSpPr>
        <p:spPr>
          <a:xfrm>
            <a:off x="146304" y="158496"/>
            <a:ext cx="8863584"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2. BE WILLING TO STAND FOR THE OPPRESSED</a:t>
            </a:r>
          </a:p>
        </p:txBody>
      </p:sp>
      <p:sp>
        <p:nvSpPr>
          <p:cNvPr id="10" name="TextBox 9">
            <a:extLst>
              <a:ext uri="{FF2B5EF4-FFF2-40B4-BE49-F238E27FC236}">
                <a16:creationId xmlns:a16="http://schemas.microsoft.com/office/drawing/2014/main" id="{2E610C9B-A30D-C941-A28A-024FAFFAB6A3}"/>
              </a:ext>
            </a:extLst>
          </p:cNvPr>
          <p:cNvSpPr txBox="1"/>
          <p:nvPr/>
        </p:nvSpPr>
        <p:spPr>
          <a:xfrm>
            <a:off x="146304" y="1484227"/>
            <a:ext cx="8863584" cy="1046440"/>
          </a:xfrm>
          <a:prstGeom prst="rect">
            <a:avLst/>
          </a:prstGeom>
          <a:noFill/>
        </p:spPr>
        <p:txBody>
          <a:bodyPr wrap="square" rtlCol="0">
            <a:spAutoFit/>
          </a:bodyPr>
          <a:lstStyle/>
          <a:p>
            <a:pPr algn="ctr"/>
            <a:r>
              <a:rPr lang="en-US" sz="3100" b="1" i="1" dirty="0">
                <a:solidFill>
                  <a:schemeClr val="bg1"/>
                </a:solidFill>
                <a:latin typeface="Arial" panose="020B0604020202020204" pitchFamily="34" charset="0"/>
                <a:cs typeface="Arial" panose="020B0604020202020204" pitchFamily="34" charset="0"/>
              </a:rPr>
              <a:t>“All that is necessary for the triumph of evil is that good men do nothing.” (Edmund Burke) </a:t>
            </a:r>
            <a:endParaRPr lang="en-US" sz="31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BB2BEDE-E9F1-C443-8420-11590FAA3362}"/>
              </a:ext>
            </a:extLst>
          </p:cNvPr>
          <p:cNvSpPr txBox="1"/>
          <p:nvPr/>
        </p:nvSpPr>
        <p:spPr>
          <a:xfrm>
            <a:off x="146304" y="3068375"/>
            <a:ext cx="8168640"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Living for God = inconvenience, risk, cost (money, time, relationships, reputation, freedom, life….) &amp; opposition.</a:t>
            </a:r>
          </a:p>
        </p:txBody>
      </p:sp>
      <p:sp>
        <p:nvSpPr>
          <p:cNvPr id="13" name="TextBox 12">
            <a:extLst>
              <a:ext uri="{FF2B5EF4-FFF2-40B4-BE49-F238E27FC236}">
                <a16:creationId xmlns:a16="http://schemas.microsoft.com/office/drawing/2014/main" id="{468DC20C-A6BF-4449-BDB4-6E0B9E85EB50}"/>
              </a:ext>
            </a:extLst>
          </p:cNvPr>
          <p:cNvSpPr txBox="1"/>
          <p:nvPr/>
        </p:nvSpPr>
        <p:spPr>
          <a:xfrm>
            <a:off x="146304" y="5129844"/>
            <a:ext cx="7424928"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Elijah – confronts his enemy &amp; tells him that he, his wife, family &amp; kingdom will be destroyed. (vs17-24) </a:t>
            </a:r>
          </a:p>
        </p:txBody>
      </p:sp>
    </p:spTree>
    <p:extLst>
      <p:ext uri="{BB962C8B-B14F-4D97-AF65-F5344CB8AC3E}">
        <p14:creationId xmlns:p14="http://schemas.microsoft.com/office/powerpoint/2010/main" val="2283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standing, young, person&#10;&#10;Description automatically generated">
            <a:extLst>
              <a:ext uri="{FF2B5EF4-FFF2-40B4-BE49-F238E27FC236}">
                <a16:creationId xmlns:a16="http://schemas.microsoft.com/office/drawing/2014/main" id="{B9076083-D273-9B41-90C9-67A00E2E42E8}"/>
              </a:ext>
            </a:extLst>
          </p:cNvPr>
          <p:cNvPicPr>
            <a:picLocks noChangeAspect="1"/>
          </p:cNvPicPr>
          <p:nvPr/>
        </p:nvPicPr>
        <p:blipFill rotWithShape="1">
          <a:blip r:embed="rId3"/>
          <a:srcRect l="16287" r="24673" b="7127"/>
          <a:stretch/>
        </p:blipFill>
        <p:spPr>
          <a:xfrm>
            <a:off x="0" y="22251"/>
            <a:ext cx="9144000" cy="6835749"/>
          </a:xfrm>
          <a:prstGeom prst="rect">
            <a:avLst/>
          </a:prstGeom>
        </p:spPr>
      </p:pic>
      <p:sp>
        <p:nvSpPr>
          <p:cNvPr id="6" name="TextBox 5">
            <a:extLst>
              <a:ext uri="{FF2B5EF4-FFF2-40B4-BE49-F238E27FC236}">
                <a16:creationId xmlns:a16="http://schemas.microsoft.com/office/drawing/2014/main" id="{17E85615-CA60-004B-8092-1F85B63351E4}"/>
              </a:ext>
            </a:extLst>
          </p:cNvPr>
          <p:cNvSpPr txBox="1"/>
          <p:nvPr/>
        </p:nvSpPr>
        <p:spPr>
          <a:xfrm>
            <a:off x="127000" y="104920"/>
            <a:ext cx="8928099"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Poverty, injustice, greed, abuse, abortion, gender issues, spiritual lostness.. - Do we do nothing, or do we stand? Who do we fear?  </a:t>
            </a:r>
          </a:p>
        </p:txBody>
      </p:sp>
      <p:sp>
        <p:nvSpPr>
          <p:cNvPr id="8" name="TextBox 7">
            <a:extLst>
              <a:ext uri="{FF2B5EF4-FFF2-40B4-BE49-F238E27FC236}">
                <a16:creationId xmlns:a16="http://schemas.microsoft.com/office/drawing/2014/main" id="{179B8662-9193-FA4C-8B9C-FAFC36F74F84}"/>
              </a:ext>
            </a:extLst>
          </p:cNvPr>
          <p:cNvSpPr txBox="1"/>
          <p:nvPr/>
        </p:nvSpPr>
        <p:spPr>
          <a:xfrm>
            <a:off x="155575" y="2080163"/>
            <a:ext cx="8832849" cy="1569660"/>
          </a:xfrm>
          <a:prstGeom prst="rect">
            <a:avLst/>
          </a:prstGeom>
          <a:noFill/>
        </p:spPr>
        <p:txBody>
          <a:bodyPr wrap="square" rtlCol="0">
            <a:spAutoFit/>
          </a:bodyPr>
          <a:lstStyle/>
          <a:p>
            <a:pPr algn="ctr"/>
            <a:r>
              <a:rPr lang="en-US" sz="3200" b="1" i="1" dirty="0">
                <a:solidFill>
                  <a:schemeClr val="bg1"/>
                </a:solidFill>
                <a:latin typeface="Arial" panose="020B0604020202020204" pitchFamily="34" charset="0"/>
                <a:cs typeface="Arial" panose="020B0604020202020204" pitchFamily="34" charset="0"/>
              </a:rPr>
              <a:t>“The opposite of love is not hatred. Its indifference.” </a:t>
            </a:r>
            <a:r>
              <a:rPr lang="en-US" sz="3200" b="1" dirty="0">
                <a:solidFill>
                  <a:schemeClr val="bg1"/>
                </a:solidFill>
                <a:latin typeface="Arial" panose="020B0604020202020204" pitchFamily="34" charset="0"/>
                <a:cs typeface="Arial" panose="020B0604020202020204" pitchFamily="34" charset="0"/>
              </a:rPr>
              <a:t>Don’t confuse sympathy with love - </a:t>
            </a:r>
            <a:r>
              <a:rPr lang="en-US" sz="3200" b="1" u="sng" dirty="0">
                <a:solidFill>
                  <a:schemeClr val="bg1"/>
                </a:solidFill>
                <a:latin typeface="Arial" panose="020B0604020202020204" pitchFamily="34" charset="0"/>
                <a:cs typeface="Arial" panose="020B0604020202020204" pitchFamily="34" charset="0"/>
              </a:rPr>
              <a:t>love acts</a:t>
            </a:r>
            <a:r>
              <a:rPr lang="en-US" sz="3200" b="1" dirty="0">
                <a:solidFill>
                  <a:schemeClr val="bg1"/>
                </a:solidFill>
                <a:latin typeface="Arial" panose="020B0604020202020204" pitchFamily="34" charset="0"/>
                <a:cs typeface="Arial" panose="020B0604020202020204" pitchFamily="34" charset="0"/>
              </a:rPr>
              <a:t>. (James 4:17)</a:t>
            </a:r>
          </a:p>
        </p:txBody>
      </p:sp>
      <p:sp>
        <p:nvSpPr>
          <p:cNvPr id="9" name="TextBox 8">
            <a:extLst>
              <a:ext uri="{FF2B5EF4-FFF2-40B4-BE49-F238E27FC236}">
                <a16:creationId xmlns:a16="http://schemas.microsoft.com/office/drawing/2014/main" id="{71DB456A-4698-7A46-99BA-C03457D5F41B}"/>
              </a:ext>
            </a:extLst>
          </p:cNvPr>
          <p:cNvSpPr txBox="1"/>
          <p:nvPr/>
        </p:nvSpPr>
        <p:spPr>
          <a:xfrm>
            <a:off x="155575" y="4128500"/>
            <a:ext cx="7530016"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Standing = opposition &amp; cost, but God is with us (as he was with Elijah).</a:t>
            </a:r>
          </a:p>
        </p:txBody>
      </p:sp>
      <p:sp>
        <p:nvSpPr>
          <p:cNvPr id="10" name="TextBox 9">
            <a:extLst>
              <a:ext uri="{FF2B5EF4-FFF2-40B4-BE49-F238E27FC236}">
                <a16:creationId xmlns:a16="http://schemas.microsoft.com/office/drawing/2014/main" id="{957FBA6C-2694-7647-B7FA-42142A5B55E8}"/>
              </a:ext>
            </a:extLst>
          </p:cNvPr>
          <p:cNvSpPr txBox="1"/>
          <p:nvPr/>
        </p:nvSpPr>
        <p:spPr>
          <a:xfrm>
            <a:off x="174625" y="5675862"/>
            <a:ext cx="8832848" cy="1077218"/>
          </a:xfrm>
          <a:prstGeom prst="rect">
            <a:avLst/>
          </a:prstGeom>
          <a:solidFill>
            <a:schemeClr val="tx1">
              <a:alpha val="27000"/>
            </a:schemeClr>
          </a:solid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Jesus guarantees to bring us safely into His Kingdom, even if we suffer here on earth.</a:t>
            </a:r>
          </a:p>
        </p:txBody>
      </p:sp>
    </p:spTree>
    <p:extLst>
      <p:ext uri="{BB962C8B-B14F-4D97-AF65-F5344CB8AC3E}">
        <p14:creationId xmlns:p14="http://schemas.microsoft.com/office/powerpoint/2010/main" val="42488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lit, light, dark&#10;&#10;Description automatically generated">
            <a:extLst>
              <a:ext uri="{FF2B5EF4-FFF2-40B4-BE49-F238E27FC236}">
                <a16:creationId xmlns:a16="http://schemas.microsoft.com/office/drawing/2014/main" id="{17C55D7E-1287-9C4E-B4DB-CAD874726EDC}"/>
              </a:ext>
            </a:extLst>
          </p:cNvPr>
          <p:cNvPicPr>
            <a:picLocks noChangeAspect="1"/>
          </p:cNvPicPr>
          <p:nvPr/>
        </p:nvPicPr>
        <p:blipFill>
          <a:blip r:embed="rId3"/>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4596296-0A93-E346-B189-9CB403D18A73}"/>
              </a:ext>
            </a:extLst>
          </p:cNvPr>
          <p:cNvSpPr txBox="1"/>
          <p:nvPr/>
        </p:nvSpPr>
        <p:spPr>
          <a:xfrm>
            <a:off x="162046" y="150471"/>
            <a:ext cx="8773610"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3. THERE WILL BE A PAYDAY SOMEDAY</a:t>
            </a:r>
          </a:p>
        </p:txBody>
      </p:sp>
      <p:sp>
        <p:nvSpPr>
          <p:cNvPr id="7" name="TextBox 6">
            <a:extLst>
              <a:ext uri="{FF2B5EF4-FFF2-40B4-BE49-F238E27FC236}">
                <a16:creationId xmlns:a16="http://schemas.microsoft.com/office/drawing/2014/main" id="{E8AEFA14-AE7D-984B-B139-CDA5C05588BD}"/>
              </a:ext>
            </a:extLst>
          </p:cNvPr>
          <p:cNvSpPr txBox="1"/>
          <p:nvPr/>
        </p:nvSpPr>
        <p:spPr>
          <a:xfrm>
            <a:off x="93337" y="885717"/>
            <a:ext cx="8957326" cy="1015663"/>
          </a:xfrm>
          <a:prstGeom prst="rect">
            <a:avLst/>
          </a:prstGeom>
          <a:noFill/>
        </p:spPr>
        <p:txBody>
          <a:bodyPr wrap="square" rtlCol="0">
            <a:spAutoFit/>
          </a:bodyPr>
          <a:lstStyle/>
          <a:p>
            <a:r>
              <a:rPr lang="en-AU" sz="3000" b="1" i="1" dirty="0">
                <a:solidFill>
                  <a:schemeClr val="bg1"/>
                </a:solidFill>
                <a:latin typeface="Arial" panose="020B0604020202020204" pitchFamily="34" charset="0"/>
                <a:cs typeface="Arial" panose="020B0604020202020204" pitchFamily="34" charset="0"/>
              </a:rPr>
              <a:t>“The Lord is compassionate &amp; merciful, slow to get angry &amp; filled with unfailing love.” </a:t>
            </a:r>
            <a:r>
              <a:rPr lang="en-AU" sz="3000" b="1" dirty="0">
                <a:solidFill>
                  <a:schemeClr val="bg1"/>
                </a:solidFill>
                <a:latin typeface="Arial" panose="020B0604020202020204" pitchFamily="34" charset="0"/>
                <a:cs typeface="Arial" panose="020B0604020202020204" pitchFamily="34" charset="0"/>
              </a:rPr>
              <a:t>(Ps 103:8)</a:t>
            </a:r>
            <a:endParaRPr lang="en-US" sz="3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0E69B38-ABBA-4B45-9172-CA0A682190DB}"/>
              </a:ext>
            </a:extLst>
          </p:cNvPr>
          <p:cNvSpPr txBox="1"/>
          <p:nvPr/>
        </p:nvSpPr>
        <p:spPr>
          <a:xfrm>
            <a:off x="93337" y="2248488"/>
            <a:ext cx="8957326" cy="1077218"/>
          </a:xfrm>
          <a:prstGeom prst="rect">
            <a:avLst/>
          </a:prstGeom>
          <a:noFill/>
        </p:spPr>
        <p:txBody>
          <a:bodyPr wrap="square" rtlCol="0">
            <a:spAutoFit/>
          </a:bodyPr>
          <a:lstStyle/>
          <a:p>
            <a:pPr algn="ctr"/>
            <a:r>
              <a:rPr lang="en-US" sz="3100" b="1" dirty="0">
                <a:solidFill>
                  <a:schemeClr val="bg1"/>
                </a:solidFill>
                <a:latin typeface="Arial" panose="020B0604020202020204" pitchFamily="34" charset="0"/>
                <a:cs typeface="Arial" panose="020B0604020202020204" pitchFamily="34" charset="0"/>
              </a:rPr>
              <a:t>There comes a time when God says ‘enough’ – don’t know when – but it will come.</a:t>
            </a:r>
          </a:p>
        </p:txBody>
      </p:sp>
      <p:sp>
        <p:nvSpPr>
          <p:cNvPr id="10" name="TextBox 9">
            <a:extLst>
              <a:ext uri="{FF2B5EF4-FFF2-40B4-BE49-F238E27FC236}">
                <a16:creationId xmlns:a16="http://schemas.microsoft.com/office/drawing/2014/main" id="{10033369-1748-CF41-BD30-BEE9EAC195A7}"/>
              </a:ext>
            </a:extLst>
          </p:cNvPr>
          <p:cNvSpPr txBox="1"/>
          <p:nvPr/>
        </p:nvSpPr>
        <p:spPr>
          <a:xfrm>
            <a:off x="127691" y="3687209"/>
            <a:ext cx="8888617" cy="1046440"/>
          </a:xfrm>
          <a:prstGeom prst="rect">
            <a:avLst/>
          </a:prstGeom>
          <a:noFill/>
        </p:spPr>
        <p:txBody>
          <a:bodyPr wrap="square" rtlCol="0">
            <a:spAutoFit/>
          </a:bodyPr>
          <a:lstStyle/>
          <a:p>
            <a:pPr algn="ctr"/>
            <a:r>
              <a:rPr lang="en-US" sz="3100" b="1" i="1" dirty="0">
                <a:solidFill>
                  <a:schemeClr val="bg1"/>
                </a:solidFill>
                <a:latin typeface="Arial" panose="020B0604020202020204" pitchFamily="34" charset="0"/>
                <a:cs typeface="Arial" panose="020B0604020202020204" pitchFamily="34" charset="0"/>
              </a:rPr>
              <a:t>“I’m going to destroy you.. you have made me very angry &amp; have led Israel into sin.” </a:t>
            </a:r>
            <a:r>
              <a:rPr lang="en-US" sz="3100" b="1" dirty="0">
                <a:solidFill>
                  <a:schemeClr val="bg1"/>
                </a:solidFill>
                <a:latin typeface="Arial" panose="020B0604020202020204" pitchFamily="34" charset="0"/>
                <a:cs typeface="Arial" panose="020B0604020202020204" pitchFamily="34" charset="0"/>
              </a:rPr>
              <a:t>(v22)</a:t>
            </a:r>
          </a:p>
        </p:txBody>
      </p:sp>
      <p:sp>
        <p:nvSpPr>
          <p:cNvPr id="11" name="TextBox 10">
            <a:extLst>
              <a:ext uri="{FF2B5EF4-FFF2-40B4-BE49-F238E27FC236}">
                <a16:creationId xmlns:a16="http://schemas.microsoft.com/office/drawing/2014/main" id="{8E760982-6BC9-C746-9287-7CD6632266C0}"/>
              </a:ext>
            </a:extLst>
          </p:cNvPr>
          <p:cNvSpPr txBox="1"/>
          <p:nvPr/>
        </p:nvSpPr>
        <p:spPr>
          <a:xfrm>
            <a:off x="93337" y="5137869"/>
            <a:ext cx="8957326"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God keeps his word &amp; no-one can stop it – we all sin (Rom 3:23) &amp; deserve death (Rom 6:23). No injustice or sin escapes Him.</a:t>
            </a:r>
          </a:p>
        </p:txBody>
      </p:sp>
    </p:spTree>
    <p:extLst>
      <p:ext uri="{BB962C8B-B14F-4D97-AF65-F5344CB8AC3E}">
        <p14:creationId xmlns:p14="http://schemas.microsoft.com/office/powerpoint/2010/main" val="244935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ouds in the sky&#10;&#10;Description automatically generated">
            <a:extLst>
              <a:ext uri="{FF2B5EF4-FFF2-40B4-BE49-F238E27FC236}">
                <a16:creationId xmlns:a16="http://schemas.microsoft.com/office/drawing/2014/main" id="{37AF1CD4-ACF1-2D43-B790-E0567928CCC1}"/>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40000"/>
                    </a14:imgEffect>
                  </a14:imgLayer>
                </a14:imgProps>
              </a:ext>
            </a:extLst>
          </a:blip>
          <a:srcRect l="15650"/>
          <a:stretch/>
        </p:blipFill>
        <p:spPr>
          <a:xfrm>
            <a:off x="1" y="0"/>
            <a:ext cx="9126102" cy="6858000"/>
          </a:xfrm>
          <a:prstGeom prst="rect">
            <a:avLst/>
          </a:prstGeom>
        </p:spPr>
      </p:pic>
      <p:sp>
        <p:nvSpPr>
          <p:cNvPr id="6" name="TextBox 5">
            <a:extLst>
              <a:ext uri="{FF2B5EF4-FFF2-40B4-BE49-F238E27FC236}">
                <a16:creationId xmlns:a16="http://schemas.microsoft.com/office/drawing/2014/main" id="{414B3F61-DA93-594A-8823-C6AEF01F10BE}"/>
              </a:ext>
            </a:extLst>
          </p:cNvPr>
          <p:cNvSpPr txBox="1"/>
          <p:nvPr/>
        </p:nvSpPr>
        <p:spPr>
          <a:xfrm>
            <a:off x="190500" y="152400"/>
            <a:ext cx="8775700"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What about those who belong to God?</a:t>
            </a:r>
          </a:p>
        </p:txBody>
      </p:sp>
      <p:sp>
        <p:nvSpPr>
          <p:cNvPr id="8" name="TextBox 7">
            <a:extLst>
              <a:ext uri="{FF2B5EF4-FFF2-40B4-BE49-F238E27FC236}">
                <a16:creationId xmlns:a16="http://schemas.microsoft.com/office/drawing/2014/main" id="{DE0578DC-970A-0343-BBE8-A0C63A4E139C}"/>
              </a:ext>
            </a:extLst>
          </p:cNvPr>
          <p:cNvSpPr txBox="1"/>
          <p:nvPr/>
        </p:nvSpPr>
        <p:spPr>
          <a:xfrm>
            <a:off x="190499" y="1112217"/>
            <a:ext cx="8879609"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If you are holding onto or justifying sin (comparison, procrastination, complacency) he will also reach a point &amp; say ‘enough’.</a:t>
            </a:r>
          </a:p>
        </p:txBody>
      </p:sp>
      <p:sp>
        <p:nvSpPr>
          <p:cNvPr id="9" name="TextBox 8">
            <a:extLst>
              <a:ext uri="{FF2B5EF4-FFF2-40B4-BE49-F238E27FC236}">
                <a16:creationId xmlns:a16="http://schemas.microsoft.com/office/drawing/2014/main" id="{AE110950-DF8C-CF47-B90D-D910300EE152}"/>
              </a:ext>
            </a:extLst>
          </p:cNvPr>
          <p:cNvSpPr txBox="1"/>
          <p:nvPr/>
        </p:nvSpPr>
        <p:spPr>
          <a:xfrm>
            <a:off x="810492" y="3056919"/>
            <a:ext cx="8155708" cy="2062103"/>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He loves you too much to ignore your sin – won’t cast you out of his kingdom but he can remove you from this life or take joy from you. (1 Cor 11:30) </a:t>
            </a:r>
          </a:p>
        </p:txBody>
      </p:sp>
      <p:sp>
        <p:nvSpPr>
          <p:cNvPr id="10" name="TextBox 9">
            <a:extLst>
              <a:ext uri="{FF2B5EF4-FFF2-40B4-BE49-F238E27FC236}">
                <a16:creationId xmlns:a16="http://schemas.microsoft.com/office/drawing/2014/main" id="{23EC1BE2-5066-4F4E-A60C-54F11A66D5CE}"/>
              </a:ext>
            </a:extLst>
          </p:cNvPr>
          <p:cNvSpPr txBox="1"/>
          <p:nvPr/>
        </p:nvSpPr>
        <p:spPr>
          <a:xfrm>
            <a:off x="81797" y="5628382"/>
            <a:ext cx="8993105" cy="1077218"/>
          </a:xfrm>
          <a:prstGeom prst="rect">
            <a:avLst/>
          </a:prstGeom>
          <a:noFill/>
        </p:spPr>
        <p:txBody>
          <a:bodyPr wrap="square" rtlCol="0">
            <a:spAutoFit/>
          </a:bodyPr>
          <a:lstStyle/>
          <a:p>
            <a:pPr algn="ctr"/>
            <a:r>
              <a:rPr lang="en-AU" sz="3200" b="1" dirty="0">
                <a:solidFill>
                  <a:schemeClr val="bg1"/>
                </a:solidFill>
                <a:latin typeface="Arial" panose="020B0604020202020204" pitchFamily="34" charset="0"/>
                <a:cs typeface="Arial" panose="020B0604020202020204" pitchFamily="34" charset="0"/>
              </a:rPr>
              <a:t>God is kind and patient in order to give us time to turn from our sin. (Rom 2:4-5)</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3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3925</TotalTime>
  <Words>2477</Words>
  <Application>Microsoft Office PowerPoint</Application>
  <PresentationFormat>On-screen Show (4:3)</PresentationFormat>
  <Paragraphs>62</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40</cp:revision>
  <cp:lastPrinted>2020-09-19T22:26:30Z</cp:lastPrinted>
  <dcterms:created xsi:type="dcterms:W3CDTF">2020-09-17T05:05:34Z</dcterms:created>
  <dcterms:modified xsi:type="dcterms:W3CDTF">2020-09-21T02:58:54Z</dcterms:modified>
</cp:coreProperties>
</file>