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F2F9"/>
    <a:srgbClr val="A3EA90"/>
    <a:srgbClr val="8C80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8892" autoAdjust="0"/>
    <p:restoredTop sz="68750"/>
  </p:normalViewPr>
  <p:slideViewPr>
    <p:cSldViewPr snapToGrid="0">
      <p:cViewPr varScale="1">
        <p:scale>
          <a:sx n="85" d="100"/>
          <a:sy n="85" d="100"/>
        </p:scale>
        <p:origin x="792" y="90"/>
      </p:cViewPr>
      <p:guideLst/>
    </p:cSldViewPr>
  </p:slideViewPr>
  <p:notesTextViewPr>
    <p:cViewPr>
      <p:scale>
        <a:sx n="1" d="1"/>
        <a:sy n="1" d="1"/>
      </p:scale>
      <p:origin x="0" y="0"/>
    </p:cViewPr>
  </p:notesTextViewPr>
  <p:notesViewPr>
    <p:cSldViewPr snapToGrid="0">
      <p:cViewPr>
        <p:scale>
          <a:sx n="136" d="100"/>
          <a:sy n="136" d="100"/>
        </p:scale>
        <p:origin x="2784" y="-234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57BC8-99EB-AB4D-AFB2-132C13DD766D}" type="datetimeFigureOut">
              <a:rPr lang="en-US" smtClean="0"/>
              <a:t>9/21/2025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879ED-359A-444E-8801-245F84AB0AA0}" type="slidenum">
              <a:rPr lang="en-US" smtClean="0"/>
              <a:t>‹#›</a:t>
            </a:fld>
            <a:endParaRPr lang="en-US"/>
          </a:p>
        </p:txBody>
      </p:sp>
    </p:spTree>
    <p:extLst>
      <p:ext uri="{BB962C8B-B14F-4D97-AF65-F5344CB8AC3E}">
        <p14:creationId xmlns:p14="http://schemas.microsoft.com/office/powerpoint/2010/main" val="2638694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1538" y="260350"/>
            <a:ext cx="2574925" cy="1449388"/>
          </a:xfrm>
        </p:spPr>
      </p:sp>
      <p:sp>
        <p:nvSpPr>
          <p:cNvPr id="3" name="Notes Placeholder 2"/>
          <p:cNvSpPr>
            <a:spLocks noGrp="1"/>
          </p:cNvSpPr>
          <p:nvPr>
            <p:ph type="body" idx="1"/>
          </p:nvPr>
        </p:nvSpPr>
        <p:spPr>
          <a:xfrm>
            <a:off x="166607" y="1936319"/>
            <a:ext cx="6524786" cy="3600450"/>
          </a:xfrm>
        </p:spPr>
        <p:txBody>
          <a:bodyPr/>
          <a:lstStyle/>
          <a:p>
            <a:pPr marL="171450" indent="-171450">
              <a:buFont typeface="Arial" panose="020B0604020202020204" pitchFamily="34" charset="0"/>
              <a:buChar char="•"/>
            </a:pPr>
            <a:r>
              <a:rPr lang="en-US" dirty="0"/>
              <a:t>Good morning everyone. I hope you are all doing well</a:t>
            </a:r>
          </a:p>
          <a:p>
            <a:pPr marL="171450" indent="-171450">
              <a:buFont typeface="Arial" panose="020B0604020202020204" pitchFamily="34" charset="0"/>
              <a:buChar char="•"/>
            </a:pPr>
            <a:r>
              <a:rPr lang="en-US" dirty="0"/>
              <a:t>Well because it is school holidays we are taking a break from our series going through the gospel of Mark</a:t>
            </a:r>
          </a:p>
          <a:p>
            <a:pPr marL="171450" indent="-171450">
              <a:buFont typeface="Arial" panose="020B0604020202020204" pitchFamily="34" charset="0"/>
              <a:buChar char="•"/>
            </a:pPr>
            <a:r>
              <a:rPr lang="en-US" dirty="0">
                <a:highlight>
                  <a:srgbClr val="87F2F9"/>
                </a:highlight>
              </a:rPr>
              <a:t>And last time I preached a stand-alone sermon, I preached on Isaiah 6:1-7, and so I thought I would just pick up from where I left off last time and finish off the chapter</a:t>
            </a:r>
          </a:p>
          <a:p>
            <a:pPr marL="171450" indent="-171450">
              <a:buFont typeface="Arial" panose="020B0604020202020204" pitchFamily="34" charset="0"/>
              <a:buChar char="•"/>
            </a:pPr>
            <a:r>
              <a:rPr lang="en-US" dirty="0"/>
              <a:t>So if you could open your Bibles, if you haven’t already, to Isaiah 6</a:t>
            </a:r>
          </a:p>
          <a:p>
            <a:pPr marL="171450" indent="-171450">
              <a:buFont typeface="Arial" panose="020B0604020202020204" pitchFamily="34" charset="0"/>
              <a:buChar char="•"/>
            </a:pPr>
            <a:r>
              <a:rPr lang="en-US" dirty="0"/>
              <a:t>As we go through today’s passage there are two main things that are brought to our attention </a:t>
            </a:r>
            <a:br>
              <a:rPr lang="en-US" dirty="0"/>
            </a:br>
            <a:r>
              <a:rPr lang="en-US" dirty="0"/>
              <a:t>- The character of God, and the single-mindedness of Isaiah in doing the will of God</a:t>
            </a:r>
          </a:p>
          <a:p>
            <a:pPr marL="171450" indent="-171450">
              <a:buFont typeface="Arial" panose="020B0604020202020204" pitchFamily="34" charset="0"/>
              <a:buChar char="•"/>
            </a:pPr>
            <a:r>
              <a:rPr lang="en-US" dirty="0">
                <a:highlight>
                  <a:srgbClr val="87F2F9"/>
                </a:highlight>
              </a:rPr>
              <a:t>There were perhaps, out of all the Old Testament prophets, none who had a more awful and solemn mission than the prophet Isaiah</a:t>
            </a:r>
          </a:p>
          <a:p>
            <a:pPr marL="171450" indent="-171450">
              <a:buFont typeface="Arial" panose="020B0604020202020204" pitchFamily="34" charset="0"/>
              <a:buChar char="•"/>
            </a:pPr>
            <a:r>
              <a:rPr lang="en-US" dirty="0"/>
              <a:t>And yet it was a desperately needed message then, and is perhaps one we need to desperately hear today in our day and age</a:t>
            </a:r>
          </a:p>
          <a:p>
            <a:pPr marL="171450" indent="-171450">
              <a:buFont typeface="Arial" panose="020B0604020202020204" pitchFamily="34" charset="0"/>
              <a:buChar char="•"/>
            </a:pPr>
            <a:r>
              <a:rPr lang="en-US" dirty="0"/>
              <a:t>But before we jump into verses 8-13, to help us in understanding those verses and to give context, we will do a quick run through of verses 1-7</a:t>
            </a:r>
          </a:p>
        </p:txBody>
      </p:sp>
      <p:sp>
        <p:nvSpPr>
          <p:cNvPr id="4" name="Slide Number Placeholder 3"/>
          <p:cNvSpPr>
            <a:spLocks noGrp="1"/>
          </p:cNvSpPr>
          <p:nvPr>
            <p:ph type="sldNum" sz="quarter" idx="5"/>
          </p:nvPr>
        </p:nvSpPr>
        <p:spPr/>
        <p:txBody>
          <a:bodyPr/>
          <a:lstStyle/>
          <a:p>
            <a:fld id="{DFB879ED-359A-444E-8801-245F84AB0AA0}" type="slidenum">
              <a:rPr lang="en-US" smtClean="0"/>
              <a:t>1</a:t>
            </a:fld>
            <a:endParaRPr lang="en-US"/>
          </a:p>
        </p:txBody>
      </p:sp>
    </p:spTree>
    <p:extLst>
      <p:ext uri="{BB962C8B-B14F-4D97-AF65-F5344CB8AC3E}">
        <p14:creationId xmlns:p14="http://schemas.microsoft.com/office/powerpoint/2010/main" val="117774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2363" y="290513"/>
            <a:ext cx="2073275" cy="1166812"/>
          </a:xfrm>
        </p:spPr>
      </p:sp>
      <p:sp>
        <p:nvSpPr>
          <p:cNvPr id="3" name="Notes Placeholder 2"/>
          <p:cNvSpPr>
            <a:spLocks noGrp="1"/>
          </p:cNvSpPr>
          <p:nvPr>
            <p:ph type="body" idx="1"/>
          </p:nvPr>
        </p:nvSpPr>
        <p:spPr>
          <a:xfrm>
            <a:off x="166607" y="1626353"/>
            <a:ext cx="6524786" cy="7058860"/>
          </a:xfrm>
        </p:spPr>
        <p:txBody>
          <a:bodyPr/>
          <a:lstStyle/>
          <a:p>
            <a:pPr marL="171450" indent="-171450">
              <a:buFont typeface="Arial" panose="020B0604020202020204" pitchFamily="34" charset="0"/>
              <a:buChar char="•"/>
            </a:pPr>
            <a:r>
              <a:rPr lang="en-US" dirty="0">
                <a:highlight>
                  <a:srgbClr val="FFFF00"/>
                </a:highlight>
              </a:rPr>
              <a:t> Vs 1-3 – “And one called to another and said: “Holy, holy, holy, is the Lord of hosts; the whole earth is full of his glory!”</a:t>
            </a:r>
            <a:br>
              <a:rPr lang="en-US" dirty="0"/>
            </a:br>
            <a:r>
              <a:rPr lang="en-US" b="1" dirty="0">
                <a:highlight>
                  <a:srgbClr val="A3EA90"/>
                </a:highlight>
              </a:rPr>
              <a:t>- Read verses 1-3 </a:t>
            </a:r>
            <a:r>
              <a:rPr lang="en-US" dirty="0"/>
              <a:t>– King Uzziah was a good king who did a considerable amount for the nation of Israel</a:t>
            </a:r>
            <a:br>
              <a:rPr lang="en-US" dirty="0"/>
            </a:br>
            <a:r>
              <a:rPr lang="en-US" dirty="0"/>
              <a:t>- He was a great leader of their army, during his time there was economic prosperity, and general progress in the land</a:t>
            </a:r>
            <a:br>
              <a:rPr lang="en-US" dirty="0"/>
            </a:br>
            <a:r>
              <a:rPr lang="en-US" dirty="0">
                <a:highlight>
                  <a:srgbClr val="87F2F9"/>
                </a:highlight>
              </a:rPr>
              <a:t>- But he became prideful which caused him to be unfaithful to the Lord, and as a result was struck with leprosy until the day he died</a:t>
            </a:r>
            <a:br>
              <a:rPr lang="en-US" dirty="0"/>
            </a:br>
            <a:r>
              <a:rPr lang="en-US" dirty="0"/>
              <a:t>- In the year that Israel’s earthly king died, Isaiah saw Adonai, the Lord, the Sovereign, the one true king of Israel and of all creation</a:t>
            </a:r>
            <a:br>
              <a:rPr lang="en-US" dirty="0"/>
            </a:br>
            <a:r>
              <a:rPr lang="en-US" dirty="0"/>
              <a:t>- And he heard the seraphim, the burning ones calling out holy, holy, holy, is the Lord of hosts, the whole earth is full of his glory</a:t>
            </a:r>
            <a:br>
              <a:rPr lang="en-US" dirty="0"/>
            </a:br>
            <a:r>
              <a:rPr lang="en-US" dirty="0">
                <a:highlight>
                  <a:srgbClr val="87F2F9"/>
                </a:highlight>
              </a:rPr>
              <a:t>- Nowhere else in Scripture is an attribute of God spoken 3 times like this. </a:t>
            </a:r>
            <a:br>
              <a:rPr lang="en-US" dirty="0"/>
            </a:br>
            <a:r>
              <a:rPr lang="en-US" dirty="0"/>
              <a:t>- God is thrice holy. He is so set apart, so unique, so above our comprehension</a:t>
            </a:r>
            <a:br>
              <a:rPr lang="en-US" dirty="0"/>
            </a:br>
            <a:r>
              <a:rPr lang="en-US" dirty="0"/>
              <a:t>- So much so that He is in a category of His own. </a:t>
            </a:r>
            <a:br>
              <a:rPr lang="en-US" dirty="0"/>
            </a:br>
            <a:r>
              <a:rPr lang="en-US" dirty="0">
                <a:highlight>
                  <a:srgbClr val="87F2F9"/>
                </a:highlight>
              </a:rPr>
              <a:t>- His holiness is not just one of His attributes, but is something that radiates through all His attributes</a:t>
            </a:r>
            <a:br>
              <a:rPr lang="en-US" dirty="0"/>
            </a:br>
            <a:r>
              <a:rPr lang="en-US" dirty="0"/>
              <a:t>- God’s love, justice, mercy, wrath, grace are all holy</a:t>
            </a:r>
            <a:br>
              <a:rPr lang="en-US" dirty="0"/>
            </a:br>
            <a:r>
              <a:rPr lang="en-US" dirty="0"/>
              <a:t>- Every single act and decree of God flows forth from His perfect holy nature</a:t>
            </a:r>
          </a:p>
          <a:p>
            <a:pPr marL="171450" indent="-171450">
              <a:buFont typeface="Arial" panose="020B0604020202020204" pitchFamily="34" charset="0"/>
              <a:buChar char="•"/>
            </a:pPr>
            <a:r>
              <a:rPr lang="en-US" dirty="0">
                <a:highlight>
                  <a:srgbClr val="FFFF00"/>
                </a:highlight>
              </a:rPr>
              <a:t>Vs 4-5 – “Woe is me! For I am lost; for I am a man of unclean lips, and I dwell in the midst of people of unclean lips; for my eyes have seen the King, the Lord of hosts.”</a:t>
            </a:r>
            <a:br>
              <a:rPr lang="en-US" dirty="0"/>
            </a:br>
            <a:r>
              <a:rPr lang="en-US" b="1" dirty="0">
                <a:highlight>
                  <a:srgbClr val="A3EA90"/>
                </a:highlight>
              </a:rPr>
              <a:t>- Read vs 4-5 </a:t>
            </a:r>
            <a:r>
              <a:rPr lang="en-US" dirty="0"/>
              <a:t>–God has revealed Himself to Isaiah, and as a result, Isaiah is lost, undone, is basically a dead man walking on the brink of destruction</a:t>
            </a:r>
            <a:br>
              <a:rPr lang="en-US" dirty="0"/>
            </a:br>
            <a:r>
              <a:rPr lang="en-US" dirty="0"/>
              <a:t>- Because he sees just how sinful he is, and in light of God’s perfect holiness</a:t>
            </a:r>
            <a:br>
              <a:rPr lang="en-US" dirty="0"/>
            </a:br>
            <a:r>
              <a:rPr lang="en-US" dirty="0">
                <a:highlight>
                  <a:srgbClr val="87F2F9"/>
                </a:highlight>
              </a:rPr>
              <a:t>- His impurity is so offensive to God it is as though he might die</a:t>
            </a:r>
            <a:br>
              <a:rPr lang="en-US" dirty="0"/>
            </a:br>
            <a:r>
              <a:rPr lang="en-US" dirty="0"/>
              <a:t>- He feels naked and exposed</a:t>
            </a:r>
            <a:br>
              <a:rPr lang="en-US" dirty="0"/>
            </a:br>
            <a:r>
              <a:rPr lang="en-US" dirty="0"/>
              <a:t>- But Isaiah not only notices and comes to grips with his own sinfulness but he sees that the people of Israel are also unclean</a:t>
            </a:r>
            <a:br>
              <a:rPr lang="en-US" dirty="0"/>
            </a:br>
            <a:r>
              <a:rPr lang="en-US" dirty="0">
                <a:highlight>
                  <a:srgbClr val="87F2F9"/>
                </a:highlight>
              </a:rPr>
              <a:t>- They are sinful and are in desperate need of beholding God as Isaiah is right here</a:t>
            </a:r>
            <a:br>
              <a:rPr lang="en-US" dirty="0"/>
            </a:br>
            <a:r>
              <a:rPr lang="en-US" dirty="0"/>
              <a:t>- He sees that God’s judgement and wrath will fall upon Israel</a:t>
            </a:r>
          </a:p>
          <a:p>
            <a:pPr marL="171450" indent="-171450">
              <a:buFont typeface="Arial" panose="020B0604020202020204" pitchFamily="34" charset="0"/>
              <a:buChar char="•"/>
            </a:pPr>
            <a:r>
              <a:rPr lang="en-US" dirty="0">
                <a:highlight>
                  <a:srgbClr val="FFFF00"/>
                </a:highlight>
              </a:rPr>
              <a:t>Vs 6-7 – “Behold, this has touched your lips; your guilt is taken away, and your sin atoned for.” </a:t>
            </a:r>
            <a:br>
              <a:rPr lang="en-US" dirty="0"/>
            </a:br>
            <a:r>
              <a:rPr lang="en-US" b="1" dirty="0">
                <a:highlight>
                  <a:srgbClr val="A3EA90"/>
                </a:highlight>
              </a:rPr>
              <a:t>- Read vs 6-7 </a:t>
            </a:r>
            <a:r>
              <a:rPr lang="en-US" dirty="0"/>
              <a:t>– Isaiah on the brink of destruction is shown the grace of God. </a:t>
            </a:r>
            <a:br>
              <a:rPr lang="en-US" dirty="0"/>
            </a:br>
            <a:r>
              <a:rPr lang="en-US" dirty="0"/>
              <a:t>- For he declared his lips were unclean, so the seraphim took a coal, as represented in Leviticus on the Day of Atonement</a:t>
            </a:r>
            <a:br>
              <a:rPr lang="en-US" dirty="0"/>
            </a:br>
            <a:r>
              <a:rPr lang="en-US" dirty="0"/>
              <a:t>- And it is so holy that the seraphim picks it up with tongs, and touches it to his lips, to show Isaiah, his sins had been forgiven</a:t>
            </a:r>
            <a:br>
              <a:rPr lang="en-US" dirty="0"/>
            </a:br>
            <a:r>
              <a:rPr lang="en-US" dirty="0">
                <a:highlight>
                  <a:srgbClr val="87F2F9"/>
                </a:highlight>
              </a:rPr>
              <a:t>- Isaiah is forgiven all his sins, past, present, and future by God’s mercy and grace</a:t>
            </a:r>
            <a:br>
              <a:rPr lang="en-US" dirty="0">
                <a:highlight>
                  <a:srgbClr val="87F2F9"/>
                </a:highlight>
              </a:rPr>
            </a:br>
            <a:r>
              <a:rPr lang="en-US" dirty="0">
                <a:highlight>
                  <a:srgbClr val="87F2F9"/>
                </a:highlight>
              </a:rPr>
              <a:t>- He was on the brink of being ruined, and now his guilt is removed</a:t>
            </a:r>
            <a:br>
              <a:rPr lang="en-US" dirty="0"/>
            </a:br>
            <a:r>
              <a:rPr lang="en-US" dirty="0"/>
              <a:t>- Isaiah has gone from being unholy, to holy, not as God is holy, but set apart and consecrated unto God</a:t>
            </a:r>
            <a:br>
              <a:rPr lang="en-US" dirty="0"/>
            </a:br>
            <a:r>
              <a:rPr lang="en-US" dirty="0"/>
              <a:t>- Why? Was it something Isaiah did? </a:t>
            </a:r>
            <a:br>
              <a:rPr lang="en-US" dirty="0"/>
            </a:br>
            <a:r>
              <a:rPr lang="en-US" dirty="0">
                <a:highlight>
                  <a:srgbClr val="87F2F9"/>
                </a:highlight>
              </a:rPr>
              <a:t>- No it was by nothing that Isaiah did, but by the grace of God alone</a:t>
            </a:r>
            <a:br>
              <a:rPr lang="en-US" dirty="0"/>
            </a:br>
            <a:r>
              <a:rPr lang="en-US" dirty="0"/>
              <a:t>- This is imperative to keep in mind as we go into verse 8, because it is these events, it is God’s grace that moves Isaiah into the sacrificial privilege of serving God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FB879ED-359A-444E-8801-245F84AB0AA0}" type="slidenum">
              <a:rPr lang="en-US" smtClean="0"/>
              <a:t>2</a:t>
            </a:fld>
            <a:endParaRPr lang="en-US"/>
          </a:p>
        </p:txBody>
      </p:sp>
    </p:spTree>
    <p:extLst>
      <p:ext uri="{BB962C8B-B14F-4D97-AF65-F5344CB8AC3E}">
        <p14:creationId xmlns:p14="http://schemas.microsoft.com/office/powerpoint/2010/main" val="366696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8588" y="276225"/>
            <a:ext cx="1520825" cy="855663"/>
          </a:xfrm>
        </p:spPr>
      </p:sp>
      <p:sp>
        <p:nvSpPr>
          <p:cNvPr id="3" name="Notes Placeholder 2"/>
          <p:cNvSpPr>
            <a:spLocks noGrp="1"/>
          </p:cNvSpPr>
          <p:nvPr>
            <p:ph type="body" idx="1"/>
          </p:nvPr>
        </p:nvSpPr>
        <p:spPr>
          <a:xfrm>
            <a:off x="151108" y="1249477"/>
            <a:ext cx="6555783" cy="7618298"/>
          </a:xfrm>
        </p:spPr>
        <p:txBody>
          <a:bodyPr/>
          <a:lstStyle/>
          <a:p>
            <a:pPr marL="171450" indent="-171450">
              <a:buFont typeface="Arial" panose="020B0604020202020204" pitchFamily="34" charset="0"/>
              <a:buChar char="•"/>
            </a:pPr>
            <a:r>
              <a:rPr lang="en-US" dirty="0">
                <a:highlight>
                  <a:srgbClr val="FFFF00"/>
                </a:highlight>
              </a:rPr>
              <a:t>“And I heard the voice of the Lord saying” (Isa 6:8a)</a:t>
            </a:r>
            <a:br>
              <a:rPr lang="en-US" dirty="0"/>
            </a:br>
            <a:r>
              <a:rPr lang="en-US" dirty="0"/>
              <a:t>- In the first 7 verses we get this feeling as if the Lord is far off in a distance, and Isaiah in his sinfulness and impurity can only get so close</a:t>
            </a:r>
            <a:br>
              <a:rPr lang="en-US" dirty="0"/>
            </a:br>
            <a:r>
              <a:rPr lang="en-US" dirty="0"/>
              <a:t>- No longer is Isaiah simply a spectator of the heavenly scene, but one who is accepted into the presence of God </a:t>
            </a:r>
            <a:br>
              <a:rPr lang="en-US" dirty="0"/>
            </a:br>
            <a:r>
              <a:rPr lang="en-US" dirty="0">
                <a:highlight>
                  <a:srgbClr val="87F2F9"/>
                </a:highlight>
              </a:rPr>
              <a:t>- But now having been cleansed and having had his guilt taken away and all his sins atoned for, its as if he has able to get but a little bit closer to hear the Lord speak</a:t>
            </a:r>
            <a:br>
              <a:rPr lang="en-US" dirty="0"/>
            </a:br>
            <a:r>
              <a:rPr lang="en-US" dirty="0"/>
              <a:t>- This is the first time that God himself speaks in the vision. </a:t>
            </a:r>
            <a:br>
              <a:rPr lang="en-US" dirty="0"/>
            </a:br>
            <a:r>
              <a:rPr lang="en-US" dirty="0"/>
              <a:t>- The word here for Lord again is Adonai, as in verse 1 meaning that the Sovereign one, the King of kings is speaking, and He speaks with authority</a:t>
            </a:r>
            <a:br>
              <a:rPr lang="en-US" dirty="0"/>
            </a:br>
            <a:r>
              <a:rPr lang="en-US" dirty="0">
                <a:highlight>
                  <a:srgbClr val="87F2F9"/>
                </a:highlight>
              </a:rPr>
              <a:t>- God appears to Isaiah in such glorious majesty and holiness because He wants to speak to Isaiah, He has a message for Isaiah to deliver</a:t>
            </a:r>
            <a:br>
              <a:rPr lang="en-US" dirty="0"/>
            </a:br>
            <a:r>
              <a:rPr lang="en-US" dirty="0"/>
              <a:t>- And if someone is going to go and speak for God, should they not first hear God</a:t>
            </a:r>
            <a:br>
              <a:rPr lang="en-US" dirty="0"/>
            </a:br>
            <a:r>
              <a:rPr lang="en-US" dirty="0"/>
              <a:t>- And for us, should we not first hear God through His Word. Should we not know His Word</a:t>
            </a:r>
            <a:br>
              <a:rPr lang="en-US" dirty="0"/>
            </a:br>
            <a:r>
              <a:rPr lang="en-US" dirty="0">
                <a:highlight>
                  <a:srgbClr val="87F2F9"/>
                </a:highlight>
              </a:rPr>
              <a:t>- If we are going to say thus says the Lord to the world, then we need to know what He says, and be in His Word, and studying Scripture</a:t>
            </a:r>
            <a:br>
              <a:rPr lang="en-US" dirty="0"/>
            </a:br>
            <a:r>
              <a:rPr lang="en-US" dirty="0"/>
              <a:t>- Not so that we might become smarter than the next guy</a:t>
            </a:r>
            <a:br>
              <a:rPr lang="en-US" dirty="0"/>
            </a:br>
            <a:r>
              <a:rPr lang="en-US" dirty="0"/>
              <a:t>- But that we might know God more and more, and that His Spirit might be constantly working and conforming us to the image of Jesus through the application of the Scriptures.</a:t>
            </a:r>
            <a:br>
              <a:rPr lang="en-US" dirty="0"/>
            </a:br>
            <a:r>
              <a:rPr lang="en-US" dirty="0">
                <a:highlight>
                  <a:srgbClr val="87F2F9"/>
                </a:highlight>
              </a:rPr>
              <a:t>- God’s voice does not bellow forth a command per se, but a question, perhaps a rhetorical question, but a question nonetheless</a:t>
            </a:r>
          </a:p>
          <a:p>
            <a:pPr marL="171450" indent="-171450">
              <a:buFont typeface="Arial" panose="020B0604020202020204" pitchFamily="34" charset="0"/>
              <a:buChar char="•"/>
            </a:pPr>
            <a:r>
              <a:rPr lang="en-US" dirty="0">
                <a:highlight>
                  <a:srgbClr val="FFFF00"/>
                </a:highlight>
              </a:rPr>
              <a:t>“Whom shall I send, and who will go for us?” (Isa 6:8b)</a:t>
            </a:r>
            <a:br>
              <a:rPr lang="en-US" dirty="0"/>
            </a:br>
            <a:r>
              <a:rPr lang="en-US" dirty="0"/>
              <a:t>- God is looking for a messenger, one who will go in His name, for that is the requirement of all who go out and proclaim the gospel, and particularly for pastors and elders. </a:t>
            </a:r>
            <a:br>
              <a:rPr lang="en-US" dirty="0"/>
            </a:br>
            <a:r>
              <a:rPr lang="en-US" dirty="0"/>
              <a:t>- We cannot and dare not go out in our own authority or name</a:t>
            </a:r>
            <a:br>
              <a:rPr lang="en-US" dirty="0"/>
            </a:br>
            <a:r>
              <a:rPr lang="en-US" dirty="0">
                <a:highlight>
                  <a:srgbClr val="87F2F9"/>
                </a:highlight>
              </a:rPr>
              <a:t>- To do that would be to set ourselves up for failure and to sin greatly in the sight of God</a:t>
            </a:r>
            <a:br>
              <a:rPr lang="en-US" dirty="0"/>
            </a:br>
            <a:r>
              <a:rPr lang="en-US" dirty="0"/>
              <a:t>- Because when we do that, we seek to get all the glory for ourselves. </a:t>
            </a:r>
            <a:br>
              <a:rPr lang="en-US" dirty="0"/>
            </a:br>
            <a:r>
              <a:rPr lang="en-US" dirty="0"/>
              <a:t>- So, the first qualification that we see here is that the messenger must be sent by the King</a:t>
            </a:r>
            <a:br>
              <a:rPr lang="en-US" dirty="0"/>
            </a:br>
            <a:r>
              <a:rPr lang="en-US" dirty="0">
                <a:highlight>
                  <a:srgbClr val="87F2F9"/>
                </a:highlight>
              </a:rPr>
              <a:t>- The Lord here refers to “us”. There is some debate over what the “us” is</a:t>
            </a:r>
            <a:br>
              <a:rPr lang="en-US" dirty="0"/>
            </a:br>
            <a:r>
              <a:rPr lang="en-US" dirty="0"/>
              <a:t>- Some say God is addressing the heavenly court, others think he may be talking to the angels or the seraphim.</a:t>
            </a:r>
            <a:br>
              <a:rPr lang="en-US" dirty="0"/>
            </a:br>
            <a:r>
              <a:rPr lang="en-US" dirty="0"/>
              <a:t>- I think based on Scripture that the “us” here is in fact the Trinity, this is the Triune God asking Himself who will go for them. </a:t>
            </a:r>
            <a:br>
              <a:rPr lang="en-US" dirty="0"/>
            </a:br>
            <a:r>
              <a:rPr lang="en-US" dirty="0"/>
              <a:t>- The first reason I think this is that in </a:t>
            </a:r>
            <a:r>
              <a:rPr lang="en-US" b="1" dirty="0">
                <a:highlight>
                  <a:srgbClr val="A3EA90"/>
                </a:highlight>
              </a:rPr>
              <a:t>1 Corinthians 2:16 it says, “For who has understood the mind of the Lord so as to instruct him?”. Or in Romans 11:33-34, “How unsearchable are his judgements and how inscrutable his ways! For who has known the mind of the Lord, or who has been his counselor?”</a:t>
            </a:r>
            <a:br>
              <a:rPr lang="en-US" dirty="0"/>
            </a:br>
            <a:r>
              <a:rPr lang="en-US" dirty="0"/>
              <a:t>- What need does an all-knowing, completely sufficient God have in consulting anyone else outside of the Trinity</a:t>
            </a:r>
            <a:br>
              <a:rPr lang="en-US" dirty="0"/>
            </a:br>
            <a:r>
              <a:rPr lang="en-US" dirty="0"/>
              <a:t>- The second reason being that when these verses are referred to in the New Testament, we see that it is Jesus who is seen as being present as well as the Holy Spirit</a:t>
            </a:r>
            <a:br>
              <a:rPr lang="en-US" dirty="0"/>
            </a:br>
            <a:r>
              <a:rPr lang="en-US" dirty="0"/>
              <a:t>- John 12:41 in referencing the verses that we are about to deal with says, </a:t>
            </a:r>
            <a:r>
              <a:rPr lang="en-US" b="1" dirty="0">
                <a:highlight>
                  <a:srgbClr val="A3EA90"/>
                </a:highlight>
              </a:rPr>
              <a:t>“Isaiah said these things because he saw his glory and spoke of him”. </a:t>
            </a:r>
            <a:br>
              <a:rPr lang="en-US" b="1" dirty="0">
                <a:highlight>
                  <a:srgbClr val="A3EA90"/>
                </a:highlight>
              </a:rPr>
            </a:br>
            <a:r>
              <a:rPr lang="en-US" b="1" dirty="0">
                <a:highlight>
                  <a:srgbClr val="A3EA90"/>
                </a:highlight>
              </a:rPr>
              <a:t>- </a:t>
            </a:r>
            <a:r>
              <a:rPr lang="en-US" dirty="0"/>
              <a:t>In its context here in John, the glory that Isaiah saw was also Jesus Christ the second member of the Trinity</a:t>
            </a:r>
            <a:br>
              <a:rPr lang="en-US" dirty="0"/>
            </a:br>
            <a:r>
              <a:rPr lang="en-US" dirty="0"/>
              <a:t>- Then right at the end of the book of </a:t>
            </a:r>
            <a:r>
              <a:rPr lang="en-US" b="1" dirty="0">
                <a:highlight>
                  <a:srgbClr val="A3EA90"/>
                </a:highlight>
              </a:rPr>
              <a:t>Acts 28:25, it says, “The Holy Spirit was right in saying to your fathers through Isaiah the prophet…” </a:t>
            </a:r>
            <a:r>
              <a:rPr lang="en-US" dirty="0"/>
              <a:t>and it then goes on to give a direct citation of verses 9-10 of Isaiah 6</a:t>
            </a:r>
            <a:br>
              <a:rPr lang="en-US" dirty="0"/>
            </a:br>
            <a:r>
              <a:rPr lang="en-US" dirty="0"/>
              <a:t>- Meaning that the ”us” here is referring to the Trinity</a:t>
            </a:r>
            <a:br>
              <a:rPr lang="en-US" dirty="0"/>
            </a:br>
            <a:r>
              <a:rPr lang="en-US" dirty="0"/>
              <a:t>- The reason I want to make this clear is because many people will say, the God of the New Testament as shown in Jesus, was much nicer and kinder than the one in the Old Testament </a:t>
            </a:r>
            <a:br>
              <a:rPr lang="en-US" dirty="0"/>
            </a:br>
            <a:r>
              <a:rPr lang="en-US" dirty="0">
                <a:highlight>
                  <a:srgbClr val="87F2F9"/>
                </a:highlight>
              </a:rPr>
              <a:t>- Firstly, that is a clear lack of understanding of how the Trinity works, </a:t>
            </a:r>
            <a:br>
              <a:rPr lang="en-US" dirty="0"/>
            </a:br>
            <a:r>
              <a:rPr lang="en-US" dirty="0"/>
              <a:t>- Secondly, does not Jesus talk more about hell more than anyone else in the New Testament</a:t>
            </a:r>
            <a:br>
              <a:rPr lang="en-US" dirty="0"/>
            </a:br>
            <a:r>
              <a:rPr lang="en-US" dirty="0"/>
              <a:t>- Thirdly, this judgement that is about to be pronounced is proclaimed by the one God in Three persons. </a:t>
            </a:r>
            <a:br>
              <a:rPr lang="en-US" dirty="0"/>
            </a:br>
            <a:r>
              <a:rPr lang="en-US" dirty="0">
                <a:highlight>
                  <a:srgbClr val="87F2F9"/>
                </a:highlight>
              </a:rPr>
              <a:t>- It is the same God from Genesis to Revelation, and we must never fall into that trap of thinking they are two different God’s shown in the Old and New Testaments, because they are not</a:t>
            </a:r>
            <a:br>
              <a:rPr lang="en-US" dirty="0"/>
            </a:br>
            <a:r>
              <a:rPr lang="en-US" dirty="0"/>
              <a:t>- One God, three Persons</a:t>
            </a:r>
          </a:p>
          <a:p>
            <a:pPr marL="171450" indent="-171450">
              <a:buFont typeface="Arial" panose="020B0604020202020204" pitchFamily="34" charset="0"/>
              <a:buChar char="•"/>
            </a:pPr>
            <a:r>
              <a:rPr lang="en-US" dirty="0">
                <a:highlight>
                  <a:srgbClr val="FFFF00"/>
                </a:highlight>
              </a:rPr>
              <a:t>“Then I said, “Here I am! Send me.” (Isa 6:8c)</a:t>
            </a:r>
            <a:br>
              <a:rPr lang="en-US" dirty="0"/>
            </a:br>
            <a:r>
              <a:rPr lang="en-US" dirty="0"/>
              <a:t>- The “Here I am! Translates as lo! Behold!. He wants God to send him, not because he is deserving or thinks he is the best fit for the job</a:t>
            </a:r>
            <a:br>
              <a:rPr lang="en-US" dirty="0"/>
            </a:br>
            <a:r>
              <a:rPr lang="en-US" dirty="0"/>
              <a:t>- Simply because, having received complete and full pardon for his sins, and is saved by grace and is now moved by grace. </a:t>
            </a:r>
            <a:br>
              <a:rPr lang="en-US" dirty="0"/>
            </a:br>
            <a:r>
              <a:rPr lang="en-US" dirty="0">
                <a:highlight>
                  <a:srgbClr val="87F2F9"/>
                </a:highlight>
              </a:rPr>
              <a:t>- It’s almost a, “Lord how can I do anything else but serve you! If you would have me send me!”</a:t>
            </a:r>
            <a:br>
              <a:rPr lang="en-US" dirty="0"/>
            </a:br>
            <a:r>
              <a:rPr lang="en-US" dirty="0"/>
              <a:t>- God could have used an angel, but He used men. </a:t>
            </a:r>
            <a:br>
              <a:rPr lang="en-US" dirty="0"/>
            </a:br>
            <a:r>
              <a:rPr lang="en-US" dirty="0"/>
              <a:t>- God would send one who speaks their language, one that could treat them in a familiar way, an ambassador in an ordinary way</a:t>
            </a:r>
            <a:br>
              <a:rPr lang="en-US" dirty="0"/>
            </a:br>
            <a:r>
              <a:rPr lang="en-US" dirty="0">
                <a:highlight>
                  <a:srgbClr val="87F2F9"/>
                </a:highlight>
              </a:rPr>
              <a:t>- God will take men and women with all our infirmities, yet purged from the pollutions of this world, made holy, though not perfectly and He uses us for the purposes of His kingdom</a:t>
            </a:r>
            <a:br>
              <a:rPr lang="en-US" dirty="0"/>
            </a:br>
            <a:r>
              <a:rPr lang="en-US" dirty="0"/>
              <a:t>- My dear Christian, do we not consider that a great privilege? The King beckons us, weak as we are, and equips us, and seals us with the Holy Spirit, and finds use for us to bring Him glory</a:t>
            </a:r>
            <a:br>
              <a:rPr lang="en-US" dirty="0"/>
            </a:br>
            <a:r>
              <a:rPr lang="en-US" dirty="0"/>
              <a:t>- I mean Isaiah, but a dead man walking, had unclean lips, with the last thing on his mind being to use those lips to deliver a message for God Almighty. </a:t>
            </a:r>
            <a:br>
              <a:rPr lang="en-US" dirty="0"/>
            </a:br>
            <a:r>
              <a:rPr lang="en-US" dirty="0">
                <a:highlight>
                  <a:srgbClr val="87F2F9"/>
                </a:highlight>
              </a:rPr>
              <a:t>- Yet God’s grace cleanses His lips, and is sent out as His messenger and is used mightily of God</a:t>
            </a:r>
            <a:br>
              <a:rPr lang="en-US" dirty="0"/>
            </a:br>
            <a:r>
              <a:rPr lang="en-US" dirty="0"/>
              <a:t>- The first qualification of the prophet was that they must be sent by the king. The second is that they must be willing</a:t>
            </a:r>
            <a:br>
              <a:rPr lang="en-US" dirty="0"/>
            </a:br>
            <a:r>
              <a:rPr lang="en-US" dirty="0"/>
              <a:t>- They must be broken people, who are deeply convicted of their own sin, and having also experienced the depths of the grace of God.</a:t>
            </a:r>
            <a:br>
              <a:rPr lang="en-US" dirty="0"/>
            </a:br>
            <a:r>
              <a:rPr lang="en-US" dirty="0">
                <a:highlight>
                  <a:srgbClr val="87F2F9"/>
                </a:highlight>
              </a:rPr>
              <a:t>- Robert Leighton, an old commentator puts it like this, “How can I, who am so filthy, so vile, speak of God? Yet has he shown me mercy? How can I be silent?” </a:t>
            </a:r>
            <a:br>
              <a:rPr lang="en-US" dirty="0"/>
            </a:br>
            <a:r>
              <a:rPr lang="en-US" dirty="0"/>
              <a:t>- Is it not fitting of every pardoned sinner to respond like this. To be ready and joyful to do much and suffer much for Him who has shown such depths of love and forgiven us of so much</a:t>
            </a:r>
            <a:br>
              <a:rPr lang="en-US" dirty="0"/>
            </a:br>
            <a:r>
              <a:rPr lang="en-US" dirty="0"/>
              <a:t>- It is the person who knows these truths in depths of their soul who is fit to be a messenger of God</a:t>
            </a:r>
          </a:p>
        </p:txBody>
      </p:sp>
      <p:sp>
        <p:nvSpPr>
          <p:cNvPr id="4" name="Slide Number Placeholder 3"/>
          <p:cNvSpPr>
            <a:spLocks noGrp="1"/>
          </p:cNvSpPr>
          <p:nvPr>
            <p:ph type="sldNum" sz="quarter" idx="5"/>
          </p:nvPr>
        </p:nvSpPr>
        <p:spPr/>
        <p:txBody>
          <a:bodyPr/>
          <a:lstStyle/>
          <a:p>
            <a:fld id="{DFB879ED-359A-444E-8801-245F84AB0AA0}" type="slidenum">
              <a:rPr lang="en-US" smtClean="0"/>
              <a:t>3</a:t>
            </a:fld>
            <a:endParaRPr lang="en-US"/>
          </a:p>
        </p:txBody>
      </p:sp>
    </p:spTree>
    <p:extLst>
      <p:ext uri="{BB962C8B-B14F-4D97-AF65-F5344CB8AC3E}">
        <p14:creationId xmlns:p14="http://schemas.microsoft.com/office/powerpoint/2010/main" val="3062477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5238" y="260350"/>
            <a:ext cx="1787525" cy="1006475"/>
          </a:xfrm>
        </p:spPr>
      </p:sp>
      <p:sp>
        <p:nvSpPr>
          <p:cNvPr id="3" name="Notes Placeholder 2"/>
          <p:cNvSpPr>
            <a:spLocks noGrp="1"/>
          </p:cNvSpPr>
          <p:nvPr>
            <p:ph type="body" idx="1"/>
          </p:nvPr>
        </p:nvSpPr>
        <p:spPr>
          <a:xfrm>
            <a:off x="151108" y="1362869"/>
            <a:ext cx="6555783" cy="7657145"/>
          </a:xfrm>
        </p:spPr>
        <p:txBody>
          <a:bodyPr/>
          <a:lstStyle/>
          <a:p>
            <a:pPr marL="171450" indent="-171450">
              <a:buFont typeface="Arial" panose="020B0604020202020204" pitchFamily="34" charset="0"/>
              <a:buChar char="•"/>
            </a:pPr>
            <a:r>
              <a:rPr lang="en-US" dirty="0">
                <a:highlight>
                  <a:srgbClr val="FFFF00"/>
                </a:highlight>
              </a:rPr>
              <a:t>Notice Isaiah doesn’t say, “as long as it is successful”</a:t>
            </a:r>
            <a:br>
              <a:rPr lang="en-US" dirty="0"/>
            </a:br>
            <a:r>
              <a:rPr lang="en-US" dirty="0"/>
              <a:t>- Lord I will go for you, as long as it successful, as long as it is easy, as long as the people like me</a:t>
            </a:r>
            <a:br>
              <a:rPr lang="en-US" dirty="0"/>
            </a:br>
            <a:r>
              <a:rPr lang="en-US" dirty="0"/>
              <a:t>- Nor did he ask what the message would entail, or for how many years he would have to do it.</a:t>
            </a:r>
            <a:br>
              <a:rPr lang="en-US" dirty="0"/>
            </a:br>
            <a:r>
              <a:rPr lang="en-US" dirty="0">
                <a:highlight>
                  <a:srgbClr val="87F2F9"/>
                </a:highlight>
              </a:rPr>
              <a:t>- Or as long as there is a clause that allows me to get out when I need to</a:t>
            </a:r>
            <a:br>
              <a:rPr lang="en-US" dirty="0">
                <a:highlight>
                  <a:srgbClr val="87F2F9"/>
                </a:highlight>
              </a:rPr>
            </a:br>
            <a:r>
              <a:rPr lang="en-US" dirty="0"/>
              <a:t>- No, there is none of that. He basically says, “the God who saved me by His mercy and grace calls, He sends me, and so for the glory of God alone I go”</a:t>
            </a:r>
            <a:br>
              <a:rPr lang="en-US" dirty="0"/>
            </a:br>
            <a:r>
              <a:rPr lang="en-US" dirty="0"/>
              <a:t>- We too ought to be like this. Lord it is by your grace alone that I am saved, whatever you would have me do, I’ll do it.</a:t>
            </a:r>
            <a:br>
              <a:rPr lang="en-US" dirty="0"/>
            </a:br>
            <a:r>
              <a:rPr lang="en-US" dirty="0">
                <a:highlight>
                  <a:srgbClr val="87F2F9"/>
                </a:highlight>
              </a:rPr>
              <a:t>- We were but dead men and women, with no hope, no promise of salvation or eternal life, only condemnation and eternity in hell</a:t>
            </a:r>
            <a:br>
              <a:rPr lang="en-US" dirty="0"/>
            </a:br>
            <a:r>
              <a:rPr lang="en-US" dirty="0"/>
              <a:t>- Let us not put limits on our service to God. “Jesus paid it all, all to him I owe”. Do we really mean that?</a:t>
            </a:r>
            <a:br>
              <a:rPr lang="en-US" dirty="0"/>
            </a:br>
            <a:r>
              <a:rPr lang="en-US" dirty="0"/>
              <a:t>- Because when God’s Spirit stirs up in us such a great conviction to serve Him all the days of our life, with all that we have</a:t>
            </a:r>
            <a:br>
              <a:rPr lang="en-US" dirty="0"/>
            </a:br>
            <a:r>
              <a:rPr lang="en-US" dirty="0">
                <a:highlight>
                  <a:srgbClr val="87F2F9"/>
                </a:highlight>
              </a:rPr>
              <a:t>- Though trials and temptations may come our way. Though you may stumble and fall</a:t>
            </a:r>
            <a:br>
              <a:rPr lang="en-US" dirty="0"/>
            </a:br>
            <a:r>
              <a:rPr lang="en-US" dirty="0"/>
              <a:t>– Though you may feel as though you cannot go on, press onwards to Jesus Christ, because it is His grace, and His strength that will get you to glory</a:t>
            </a:r>
            <a:br>
              <a:rPr lang="en-US" dirty="0"/>
            </a:br>
            <a:r>
              <a:rPr lang="en-US" dirty="0"/>
              <a:t>- For the glory of God alone we go!</a:t>
            </a:r>
          </a:p>
          <a:p>
            <a:pPr marL="171450" indent="-171450">
              <a:buFont typeface="Arial" panose="020B0604020202020204" pitchFamily="34" charset="0"/>
              <a:buChar char="•"/>
            </a:pPr>
            <a:r>
              <a:rPr lang="en-US" dirty="0">
                <a:highlight>
                  <a:srgbClr val="FFFF00"/>
                </a:highlight>
              </a:rPr>
              <a:t>God no longer appoints and sends His preachers by visions</a:t>
            </a:r>
            <a:br>
              <a:rPr lang="en-US" dirty="0"/>
            </a:br>
            <a:r>
              <a:rPr lang="en-US" dirty="0"/>
              <a:t>- Perhaps many look at this, and think well that’s all good and well for Isaiah to know that he is sent, he received a vision. So until God does that for me, I will remain seated in my chair</a:t>
            </a:r>
            <a:br>
              <a:rPr lang="en-US" dirty="0"/>
            </a:br>
            <a:r>
              <a:rPr lang="en-US" dirty="0"/>
              <a:t>- But for the elders and pastors in churches, God no longer appoints through dreams and visions, for He has given us His Word which is sufficient</a:t>
            </a:r>
            <a:br>
              <a:rPr lang="en-US" dirty="0"/>
            </a:br>
            <a:r>
              <a:rPr lang="en-US" b="1" dirty="0">
                <a:highlight>
                  <a:srgbClr val="A3EA90"/>
                </a:highlight>
              </a:rPr>
              <a:t>- 1 Timothy 3:1 says “If anyone aspires to the office of overseer, he desires a noble task”,</a:t>
            </a:r>
            <a:br>
              <a:rPr lang="en-US" b="1" dirty="0">
                <a:highlight>
                  <a:srgbClr val="A3EA90"/>
                </a:highlight>
              </a:rPr>
            </a:br>
            <a:r>
              <a:rPr lang="en-US" dirty="0">
                <a:highlight>
                  <a:srgbClr val="A3EA90"/>
                </a:highlight>
              </a:rPr>
              <a:t>- S</a:t>
            </a:r>
            <a:r>
              <a:rPr lang="en-US" dirty="0"/>
              <a:t>o it will begin with a deep desire within the person to do the work of an elder</a:t>
            </a:r>
            <a:br>
              <a:rPr lang="en-US" dirty="0"/>
            </a:br>
            <a:r>
              <a:rPr lang="en-US" dirty="0"/>
              <a:t>- They then must be able to meet the character requirements as well as be able to rightly divide the truth and teaching sound doctrine, and then that gift is affirmed by the local church.</a:t>
            </a:r>
            <a:br>
              <a:rPr lang="en-US" dirty="0"/>
            </a:br>
            <a:r>
              <a:rPr lang="en-US" dirty="0">
                <a:highlight>
                  <a:srgbClr val="87F2F9"/>
                </a:highlight>
              </a:rPr>
              <a:t>- When we go out as evangelists we ought be people who are broken over sin, rightly understand the gospel, are saved and born again in accordance with the Scriptures</a:t>
            </a:r>
            <a:br>
              <a:rPr lang="en-US" dirty="0"/>
            </a:br>
            <a:r>
              <a:rPr lang="en-US" dirty="0"/>
              <a:t>- And are accountable to a local church and submit to the elders in that local church</a:t>
            </a:r>
          </a:p>
          <a:p>
            <a:pPr marL="171450" indent="-171450">
              <a:buFont typeface="Arial" panose="020B0604020202020204" pitchFamily="34" charset="0"/>
              <a:buChar char="•"/>
            </a:pPr>
            <a:r>
              <a:rPr lang="en-US" dirty="0">
                <a:highlight>
                  <a:srgbClr val="FFFF00"/>
                </a:highlight>
              </a:rPr>
              <a:t>“The harvest is plentiful, but the </a:t>
            </a:r>
            <a:r>
              <a:rPr lang="en-US" dirty="0" err="1">
                <a:highlight>
                  <a:srgbClr val="FFFF00"/>
                </a:highlight>
              </a:rPr>
              <a:t>labourers</a:t>
            </a:r>
            <a:r>
              <a:rPr lang="en-US" dirty="0">
                <a:highlight>
                  <a:srgbClr val="FFFF00"/>
                </a:highlight>
              </a:rPr>
              <a:t> are few; therefore pray earnestly to the Lord to send out </a:t>
            </a:r>
            <a:r>
              <a:rPr lang="en-US" dirty="0" err="1">
                <a:highlight>
                  <a:srgbClr val="FFFF00"/>
                </a:highlight>
              </a:rPr>
              <a:t>labourers</a:t>
            </a:r>
            <a:r>
              <a:rPr lang="en-US" dirty="0">
                <a:highlight>
                  <a:srgbClr val="FFFF00"/>
                </a:highlight>
              </a:rPr>
              <a:t> into his harvest”</a:t>
            </a:r>
            <a:br>
              <a:rPr lang="en-US" dirty="0"/>
            </a:br>
            <a:r>
              <a:rPr lang="en-US" dirty="0"/>
              <a:t>- Coolum Beach Baptist Church, my fellow brothers and sisters. </a:t>
            </a:r>
            <a:br>
              <a:rPr lang="en-US" dirty="0"/>
            </a:br>
            <a:r>
              <a:rPr lang="en-US" dirty="0"/>
              <a:t>- God’s elect are out there, but will we heed the call of the great commission to go and proclaim the gospel, not just to unreached people groups in other nations</a:t>
            </a:r>
            <a:br>
              <a:rPr lang="en-US" dirty="0"/>
            </a:br>
            <a:r>
              <a:rPr lang="en-US" dirty="0">
                <a:highlight>
                  <a:srgbClr val="87F2F9"/>
                </a:highlight>
              </a:rPr>
              <a:t>- But to the lost who are going past our church right now? Will we be faithful to God no matter what the world may do, no matter what persecution may come our way?</a:t>
            </a:r>
            <a:br>
              <a:rPr lang="en-US" dirty="0"/>
            </a:br>
            <a:r>
              <a:rPr lang="en-US" dirty="0"/>
              <a:t>- Will you be obedient to the King’s Great Commission? Let us be single-minded and heed the call of God right here in Coolum Beach, and in your work places, and even in your families</a:t>
            </a:r>
            <a:br>
              <a:rPr lang="en-US" dirty="0"/>
            </a:br>
            <a:r>
              <a:rPr lang="en-US" dirty="0"/>
              <a:t>- Parents, we must tell our kids the gospel and tell it to them often</a:t>
            </a:r>
            <a:br>
              <a:rPr lang="en-US" dirty="0"/>
            </a:br>
            <a:r>
              <a:rPr lang="en-US" dirty="0">
                <a:highlight>
                  <a:srgbClr val="87F2F9"/>
                </a:highlight>
              </a:rPr>
              <a:t>- We may not see any fruit from proclaiming the gospel, but our call is not, “as long as people’s souls are saved, tell them the gospel”. </a:t>
            </a:r>
            <a:br>
              <a:rPr lang="en-US" dirty="0"/>
            </a:br>
            <a:r>
              <a:rPr lang="en-US" dirty="0"/>
              <a:t>- No, our call is to proclaim the gospel, to be faithful unto God, and then step aside and watch as the Spirit of God goes forth and does His work</a:t>
            </a:r>
            <a:br>
              <a:rPr lang="en-US" dirty="0"/>
            </a:br>
            <a:r>
              <a:rPr lang="en-US" dirty="0"/>
              <a:t>- Let us not be a church that is happy to pay other people to preach the gospel so that we don’t have to. </a:t>
            </a:r>
            <a:br>
              <a:rPr lang="en-US" dirty="0"/>
            </a:br>
            <a:r>
              <a:rPr lang="en-US" dirty="0">
                <a:highlight>
                  <a:srgbClr val="87F2F9"/>
                </a:highlight>
              </a:rPr>
              <a:t>- The end draws near, let us go to battle, with the great privilege of spreading the gospel as far and wide as we can</a:t>
            </a:r>
            <a:br>
              <a:rPr lang="en-US" dirty="0"/>
            </a:br>
            <a:r>
              <a:rPr lang="en-US" dirty="0"/>
              <a:t>- But remaining single-minded in our approach, for we have one message, one </a:t>
            </a:r>
            <a:r>
              <a:rPr lang="en-US" dirty="0" err="1"/>
              <a:t>Saviour</a:t>
            </a:r>
            <a:r>
              <a:rPr lang="en-US" dirty="0"/>
              <a:t>, one Lord to present to the lost</a:t>
            </a:r>
            <a:br>
              <a:rPr lang="en-US" dirty="0"/>
            </a:br>
            <a:r>
              <a:rPr lang="en-US" dirty="0"/>
              <a:t>- It is the gospel which is power of God unto salvation to everyone who believes</a:t>
            </a:r>
          </a:p>
        </p:txBody>
      </p:sp>
      <p:sp>
        <p:nvSpPr>
          <p:cNvPr id="4" name="Slide Number Placeholder 3"/>
          <p:cNvSpPr>
            <a:spLocks noGrp="1"/>
          </p:cNvSpPr>
          <p:nvPr>
            <p:ph type="sldNum" sz="quarter" idx="5"/>
          </p:nvPr>
        </p:nvSpPr>
        <p:spPr/>
        <p:txBody>
          <a:bodyPr/>
          <a:lstStyle/>
          <a:p>
            <a:fld id="{DFB879ED-359A-444E-8801-245F84AB0AA0}" type="slidenum">
              <a:rPr lang="en-US" smtClean="0"/>
              <a:t>4</a:t>
            </a:fld>
            <a:endParaRPr lang="en-US"/>
          </a:p>
        </p:txBody>
      </p:sp>
    </p:spTree>
    <p:extLst>
      <p:ext uri="{BB962C8B-B14F-4D97-AF65-F5344CB8AC3E}">
        <p14:creationId xmlns:p14="http://schemas.microsoft.com/office/powerpoint/2010/main" val="286140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6950" y="258763"/>
            <a:ext cx="2324100" cy="1308100"/>
          </a:xfrm>
        </p:spPr>
      </p:sp>
      <p:sp>
        <p:nvSpPr>
          <p:cNvPr id="3" name="Notes Placeholder 2"/>
          <p:cNvSpPr>
            <a:spLocks noGrp="1"/>
          </p:cNvSpPr>
          <p:nvPr>
            <p:ph type="body" idx="1"/>
          </p:nvPr>
        </p:nvSpPr>
        <p:spPr>
          <a:xfrm>
            <a:off x="143359" y="1750339"/>
            <a:ext cx="6571281" cy="7285173"/>
          </a:xfrm>
        </p:spPr>
        <p:txBody>
          <a:bodyPr/>
          <a:lstStyle/>
          <a:p>
            <a:pPr marL="171450" indent="-171450">
              <a:buFont typeface="Arial" panose="020B0604020202020204" pitchFamily="34" charset="0"/>
              <a:buChar char="•"/>
            </a:pPr>
            <a:r>
              <a:rPr lang="en-US" dirty="0">
                <a:highlight>
                  <a:srgbClr val="FFFF00"/>
                </a:highlight>
              </a:rPr>
              <a:t>“And he said, “Go and say to this people: “Keep on hearing, but do not understand; keep on seeing, but do not perceive” (Isa 6:9)</a:t>
            </a:r>
            <a:br>
              <a:rPr lang="en-US" dirty="0"/>
            </a:br>
            <a:r>
              <a:rPr lang="en-US" dirty="0"/>
              <a:t>- Isaiah heeds the call of the Triune God and says, “Here I am! Send me! And immediately God speaks and gives Isaiah His commission</a:t>
            </a:r>
            <a:br>
              <a:rPr lang="en-US" dirty="0"/>
            </a:br>
            <a:r>
              <a:rPr lang="en-US" dirty="0"/>
              <a:t>- Notice God does not say, ‘my people’, as he so often addresses them in the Old Testament, but ‘this people’</a:t>
            </a:r>
            <a:br>
              <a:rPr lang="en-US" dirty="0"/>
            </a:br>
            <a:r>
              <a:rPr lang="en-US" dirty="0">
                <a:highlight>
                  <a:srgbClr val="87F2F9"/>
                </a:highlight>
              </a:rPr>
              <a:t>- They have already wandered away from Him. It is a phrase given to express God’s displeasure and contempt for their unclean lips, their sinful ways of living</a:t>
            </a:r>
            <a:br>
              <a:rPr lang="en-US" dirty="0"/>
            </a:br>
            <a:r>
              <a:rPr lang="en-US" dirty="0"/>
              <a:t>- Verse 9 is the message that Isaiah is to preach, it is a message of judgement and condemnation</a:t>
            </a:r>
            <a:br>
              <a:rPr lang="en-US" dirty="0"/>
            </a:br>
            <a:r>
              <a:rPr lang="en-US" dirty="0"/>
              <a:t>- The words here for keep on hearing and keep on seeing literally translate to hear hearing, and see seeing</a:t>
            </a:r>
            <a:br>
              <a:rPr lang="en-US" dirty="0"/>
            </a:br>
            <a:r>
              <a:rPr lang="en-US" dirty="0">
                <a:highlight>
                  <a:srgbClr val="87F2F9"/>
                </a:highlight>
              </a:rPr>
              <a:t>- Meaning this is a continual ongoing activity. </a:t>
            </a:r>
            <a:br>
              <a:rPr lang="en-US" dirty="0"/>
            </a:br>
            <a:r>
              <a:rPr lang="en-US" dirty="0"/>
              <a:t>- They will continue to hear the words that Isaiah preaches, but their outer faculties will not comprehend, nor will they understand or perceive anything</a:t>
            </a:r>
            <a:br>
              <a:rPr lang="en-US" dirty="0"/>
            </a:br>
            <a:r>
              <a:rPr lang="en-US" dirty="0"/>
              <a:t>- Referring to their spiritual, inner faculties</a:t>
            </a:r>
            <a:br>
              <a:rPr lang="en-US" dirty="0"/>
            </a:br>
            <a:r>
              <a:rPr lang="en-US" dirty="0">
                <a:highlight>
                  <a:srgbClr val="87F2F9"/>
                </a:highlight>
              </a:rPr>
              <a:t>- This lack of understanding and perception did not come about because Isaiah spoke in words that were too hard to understand. </a:t>
            </a:r>
            <a:br>
              <a:rPr lang="en-US" dirty="0"/>
            </a:br>
            <a:r>
              <a:rPr lang="en-US" dirty="0"/>
              <a:t>- Isaiah 28:9-10 tells us that he spoke as if to infants, to kindergarteners, line upon line, precept upon precept </a:t>
            </a:r>
            <a:br>
              <a:rPr lang="en-US" dirty="0"/>
            </a:br>
            <a:r>
              <a:rPr lang="en-US" dirty="0"/>
              <a:t>- The prophet did nothing but preach and they were stupefied by it. By human standards his preaching ministry would be a complete and utter failure</a:t>
            </a:r>
            <a:br>
              <a:rPr lang="en-US" dirty="0"/>
            </a:br>
            <a:r>
              <a:rPr lang="en-US" dirty="0">
                <a:highlight>
                  <a:srgbClr val="87F2F9"/>
                </a:highlight>
              </a:rPr>
              <a:t>- But His first concern was being faithful to the one who saved Him, Adonai, the Lord</a:t>
            </a:r>
          </a:p>
          <a:p>
            <a:pPr marL="171450" indent="-171450">
              <a:buFont typeface="Arial" panose="020B0604020202020204" pitchFamily="34" charset="0"/>
              <a:buChar char="•"/>
            </a:pPr>
            <a:r>
              <a:rPr lang="en-US" dirty="0">
                <a:highlight>
                  <a:srgbClr val="FFFF00"/>
                </a:highlight>
              </a:rPr>
              <a:t>“Make the heart of this people dull, and their ears heavy, and blind their eyes” (Isa 6:10a)</a:t>
            </a:r>
            <a:br>
              <a:rPr lang="en-US" dirty="0"/>
            </a:br>
            <a:r>
              <a:rPr lang="en-US" dirty="0"/>
              <a:t>- The word here for dull is fat, he would render their hearts fat, their ears heavy, and blind or smear something over their eyes</a:t>
            </a:r>
            <a:br>
              <a:rPr lang="en-US" dirty="0"/>
            </a:br>
            <a:r>
              <a:rPr lang="en-US" dirty="0"/>
              <a:t>- Verse 9 is what Isaiah is to say</a:t>
            </a:r>
            <a:br>
              <a:rPr lang="en-US" dirty="0"/>
            </a:br>
            <a:r>
              <a:rPr lang="en-US" dirty="0">
                <a:highlight>
                  <a:srgbClr val="87F2F9"/>
                </a:highlight>
              </a:rPr>
              <a:t>- But verse 10 is the effect of his preaching. Imagine being given this commission, to go and preach, but it would bear no fruit that you can see</a:t>
            </a:r>
            <a:br>
              <a:rPr lang="en-US" dirty="0"/>
            </a:br>
            <a:r>
              <a:rPr lang="en-US" dirty="0"/>
              <a:t>- By human standards you would be seen as a failure as a preacher. And so you can imagine, as many preachers do today, Isaiah could have taken off some of the rough edges of the message</a:t>
            </a:r>
            <a:br>
              <a:rPr lang="en-US" dirty="0"/>
            </a:br>
            <a:r>
              <a:rPr lang="en-US" dirty="0"/>
              <a:t>- He could have altered the truth of the message to make it more palatable for people, so that he might be liked, or people might come to a false conversion</a:t>
            </a:r>
            <a:br>
              <a:rPr lang="en-US" dirty="0"/>
            </a:br>
            <a:r>
              <a:rPr lang="en-US" dirty="0">
                <a:highlight>
                  <a:srgbClr val="87F2F9"/>
                </a:highlight>
              </a:rPr>
              <a:t>– Yet that conversion would be a mockery, for what can bring life but the truth of God’s Word</a:t>
            </a:r>
            <a:br>
              <a:rPr lang="en-US" dirty="0"/>
            </a:br>
            <a:r>
              <a:rPr lang="en-US" dirty="0"/>
              <a:t>- It’s as though Isaiah would be telling them they need not to see God, think of God, behold God as He did</a:t>
            </a:r>
            <a:br>
              <a:rPr lang="en-US" dirty="0"/>
            </a:br>
            <a:r>
              <a:rPr lang="en-US" dirty="0"/>
              <a:t>- All it would do is affirm them in their sin, and make a mockery of the message of God’s Word</a:t>
            </a:r>
            <a:br>
              <a:rPr lang="en-US" dirty="0"/>
            </a:br>
            <a:r>
              <a:rPr lang="en-US" dirty="0">
                <a:highlight>
                  <a:srgbClr val="87F2F9"/>
                </a:highlight>
              </a:rPr>
              <a:t>- We must not alter the truth, but preach the whole truth in love. </a:t>
            </a:r>
            <a:br>
              <a:rPr lang="en-US" dirty="0"/>
            </a:br>
            <a:r>
              <a:rPr lang="en-US" dirty="0"/>
              <a:t>- And if we claim to love people as we ought to, then what they need is the truth. </a:t>
            </a:r>
            <a:br>
              <a:rPr lang="en-US" dirty="0"/>
            </a:br>
            <a:r>
              <a:rPr lang="en-US" dirty="0"/>
              <a:t>- And when they reject it, we tell them again, and again, and again, for it is the only message that we have, there is only one way, through Jesus Christ, the way, the  truth and the life</a:t>
            </a:r>
            <a:br>
              <a:rPr lang="en-US" dirty="0"/>
            </a:br>
            <a:r>
              <a:rPr lang="en-US" dirty="0">
                <a:highlight>
                  <a:srgbClr val="87F2F9"/>
                </a:highlight>
              </a:rPr>
              <a:t>- And our preaching today has the same effect, it will either harden or soften hearts</a:t>
            </a:r>
          </a:p>
          <a:p>
            <a:pPr marL="171450" indent="-171450">
              <a:buFont typeface="Arial" panose="020B0604020202020204" pitchFamily="34" charset="0"/>
              <a:buChar char="•"/>
            </a:pPr>
            <a:r>
              <a:rPr lang="en-US" dirty="0">
                <a:highlight>
                  <a:srgbClr val="FFFF00"/>
                </a:highlight>
              </a:rPr>
              <a:t>“For we are the aroma of Christ to God among those who are being saved and among those who are perishing, to one a fragrance from death to death, to the other a fragrance from life to life” (2 Cor 2:15-16a)</a:t>
            </a:r>
            <a:br>
              <a:rPr lang="en-US" dirty="0"/>
            </a:br>
            <a:r>
              <a:rPr lang="en-US" dirty="0"/>
              <a:t>- This happened in Jesus preaching. </a:t>
            </a:r>
            <a:br>
              <a:rPr lang="en-US" dirty="0"/>
            </a:br>
            <a:r>
              <a:rPr lang="en-US" dirty="0"/>
              <a:t>- Jesus preached the truth boldly, and yet the Pharisees did not soften but their hearts became hard, and callous, and their hearts remained as stone</a:t>
            </a:r>
            <a:br>
              <a:rPr lang="en-US" dirty="0"/>
            </a:br>
            <a:r>
              <a:rPr lang="en-US" dirty="0">
                <a:highlight>
                  <a:srgbClr val="87F2F9"/>
                </a:highlight>
              </a:rPr>
              <a:t>- It happens now. Whenever you come into church and the Bible is proclaimed it is either a </a:t>
            </a:r>
            <a:r>
              <a:rPr lang="en-US" dirty="0" err="1">
                <a:highlight>
                  <a:srgbClr val="87F2F9"/>
                </a:highlight>
              </a:rPr>
              <a:t>savour</a:t>
            </a:r>
            <a:r>
              <a:rPr lang="en-US" dirty="0">
                <a:highlight>
                  <a:srgbClr val="87F2F9"/>
                </a:highlight>
              </a:rPr>
              <a:t> of death to death, and your hearts become harder. </a:t>
            </a:r>
            <a:br>
              <a:rPr lang="en-US" dirty="0"/>
            </a:br>
            <a:r>
              <a:rPr lang="en-US" dirty="0"/>
              <a:t>- Or it is a sweet aroma, softening the heart drawing you closer to God.</a:t>
            </a:r>
            <a:br>
              <a:rPr lang="en-US" dirty="0"/>
            </a:br>
            <a:r>
              <a:rPr lang="en-US" dirty="0"/>
              <a:t>- There is no in-between. This is why we insist on taking the preaching of God’s Word seriously, and every single one of us also ought to take it seriously </a:t>
            </a:r>
            <a:br>
              <a:rPr lang="en-US" dirty="0"/>
            </a:br>
            <a:r>
              <a:rPr lang="en-US" dirty="0">
                <a:highlight>
                  <a:srgbClr val="87F2F9"/>
                </a:highlight>
              </a:rPr>
              <a:t>- A biblical, godly preacher is either a great blessing or curse, a blessing to those being saved, and a curse to the perishing </a:t>
            </a:r>
            <a:br>
              <a:rPr lang="en-US" dirty="0"/>
            </a:br>
            <a:r>
              <a:rPr lang="en-US" b="1" dirty="0">
                <a:highlight>
                  <a:srgbClr val="A3EA90"/>
                </a:highlight>
              </a:rPr>
              <a:t>- Paul Washer puts it like this, </a:t>
            </a:r>
            <a:r>
              <a:rPr lang="en-AU" sz="1200" b="1" i="0" u="none" strike="noStrike" kern="1200" dirty="0">
                <a:solidFill>
                  <a:schemeClr val="tx1"/>
                </a:solidFill>
                <a:effectLst/>
                <a:highlight>
                  <a:srgbClr val="A3EA90"/>
                </a:highlight>
                <a:latin typeface="+mn-lt"/>
                <a:ea typeface="+mn-ea"/>
                <a:cs typeface="+mn-cs"/>
              </a:rPr>
              <a:t>"Preaching is a dangerous thing. It's dangerous for the man if he preaches wrong, because he'll stand before God one day and give an answer for every word. </a:t>
            </a:r>
            <a:br>
              <a:rPr lang="en-AU" sz="1200" b="1" i="0" u="none" strike="noStrike" kern="1200" dirty="0">
                <a:solidFill>
                  <a:schemeClr val="tx1"/>
                </a:solidFill>
                <a:effectLst/>
                <a:highlight>
                  <a:srgbClr val="A3EA90"/>
                </a:highlight>
                <a:latin typeface="+mn-lt"/>
                <a:ea typeface="+mn-ea"/>
                <a:cs typeface="+mn-cs"/>
              </a:rPr>
            </a:br>
            <a:r>
              <a:rPr lang="en-AU" sz="1200" b="1" i="0" u="none" strike="noStrike" kern="1200" dirty="0">
                <a:solidFill>
                  <a:schemeClr val="tx1"/>
                </a:solidFill>
                <a:effectLst/>
                <a:highlight>
                  <a:srgbClr val="A3EA90"/>
                </a:highlight>
                <a:latin typeface="+mn-lt"/>
                <a:ea typeface="+mn-ea"/>
                <a:cs typeface="+mn-cs"/>
              </a:rPr>
              <a:t>- But it's dangerous for the congregation if he preaches right, because they will have to stand before God and have to give an answer for every word. Preaching is dangerous; we need dangerous men.”</a:t>
            </a:r>
            <a:br>
              <a:rPr lang="en-AU" sz="1200" b="0" i="0" u="none" strike="noStrike" kern="1200" dirty="0">
                <a:solidFill>
                  <a:schemeClr val="tx1"/>
                </a:solidFill>
                <a:effectLst/>
                <a:latin typeface="+mn-lt"/>
                <a:ea typeface="+mn-ea"/>
                <a:cs typeface="+mn-cs"/>
              </a:rPr>
            </a:br>
            <a:r>
              <a:rPr lang="en-AU" sz="1200" b="0" i="0" u="none" strike="noStrike" kern="1200" dirty="0">
                <a:solidFill>
                  <a:schemeClr val="tx1"/>
                </a:solidFill>
                <a:effectLst/>
                <a:latin typeface="+mn-lt"/>
                <a:ea typeface="+mn-ea"/>
                <a:cs typeface="+mn-cs"/>
              </a:rPr>
              <a:t>- So, you may ask, if it’s so dangerous and so costly, why do it? Why bother? Why risk it?</a:t>
            </a:r>
            <a:br>
              <a:rPr lang="en-AU" sz="1200" b="0" i="0" u="none" strike="noStrike" kern="1200" dirty="0">
                <a:solidFill>
                  <a:schemeClr val="tx1"/>
                </a:solidFill>
                <a:effectLst/>
                <a:latin typeface="+mn-lt"/>
                <a:ea typeface="+mn-ea"/>
                <a:cs typeface="+mn-cs"/>
              </a:rPr>
            </a:br>
            <a:r>
              <a:rPr lang="en-AU" sz="1200" b="0" i="0" u="none" strike="noStrike" kern="1200" dirty="0">
                <a:solidFill>
                  <a:schemeClr val="tx1"/>
                </a:solidFill>
                <a:effectLst/>
                <a:latin typeface="+mn-lt"/>
                <a:ea typeface="+mn-ea"/>
                <a:cs typeface="+mn-cs"/>
              </a:rPr>
              <a:t>- Firstly, because it is commanded of our God</a:t>
            </a:r>
            <a:br>
              <a:rPr lang="en-AU" sz="1200" b="0" i="0" u="none" strike="noStrike" kern="1200" dirty="0">
                <a:solidFill>
                  <a:schemeClr val="tx1"/>
                </a:solidFill>
                <a:effectLst/>
                <a:latin typeface="+mn-lt"/>
                <a:ea typeface="+mn-ea"/>
                <a:cs typeface="+mn-cs"/>
              </a:rPr>
            </a:br>
            <a:r>
              <a:rPr lang="en-AU" sz="1200" b="0" i="0" u="none" strike="noStrike" kern="1200" dirty="0">
                <a:solidFill>
                  <a:schemeClr val="tx1"/>
                </a:solidFill>
                <a:effectLst/>
                <a:highlight>
                  <a:srgbClr val="87F2F9"/>
                </a:highlight>
                <a:latin typeface="+mn-lt"/>
                <a:ea typeface="+mn-ea"/>
                <a:cs typeface="+mn-cs"/>
              </a:rPr>
              <a:t>- Secondly, because if there is no preacher how can they hear? How can a person be saved if they do not hear the gospel. </a:t>
            </a:r>
            <a:br>
              <a:rPr lang="en-AU" sz="1200" b="0" i="0" u="none" strike="noStrike" kern="1200" dirty="0">
                <a:solidFill>
                  <a:schemeClr val="tx1"/>
                </a:solidFill>
                <a:effectLst/>
                <a:latin typeface="+mn-lt"/>
                <a:ea typeface="+mn-ea"/>
                <a:cs typeface="+mn-cs"/>
              </a:rPr>
            </a:br>
            <a:r>
              <a:rPr lang="en-AU" sz="1200" b="0" i="0" u="none" strike="noStrike" kern="1200" dirty="0">
                <a:solidFill>
                  <a:schemeClr val="tx1"/>
                </a:solidFill>
                <a:effectLst/>
                <a:latin typeface="+mn-lt"/>
                <a:ea typeface="+mn-ea"/>
                <a:cs typeface="+mn-cs"/>
              </a:rPr>
              <a:t>- Oh, if but one more soul would be saved by the preaching of the gospel would it not all be worth it?</a:t>
            </a:r>
            <a:br>
              <a:rPr lang="en-AU" sz="1200" b="0" i="0" u="none" strike="noStrike" kern="1200" dirty="0">
                <a:solidFill>
                  <a:schemeClr val="tx1"/>
                </a:solidFill>
                <a:effectLst/>
                <a:latin typeface="+mn-lt"/>
                <a:ea typeface="+mn-ea"/>
                <a:cs typeface="+mn-cs"/>
              </a:rPr>
            </a:br>
            <a:r>
              <a:rPr lang="en-AU" sz="1200" b="0" i="0" u="none" strike="noStrike" kern="1200" dirty="0">
                <a:solidFill>
                  <a:schemeClr val="tx1"/>
                </a:solidFill>
                <a:effectLst/>
                <a:latin typeface="+mn-lt"/>
                <a:ea typeface="+mn-ea"/>
                <a:cs typeface="+mn-cs"/>
              </a:rPr>
              <a:t>- But most importantly, to bring God glory. We do it for Him, we live for Him, we love deeply for Him, we preach for Him, we evangelise for Him, we are persecuted for Him</a:t>
            </a:r>
            <a:br>
              <a:rPr lang="en-AU" sz="1200" b="0" i="0" u="none" strike="noStrike" kern="1200" dirty="0">
                <a:solidFill>
                  <a:schemeClr val="tx1"/>
                </a:solidFill>
                <a:effectLst/>
                <a:latin typeface="+mn-lt"/>
                <a:ea typeface="+mn-ea"/>
                <a:cs typeface="+mn-cs"/>
              </a:rPr>
            </a:br>
            <a:r>
              <a:rPr lang="en-AU" sz="1200" b="0" i="0" u="none" strike="noStrike" kern="1200" dirty="0">
                <a:solidFill>
                  <a:schemeClr val="tx1"/>
                </a:solidFill>
                <a:effectLst/>
                <a:highlight>
                  <a:srgbClr val="87F2F9"/>
                </a:highlight>
                <a:latin typeface="+mn-lt"/>
                <a:ea typeface="+mn-ea"/>
                <a:cs typeface="+mn-cs"/>
              </a:rPr>
              <a:t>- In everything that we do, we do it that God might get the glory. </a:t>
            </a:r>
            <a:r>
              <a:rPr lang="en-AU" dirty="0">
                <a:highlight>
                  <a:srgbClr val="87F2F9"/>
                </a:highlight>
              </a:rPr>
              <a:t>We do it for him</a:t>
            </a:r>
            <a:endParaRPr lang="en-US" dirty="0">
              <a:highlight>
                <a:srgbClr val="87F2F9"/>
              </a:highlight>
            </a:endParaRPr>
          </a:p>
        </p:txBody>
      </p:sp>
      <p:sp>
        <p:nvSpPr>
          <p:cNvPr id="4" name="Slide Number Placeholder 3"/>
          <p:cNvSpPr>
            <a:spLocks noGrp="1"/>
          </p:cNvSpPr>
          <p:nvPr>
            <p:ph type="sldNum" sz="quarter" idx="5"/>
          </p:nvPr>
        </p:nvSpPr>
        <p:spPr/>
        <p:txBody>
          <a:bodyPr/>
          <a:lstStyle/>
          <a:p>
            <a:fld id="{DFB879ED-359A-444E-8801-245F84AB0AA0}" type="slidenum">
              <a:rPr lang="en-US" smtClean="0"/>
              <a:t>5</a:t>
            </a:fld>
            <a:endParaRPr lang="en-US"/>
          </a:p>
        </p:txBody>
      </p:sp>
    </p:spTree>
    <p:extLst>
      <p:ext uri="{BB962C8B-B14F-4D97-AF65-F5344CB8AC3E}">
        <p14:creationId xmlns:p14="http://schemas.microsoft.com/office/powerpoint/2010/main" val="1084066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1288" y="260350"/>
            <a:ext cx="1520825" cy="855663"/>
          </a:xfrm>
        </p:spPr>
      </p:sp>
      <p:sp>
        <p:nvSpPr>
          <p:cNvPr id="3" name="Notes Placeholder 2"/>
          <p:cNvSpPr>
            <a:spLocks noGrp="1"/>
          </p:cNvSpPr>
          <p:nvPr>
            <p:ph type="body" idx="1"/>
          </p:nvPr>
        </p:nvSpPr>
        <p:spPr>
          <a:xfrm>
            <a:off x="166606" y="1263986"/>
            <a:ext cx="6524787" cy="7771526"/>
          </a:xfrm>
        </p:spPr>
        <p:txBody>
          <a:bodyPr/>
          <a:lstStyle/>
          <a:p>
            <a:pPr marL="171450" indent="-171450">
              <a:buFont typeface="Arial" panose="020B0604020202020204" pitchFamily="34" charset="0"/>
              <a:buChar char="•"/>
            </a:pPr>
            <a:r>
              <a:rPr lang="en-US" dirty="0">
                <a:highlight>
                  <a:srgbClr val="FFFF00"/>
                </a:highlight>
              </a:rPr>
              <a:t>“Lest they see with their eyes, and hear with their ears, and understand with their hearts, and turn and be healed.” (Isa 6:10b)</a:t>
            </a:r>
            <a:br>
              <a:rPr lang="en-US" dirty="0"/>
            </a:br>
            <a:r>
              <a:rPr lang="en-US" dirty="0"/>
              <a:t>- The word here for turn, is convert. Lest the people of Israel repent and be healed. </a:t>
            </a:r>
            <a:br>
              <a:rPr lang="en-US" dirty="0"/>
            </a:br>
            <a:r>
              <a:rPr lang="en-US" dirty="0"/>
              <a:t>- There will be no repentance and conversion. Not only  have the people hardened their own hearts in their own natural, sinful state, in being slaves to sin</a:t>
            </a:r>
            <a:br>
              <a:rPr lang="en-US" dirty="0"/>
            </a:br>
            <a:r>
              <a:rPr lang="en-US" dirty="0">
                <a:highlight>
                  <a:srgbClr val="87F2F9"/>
                </a:highlight>
              </a:rPr>
              <a:t>- But we see in John 12:40, that God is hardening their hearts also in His divine justice and judgement against sin. </a:t>
            </a:r>
            <a:br>
              <a:rPr lang="en-US" dirty="0"/>
            </a:br>
            <a:r>
              <a:rPr lang="en-US" dirty="0"/>
              <a:t>- John 12:40 says, </a:t>
            </a:r>
            <a:r>
              <a:rPr lang="en-US" b="1" dirty="0">
                <a:highlight>
                  <a:srgbClr val="A3EA90"/>
                </a:highlight>
              </a:rPr>
              <a:t>“He has blinded their eyes and hardened their heart, lest they see with their eyes, and understand with their heart, and turn, and I would heal them”</a:t>
            </a:r>
            <a:br>
              <a:rPr lang="en-US" dirty="0"/>
            </a:br>
            <a:r>
              <a:rPr lang="en-US" dirty="0"/>
              <a:t>- God in His divine justice is rendering the people of Israel, as a result of all their iniquity, blind, deaf, and gives them callous hearts</a:t>
            </a:r>
            <a:br>
              <a:rPr lang="en-US" dirty="0"/>
            </a:br>
            <a:r>
              <a:rPr lang="en-US" dirty="0"/>
              <a:t>- Isaiah is to preach them callous, and God places upon them a judicial blindness</a:t>
            </a:r>
            <a:br>
              <a:rPr lang="en-US" dirty="0"/>
            </a:br>
            <a:r>
              <a:rPr lang="en-US" dirty="0">
                <a:highlight>
                  <a:srgbClr val="87F2F9"/>
                </a:highlight>
              </a:rPr>
              <a:t>- In order for these people to be turned and healed, they would need to behold their true condition as Isaiah did, and repent of sin as a result of seeing who they truly are as a sinner</a:t>
            </a:r>
            <a:br>
              <a:rPr lang="en-US" dirty="0"/>
            </a:br>
            <a:r>
              <a:rPr lang="en-US" dirty="0"/>
              <a:t>- Yet such understanding, such perception, is a gift of God, and that gift would be withheld because of their own wickedness </a:t>
            </a:r>
            <a:br>
              <a:rPr lang="en-US" dirty="0"/>
            </a:br>
            <a:r>
              <a:rPr lang="en-US" dirty="0"/>
              <a:t>- The only thing that differentiates the Christian from the unbeliever is grace, and sovereign grace alone</a:t>
            </a:r>
            <a:br>
              <a:rPr lang="en-US" dirty="0"/>
            </a:br>
            <a:r>
              <a:rPr lang="en-US" dirty="0">
                <a:highlight>
                  <a:srgbClr val="87F2F9"/>
                </a:highlight>
              </a:rPr>
              <a:t>- Something else I think is worth noting here in verse 10 is the chiastic structure</a:t>
            </a:r>
          </a:p>
          <a:p>
            <a:pPr marL="171450" indent="-171450">
              <a:buFont typeface="Arial" panose="020B0604020202020204" pitchFamily="34" charset="0"/>
              <a:buChar char="•"/>
            </a:pPr>
            <a:r>
              <a:rPr lang="en-US" dirty="0">
                <a:highlight>
                  <a:srgbClr val="FFFF00"/>
                </a:highlight>
              </a:rPr>
              <a:t>Heart, ears, eyes, eyes, ears, hearts = chiastic structure</a:t>
            </a:r>
            <a:br>
              <a:rPr lang="en-US" dirty="0"/>
            </a:br>
            <a:r>
              <a:rPr lang="en-US" dirty="0"/>
              <a:t>- A Chiastic structure is where something is repeated but in a mirrored fashion. So we have here in this verse in this order, heart, ears, eyes</a:t>
            </a:r>
            <a:br>
              <a:rPr lang="en-US" dirty="0"/>
            </a:br>
            <a:r>
              <a:rPr lang="en-US" dirty="0"/>
              <a:t>- Then it says those three again but they are mirrored, eyes, ears, hearts. </a:t>
            </a:r>
            <a:br>
              <a:rPr lang="en-US" dirty="0"/>
            </a:br>
            <a:r>
              <a:rPr lang="en-US" dirty="0">
                <a:highlight>
                  <a:srgbClr val="87F2F9"/>
                </a:highlight>
              </a:rPr>
              <a:t>- This is sometimes used in Scripture to  really </a:t>
            </a:r>
            <a:r>
              <a:rPr lang="en-US" dirty="0" err="1">
                <a:highlight>
                  <a:srgbClr val="87F2F9"/>
                </a:highlight>
              </a:rPr>
              <a:t>emphasise</a:t>
            </a:r>
            <a:r>
              <a:rPr lang="en-US" dirty="0">
                <a:highlight>
                  <a:srgbClr val="87F2F9"/>
                </a:highlight>
              </a:rPr>
              <a:t> a point that is trying to be communicated. For example:</a:t>
            </a:r>
            <a:br>
              <a:rPr lang="en-US" dirty="0"/>
            </a:br>
            <a:r>
              <a:rPr lang="en-US" dirty="0"/>
              <a:t>- We see it in 2 Tim 3:16-17 in talking about Scripture, </a:t>
            </a:r>
            <a:r>
              <a:rPr lang="en-US" b="1" dirty="0">
                <a:highlight>
                  <a:srgbClr val="A3EA90"/>
                </a:highlight>
              </a:rPr>
              <a:t>“All Scripture is breathed out by God and profitable for teaching, for reproof, for correction and for training in righteousness”</a:t>
            </a:r>
            <a:br>
              <a:rPr lang="en-US" dirty="0"/>
            </a:br>
            <a:r>
              <a:rPr lang="en-US" dirty="0"/>
              <a:t>- We have a positive attribute of Scripture, a negative, and then it is mirrored with a negative and positive. </a:t>
            </a:r>
            <a:br>
              <a:rPr lang="en-US" dirty="0"/>
            </a:br>
            <a:r>
              <a:rPr lang="en-US" dirty="0">
                <a:highlight>
                  <a:srgbClr val="87F2F9"/>
                </a:highlight>
              </a:rPr>
              <a:t>- This is done to demonstrate that Scripture is sufficient, it is enough for godliness and teaching sound doctrine as applied by the Holy Spirit</a:t>
            </a:r>
            <a:br>
              <a:rPr lang="en-US" dirty="0"/>
            </a:br>
            <a:r>
              <a:rPr lang="en-US" dirty="0"/>
              <a:t>- Back in our Isaiah text, I believe this chiastic structure is used to </a:t>
            </a:r>
            <a:r>
              <a:rPr lang="en-US" dirty="0" err="1"/>
              <a:t>emphasise</a:t>
            </a:r>
            <a:r>
              <a:rPr lang="en-US" dirty="0"/>
              <a:t> and demonstrate the complete hardness of Israel’s hearts as a result of their own rebellion and God’s judgement upon them</a:t>
            </a:r>
            <a:br>
              <a:rPr lang="en-US" dirty="0"/>
            </a:br>
            <a:r>
              <a:rPr lang="en-US" dirty="0"/>
              <a:t>- That there is no way out and that this judgement will come to pass</a:t>
            </a:r>
            <a:br>
              <a:rPr lang="en-US" dirty="0"/>
            </a:br>
            <a:r>
              <a:rPr lang="en-US" dirty="0">
                <a:highlight>
                  <a:srgbClr val="87F2F9"/>
                </a:highlight>
              </a:rPr>
              <a:t>- Many of us perhaps would 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Why would God do that?</a:t>
            </a:r>
            <a:br>
              <a:rPr lang="en-US" dirty="0"/>
            </a:br>
            <a:r>
              <a:rPr lang="en-US" dirty="0"/>
              <a:t>- Well firstly, when God made a covenant with Moses and with His people Israel, as is most fleshed out in Deuteronomy</a:t>
            </a:r>
            <a:br>
              <a:rPr lang="en-US" dirty="0"/>
            </a:br>
            <a:r>
              <a:rPr lang="en-US" dirty="0"/>
              <a:t>- God gave covenant blessings for obedience and curses for disobedience</a:t>
            </a:r>
            <a:br>
              <a:rPr lang="en-US" dirty="0"/>
            </a:br>
            <a:r>
              <a:rPr lang="en-US" dirty="0"/>
              <a:t>- </a:t>
            </a:r>
            <a:r>
              <a:rPr lang="en-US" dirty="0" err="1"/>
              <a:t>Deut</a:t>
            </a:r>
            <a:r>
              <a:rPr lang="en-US" dirty="0"/>
              <a:t> 28:15, and then 21 say</a:t>
            </a:r>
            <a:r>
              <a:rPr lang="en-US" b="1" dirty="0">
                <a:highlight>
                  <a:srgbClr val="A3EA90"/>
                </a:highlight>
              </a:rPr>
              <a:t>, “But if you will not obey the voice of the Lord your God or be careful to do all his commandments and his statutes that I command to you today, then all these curses shall come upon you and overtake you… The Lord will make the pestilence stick to you until he has consumed you off the land that you are entering to take possession of it”</a:t>
            </a:r>
            <a:br>
              <a:rPr lang="en-US" b="1" dirty="0">
                <a:highlight>
                  <a:srgbClr val="A3EA90"/>
                </a:highlight>
              </a:rPr>
            </a:br>
            <a:r>
              <a:rPr lang="en-US" dirty="0"/>
              <a:t>- If you continue to read all of Deuteronomy God laid it out very clearly what the covenant curses would be.</a:t>
            </a:r>
            <a:br>
              <a:rPr lang="en-US" dirty="0"/>
            </a:br>
            <a:r>
              <a:rPr lang="en-US" dirty="0"/>
              <a:t>- And it wasn’t as if he didn’t give them plenty of chances, and showed them grace upon grace, and mercy after mercy. But still they would not listen</a:t>
            </a:r>
            <a:br>
              <a:rPr lang="en-US" dirty="0"/>
            </a:br>
            <a:r>
              <a:rPr lang="en-US" dirty="0">
                <a:highlight>
                  <a:srgbClr val="87F2F9"/>
                </a:highlight>
              </a:rPr>
              <a:t>- Now perhaps you are still thinking was it really that bad?</a:t>
            </a:r>
            <a:br>
              <a:rPr lang="en-US" dirty="0"/>
            </a:br>
            <a:r>
              <a:rPr lang="en-US" dirty="0"/>
              <a:t>- Well 3 times in Isaiah, Isaiah has declared that this people have become like Sodom in character and conduct. </a:t>
            </a:r>
            <a:br>
              <a:rPr lang="en-US" dirty="0"/>
            </a:br>
            <a:r>
              <a:rPr lang="en-US" dirty="0"/>
              <a:t>- Zephaniah, Amos, Jeremiah and Ezekiel also make the comparison with Israel to Sodom</a:t>
            </a:r>
            <a:br>
              <a:rPr lang="en-US" dirty="0"/>
            </a:br>
            <a:r>
              <a:rPr lang="en-US" dirty="0">
                <a:highlight>
                  <a:srgbClr val="87F2F9"/>
                </a:highlight>
              </a:rPr>
              <a:t>- The line between holy and worldly had been obliterated. They flirted with the line of what they thought they could get away with and still be called a follower of God</a:t>
            </a:r>
            <a:br>
              <a:rPr lang="en-US" dirty="0"/>
            </a:br>
            <a:r>
              <a:rPr lang="en-US" dirty="0"/>
              <a:t>- And we must not do that, do not try to find the line, and if you do run from it.</a:t>
            </a:r>
            <a:br>
              <a:rPr lang="en-US" dirty="0"/>
            </a:br>
            <a:r>
              <a:rPr lang="en-US" dirty="0"/>
              <a:t>- They had become lawless, hyper-</a:t>
            </a:r>
            <a:r>
              <a:rPr lang="en-US" dirty="0" err="1"/>
              <a:t>sexualised</a:t>
            </a:r>
            <a:r>
              <a:rPr lang="en-US" dirty="0"/>
              <a:t>, ungodly. </a:t>
            </a:r>
            <a:br>
              <a:rPr lang="en-US" dirty="0"/>
            </a:br>
            <a:r>
              <a:rPr lang="en-US" dirty="0">
                <a:highlight>
                  <a:srgbClr val="87F2F9"/>
                </a:highlight>
              </a:rPr>
              <a:t>- They still came and brought their sacrifices, but never with the right intent or heart.</a:t>
            </a:r>
            <a:br>
              <a:rPr lang="en-US" dirty="0"/>
            </a:br>
            <a:r>
              <a:rPr lang="en-US" dirty="0"/>
              <a:t>- In Isaiah chapter 1 God had said how these things of observing the sacrifices and the Sabbath had become an abomination to Him</a:t>
            </a:r>
            <a:br>
              <a:rPr lang="en-US" dirty="0"/>
            </a:br>
            <a:r>
              <a:rPr lang="en-US" dirty="0"/>
              <a:t>- Because they did not come with a broken and contrite heart</a:t>
            </a:r>
            <a:br>
              <a:rPr lang="en-US" dirty="0"/>
            </a:br>
            <a:r>
              <a:rPr lang="en-US" dirty="0">
                <a:highlight>
                  <a:srgbClr val="87F2F9"/>
                </a:highlight>
              </a:rPr>
              <a:t>- Folks do we come to church to tick a box so we can get to heaven, or do we come to behold the glory of God with the bride of Christ?</a:t>
            </a:r>
            <a:br>
              <a:rPr lang="en-US" dirty="0"/>
            </a:br>
            <a:r>
              <a:rPr lang="en-US" dirty="0"/>
              <a:t>- That we might be convicted of sin and brought nearer to God by His Spirit</a:t>
            </a:r>
            <a:br>
              <a:rPr lang="en-US" dirty="0"/>
            </a:br>
            <a:r>
              <a:rPr lang="en-US" dirty="0"/>
              <a:t>- And so God now judges Israel that His holiness and hatred for sin might be on display, that people might see He is a just God, and we dare not diminish the vileness of sin</a:t>
            </a:r>
            <a:br>
              <a:rPr lang="en-US" dirty="0"/>
            </a:br>
            <a:r>
              <a:rPr lang="en-US" dirty="0">
                <a:highlight>
                  <a:srgbClr val="87F2F9"/>
                </a:highlight>
              </a:rPr>
              <a:t>- Perhaps you are still sitting there wondering if this is really just, if this is fair? Let us read </a:t>
            </a:r>
            <a:r>
              <a:rPr lang="en-US" b="1" dirty="0">
                <a:highlight>
                  <a:srgbClr val="A3EA90"/>
                </a:highlight>
              </a:rPr>
              <a:t>Romans 9:14-23</a:t>
            </a:r>
            <a:br>
              <a:rPr lang="en-US" dirty="0"/>
            </a:br>
            <a:r>
              <a:rPr lang="en-US" dirty="0"/>
              <a:t>- So let us ask again, is it just? Perhaps the better question is, is it unjust of God to give us what we deserve?</a:t>
            </a:r>
            <a:br>
              <a:rPr lang="en-US" dirty="0"/>
            </a:br>
            <a:r>
              <a:rPr lang="en-US" dirty="0"/>
              <a:t>- My dear friends, we do not want justice, we do not want fair, for if we get justice and fair we all die. What we need is grace</a:t>
            </a:r>
            <a:br>
              <a:rPr lang="en-US" dirty="0"/>
            </a:br>
            <a:r>
              <a:rPr lang="en-US" dirty="0">
                <a:highlight>
                  <a:srgbClr val="87F2F9"/>
                </a:highlight>
              </a:rPr>
              <a:t>- What’s not fair is that even one sinner might be saved, which is only by God’s grace</a:t>
            </a:r>
            <a:br>
              <a:rPr lang="en-US" dirty="0"/>
            </a:br>
            <a:r>
              <a:rPr lang="en-US" dirty="0"/>
              <a:t>- I deserve the same judgement as the people of Israel in this passage, but for Jesus taking on the full wrath and justice of God, and dying in the place of my sin</a:t>
            </a:r>
            <a:br>
              <a:rPr lang="en-US" dirty="0"/>
            </a:br>
            <a:r>
              <a:rPr lang="en-US" dirty="0"/>
              <a:t>- And but for the grace of God, I would be condemned to an eternity in hell.</a:t>
            </a:r>
            <a:br>
              <a:rPr lang="en-US" dirty="0"/>
            </a:br>
            <a:r>
              <a:rPr lang="en-US" dirty="0">
                <a:highlight>
                  <a:srgbClr val="87F2F9"/>
                </a:highlight>
              </a:rPr>
              <a:t>- We do not want justice, we need grace</a:t>
            </a:r>
          </a:p>
        </p:txBody>
      </p:sp>
      <p:sp>
        <p:nvSpPr>
          <p:cNvPr id="4" name="Slide Number Placeholder 3"/>
          <p:cNvSpPr>
            <a:spLocks noGrp="1"/>
          </p:cNvSpPr>
          <p:nvPr>
            <p:ph type="sldNum" sz="quarter" idx="5"/>
          </p:nvPr>
        </p:nvSpPr>
        <p:spPr/>
        <p:txBody>
          <a:bodyPr/>
          <a:lstStyle/>
          <a:p>
            <a:fld id="{DFB879ED-359A-444E-8801-245F84AB0AA0}" type="slidenum">
              <a:rPr lang="en-US" smtClean="0"/>
              <a:t>6</a:t>
            </a:fld>
            <a:endParaRPr lang="en-US" dirty="0"/>
          </a:p>
        </p:txBody>
      </p:sp>
    </p:spTree>
    <p:extLst>
      <p:ext uri="{BB962C8B-B14F-4D97-AF65-F5344CB8AC3E}">
        <p14:creationId xmlns:p14="http://schemas.microsoft.com/office/powerpoint/2010/main" val="86237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1700" y="228600"/>
            <a:ext cx="2514600" cy="1414463"/>
          </a:xfrm>
        </p:spPr>
      </p:sp>
      <p:sp>
        <p:nvSpPr>
          <p:cNvPr id="3" name="Notes Placeholder 2"/>
          <p:cNvSpPr>
            <a:spLocks noGrp="1"/>
          </p:cNvSpPr>
          <p:nvPr>
            <p:ph type="body" idx="1"/>
          </p:nvPr>
        </p:nvSpPr>
        <p:spPr>
          <a:xfrm>
            <a:off x="127861" y="1718792"/>
            <a:ext cx="6602278" cy="7316720"/>
          </a:xfrm>
        </p:spPr>
        <p:txBody>
          <a:bodyPr/>
          <a:lstStyle/>
          <a:p>
            <a:pPr marL="171450" indent="-171450">
              <a:buFont typeface="Arial" panose="020B0604020202020204" pitchFamily="34" charset="0"/>
              <a:buChar char="•"/>
            </a:pPr>
            <a:r>
              <a:rPr lang="en-US" dirty="0">
                <a:highlight>
                  <a:srgbClr val="FFFF00"/>
                </a:highlight>
              </a:rPr>
              <a:t>“Then I said, “How long, O Lord?” (Isa 6:11a)</a:t>
            </a:r>
            <a:br>
              <a:rPr lang="en-US" dirty="0"/>
            </a:br>
            <a:r>
              <a:rPr lang="en-US" dirty="0"/>
              <a:t>- This question that Isaiah asks of God could be taken as to be saying, “How long must I preach this message of judgement”</a:t>
            </a:r>
            <a:br>
              <a:rPr lang="en-US" dirty="0"/>
            </a:br>
            <a:r>
              <a:rPr lang="en-US" dirty="0"/>
              <a:t>- And perhaps there is some truth to that, but given the context in the previous verses 8-10, and in verse 5 where we see Isaiah’s heart for the unclean lips of the people of Israel</a:t>
            </a:r>
            <a:br>
              <a:rPr lang="en-US" dirty="0"/>
            </a:br>
            <a:r>
              <a:rPr lang="en-US" dirty="0">
                <a:highlight>
                  <a:srgbClr val="87F2F9"/>
                </a:highlight>
              </a:rPr>
              <a:t>- I believe what we are seeing here is Isaiah’s compassionate heart for the people of Israel. </a:t>
            </a:r>
            <a:br>
              <a:rPr lang="en-US" dirty="0"/>
            </a:br>
            <a:r>
              <a:rPr lang="en-US" dirty="0"/>
              <a:t>- He is asking God, how long will this judgement and hardness of heart continue, how long until they will be granted soft hearts?</a:t>
            </a:r>
            <a:br>
              <a:rPr lang="en-US" dirty="0"/>
            </a:br>
            <a:r>
              <a:rPr lang="en-US" dirty="0"/>
              <a:t>- How long until some would repent and believe? How long until they see the wickedness of their ways</a:t>
            </a:r>
            <a:br>
              <a:rPr lang="en-US" dirty="0"/>
            </a:br>
            <a:r>
              <a:rPr lang="en-US" dirty="0">
                <a:highlight>
                  <a:srgbClr val="87F2F9"/>
                </a:highlight>
              </a:rPr>
              <a:t>- What we are seeing here is a preacher’s heart for the people which have been given to him to look after</a:t>
            </a:r>
            <a:br>
              <a:rPr lang="en-US" dirty="0"/>
            </a:br>
            <a:r>
              <a:rPr lang="en-US" dirty="0"/>
              <a:t>- The preacher ought to care deeply about those whom he preaches to. </a:t>
            </a:r>
            <a:br>
              <a:rPr lang="en-US" dirty="0"/>
            </a:br>
            <a:r>
              <a:rPr lang="en-US" dirty="0"/>
              <a:t>- He ought </a:t>
            </a:r>
            <a:r>
              <a:rPr lang="en-US" dirty="0" err="1"/>
              <a:t>labour</a:t>
            </a:r>
            <a:r>
              <a:rPr lang="en-US" dirty="0"/>
              <a:t> over the care of the flock, to preach the truth to them, to pray for them, to be willing to lay down his life for them</a:t>
            </a:r>
            <a:br>
              <a:rPr lang="en-US" dirty="0"/>
            </a:br>
            <a:r>
              <a:rPr lang="en-US" dirty="0">
                <a:highlight>
                  <a:srgbClr val="87F2F9"/>
                </a:highlight>
              </a:rPr>
              <a:t>- Genuine love demands that we tell the truth. </a:t>
            </a:r>
            <a:br>
              <a:rPr lang="en-US" dirty="0"/>
            </a:br>
            <a:r>
              <a:rPr lang="en-US" dirty="0"/>
              <a:t>- And so a prophet must proclaim God’s judgement and wrath, and so too the preacher when it arises in the text</a:t>
            </a:r>
            <a:br>
              <a:rPr lang="en-US" dirty="0"/>
            </a:br>
            <a:r>
              <a:rPr lang="en-US" dirty="0"/>
              <a:t>- But we do so out of a great love and desire to see the people saved and sanctified and conformed to the image of Christ</a:t>
            </a:r>
            <a:br>
              <a:rPr lang="en-US" dirty="0"/>
            </a:br>
            <a:r>
              <a:rPr lang="en-US" dirty="0">
                <a:highlight>
                  <a:srgbClr val="87F2F9"/>
                </a:highlight>
              </a:rPr>
              <a:t>- The other thing to note here is the word for Lord again is Adonai, sovereign one, the true King. </a:t>
            </a:r>
            <a:br>
              <a:rPr lang="en-US" dirty="0"/>
            </a:br>
            <a:r>
              <a:rPr lang="en-US" dirty="0"/>
              <a:t>- Meaning, it’s as though Isaiah is saying, </a:t>
            </a:r>
            <a:r>
              <a:rPr lang="en-US" b="1" dirty="0">
                <a:highlight>
                  <a:srgbClr val="A3EA90"/>
                </a:highlight>
              </a:rPr>
              <a:t>“God you are in control, though this pains me to see the state of the hearts of your chosen people, still I will be faithful, for what can save them but the truth of the whole counsel of God”</a:t>
            </a:r>
          </a:p>
          <a:p>
            <a:pPr marL="171450" indent="-171450">
              <a:buFont typeface="Arial" panose="020B0604020202020204" pitchFamily="34" charset="0"/>
              <a:buChar char="•"/>
            </a:pPr>
            <a:r>
              <a:rPr lang="en-US" dirty="0">
                <a:highlight>
                  <a:srgbClr val="FFFF00"/>
                </a:highlight>
              </a:rPr>
              <a:t>“Until cities lie waste without inhabitant, and houses without people, and the land is a desolate waste” (Isa 6:11b)</a:t>
            </a:r>
            <a:br>
              <a:rPr lang="en-US" dirty="0"/>
            </a:br>
            <a:r>
              <a:rPr lang="en-US" dirty="0"/>
              <a:t>- The answer to Isaiah’s ”How long, O Lord?”, is given here. God’s answer is that this judgement is final and it will be harsh</a:t>
            </a:r>
            <a:br>
              <a:rPr lang="en-US" dirty="0"/>
            </a:br>
            <a:r>
              <a:rPr lang="en-US" dirty="0"/>
              <a:t>- But what we will see is there is a limit to the process of judgement, that it will not go on forever in this passage </a:t>
            </a:r>
            <a:br>
              <a:rPr lang="en-US" dirty="0"/>
            </a:br>
            <a:r>
              <a:rPr lang="en-US" dirty="0">
                <a:highlight>
                  <a:srgbClr val="87F2F9"/>
                </a:highlight>
              </a:rPr>
              <a:t>- But the consequences of God’s judgement would be utter ruin.</a:t>
            </a:r>
            <a:br>
              <a:rPr lang="en-US" dirty="0"/>
            </a:br>
            <a:r>
              <a:rPr lang="en-US" dirty="0"/>
              <a:t>- What God is describing here is the eventual collapse of Judah and Israel in bringing Assyrians and Babylonians against them, as the Lord’s instruments of judgement</a:t>
            </a:r>
            <a:br>
              <a:rPr lang="en-US" dirty="0"/>
            </a:br>
            <a:r>
              <a:rPr lang="en-US" dirty="0"/>
              <a:t>- He is talking about the exile</a:t>
            </a:r>
          </a:p>
          <a:p>
            <a:pPr marL="171450" indent="-171450">
              <a:buFont typeface="Arial" panose="020B0604020202020204" pitchFamily="34" charset="0"/>
              <a:buChar char="•"/>
            </a:pPr>
            <a:r>
              <a:rPr lang="en-US" dirty="0">
                <a:highlight>
                  <a:srgbClr val="FFFF00"/>
                </a:highlight>
              </a:rPr>
              <a:t>“And the LORD removes people far away, and the forsaken places are many in the midst of the land.” (Isa 6:12)</a:t>
            </a:r>
            <a:br>
              <a:rPr lang="en-US" dirty="0"/>
            </a:br>
            <a:r>
              <a:rPr lang="en-US" dirty="0"/>
              <a:t>- Again, notice at whose hand are people removed far away, it is God’s hand</a:t>
            </a:r>
            <a:br>
              <a:rPr lang="en-US" dirty="0"/>
            </a:br>
            <a:r>
              <a:rPr lang="en-US" dirty="0"/>
              <a:t>- In Leviticus 18 God tells Israel of how the nation’s inhabitants before them, the Canaanites, were vomited out for their uncleanness, and the now the same thing is happening to them</a:t>
            </a:r>
            <a:br>
              <a:rPr lang="en-US" dirty="0"/>
            </a:br>
            <a:r>
              <a:rPr lang="en-US" dirty="0">
                <a:highlight>
                  <a:srgbClr val="87F2F9"/>
                </a:highlight>
              </a:rPr>
              <a:t>- Some would flee, others driven into banishment and others would perish by the sword</a:t>
            </a:r>
            <a:br>
              <a:rPr lang="en-US" dirty="0"/>
            </a:br>
            <a:r>
              <a:rPr lang="en-US" dirty="0"/>
              <a:t>- But now there is a switch, the word here used for LORD is Yahweh, God’s covenant name between Him and Israel</a:t>
            </a:r>
            <a:br>
              <a:rPr lang="en-US" dirty="0"/>
            </a:br>
            <a:r>
              <a:rPr lang="en-US" dirty="0"/>
              <a:t>- By doing this He is saying to Isaiah, that yes I am sovereign, yes I am the King of Kings, and yes I am holy and will not tolerate sin</a:t>
            </a:r>
            <a:br>
              <a:rPr lang="en-US" dirty="0"/>
            </a:br>
            <a:r>
              <a:rPr lang="en-US" dirty="0">
                <a:highlight>
                  <a:srgbClr val="87F2F9"/>
                </a:highlight>
              </a:rPr>
              <a:t>- But I am also the faithful covenant keeping God, and I will not forget my covenant with my people Israel</a:t>
            </a:r>
            <a:br>
              <a:rPr lang="en-US" dirty="0"/>
            </a:br>
            <a:r>
              <a:rPr lang="en-US" dirty="0"/>
              <a:t>- He is saying to Isaiah, keep preaching, yes it is hard, and yes you preach to a stubborn hard-hearted people, but judgement is coming, and there will be a limit to it</a:t>
            </a:r>
            <a:br>
              <a:rPr lang="en-US" dirty="0"/>
            </a:br>
            <a:r>
              <a:rPr lang="en-US" dirty="0"/>
              <a:t>- Christians keep proclaiming the gospel. </a:t>
            </a:r>
            <a:br>
              <a:rPr lang="en-US" dirty="0"/>
            </a:br>
            <a:r>
              <a:rPr lang="en-US" dirty="0">
                <a:highlight>
                  <a:srgbClr val="87F2F9"/>
                </a:highlight>
              </a:rPr>
              <a:t>- Pastors, elders, preachers, we must keep preaching the whole counsel of the Scriptures, for the Day of Judgement is coming, and salvation is only to be found in the gospel of Jesus Christ</a:t>
            </a:r>
          </a:p>
        </p:txBody>
      </p:sp>
      <p:sp>
        <p:nvSpPr>
          <p:cNvPr id="4" name="Slide Number Placeholder 3"/>
          <p:cNvSpPr>
            <a:spLocks noGrp="1"/>
          </p:cNvSpPr>
          <p:nvPr>
            <p:ph type="sldNum" sz="quarter" idx="5"/>
          </p:nvPr>
        </p:nvSpPr>
        <p:spPr/>
        <p:txBody>
          <a:bodyPr/>
          <a:lstStyle/>
          <a:p>
            <a:fld id="{DFB879ED-359A-444E-8801-245F84AB0AA0}" type="slidenum">
              <a:rPr lang="en-US" smtClean="0"/>
              <a:t>7</a:t>
            </a:fld>
            <a:endParaRPr lang="en-US" dirty="0"/>
          </a:p>
        </p:txBody>
      </p:sp>
    </p:spTree>
    <p:extLst>
      <p:ext uri="{BB962C8B-B14F-4D97-AF65-F5344CB8AC3E}">
        <p14:creationId xmlns:p14="http://schemas.microsoft.com/office/powerpoint/2010/main" val="1857146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8563" y="244475"/>
            <a:ext cx="1851025" cy="1041400"/>
          </a:xfrm>
        </p:spPr>
      </p:sp>
      <p:sp>
        <p:nvSpPr>
          <p:cNvPr id="3" name="Notes Placeholder 2"/>
          <p:cNvSpPr>
            <a:spLocks noGrp="1"/>
          </p:cNvSpPr>
          <p:nvPr>
            <p:ph type="body" idx="1"/>
          </p:nvPr>
        </p:nvSpPr>
        <p:spPr>
          <a:xfrm>
            <a:off x="151108" y="1372205"/>
            <a:ext cx="6555783" cy="7527320"/>
          </a:xfrm>
        </p:spPr>
        <p:txBody>
          <a:bodyPr/>
          <a:lstStyle/>
          <a:p>
            <a:pPr marL="171450" indent="-171450">
              <a:buFont typeface="Arial" panose="020B0604020202020204" pitchFamily="34" charset="0"/>
              <a:buChar char="•"/>
            </a:pPr>
            <a:r>
              <a:rPr lang="en-US" dirty="0">
                <a:highlight>
                  <a:srgbClr val="FFFF00"/>
                </a:highlight>
              </a:rPr>
              <a:t>“And though a tenth remain in it, it will be burned again like a terebinth or an oak, whose stump remains when it is felled.” (Isa 6:13a)</a:t>
            </a:r>
            <a:br>
              <a:rPr lang="en-US" dirty="0"/>
            </a:br>
            <a:r>
              <a:rPr lang="en-US" dirty="0"/>
              <a:t>- God’s judgement and desolation will not be final, there will be a tenth that will remain that will be preserved, yet even they will be burned again, consumed, eaten up</a:t>
            </a:r>
            <a:br>
              <a:rPr lang="en-US" dirty="0"/>
            </a:br>
            <a:r>
              <a:rPr lang="en-US" dirty="0"/>
              <a:t>- George Morgan, the preacher who preceded Martyn Lloyd Jones said it like this, “</a:t>
            </a:r>
            <a:r>
              <a:rPr lang="en-US" b="1" dirty="0">
                <a:highlight>
                  <a:srgbClr val="A3EA90"/>
                </a:highlight>
              </a:rPr>
              <a:t>The destruction of the tenth is to be like that of the terebinth or an oak whose stock, or substance, or life principle remains even when the oak is felled”</a:t>
            </a:r>
            <a:br>
              <a:rPr lang="en-US" dirty="0"/>
            </a:br>
            <a:r>
              <a:rPr lang="en-US" dirty="0"/>
              <a:t>- Meaning the destruction of the people will not result in the annihilation of the people. </a:t>
            </a:r>
            <a:br>
              <a:rPr lang="en-US" dirty="0"/>
            </a:br>
            <a:r>
              <a:rPr lang="en-US" dirty="0"/>
              <a:t>- Though the stump looks dead, as if there is no hope for it ever coming back to life, there will still be life left in it</a:t>
            </a:r>
            <a:br>
              <a:rPr lang="en-US" dirty="0"/>
            </a:br>
            <a:r>
              <a:rPr lang="en-US" b="1" dirty="0">
                <a:highlight>
                  <a:srgbClr val="A3EA90"/>
                </a:highlight>
              </a:rPr>
              <a:t>- Job 14:7 says, “For there is hope for a tree; if it be cut down, that it will sprout again, and that its shoots will not cease.</a:t>
            </a:r>
            <a:br>
              <a:rPr lang="en-US" b="1" dirty="0">
                <a:highlight>
                  <a:srgbClr val="A3EA90"/>
                </a:highlight>
              </a:rPr>
            </a:br>
            <a:r>
              <a:rPr lang="en-US" dirty="0"/>
              <a:t>- Thus, there will still be life left in Israel, God is not finished with them, there is still hope, for Yahweh is a covenant keeping God.</a:t>
            </a:r>
            <a:br>
              <a:rPr lang="en-US" dirty="0"/>
            </a:br>
            <a:r>
              <a:rPr lang="en-US" dirty="0"/>
              <a:t>- God would relent, and God would show mercy and grace. God would accomplish his purposes of peace, even through judgement</a:t>
            </a:r>
            <a:br>
              <a:rPr lang="en-US" dirty="0"/>
            </a:br>
            <a:r>
              <a:rPr lang="en-US" dirty="0">
                <a:highlight>
                  <a:srgbClr val="87F2F9"/>
                </a:highlight>
              </a:rPr>
              <a:t>– And is that not what we see on the cross, where God’s justice and mercy both meet</a:t>
            </a:r>
            <a:br>
              <a:rPr lang="en-US" dirty="0"/>
            </a:br>
            <a:r>
              <a:rPr lang="en-US" dirty="0">
                <a:highlight>
                  <a:srgbClr val="FFFF00"/>
                </a:highlight>
              </a:rPr>
              <a:t>“The holy seed is its stump” (Isa 6:13b)</a:t>
            </a:r>
            <a:br>
              <a:rPr lang="en-US" dirty="0"/>
            </a:br>
            <a:r>
              <a:rPr lang="en-US" dirty="0"/>
              <a:t>- Seed here can also be translated as offspring. </a:t>
            </a:r>
            <a:br>
              <a:rPr lang="en-US" dirty="0"/>
            </a:br>
            <a:r>
              <a:rPr lang="en-US" dirty="0"/>
              <a:t>- Israel would hear this word offspring and would not be able to help but think of the Patriarchs, Abraham, Isaac, and Jacob, and the covenant made with them</a:t>
            </a:r>
            <a:br>
              <a:rPr lang="en-US" dirty="0"/>
            </a:br>
            <a:r>
              <a:rPr lang="en-US" dirty="0"/>
              <a:t>- God to Abraham, Genesis 15:5, </a:t>
            </a:r>
            <a:r>
              <a:rPr lang="en-US" b="1" dirty="0">
                <a:highlight>
                  <a:srgbClr val="A3EA90"/>
                </a:highlight>
              </a:rPr>
              <a:t>“And he brought him outside and said, “Look toward heaven, and number the stars, if you are able to number them.” Then he said to him, “So shall your offspring be”</a:t>
            </a:r>
            <a:br>
              <a:rPr lang="en-US" dirty="0"/>
            </a:br>
            <a:r>
              <a:rPr lang="en-US" dirty="0"/>
              <a:t>- God to Isaac, Genesis 26:4 </a:t>
            </a:r>
            <a:r>
              <a:rPr lang="en-US" b="1" dirty="0">
                <a:highlight>
                  <a:srgbClr val="A3EA90"/>
                </a:highlight>
              </a:rPr>
              <a:t>“I will multiply your offspring as the stars of heaven and will give to your offspring all these lands. And in your offspring all the nations of the earth shall be blessed”</a:t>
            </a:r>
            <a:br>
              <a:rPr lang="en-US" dirty="0"/>
            </a:br>
            <a:r>
              <a:rPr lang="en-US" dirty="0"/>
              <a:t>- God to Jacob, Genesis 35:11-12, </a:t>
            </a:r>
            <a:r>
              <a:rPr lang="en-US" b="1" dirty="0">
                <a:highlight>
                  <a:srgbClr val="A3EA90"/>
                </a:highlight>
              </a:rPr>
              <a:t>“And God said to him, “I am God Almighty: be fruitful and multiply. A nation and a company of nations shall come from you… The land that I gave to Abraham and Isaac I will give to you, and I will give the land to your offspring after you”</a:t>
            </a:r>
            <a:br>
              <a:rPr lang="en-US" dirty="0"/>
            </a:br>
            <a:r>
              <a:rPr lang="en-US" dirty="0"/>
              <a:t>- This holy seed, these holy offspring would be the stump by which the life of Israel and through whom the covenant of God would carry on</a:t>
            </a:r>
            <a:br>
              <a:rPr lang="en-US" dirty="0"/>
            </a:br>
            <a:r>
              <a:rPr lang="en-US" dirty="0"/>
              <a:t>- They shall return from sin to God, and shall return out of captivity to their own land</a:t>
            </a:r>
            <a:br>
              <a:rPr lang="en-US" dirty="0"/>
            </a:br>
            <a:r>
              <a:rPr lang="en-US" dirty="0">
                <a:highlight>
                  <a:srgbClr val="87F2F9"/>
                </a:highlight>
              </a:rPr>
              <a:t>- God will turn them, grant them repentance, and they shall be healed.</a:t>
            </a:r>
            <a:br>
              <a:rPr lang="en-US" dirty="0"/>
            </a:br>
            <a:r>
              <a:rPr lang="en-US" dirty="0"/>
              <a:t>- Did this remnant deserve it? No. Were they better than the rest of Israel? No.</a:t>
            </a:r>
            <a:br>
              <a:rPr lang="en-US" dirty="0"/>
            </a:br>
            <a:r>
              <a:rPr lang="en-US" dirty="0"/>
              <a:t>- So why? Because Yahweh, Adonai, is a faithful, gracious God</a:t>
            </a:r>
            <a:br>
              <a:rPr lang="en-US" dirty="0"/>
            </a:br>
            <a:r>
              <a:rPr lang="en-US" dirty="0">
                <a:highlight>
                  <a:srgbClr val="87F2F9"/>
                </a:highlight>
              </a:rPr>
              <a:t>- And through this remnant God would accomplish His redemptive purposes</a:t>
            </a:r>
          </a:p>
          <a:p>
            <a:pPr marL="171450" indent="-171450">
              <a:buFont typeface="Arial" panose="020B0604020202020204" pitchFamily="34" charset="0"/>
              <a:buChar char="•"/>
            </a:pPr>
            <a:r>
              <a:rPr lang="en-US" dirty="0">
                <a:highlight>
                  <a:srgbClr val="FFFF00"/>
                </a:highlight>
              </a:rPr>
              <a:t>“There shall come forth a shoot from the stump of Jesse, and a branch from his roots shall bear fruit.” (Isa 11:1)</a:t>
            </a:r>
            <a:br>
              <a:rPr lang="en-US" dirty="0"/>
            </a:br>
            <a:r>
              <a:rPr lang="en-US" b="1" dirty="0">
                <a:highlight>
                  <a:srgbClr val="A3EA90"/>
                </a:highlight>
              </a:rPr>
              <a:t>- Let me read Isaiah 10:33-11:2.</a:t>
            </a:r>
            <a:br>
              <a:rPr lang="en-US" dirty="0"/>
            </a:br>
            <a:r>
              <a:rPr lang="en-US" dirty="0"/>
              <a:t>- The holy seed not only talks about God preserving Israel, but through God’s preserving of the remnant</a:t>
            </a:r>
            <a:br>
              <a:rPr lang="en-US" dirty="0"/>
            </a:br>
            <a:r>
              <a:rPr lang="en-US" dirty="0"/>
              <a:t>- Through them would come the offspring foretold in Genesis 3:15, talking to the serpent, </a:t>
            </a:r>
            <a:r>
              <a:rPr lang="en-US" b="1" dirty="0">
                <a:highlight>
                  <a:srgbClr val="A3EA90"/>
                </a:highlight>
              </a:rPr>
              <a:t>“I will put enmity between you and the woman, and between your offspring and her offspring; he shall bruise your head, and you shall bruise his heel”</a:t>
            </a:r>
            <a:br>
              <a:rPr lang="en-US" dirty="0"/>
            </a:br>
            <a:r>
              <a:rPr lang="en-US" dirty="0"/>
              <a:t>- From this holy seed, this offspring would come the snake crusher, would come Jesus Christ. </a:t>
            </a:r>
            <a:br>
              <a:rPr lang="en-US" dirty="0"/>
            </a:br>
            <a:r>
              <a:rPr lang="en-US" dirty="0"/>
              <a:t>- From this holy seed would come the one prophesied in Isaiah 53, the one who </a:t>
            </a:r>
            <a:r>
              <a:rPr lang="en-US" b="1" dirty="0">
                <a:highlight>
                  <a:srgbClr val="A3EA90"/>
                </a:highlight>
              </a:rPr>
              <a:t>“was pierced for our transgressions, he was crushed for our iniquities; upon him was the chastisement that brought us peace, and with his wounds we are healed. All we like sheep have gone astray; we have turned – every one – to his own way; and the Lord has laid upon him the iniquity of us all”</a:t>
            </a:r>
            <a:br>
              <a:rPr lang="en-US" dirty="0"/>
            </a:br>
            <a:r>
              <a:rPr lang="en-US" dirty="0"/>
              <a:t>- In today’s passage we see the justice of God, the wrath of God, and God is still just in that Christ bore the full weight of our punishment on the cross</a:t>
            </a:r>
            <a:br>
              <a:rPr lang="en-US" dirty="0"/>
            </a:br>
            <a:r>
              <a:rPr lang="en-US" dirty="0"/>
              <a:t>- He lived the perfect, spotless, sinless, blameless life before the Father</a:t>
            </a:r>
            <a:br>
              <a:rPr lang="en-US" dirty="0"/>
            </a:br>
            <a:r>
              <a:rPr lang="en-US" dirty="0">
                <a:highlight>
                  <a:srgbClr val="87F2F9"/>
                </a:highlight>
              </a:rPr>
              <a:t>- And he would go to the cross, and suffer under the judgement of God, for our sins, so that God could be just.</a:t>
            </a:r>
            <a:br>
              <a:rPr lang="en-US" dirty="0"/>
            </a:br>
            <a:r>
              <a:rPr lang="en-US" dirty="0"/>
              <a:t>- And all those who repent and believe in Jesus Christ, receive the perfection, the perfect righteousness of Jesus Christ</a:t>
            </a:r>
            <a:br>
              <a:rPr lang="en-US" dirty="0"/>
            </a:br>
            <a:r>
              <a:rPr lang="en-US" dirty="0"/>
              <a:t>- And our sinfulness is imputed, accredited onto Jesus</a:t>
            </a:r>
            <a:br>
              <a:rPr lang="en-US" dirty="0"/>
            </a:br>
            <a:r>
              <a:rPr lang="en-US" dirty="0"/>
              <a:t>- So that God can be both just and the justifier of the one who places faith in Jesus Christ</a:t>
            </a:r>
            <a:br>
              <a:rPr lang="en-US" dirty="0"/>
            </a:br>
            <a:r>
              <a:rPr lang="en-US" dirty="0">
                <a:highlight>
                  <a:srgbClr val="87F2F9"/>
                </a:highlight>
              </a:rPr>
              <a:t>- How can you be sure of this? Because Christ rose from the grave, for our justification, he rose to say “payment accepted”</a:t>
            </a:r>
            <a:br>
              <a:rPr lang="en-US" dirty="0"/>
            </a:br>
            <a:r>
              <a:rPr lang="en-US" dirty="0"/>
              <a:t>- To every child of God, “your debt has been paid in full”, by the all-sufficient sacrifice of Jesus Christ, by his blood are your sins washed away.</a:t>
            </a:r>
            <a:br>
              <a:rPr lang="en-US" dirty="0"/>
            </a:br>
            <a:r>
              <a:rPr lang="en-US" dirty="0"/>
              <a:t>- So now all who come to him are now given new life</a:t>
            </a:r>
            <a:br>
              <a:rPr lang="en-US" dirty="0"/>
            </a:br>
            <a:r>
              <a:rPr lang="en-US" dirty="0"/>
              <a:t>- And we can rely on these promises as we go through this world as foreigners, strangers, going about the will of God</a:t>
            </a:r>
            <a:br>
              <a:rPr lang="en-US" dirty="0"/>
            </a:br>
            <a:r>
              <a:rPr lang="en-US" dirty="0">
                <a:highlight>
                  <a:srgbClr val="87F2F9"/>
                </a:highlight>
              </a:rPr>
              <a:t>- As we look forward to the day, when our faith becomes sight and we behold the fullness of the glory of God, and we spend forever in His presence where sin will be no more.</a:t>
            </a:r>
            <a:br>
              <a:rPr lang="en-US" dirty="0">
                <a:highlight>
                  <a:srgbClr val="87F2F9"/>
                </a:highlight>
              </a:rPr>
            </a:br>
            <a:r>
              <a:rPr lang="en-US" dirty="0">
                <a:highlight>
                  <a:srgbClr val="87F2F9"/>
                </a:highlight>
              </a:rPr>
              <a:t>- The holy seed, is about God’s covenant with Israel, but most importantly, it is about the New Covenant which is accomplished in the Holy Seed, Jesus Christ</a:t>
            </a:r>
          </a:p>
        </p:txBody>
      </p:sp>
      <p:sp>
        <p:nvSpPr>
          <p:cNvPr id="4" name="Slide Number Placeholder 3"/>
          <p:cNvSpPr>
            <a:spLocks noGrp="1"/>
          </p:cNvSpPr>
          <p:nvPr>
            <p:ph type="sldNum" sz="quarter" idx="5"/>
          </p:nvPr>
        </p:nvSpPr>
        <p:spPr/>
        <p:txBody>
          <a:bodyPr/>
          <a:lstStyle/>
          <a:p>
            <a:fld id="{DFB879ED-359A-444E-8801-245F84AB0AA0}" type="slidenum">
              <a:rPr lang="en-US" smtClean="0"/>
              <a:t>8</a:t>
            </a:fld>
            <a:endParaRPr lang="en-US"/>
          </a:p>
        </p:txBody>
      </p:sp>
    </p:spTree>
    <p:extLst>
      <p:ext uri="{BB962C8B-B14F-4D97-AF65-F5344CB8AC3E}">
        <p14:creationId xmlns:p14="http://schemas.microsoft.com/office/powerpoint/2010/main" val="1157225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242888"/>
            <a:ext cx="1627187" cy="915987"/>
          </a:xfrm>
        </p:spPr>
      </p:sp>
      <p:sp>
        <p:nvSpPr>
          <p:cNvPr id="3" name="Notes Placeholder 2"/>
          <p:cNvSpPr>
            <a:spLocks noGrp="1"/>
          </p:cNvSpPr>
          <p:nvPr>
            <p:ph type="body" idx="1"/>
          </p:nvPr>
        </p:nvSpPr>
        <p:spPr>
          <a:xfrm>
            <a:off x="134816" y="1285389"/>
            <a:ext cx="6586779" cy="7399823"/>
          </a:xfrm>
        </p:spPr>
        <p:txBody>
          <a:bodyPr/>
          <a:lstStyle/>
          <a:p>
            <a:pPr marL="171450" indent="-171450">
              <a:buFont typeface="Arial" panose="020B0604020202020204" pitchFamily="34" charset="0"/>
              <a:buChar char="•"/>
            </a:pPr>
            <a:r>
              <a:rPr lang="en-US" dirty="0"/>
              <a:t>Sunday, April 22</a:t>
            </a:r>
            <a:r>
              <a:rPr lang="en-US" baseline="30000" dirty="0"/>
              <a:t>nd</a:t>
            </a:r>
            <a:r>
              <a:rPr lang="en-US" dirty="0"/>
              <a:t>, 1877. Charles Spurgeon delivers a sermon entitled ‘The Divine Call for Missionaries’ preaching from Isaiah 6:8. Hear his opening line:</a:t>
            </a:r>
          </a:p>
          <a:p>
            <a:pPr marL="171450" indent="-171450">
              <a:buFont typeface="Arial" panose="020B0604020202020204" pitchFamily="34" charset="0"/>
              <a:buChar char="•"/>
            </a:pPr>
            <a:r>
              <a:rPr lang="en-US" b="1" dirty="0">
                <a:highlight>
                  <a:srgbClr val="A3EA90"/>
                </a:highlight>
              </a:rPr>
              <a:t>“Brethren, the heathen are perishing, and there is but one way of salvation for them, for there is but one name given under heaven among men whereby they must be saved”</a:t>
            </a:r>
          </a:p>
          <a:p>
            <a:pPr marL="171450" indent="-171450">
              <a:buFont typeface="Arial" panose="020B0604020202020204" pitchFamily="34" charset="0"/>
              <a:buChar char="•"/>
            </a:pPr>
            <a:r>
              <a:rPr lang="en-US" dirty="0"/>
              <a:t>Christian, Coolum Beach Baptist Church, we have been given a divine commission by the king of kings</a:t>
            </a:r>
          </a:p>
          <a:p>
            <a:pPr marL="171450" indent="-171450">
              <a:buFont typeface="Arial" panose="020B0604020202020204" pitchFamily="34" charset="0"/>
              <a:buChar char="•"/>
            </a:pPr>
            <a:r>
              <a:rPr lang="en-US" dirty="0"/>
              <a:t>God is asking, “Whom shall I send, who will go for us?” Will you heed the call of the Triune God?</a:t>
            </a:r>
          </a:p>
          <a:p>
            <a:pPr marL="171450" indent="-171450">
              <a:buFont typeface="Arial" panose="020B0604020202020204" pitchFamily="34" charset="0"/>
              <a:buChar char="•"/>
            </a:pPr>
            <a:r>
              <a:rPr lang="en-US" dirty="0">
                <a:highlight>
                  <a:srgbClr val="87F2F9"/>
                </a:highlight>
              </a:rPr>
              <a:t>The heathen are perishing, the unbelievers are on the doorstep of an eternity spent in hell, will you warn them and tell them of the gospel of Jesus Christ</a:t>
            </a:r>
          </a:p>
          <a:p>
            <a:pPr marL="171450" indent="-171450">
              <a:buFont typeface="Arial" panose="020B0604020202020204" pitchFamily="34" charset="0"/>
              <a:buChar char="•"/>
            </a:pPr>
            <a:r>
              <a:rPr lang="en-US" dirty="0"/>
              <a:t>And will you do so like Isaiah? Will you do so regardless of the persecution, regardless of how the message is taken? Will you do so with a single-mind, fixated on one purpose: </a:t>
            </a:r>
            <a:br>
              <a:rPr lang="en-US" dirty="0"/>
            </a:br>
            <a:r>
              <a:rPr lang="en-US" dirty="0"/>
              <a:t>- That God might be glorified, and that we might remain faithful to the one who saved us for a relationship and an eternity spent with Himself and all of the bride of Christ</a:t>
            </a:r>
          </a:p>
          <a:p>
            <a:pPr marL="171450" indent="-171450">
              <a:buFont typeface="Arial" panose="020B0604020202020204" pitchFamily="34" charset="0"/>
              <a:buChar char="•"/>
            </a:pPr>
            <a:r>
              <a:rPr lang="en-US" dirty="0">
                <a:highlight>
                  <a:srgbClr val="87F2F9"/>
                </a:highlight>
              </a:rPr>
              <a:t>Unbeliever. Will you today repent and believe in Jesus Christ as Lord and </a:t>
            </a:r>
            <a:r>
              <a:rPr lang="en-US" dirty="0" err="1">
                <a:highlight>
                  <a:srgbClr val="87F2F9"/>
                </a:highlight>
              </a:rPr>
              <a:t>Saviour</a:t>
            </a:r>
            <a:r>
              <a:rPr lang="en-US" dirty="0">
                <a:highlight>
                  <a:srgbClr val="87F2F9"/>
                </a:highlight>
              </a:rPr>
              <a:t>? </a:t>
            </a:r>
            <a:br>
              <a:rPr lang="en-US" dirty="0"/>
            </a:br>
            <a:r>
              <a:rPr lang="en-US" dirty="0"/>
              <a:t>- Will you see yourself as sinful and wicked as you are, and turn to Christ, and see your sin on the cross being paid for and believe, trust only in Him for your salvation</a:t>
            </a:r>
            <a:br>
              <a:rPr lang="en-US" dirty="0"/>
            </a:br>
            <a:r>
              <a:rPr lang="en-US" dirty="0"/>
              <a:t>- For it is the name of Jesus Christ, the name given under heaven whereby you must be saved</a:t>
            </a:r>
          </a:p>
          <a:p>
            <a:pPr marL="171450" indent="-171450">
              <a:buFont typeface="Arial" panose="020B0604020202020204" pitchFamily="34" charset="0"/>
              <a:buChar char="•"/>
            </a:pPr>
            <a:r>
              <a:rPr lang="en-US" dirty="0">
                <a:highlight>
                  <a:srgbClr val="87F2F9"/>
                </a:highlight>
              </a:rPr>
              <a:t>Judgement is coming and your eternity rests upon this. Judgement is coming, so today is the day of salvation. </a:t>
            </a:r>
          </a:p>
          <a:p>
            <a:pPr marL="171450" indent="-171450">
              <a:buFont typeface="Arial" panose="020B0604020202020204" pitchFamily="34" charset="0"/>
              <a:buChar char="•"/>
            </a:pPr>
            <a:r>
              <a:rPr lang="en-US" b="1" dirty="0">
                <a:highlight>
                  <a:srgbClr val="A3EA90"/>
                </a:highlight>
              </a:rPr>
              <a:t>On his death bed, the writer of Amazing grace, John Newton, finished his earthy life with these words, “I am a great sinner, but Christ is a great </a:t>
            </a:r>
            <a:r>
              <a:rPr lang="en-US" b="1" dirty="0" err="1">
                <a:highlight>
                  <a:srgbClr val="A3EA90"/>
                </a:highlight>
              </a:rPr>
              <a:t>Saviour</a:t>
            </a:r>
            <a:r>
              <a:rPr lang="en-US" b="1" dirty="0">
                <a:highlight>
                  <a:srgbClr val="A3EA90"/>
                </a:highlight>
              </a:rPr>
              <a:t>”. </a:t>
            </a:r>
            <a:br>
              <a:rPr lang="en-US" dirty="0"/>
            </a:br>
            <a:r>
              <a:rPr lang="en-US" dirty="0"/>
              <a:t>- May that be our testimony, “I am a great sinner, but Christ is a great </a:t>
            </a:r>
            <a:r>
              <a:rPr lang="en-US" dirty="0" err="1"/>
              <a:t>Saviour</a:t>
            </a:r>
            <a:r>
              <a:rPr lang="en-US" dirty="0"/>
              <a:t>”</a:t>
            </a:r>
          </a:p>
          <a:p>
            <a:pPr marL="171450" indent="-171450">
              <a:buFont typeface="Arial" panose="020B0604020202020204" pitchFamily="34" charset="0"/>
              <a:buChar char="•"/>
            </a:pPr>
            <a:r>
              <a:rPr lang="en-US" dirty="0"/>
              <a:t>May God open your eyes, render your heart soft, and give you ears to hear.</a:t>
            </a:r>
          </a:p>
          <a:p>
            <a:pPr marL="171450" indent="-171450">
              <a:buFont typeface="Arial" panose="020B0604020202020204" pitchFamily="34" charset="0"/>
              <a:buChar char="•"/>
            </a:pPr>
            <a:r>
              <a:rPr lang="en-US" dirty="0">
                <a:highlight>
                  <a:srgbClr val="87F2F9"/>
                </a:highlight>
              </a:rPr>
              <a:t>To God alone be the glory</a:t>
            </a:r>
          </a:p>
          <a:p>
            <a:pPr marL="171450" indent="-171450">
              <a:buFont typeface="Arial" panose="020B0604020202020204" pitchFamily="34" charset="0"/>
              <a:buChar char="•"/>
            </a:pPr>
            <a:r>
              <a:rPr lang="en-US" dirty="0">
                <a:highlight>
                  <a:srgbClr val="FFFF00"/>
                </a:highlight>
              </a:rPr>
              <a:t>Let’s pray</a:t>
            </a:r>
            <a:br>
              <a:rPr lang="en-US" dirty="0">
                <a:highlight>
                  <a:srgbClr val="FFFF00"/>
                </a:highlight>
              </a:rPr>
            </a:br>
            <a:r>
              <a:rPr lang="en-US" dirty="0"/>
              <a:t>- Lord we acknowledge that you are holy, and we pray that your name would be hallowed, and considered holy throughout the world</a:t>
            </a:r>
            <a:br>
              <a:rPr lang="en-US" dirty="0"/>
            </a:br>
            <a:r>
              <a:rPr lang="en-US" dirty="0"/>
              <a:t>- I pray that as Christians we would be bold, and faithful to you, in clearly proclaiming the gospel to this lost world</a:t>
            </a:r>
          </a:p>
          <a:p>
            <a:pPr marL="171450" indent="-171450">
              <a:buFont typeface="Arial" panose="020B0604020202020204" pitchFamily="34" charset="0"/>
              <a:buChar char="•"/>
            </a:pPr>
            <a:r>
              <a:rPr lang="en-US" dirty="0">
                <a:highlight>
                  <a:srgbClr val="FFFF00"/>
                </a:highlight>
              </a:rPr>
              <a:t>Pray that we would have the grace, humility and compassion as Isaiah did</a:t>
            </a:r>
          </a:p>
          <a:p>
            <a:pPr marL="171450" indent="-171450">
              <a:buFont typeface="Arial" panose="020B0604020202020204" pitchFamily="34" charset="0"/>
              <a:buChar char="•"/>
            </a:pPr>
            <a:r>
              <a:rPr lang="en-US" dirty="0"/>
              <a:t>And that our hearts would break for what breaks yours</a:t>
            </a:r>
          </a:p>
          <a:p>
            <a:pPr marL="171450" indent="-171450">
              <a:buFont typeface="Arial" panose="020B0604020202020204" pitchFamily="34" charset="0"/>
              <a:buChar char="•"/>
            </a:pPr>
            <a:r>
              <a:rPr lang="en-US" dirty="0"/>
              <a:t>We praise and thank you that you are a just God, for we know that when we are with you in eternal glory, there will be no sin, because in your presence it will cease to exist</a:t>
            </a:r>
          </a:p>
          <a:p>
            <a:pPr marL="171450" indent="-171450">
              <a:buFont typeface="Arial" panose="020B0604020202020204" pitchFamily="34" charset="0"/>
              <a:buChar char="•"/>
            </a:pPr>
            <a:r>
              <a:rPr lang="en-US" dirty="0">
                <a:highlight>
                  <a:srgbClr val="FFFF00"/>
                </a:highlight>
              </a:rPr>
              <a:t>We pray for those who don’t know Jesus Christ as Lord and </a:t>
            </a:r>
            <a:r>
              <a:rPr lang="en-US" dirty="0" err="1">
                <a:highlight>
                  <a:srgbClr val="FFFF00"/>
                </a:highlight>
              </a:rPr>
              <a:t>Saviour</a:t>
            </a:r>
            <a:r>
              <a:rPr lang="en-US" dirty="0">
                <a:highlight>
                  <a:srgbClr val="FFFF00"/>
                </a:highlight>
              </a:rPr>
              <a:t>, that by your grace you would soften their hearts, give them ears to hear, and eyes to see</a:t>
            </a:r>
          </a:p>
          <a:p>
            <a:pPr marL="171450" indent="-171450">
              <a:buFont typeface="Arial" panose="020B0604020202020204" pitchFamily="34" charset="0"/>
              <a:buChar char="•"/>
            </a:pPr>
            <a:r>
              <a:rPr lang="en-US" dirty="0"/>
              <a:t>We thank you for sending Jesus Christ to die on the cross so that all who would believe might be saved</a:t>
            </a:r>
          </a:p>
          <a:p>
            <a:pPr marL="171450" indent="-171450">
              <a:buFont typeface="Arial" panose="020B0604020202020204" pitchFamily="34" charset="0"/>
              <a:buChar char="•"/>
            </a:pPr>
            <a:r>
              <a:rPr lang="en-US" dirty="0"/>
              <a:t>You are ultimately sovereign and completely good and for this we are ever grateful</a:t>
            </a:r>
          </a:p>
          <a:p>
            <a:pPr marL="171450" indent="-171450">
              <a:buFont typeface="Arial" panose="020B0604020202020204" pitchFamily="34" charset="0"/>
              <a:buChar char="•"/>
            </a:pPr>
            <a:r>
              <a:rPr lang="en-US" dirty="0">
                <a:highlight>
                  <a:srgbClr val="FFFF00"/>
                </a:highlight>
              </a:rPr>
              <a:t>So we thank you for hearing our prayers, in Jesus name we pray amen</a:t>
            </a:r>
          </a:p>
          <a:p>
            <a:pPr marL="171450" indent="-171450">
              <a:buFont typeface="Arial" panose="020B0604020202020204" pitchFamily="34" charset="0"/>
              <a:buChar char="•"/>
            </a:pPr>
            <a:endParaRPr lang="en-US" dirty="0">
              <a:highlight>
                <a:srgbClr val="FFFF00"/>
              </a:highlight>
            </a:endParaRPr>
          </a:p>
        </p:txBody>
      </p:sp>
      <p:sp>
        <p:nvSpPr>
          <p:cNvPr id="4" name="Slide Number Placeholder 3"/>
          <p:cNvSpPr>
            <a:spLocks noGrp="1"/>
          </p:cNvSpPr>
          <p:nvPr>
            <p:ph type="sldNum" sz="quarter" idx="5"/>
          </p:nvPr>
        </p:nvSpPr>
        <p:spPr/>
        <p:txBody>
          <a:bodyPr/>
          <a:lstStyle/>
          <a:p>
            <a:fld id="{DFB879ED-359A-444E-8801-245F84AB0AA0}" type="slidenum">
              <a:rPr lang="en-US" smtClean="0"/>
              <a:t>9</a:t>
            </a:fld>
            <a:endParaRPr lang="en-US"/>
          </a:p>
        </p:txBody>
      </p:sp>
    </p:spTree>
    <p:extLst>
      <p:ext uri="{BB962C8B-B14F-4D97-AF65-F5344CB8AC3E}">
        <p14:creationId xmlns:p14="http://schemas.microsoft.com/office/powerpoint/2010/main" val="1889591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63619-EC41-495F-A5F9-C485CF470AC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5B88A52-8E93-27B9-2B0E-537619501F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F6FDB2F-3028-01E8-8636-5C199089D864}"/>
              </a:ext>
            </a:extLst>
          </p:cNvPr>
          <p:cNvSpPr>
            <a:spLocks noGrp="1"/>
          </p:cNvSpPr>
          <p:nvPr>
            <p:ph type="dt" sz="half" idx="10"/>
          </p:nvPr>
        </p:nvSpPr>
        <p:spPr/>
        <p:txBody>
          <a:bodyPr/>
          <a:lstStyle/>
          <a:p>
            <a:fld id="{6BE42C5D-CC80-DE48-9232-1A63FEB8C48B}" type="datetimeFigureOut">
              <a:rPr lang="en-US" smtClean="0"/>
              <a:t>9/21/2025</a:t>
            </a:fld>
            <a:endParaRPr lang="en-US"/>
          </a:p>
        </p:txBody>
      </p:sp>
      <p:sp>
        <p:nvSpPr>
          <p:cNvPr id="5" name="Footer Placeholder 4">
            <a:extLst>
              <a:ext uri="{FF2B5EF4-FFF2-40B4-BE49-F238E27FC236}">
                <a16:creationId xmlns:a16="http://schemas.microsoft.com/office/drawing/2014/main" id="{82ED7D44-44E0-3F7E-C8EC-37E3529E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B7849-9D42-5EAB-E1C9-5C90BB32BA80}"/>
              </a:ext>
            </a:extLst>
          </p:cNvPr>
          <p:cNvSpPr>
            <a:spLocks noGrp="1"/>
          </p:cNvSpPr>
          <p:nvPr>
            <p:ph type="sldNum" sz="quarter" idx="12"/>
          </p:nvPr>
        </p:nvSpPr>
        <p:spPr/>
        <p:txBody>
          <a:bodyPr/>
          <a:lstStyle/>
          <a:p>
            <a:fld id="{5F8B6573-C902-364D-AD54-330070221B49}" type="slidenum">
              <a:rPr lang="en-US" smtClean="0"/>
              <a:t>‹#›</a:t>
            </a:fld>
            <a:endParaRPr lang="en-US"/>
          </a:p>
        </p:txBody>
      </p:sp>
    </p:spTree>
    <p:extLst>
      <p:ext uri="{BB962C8B-B14F-4D97-AF65-F5344CB8AC3E}">
        <p14:creationId xmlns:p14="http://schemas.microsoft.com/office/powerpoint/2010/main" val="205013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9B2E-5AD3-BEEC-3216-59626CCD4AC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2A413DE-C659-B10F-9550-2DC3CE73143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2A979C-F1A9-9E76-91E3-5C64BE29A9D3}"/>
              </a:ext>
            </a:extLst>
          </p:cNvPr>
          <p:cNvSpPr>
            <a:spLocks noGrp="1"/>
          </p:cNvSpPr>
          <p:nvPr>
            <p:ph type="dt" sz="half" idx="10"/>
          </p:nvPr>
        </p:nvSpPr>
        <p:spPr/>
        <p:txBody>
          <a:bodyPr/>
          <a:lstStyle/>
          <a:p>
            <a:fld id="{6BE42C5D-CC80-DE48-9232-1A63FEB8C48B}" type="datetimeFigureOut">
              <a:rPr lang="en-US" smtClean="0"/>
              <a:t>9/21/2025</a:t>
            </a:fld>
            <a:endParaRPr lang="en-US"/>
          </a:p>
        </p:txBody>
      </p:sp>
      <p:sp>
        <p:nvSpPr>
          <p:cNvPr id="5" name="Footer Placeholder 4">
            <a:extLst>
              <a:ext uri="{FF2B5EF4-FFF2-40B4-BE49-F238E27FC236}">
                <a16:creationId xmlns:a16="http://schemas.microsoft.com/office/drawing/2014/main" id="{FE6B1552-F579-DFDA-0CEF-C1CEDEDB1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8E2F2-BFAA-5570-05B6-3789D3EB833A}"/>
              </a:ext>
            </a:extLst>
          </p:cNvPr>
          <p:cNvSpPr>
            <a:spLocks noGrp="1"/>
          </p:cNvSpPr>
          <p:nvPr>
            <p:ph type="sldNum" sz="quarter" idx="12"/>
          </p:nvPr>
        </p:nvSpPr>
        <p:spPr/>
        <p:txBody>
          <a:bodyPr/>
          <a:lstStyle/>
          <a:p>
            <a:fld id="{5F8B6573-C902-364D-AD54-330070221B49}" type="slidenum">
              <a:rPr lang="en-US" smtClean="0"/>
              <a:t>‹#›</a:t>
            </a:fld>
            <a:endParaRPr lang="en-US"/>
          </a:p>
        </p:txBody>
      </p:sp>
    </p:spTree>
    <p:extLst>
      <p:ext uri="{BB962C8B-B14F-4D97-AF65-F5344CB8AC3E}">
        <p14:creationId xmlns:p14="http://schemas.microsoft.com/office/powerpoint/2010/main" val="138381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96BDEA-9B12-2847-EA60-7C0956CBEEC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BFD7EB6-701E-3C95-50E6-984BB165918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6ABBA8-5944-5B1E-EB42-328518019B43}"/>
              </a:ext>
            </a:extLst>
          </p:cNvPr>
          <p:cNvSpPr>
            <a:spLocks noGrp="1"/>
          </p:cNvSpPr>
          <p:nvPr>
            <p:ph type="dt" sz="half" idx="10"/>
          </p:nvPr>
        </p:nvSpPr>
        <p:spPr/>
        <p:txBody>
          <a:bodyPr/>
          <a:lstStyle/>
          <a:p>
            <a:fld id="{6BE42C5D-CC80-DE48-9232-1A63FEB8C48B}" type="datetimeFigureOut">
              <a:rPr lang="en-US" smtClean="0"/>
              <a:t>9/21/2025</a:t>
            </a:fld>
            <a:endParaRPr lang="en-US"/>
          </a:p>
        </p:txBody>
      </p:sp>
      <p:sp>
        <p:nvSpPr>
          <p:cNvPr id="5" name="Footer Placeholder 4">
            <a:extLst>
              <a:ext uri="{FF2B5EF4-FFF2-40B4-BE49-F238E27FC236}">
                <a16:creationId xmlns:a16="http://schemas.microsoft.com/office/drawing/2014/main" id="{5D8B013B-2FDF-F21B-3123-0E806AE01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AE5B9-F06F-E576-D5AC-CA1C2D214BA2}"/>
              </a:ext>
            </a:extLst>
          </p:cNvPr>
          <p:cNvSpPr>
            <a:spLocks noGrp="1"/>
          </p:cNvSpPr>
          <p:nvPr>
            <p:ph type="sldNum" sz="quarter" idx="12"/>
          </p:nvPr>
        </p:nvSpPr>
        <p:spPr/>
        <p:txBody>
          <a:bodyPr/>
          <a:lstStyle/>
          <a:p>
            <a:fld id="{5F8B6573-C902-364D-AD54-330070221B49}" type="slidenum">
              <a:rPr lang="en-US" smtClean="0"/>
              <a:t>‹#›</a:t>
            </a:fld>
            <a:endParaRPr lang="en-US"/>
          </a:p>
        </p:txBody>
      </p:sp>
    </p:spTree>
    <p:extLst>
      <p:ext uri="{BB962C8B-B14F-4D97-AF65-F5344CB8AC3E}">
        <p14:creationId xmlns:p14="http://schemas.microsoft.com/office/powerpoint/2010/main" val="146028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1FB0B-E6EC-E6E7-1AB2-DF080949E5A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CC427FF-999D-7BFD-64A2-1FE94E39AA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BDF256-8A8F-62BF-78DB-F8823F96F558}"/>
              </a:ext>
            </a:extLst>
          </p:cNvPr>
          <p:cNvSpPr>
            <a:spLocks noGrp="1"/>
          </p:cNvSpPr>
          <p:nvPr>
            <p:ph type="dt" sz="half" idx="10"/>
          </p:nvPr>
        </p:nvSpPr>
        <p:spPr/>
        <p:txBody>
          <a:bodyPr/>
          <a:lstStyle/>
          <a:p>
            <a:fld id="{6BE42C5D-CC80-DE48-9232-1A63FEB8C48B}" type="datetimeFigureOut">
              <a:rPr lang="en-US" smtClean="0"/>
              <a:t>9/21/2025</a:t>
            </a:fld>
            <a:endParaRPr lang="en-US"/>
          </a:p>
        </p:txBody>
      </p:sp>
      <p:sp>
        <p:nvSpPr>
          <p:cNvPr id="5" name="Footer Placeholder 4">
            <a:extLst>
              <a:ext uri="{FF2B5EF4-FFF2-40B4-BE49-F238E27FC236}">
                <a16:creationId xmlns:a16="http://schemas.microsoft.com/office/drawing/2014/main" id="{AA4779F0-0D75-870B-85F3-42F1EA096E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2D3FD-BE5D-6C76-DA5D-22AB260AEE6F}"/>
              </a:ext>
            </a:extLst>
          </p:cNvPr>
          <p:cNvSpPr>
            <a:spLocks noGrp="1"/>
          </p:cNvSpPr>
          <p:nvPr>
            <p:ph type="sldNum" sz="quarter" idx="12"/>
          </p:nvPr>
        </p:nvSpPr>
        <p:spPr/>
        <p:txBody>
          <a:bodyPr/>
          <a:lstStyle/>
          <a:p>
            <a:fld id="{5F8B6573-C902-364D-AD54-330070221B49}" type="slidenum">
              <a:rPr lang="en-US" smtClean="0"/>
              <a:t>‹#›</a:t>
            </a:fld>
            <a:endParaRPr lang="en-US"/>
          </a:p>
        </p:txBody>
      </p:sp>
    </p:spTree>
    <p:extLst>
      <p:ext uri="{BB962C8B-B14F-4D97-AF65-F5344CB8AC3E}">
        <p14:creationId xmlns:p14="http://schemas.microsoft.com/office/powerpoint/2010/main" val="426856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01F4-5F97-0763-431B-8FCC089D49A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91E3CD8-FE37-DCB2-FEB8-BC31889B9F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144354A-48F4-AC54-26D7-26CA90B84102}"/>
              </a:ext>
            </a:extLst>
          </p:cNvPr>
          <p:cNvSpPr>
            <a:spLocks noGrp="1"/>
          </p:cNvSpPr>
          <p:nvPr>
            <p:ph type="dt" sz="half" idx="10"/>
          </p:nvPr>
        </p:nvSpPr>
        <p:spPr/>
        <p:txBody>
          <a:bodyPr/>
          <a:lstStyle/>
          <a:p>
            <a:fld id="{6BE42C5D-CC80-DE48-9232-1A63FEB8C48B}" type="datetimeFigureOut">
              <a:rPr lang="en-US" smtClean="0"/>
              <a:t>9/21/2025</a:t>
            </a:fld>
            <a:endParaRPr lang="en-US"/>
          </a:p>
        </p:txBody>
      </p:sp>
      <p:sp>
        <p:nvSpPr>
          <p:cNvPr id="5" name="Footer Placeholder 4">
            <a:extLst>
              <a:ext uri="{FF2B5EF4-FFF2-40B4-BE49-F238E27FC236}">
                <a16:creationId xmlns:a16="http://schemas.microsoft.com/office/drawing/2014/main" id="{9A84B480-A2B2-219D-3F25-010BCE469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9AE4E-9219-6224-DC35-76ABCB7E4D54}"/>
              </a:ext>
            </a:extLst>
          </p:cNvPr>
          <p:cNvSpPr>
            <a:spLocks noGrp="1"/>
          </p:cNvSpPr>
          <p:nvPr>
            <p:ph type="sldNum" sz="quarter" idx="12"/>
          </p:nvPr>
        </p:nvSpPr>
        <p:spPr/>
        <p:txBody>
          <a:bodyPr/>
          <a:lstStyle/>
          <a:p>
            <a:fld id="{5F8B6573-C902-364D-AD54-330070221B49}" type="slidenum">
              <a:rPr lang="en-US" smtClean="0"/>
              <a:t>‹#›</a:t>
            </a:fld>
            <a:endParaRPr lang="en-US"/>
          </a:p>
        </p:txBody>
      </p:sp>
    </p:spTree>
    <p:extLst>
      <p:ext uri="{BB962C8B-B14F-4D97-AF65-F5344CB8AC3E}">
        <p14:creationId xmlns:p14="http://schemas.microsoft.com/office/powerpoint/2010/main" val="169956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1F8A-8B83-F402-6417-E4B15F58E5F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EED8C09-7CFE-8F37-F296-0177428520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B9E931B-3C51-EB5B-455D-65D9C70E108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1AB1F93-1CAE-EB7F-3CA9-D1EAD54BFFEC}"/>
              </a:ext>
            </a:extLst>
          </p:cNvPr>
          <p:cNvSpPr>
            <a:spLocks noGrp="1"/>
          </p:cNvSpPr>
          <p:nvPr>
            <p:ph type="dt" sz="half" idx="10"/>
          </p:nvPr>
        </p:nvSpPr>
        <p:spPr/>
        <p:txBody>
          <a:bodyPr/>
          <a:lstStyle/>
          <a:p>
            <a:fld id="{6BE42C5D-CC80-DE48-9232-1A63FEB8C48B}" type="datetimeFigureOut">
              <a:rPr lang="en-US" smtClean="0"/>
              <a:t>9/21/2025</a:t>
            </a:fld>
            <a:endParaRPr lang="en-US"/>
          </a:p>
        </p:txBody>
      </p:sp>
      <p:sp>
        <p:nvSpPr>
          <p:cNvPr id="6" name="Footer Placeholder 5">
            <a:extLst>
              <a:ext uri="{FF2B5EF4-FFF2-40B4-BE49-F238E27FC236}">
                <a16:creationId xmlns:a16="http://schemas.microsoft.com/office/drawing/2014/main" id="{25AB02C7-B648-4994-2F39-CDAAB7B16D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BE649-748B-F6D6-F219-7CD0FBB77E20}"/>
              </a:ext>
            </a:extLst>
          </p:cNvPr>
          <p:cNvSpPr>
            <a:spLocks noGrp="1"/>
          </p:cNvSpPr>
          <p:nvPr>
            <p:ph type="sldNum" sz="quarter" idx="12"/>
          </p:nvPr>
        </p:nvSpPr>
        <p:spPr/>
        <p:txBody>
          <a:bodyPr/>
          <a:lstStyle/>
          <a:p>
            <a:fld id="{5F8B6573-C902-364D-AD54-330070221B49}" type="slidenum">
              <a:rPr lang="en-US" smtClean="0"/>
              <a:t>‹#›</a:t>
            </a:fld>
            <a:endParaRPr lang="en-US"/>
          </a:p>
        </p:txBody>
      </p:sp>
    </p:spTree>
    <p:extLst>
      <p:ext uri="{BB962C8B-B14F-4D97-AF65-F5344CB8AC3E}">
        <p14:creationId xmlns:p14="http://schemas.microsoft.com/office/powerpoint/2010/main" val="648425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5970-1DC4-EEA0-F6DA-D9F679F0DAC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74DCE6-8804-D2C1-2FCB-796168897E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882B3FF-F2E0-46B9-34F6-7CC74BCCF47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8E12A0E-598B-9891-6276-2F4109D7EB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F7AB89-3ABF-234B-5FCB-E42A73B1E23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8C3F850-70A5-C824-19B7-DD075774ADD8}"/>
              </a:ext>
            </a:extLst>
          </p:cNvPr>
          <p:cNvSpPr>
            <a:spLocks noGrp="1"/>
          </p:cNvSpPr>
          <p:nvPr>
            <p:ph type="dt" sz="half" idx="10"/>
          </p:nvPr>
        </p:nvSpPr>
        <p:spPr/>
        <p:txBody>
          <a:bodyPr/>
          <a:lstStyle/>
          <a:p>
            <a:fld id="{6BE42C5D-CC80-DE48-9232-1A63FEB8C48B}" type="datetimeFigureOut">
              <a:rPr lang="en-US" smtClean="0"/>
              <a:t>9/21/2025</a:t>
            </a:fld>
            <a:endParaRPr lang="en-US"/>
          </a:p>
        </p:txBody>
      </p:sp>
      <p:sp>
        <p:nvSpPr>
          <p:cNvPr id="8" name="Footer Placeholder 7">
            <a:extLst>
              <a:ext uri="{FF2B5EF4-FFF2-40B4-BE49-F238E27FC236}">
                <a16:creationId xmlns:a16="http://schemas.microsoft.com/office/drawing/2014/main" id="{DD4DFE6D-EBBE-ACF4-B832-F787B72B31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611CEF-2FDA-C723-132C-FFA4D66C7FFE}"/>
              </a:ext>
            </a:extLst>
          </p:cNvPr>
          <p:cNvSpPr>
            <a:spLocks noGrp="1"/>
          </p:cNvSpPr>
          <p:nvPr>
            <p:ph type="sldNum" sz="quarter" idx="12"/>
          </p:nvPr>
        </p:nvSpPr>
        <p:spPr/>
        <p:txBody>
          <a:bodyPr/>
          <a:lstStyle/>
          <a:p>
            <a:fld id="{5F8B6573-C902-364D-AD54-330070221B49}" type="slidenum">
              <a:rPr lang="en-US" smtClean="0"/>
              <a:t>‹#›</a:t>
            </a:fld>
            <a:endParaRPr lang="en-US"/>
          </a:p>
        </p:txBody>
      </p:sp>
    </p:spTree>
    <p:extLst>
      <p:ext uri="{BB962C8B-B14F-4D97-AF65-F5344CB8AC3E}">
        <p14:creationId xmlns:p14="http://schemas.microsoft.com/office/powerpoint/2010/main" val="339150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2D5E-7D82-E937-A7E3-4C80A5EA01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FC415D5-D717-ED3A-CF0B-1AE33720057F}"/>
              </a:ext>
            </a:extLst>
          </p:cNvPr>
          <p:cNvSpPr>
            <a:spLocks noGrp="1"/>
          </p:cNvSpPr>
          <p:nvPr>
            <p:ph type="dt" sz="half" idx="10"/>
          </p:nvPr>
        </p:nvSpPr>
        <p:spPr/>
        <p:txBody>
          <a:bodyPr/>
          <a:lstStyle/>
          <a:p>
            <a:fld id="{6BE42C5D-CC80-DE48-9232-1A63FEB8C48B}" type="datetimeFigureOut">
              <a:rPr lang="en-US" smtClean="0"/>
              <a:t>9/21/2025</a:t>
            </a:fld>
            <a:endParaRPr lang="en-US"/>
          </a:p>
        </p:txBody>
      </p:sp>
      <p:sp>
        <p:nvSpPr>
          <p:cNvPr id="4" name="Footer Placeholder 3">
            <a:extLst>
              <a:ext uri="{FF2B5EF4-FFF2-40B4-BE49-F238E27FC236}">
                <a16:creationId xmlns:a16="http://schemas.microsoft.com/office/drawing/2014/main" id="{FBBE2BA5-718D-E678-B56A-E70D390DD7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6B3C9C-2907-CD02-848B-9FA45BFB1819}"/>
              </a:ext>
            </a:extLst>
          </p:cNvPr>
          <p:cNvSpPr>
            <a:spLocks noGrp="1"/>
          </p:cNvSpPr>
          <p:nvPr>
            <p:ph type="sldNum" sz="quarter" idx="12"/>
          </p:nvPr>
        </p:nvSpPr>
        <p:spPr/>
        <p:txBody>
          <a:bodyPr/>
          <a:lstStyle/>
          <a:p>
            <a:fld id="{5F8B6573-C902-364D-AD54-330070221B49}" type="slidenum">
              <a:rPr lang="en-US" smtClean="0"/>
              <a:t>‹#›</a:t>
            </a:fld>
            <a:endParaRPr lang="en-US"/>
          </a:p>
        </p:txBody>
      </p:sp>
    </p:spTree>
    <p:extLst>
      <p:ext uri="{BB962C8B-B14F-4D97-AF65-F5344CB8AC3E}">
        <p14:creationId xmlns:p14="http://schemas.microsoft.com/office/powerpoint/2010/main" val="147251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2B4BC1-9147-DAAE-E95B-55AB7A66A7E4}"/>
              </a:ext>
            </a:extLst>
          </p:cNvPr>
          <p:cNvSpPr>
            <a:spLocks noGrp="1"/>
          </p:cNvSpPr>
          <p:nvPr>
            <p:ph type="dt" sz="half" idx="10"/>
          </p:nvPr>
        </p:nvSpPr>
        <p:spPr/>
        <p:txBody>
          <a:bodyPr/>
          <a:lstStyle/>
          <a:p>
            <a:fld id="{6BE42C5D-CC80-DE48-9232-1A63FEB8C48B}" type="datetimeFigureOut">
              <a:rPr lang="en-US" smtClean="0"/>
              <a:t>9/21/2025</a:t>
            </a:fld>
            <a:endParaRPr lang="en-US"/>
          </a:p>
        </p:txBody>
      </p:sp>
      <p:sp>
        <p:nvSpPr>
          <p:cNvPr id="3" name="Footer Placeholder 2">
            <a:extLst>
              <a:ext uri="{FF2B5EF4-FFF2-40B4-BE49-F238E27FC236}">
                <a16:creationId xmlns:a16="http://schemas.microsoft.com/office/drawing/2014/main" id="{35CAC3FC-248E-41E2-0EC7-8DFDDD0ABE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D05CA8-459A-C90C-0195-ACA90CB4597F}"/>
              </a:ext>
            </a:extLst>
          </p:cNvPr>
          <p:cNvSpPr>
            <a:spLocks noGrp="1"/>
          </p:cNvSpPr>
          <p:nvPr>
            <p:ph type="sldNum" sz="quarter" idx="12"/>
          </p:nvPr>
        </p:nvSpPr>
        <p:spPr/>
        <p:txBody>
          <a:bodyPr/>
          <a:lstStyle/>
          <a:p>
            <a:fld id="{5F8B6573-C902-364D-AD54-330070221B49}" type="slidenum">
              <a:rPr lang="en-US" smtClean="0"/>
              <a:t>‹#›</a:t>
            </a:fld>
            <a:endParaRPr lang="en-US"/>
          </a:p>
        </p:txBody>
      </p:sp>
    </p:spTree>
    <p:extLst>
      <p:ext uri="{BB962C8B-B14F-4D97-AF65-F5344CB8AC3E}">
        <p14:creationId xmlns:p14="http://schemas.microsoft.com/office/powerpoint/2010/main" val="345483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2B1C-94E8-18E5-F2E3-527AFCBF06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EEFB450-F5DB-9AA1-B7A5-CC310A0750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A40542B-F71F-4098-1038-2D5A03BD3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CC0247-6A7C-436F-C098-A524FCF71D3C}"/>
              </a:ext>
            </a:extLst>
          </p:cNvPr>
          <p:cNvSpPr>
            <a:spLocks noGrp="1"/>
          </p:cNvSpPr>
          <p:nvPr>
            <p:ph type="dt" sz="half" idx="10"/>
          </p:nvPr>
        </p:nvSpPr>
        <p:spPr/>
        <p:txBody>
          <a:bodyPr/>
          <a:lstStyle/>
          <a:p>
            <a:fld id="{6BE42C5D-CC80-DE48-9232-1A63FEB8C48B}" type="datetimeFigureOut">
              <a:rPr lang="en-US" smtClean="0"/>
              <a:t>9/21/2025</a:t>
            </a:fld>
            <a:endParaRPr lang="en-US"/>
          </a:p>
        </p:txBody>
      </p:sp>
      <p:sp>
        <p:nvSpPr>
          <p:cNvPr id="6" name="Footer Placeholder 5">
            <a:extLst>
              <a:ext uri="{FF2B5EF4-FFF2-40B4-BE49-F238E27FC236}">
                <a16:creationId xmlns:a16="http://schemas.microsoft.com/office/drawing/2014/main" id="{C0D6FEC5-85EA-27A4-1F5F-2F2AE2A6D0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72EF2-1D69-F11E-D77E-4106DE1AE0B6}"/>
              </a:ext>
            </a:extLst>
          </p:cNvPr>
          <p:cNvSpPr>
            <a:spLocks noGrp="1"/>
          </p:cNvSpPr>
          <p:nvPr>
            <p:ph type="sldNum" sz="quarter" idx="12"/>
          </p:nvPr>
        </p:nvSpPr>
        <p:spPr/>
        <p:txBody>
          <a:bodyPr/>
          <a:lstStyle/>
          <a:p>
            <a:fld id="{5F8B6573-C902-364D-AD54-330070221B49}" type="slidenum">
              <a:rPr lang="en-US" smtClean="0"/>
              <a:t>‹#›</a:t>
            </a:fld>
            <a:endParaRPr lang="en-US"/>
          </a:p>
        </p:txBody>
      </p:sp>
    </p:spTree>
    <p:extLst>
      <p:ext uri="{BB962C8B-B14F-4D97-AF65-F5344CB8AC3E}">
        <p14:creationId xmlns:p14="http://schemas.microsoft.com/office/powerpoint/2010/main" val="2522409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453B-D705-018B-81AE-E2A73E1763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7BECFBA-E7F5-6823-ED55-ADF552484F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8AADE0-3F80-9B65-04DF-0085D51C4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C737B4-1E05-E3AF-548C-4B31F0B31EE7}"/>
              </a:ext>
            </a:extLst>
          </p:cNvPr>
          <p:cNvSpPr>
            <a:spLocks noGrp="1"/>
          </p:cNvSpPr>
          <p:nvPr>
            <p:ph type="dt" sz="half" idx="10"/>
          </p:nvPr>
        </p:nvSpPr>
        <p:spPr/>
        <p:txBody>
          <a:bodyPr/>
          <a:lstStyle/>
          <a:p>
            <a:fld id="{6BE42C5D-CC80-DE48-9232-1A63FEB8C48B}" type="datetimeFigureOut">
              <a:rPr lang="en-US" smtClean="0"/>
              <a:t>9/21/2025</a:t>
            </a:fld>
            <a:endParaRPr lang="en-US"/>
          </a:p>
        </p:txBody>
      </p:sp>
      <p:sp>
        <p:nvSpPr>
          <p:cNvPr id="6" name="Footer Placeholder 5">
            <a:extLst>
              <a:ext uri="{FF2B5EF4-FFF2-40B4-BE49-F238E27FC236}">
                <a16:creationId xmlns:a16="http://schemas.microsoft.com/office/drawing/2014/main" id="{C4C216A2-EBA8-8D35-E830-D6E0DDAF1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235D2D-526D-92BF-B48B-0219FE50C0B8}"/>
              </a:ext>
            </a:extLst>
          </p:cNvPr>
          <p:cNvSpPr>
            <a:spLocks noGrp="1"/>
          </p:cNvSpPr>
          <p:nvPr>
            <p:ph type="sldNum" sz="quarter" idx="12"/>
          </p:nvPr>
        </p:nvSpPr>
        <p:spPr/>
        <p:txBody>
          <a:bodyPr/>
          <a:lstStyle/>
          <a:p>
            <a:fld id="{5F8B6573-C902-364D-AD54-330070221B49}" type="slidenum">
              <a:rPr lang="en-US" smtClean="0"/>
              <a:t>‹#›</a:t>
            </a:fld>
            <a:endParaRPr lang="en-US"/>
          </a:p>
        </p:txBody>
      </p:sp>
    </p:spTree>
    <p:extLst>
      <p:ext uri="{BB962C8B-B14F-4D97-AF65-F5344CB8AC3E}">
        <p14:creationId xmlns:p14="http://schemas.microsoft.com/office/powerpoint/2010/main" val="3085472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269256-CADB-E7B2-DADF-5D7443EBE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029CCFB-C769-15B2-9034-715E230C91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12760E-2582-8CEF-6C17-ED0C566D5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E42C5D-CC80-DE48-9232-1A63FEB8C48B}" type="datetimeFigureOut">
              <a:rPr lang="en-US" smtClean="0"/>
              <a:t>9/21/2025</a:t>
            </a:fld>
            <a:endParaRPr lang="en-US"/>
          </a:p>
        </p:txBody>
      </p:sp>
      <p:sp>
        <p:nvSpPr>
          <p:cNvPr id="5" name="Footer Placeholder 4">
            <a:extLst>
              <a:ext uri="{FF2B5EF4-FFF2-40B4-BE49-F238E27FC236}">
                <a16:creationId xmlns:a16="http://schemas.microsoft.com/office/drawing/2014/main" id="{A937E061-775A-65AA-B452-0EBDAF6155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71ACBE3-00EE-3342-70D3-246F045C66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8B6573-C902-364D-AD54-330070221B49}" type="slidenum">
              <a:rPr lang="en-US" smtClean="0"/>
              <a:t>‹#›</a:t>
            </a:fld>
            <a:endParaRPr lang="en-US"/>
          </a:p>
        </p:txBody>
      </p:sp>
    </p:spTree>
    <p:extLst>
      <p:ext uri="{BB962C8B-B14F-4D97-AF65-F5344CB8AC3E}">
        <p14:creationId xmlns:p14="http://schemas.microsoft.com/office/powerpoint/2010/main" val="336581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white arrows pointing to different directions&#10;&#10;AI-generated content may be incorrect.">
            <a:extLst>
              <a:ext uri="{FF2B5EF4-FFF2-40B4-BE49-F238E27FC236}">
                <a16:creationId xmlns:a16="http://schemas.microsoft.com/office/drawing/2014/main" id="{110634FA-EB69-500A-B592-E4323B09DF49}"/>
              </a:ext>
            </a:extLst>
          </p:cNvPr>
          <p:cNvPicPr>
            <a:picLocks noChangeAspect="1"/>
          </p:cNvPicPr>
          <p:nvPr/>
        </p:nvPicPr>
        <p:blipFill>
          <a:blip r:embed="rId3"/>
          <a:stretch>
            <a:fillRect/>
          </a:stretch>
        </p:blipFill>
        <p:spPr>
          <a:xfrm>
            <a:off x="-1" y="-1"/>
            <a:ext cx="12192001" cy="6871447"/>
          </a:xfrm>
          <a:prstGeom prst="rect">
            <a:avLst/>
          </a:prstGeom>
        </p:spPr>
      </p:pic>
      <p:sp>
        <p:nvSpPr>
          <p:cNvPr id="4" name="TextBox 3">
            <a:extLst>
              <a:ext uri="{FF2B5EF4-FFF2-40B4-BE49-F238E27FC236}">
                <a16:creationId xmlns:a16="http://schemas.microsoft.com/office/drawing/2014/main" id="{CA1C11C4-C2FF-E2A2-2EBE-94AC7ABBF5ED}"/>
              </a:ext>
            </a:extLst>
          </p:cNvPr>
          <p:cNvSpPr txBox="1"/>
          <p:nvPr/>
        </p:nvSpPr>
        <p:spPr>
          <a:xfrm>
            <a:off x="7655858" y="2035338"/>
            <a:ext cx="4298698" cy="2800767"/>
          </a:xfrm>
          <a:prstGeom prst="rect">
            <a:avLst/>
          </a:prstGeom>
          <a:noFill/>
        </p:spPr>
        <p:txBody>
          <a:bodyPr wrap="square" rtlCol="0">
            <a:spAutoFit/>
          </a:bodyPr>
          <a:lstStyle/>
          <a:p>
            <a:pPr algn="ctr"/>
            <a:r>
              <a:rPr lang="en-US" sz="4400" b="1" dirty="0">
                <a:solidFill>
                  <a:schemeClr val="bg1"/>
                </a:solidFill>
                <a:latin typeface="Calibri" panose="020F0502020204030204" pitchFamily="34" charset="0"/>
                <a:cs typeface="Calibri" panose="020F0502020204030204" pitchFamily="34" charset="0"/>
              </a:rPr>
              <a:t>GOD’S COMMISSIONING OF ISAIAH</a:t>
            </a:r>
          </a:p>
          <a:p>
            <a:pPr algn="ctr"/>
            <a:r>
              <a:rPr lang="en-US" sz="4400" b="1" dirty="0">
                <a:solidFill>
                  <a:schemeClr val="bg1"/>
                </a:solidFill>
                <a:latin typeface="Calibri" panose="020F0502020204030204" pitchFamily="34" charset="0"/>
                <a:cs typeface="Calibri" panose="020F0502020204030204" pitchFamily="34" charset="0"/>
              </a:rPr>
              <a:t>(Isaiah 6:8-13)</a:t>
            </a:r>
          </a:p>
        </p:txBody>
      </p:sp>
    </p:spTree>
    <p:extLst>
      <p:ext uri="{BB962C8B-B14F-4D97-AF65-F5344CB8AC3E}">
        <p14:creationId xmlns:p14="http://schemas.microsoft.com/office/powerpoint/2010/main" val="472361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7AC10-4209-24FC-4DA3-EA911E070998}"/>
            </a:ext>
          </a:extLst>
        </p:cNvPr>
        <p:cNvGrpSpPr/>
        <p:nvPr/>
      </p:nvGrpSpPr>
      <p:grpSpPr>
        <a:xfrm>
          <a:off x="0" y="0"/>
          <a:ext cx="0" cy="0"/>
          <a:chOff x="0" y="0"/>
          <a:chExt cx="0" cy="0"/>
        </a:xfrm>
      </p:grpSpPr>
      <p:pic>
        <p:nvPicPr>
          <p:cNvPr id="6" name="Picture 5" descr="A person with his arms outstretched&#10;&#10;AI-generated content may be incorrect.">
            <a:extLst>
              <a:ext uri="{FF2B5EF4-FFF2-40B4-BE49-F238E27FC236}">
                <a16:creationId xmlns:a16="http://schemas.microsoft.com/office/drawing/2014/main" id="{35D32A52-901C-147B-5156-758E824E6F14}"/>
              </a:ext>
            </a:extLst>
          </p:cNvPr>
          <p:cNvPicPr>
            <a:picLocks noChangeAspect="1"/>
          </p:cNvPicPr>
          <p:nvPr/>
        </p:nvPicPr>
        <p:blipFill>
          <a:blip r:embed="rId3"/>
          <a:srcRect b="7177"/>
          <a:stretch>
            <a:fillRect/>
          </a:stretch>
        </p:blipFill>
        <p:spPr>
          <a:xfrm>
            <a:off x="-4" y="0"/>
            <a:ext cx="12192001" cy="6872395"/>
          </a:xfrm>
          <a:prstGeom prst="rect">
            <a:avLst/>
          </a:prstGeom>
        </p:spPr>
      </p:pic>
      <p:sp>
        <p:nvSpPr>
          <p:cNvPr id="2" name="TextBox 1">
            <a:extLst>
              <a:ext uri="{FF2B5EF4-FFF2-40B4-BE49-F238E27FC236}">
                <a16:creationId xmlns:a16="http://schemas.microsoft.com/office/drawing/2014/main" id="{A5A0D43B-E0AF-4CE6-45AA-1DF8313B624F}"/>
              </a:ext>
            </a:extLst>
          </p:cNvPr>
          <p:cNvSpPr txBox="1"/>
          <p:nvPr/>
        </p:nvSpPr>
        <p:spPr>
          <a:xfrm>
            <a:off x="2333000" y="333632"/>
            <a:ext cx="7525992" cy="707886"/>
          </a:xfrm>
          <a:prstGeom prst="rect">
            <a:avLst/>
          </a:prstGeom>
          <a:solidFill>
            <a:srgbClr val="8C805E">
              <a:alpha val="49020"/>
            </a:srgbClr>
          </a:solid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ISAIAH SEES THE LORD (vs 1-7)</a:t>
            </a:r>
          </a:p>
        </p:txBody>
      </p:sp>
      <p:sp>
        <p:nvSpPr>
          <p:cNvPr id="3" name="TextBox 2">
            <a:extLst>
              <a:ext uri="{FF2B5EF4-FFF2-40B4-BE49-F238E27FC236}">
                <a16:creationId xmlns:a16="http://schemas.microsoft.com/office/drawing/2014/main" id="{0310EBAE-C092-F0DB-F405-8E8C1338642C}"/>
              </a:ext>
            </a:extLst>
          </p:cNvPr>
          <p:cNvSpPr txBox="1"/>
          <p:nvPr/>
        </p:nvSpPr>
        <p:spPr>
          <a:xfrm>
            <a:off x="306855" y="1159893"/>
            <a:ext cx="11578281" cy="1754326"/>
          </a:xfrm>
          <a:prstGeom prst="rect">
            <a:avLst/>
          </a:prstGeom>
          <a:noFill/>
        </p:spPr>
        <p:txBody>
          <a:bodyPr wrap="square">
            <a:spAutoFit/>
          </a:bodyPr>
          <a:lstStyle/>
          <a:p>
            <a:pPr algn="ctr"/>
            <a:r>
              <a:rPr lang="en-US" sz="3600" b="1" dirty="0">
                <a:latin typeface="Calibri" panose="020F0502020204030204" pitchFamily="34" charset="0"/>
                <a:cs typeface="Calibri" panose="020F0502020204030204" pitchFamily="34" charset="0"/>
              </a:rPr>
              <a:t>Vs 1-3 – “And one called to another and said: ”Holy, holy, holy, is the Lord of hosts; the whole earth is full of his glory!”</a:t>
            </a:r>
          </a:p>
        </p:txBody>
      </p:sp>
      <p:sp>
        <p:nvSpPr>
          <p:cNvPr id="4" name="TextBox 3">
            <a:extLst>
              <a:ext uri="{FF2B5EF4-FFF2-40B4-BE49-F238E27FC236}">
                <a16:creationId xmlns:a16="http://schemas.microsoft.com/office/drawing/2014/main" id="{1133E0A6-1FA3-FB3D-5357-E281BFBDB026}"/>
              </a:ext>
            </a:extLst>
          </p:cNvPr>
          <p:cNvSpPr txBox="1"/>
          <p:nvPr/>
        </p:nvSpPr>
        <p:spPr>
          <a:xfrm>
            <a:off x="306855" y="2964340"/>
            <a:ext cx="11578281" cy="1754326"/>
          </a:xfrm>
          <a:prstGeom prst="rect">
            <a:avLst/>
          </a:prstGeom>
          <a:noFill/>
        </p:spPr>
        <p:txBody>
          <a:bodyPr wrap="square">
            <a:spAutoFit/>
          </a:bodyPr>
          <a:lstStyle/>
          <a:p>
            <a:pPr algn="ctr"/>
            <a:r>
              <a:rPr lang="en-US" sz="3600" b="1" dirty="0">
                <a:latin typeface="Calibri" panose="020F0502020204030204" pitchFamily="34" charset="0"/>
                <a:cs typeface="Calibri" panose="020F0502020204030204" pitchFamily="34" charset="0"/>
              </a:rPr>
              <a:t>Vs 4-5 – “Woe is me! For I am lost; for I am a man of unclean lips, and I dwell in the midst of a people of unclean lips; for my eyes have seen the King, the Lord of hosts”</a:t>
            </a:r>
          </a:p>
        </p:txBody>
      </p:sp>
      <p:sp>
        <p:nvSpPr>
          <p:cNvPr id="5" name="TextBox 4">
            <a:extLst>
              <a:ext uri="{FF2B5EF4-FFF2-40B4-BE49-F238E27FC236}">
                <a16:creationId xmlns:a16="http://schemas.microsoft.com/office/drawing/2014/main" id="{E5EF88B4-33A0-FE91-4CBB-176542020E78}"/>
              </a:ext>
            </a:extLst>
          </p:cNvPr>
          <p:cNvSpPr txBox="1"/>
          <p:nvPr/>
        </p:nvSpPr>
        <p:spPr>
          <a:xfrm>
            <a:off x="306855" y="4837041"/>
            <a:ext cx="11578281" cy="1200329"/>
          </a:xfrm>
          <a:prstGeom prst="rect">
            <a:avLst/>
          </a:prstGeom>
          <a:noFill/>
        </p:spPr>
        <p:txBody>
          <a:bodyPr wrap="square">
            <a:spAutoFit/>
          </a:bodyPr>
          <a:lstStyle/>
          <a:p>
            <a:pPr algn="ctr"/>
            <a:r>
              <a:rPr lang="en-US" sz="3600" b="1" dirty="0">
                <a:latin typeface="Calibri" panose="020F0502020204030204" pitchFamily="34" charset="0"/>
                <a:cs typeface="Calibri" panose="020F0502020204030204" pitchFamily="34" charset="0"/>
              </a:rPr>
              <a:t>Vs 6-7 – “Behold, this has touched your lips; your guilt is taken away, and your sin atoned for.”</a:t>
            </a:r>
          </a:p>
        </p:txBody>
      </p:sp>
    </p:spTree>
    <p:extLst>
      <p:ext uri="{BB962C8B-B14F-4D97-AF65-F5344CB8AC3E}">
        <p14:creationId xmlns:p14="http://schemas.microsoft.com/office/powerpoint/2010/main" val="394436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AE7CD-CDCE-EFAD-EDAA-620E2A40A8AA}"/>
            </a:ext>
          </a:extLst>
        </p:cNvPr>
        <p:cNvGrpSpPr/>
        <p:nvPr/>
      </p:nvGrpSpPr>
      <p:grpSpPr>
        <a:xfrm>
          <a:off x="0" y="0"/>
          <a:ext cx="0" cy="0"/>
          <a:chOff x="0" y="0"/>
          <a:chExt cx="0" cy="0"/>
        </a:xfrm>
      </p:grpSpPr>
      <p:pic>
        <p:nvPicPr>
          <p:cNvPr id="7" name="Picture 6" descr="A hand holding a megaphone&#10;&#10;AI-generated content may be incorrect.">
            <a:extLst>
              <a:ext uri="{FF2B5EF4-FFF2-40B4-BE49-F238E27FC236}">
                <a16:creationId xmlns:a16="http://schemas.microsoft.com/office/drawing/2014/main" id="{D2B39A8F-8532-471D-6295-22DEFF7D15A8}"/>
              </a:ext>
            </a:extLst>
          </p:cNvPr>
          <p:cNvPicPr>
            <a:picLocks noChangeAspect="1"/>
          </p:cNvPicPr>
          <p:nvPr/>
        </p:nvPicPr>
        <p:blipFill>
          <a:blip r:embed="rId3">
            <a:alphaModFix amt="70000"/>
          </a:blip>
          <a:stretch>
            <a:fillRect/>
          </a:stretch>
        </p:blipFill>
        <p:spPr>
          <a:xfrm>
            <a:off x="0" y="0"/>
            <a:ext cx="12192000" cy="6854691"/>
          </a:xfrm>
          <a:prstGeom prst="rect">
            <a:avLst/>
          </a:prstGeom>
        </p:spPr>
      </p:pic>
      <p:sp>
        <p:nvSpPr>
          <p:cNvPr id="2" name="TextBox 1">
            <a:extLst>
              <a:ext uri="{FF2B5EF4-FFF2-40B4-BE49-F238E27FC236}">
                <a16:creationId xmlns:a16="http://schemas.microsoft.com/office/drawing/2014/main" id="{A61A25F5-62DB-648B-EF1A-3A0AD0809360}"/>
              </a:ext>
            </a:extLst>
          </p:cNvPr>
          <p:cNvSpPr txBox="1"/>
          <p:nvPr/>
        </p:nvSpPr>
        <p:spPr>
          <a:xfrm>
            <a:off x="308918" y="488575"/>
            <a:ext cx="11627708"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ISAIAH HEARS THE LORD (vs 8)</a:t>
            </a:r>
          </a:p>
        </p:txBody>
      </p:sp>
      <p:sp>
        <p:nvSpPr>
          <p:cNvPr id="3" name="TextBox 2">
            <a:extLst>
              <a:ext uri="{FF2B5EF4-FFF2-40B4-BE49-F238E27FC236}">
                <a16:creationId xmlns:a16="http://schemas.microsoft.com/office/drawing/2014/main" id="{50194E6C-B3DF-7364-705B-5B97442CAC72}"/>
              </a:ext>
            </a:extLst>
          </p:cNvPr>
          <p:cNvSpPr txBox="1"/>
          <p:nvPr/>
        </p:nvSpPr>
        <p:spPr>
          <a:xfrm>
            <a:off x="135923" y="1361870"/>
            <a:ext cx="11800703"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“And I heard the voice of the Lord saying” (Isa 6:8a)</a:t>
            </a:r>
          </a:p>
        </p:txBody>
      </p:sp>
      <p:sp>
        <p:nvSpPr>
          <p:cNvPr id="4" name="TextBox 3">
            <a:extLst>
              <a:ext uri="{FF2B5EF4-FFF2-40B4-BE49-F238E27FC236}">
                <a16:creationId xmlns:a16="http://schemas.microsoft.com/office/drawing/2014/main" id="{2924EF68-8AE2-C714-9936-24B00448D4EB}"/>
              </a:ext>
            </a:extLst>
          </p:cNvPr>
          <p:cNvSpPr txBox="1"/>
          <p:nvPr/>
        </p:nvSpPr>
        <p:spPr>
          <a:xfrm>
            <a:off x="135923" y="2781014"/>
            <a:ext cx="11800703"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“Whom shall I send, and who will go for us?” (Isa 6:8b)</a:t>
            </a:r>
          </a:p>
        </p:txBody>
      </p:sp>
      <p:sp>
        <p:nvSpPr>
          <p:cNvPr id="5" name="TextBox 4">
            <a:extLst>
              <a:ext uri="{FF2B5EF4-FFF2-40B4-BE49-F238E27FC236}">
                <a16:creationId xmlns:a16="http://schemas.microsoft.com/office/drawing/2014/main" id="{73846D55-818E-3916-2430-0375B0CBC782}"/>
              </a:ext>
            </a:extLst>
          </p:cNvPr>
          <p:cNvSpPr txBox="1"/>
          <p:nvPr/>
        </p:nvSpPr>
        <p:spPr>
          <a:xfrm>
            <a:off x="308918" y="4203469"/>
            <a:ext cx="11800703"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“Then I said, “Here I am! Send me.” (Isa 6:8c)</a:t>
            </a:r>
          </a:p>
        </p:txBody>
      </p:sp>
    </p:spTree>
    <p:extLst>
      <p:ext uri="{BB962C8B-B14F-4D97-AF65-F5344CB8AC3E}">
        <p14:creationId xmlns:p14="http://schemas.microsoft.com/office/powerpoint/2010/main" val="228531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4EE4D-579C-0F95-B477-3F5132970198}"/>
            </a:ext>
          </a:extLst>
        </p:cNvPr>
        <p:cNvGrpSpPr/>
        <p:nvPr/>
      </p:nvGrpSpPr>
      <p:grpSpPr>
        <a:xfrm>
          <a:off x="0" y="0"/>
          <a:ext cx="0" cy="0"/>
          <a:chOff x="0" y="0"/>
          <a:chExt cx="0" cy="0"/>
        </a:xfrm>
      </p:grpSpPr>
      <p:pic>
        <p:nvPicPr>
          <p:cNvPr id="12" name="Picture 11" descr="A person with his hands to his face&#10;&#10;AI-generated content may be incorrect.">
            <a:extLst>
              <a:ext uri="{FF2B5EF4-FFF2-40B4-BE49-F238E27FC236}">
                <a16:creationId xmlns:a16="http://schemas.microsoft.com/office/drawing/2014/main" id="{91C9055D-C570-706E-30B2-63DD6AE2AE4A}"/>
              </a:ext>
            </a:extLst>
          </p:cNvPr>
          <p:cNvPicPr>
            <a:picLocks noChangeAspect="1"/>
          </p:cNvPicPr>
          <p:nvPr/>
        </p:nvPicPr>
        <p:blipFill>
          <a:blip r:embed="rId3"/>
          <a:stretch>
            <a:fillRect/>
          </a:stretch>
        </p:blipFill>
        <p:spPr>
          <a:xfrm flipH="1">
            <a:off x="-2" y="0"/>
            <a:ext cx="12192001" cy="6868131"/>
          </a:xfrm>
          <a:prstGeom prst="rect">
            <a:avLst/>
          </a:prstGeom>
        </p:spPr>
      </p:pic>
      <p:sp>
        <p:nvSpPr>
          <p:cNvPr id="2" name="TextBox 1">
            <a:extLst>
              <a:ext uri="{FF2B5EF4-FFF2-40B4-BE49-F238E27FC236}">
                <a16:creationId xmlns:a16="http://schemas.microsoft.com/office/drawing/2014/main" id="{56DBFD97-3C86-2D3F-B109-659F71CA03DB}"/>
              </a:ext>
            </a:extLst>
          </p:cNvPr>
          <p:cNvSpPr txBox="1"/>
          <p:nvPr/>
        </p:nvSpPr>
        <p:spPr>
          <a:xfrm>
            <a:off x="195648" y="608515"/>
            <a:ext cx="11800703"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Notice Isaiah doesn’t say “as long as it is successful”. </a:t>
            </a:r>
          </a:p>
        </p:txBody>
      </p:sp>
      <p:sp>
        <p:nvSpPr>
          <p:cNvPr id="3" name="TextBox 2">
            <a:extLst>
              <a:ext uri="{FF2B5EF4-FFF2-40B4-BE49-F238E27FC236}">
                <a16:creationId xmlns:a16="http://schemas.microsoft.com/office/drawing/2014/main" id="{B006CD42-A7F0-1D62-5DB8-575826F1C42B}"/>
              </a:ext>
            </a:extLst>
          </p:cNvPr>
          <p:cNvSpPr txBox="1"/>
          <p:nvPr/>
        </p:nvSpPr>
        <p:spPr>
          <a:xfrm>
            <a:off x="195648" y="2018757"/>
            <a:ext cx="11800703"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God no longer appoints and sends His preachers by visions. </a:t>
            </a:r>
          </a:p>
        </p:txBody>
      </p:sp>
      <p:sp>
        <p:nvSpPr>
          <p:cNvPr id="4" name="TextBox 3">
            <a:extLst>
              <a:ext uri="{FF2B5EF4-FFF2-40B4-BE49-F238E27FC236}">
                <a16:creationId xmlns:a16="http://schemas.microsoft.com/office/drawing/2014/main" id="{A68994FD-3774-4102-0C73-637F5E58C524}"/>
              </a:ext>
            </a:extLst>
          </p:cNvPr>
          <p:cNvSpPr txBox="1"/>
          <p:nvPr/>
        </p:nvSpPr>
        <p:spPr>
          <a:xfrm>
            <a:off x="195649" y="3429000"/>
            <a:ext cx="7782940" cy="2862322"/>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“The harvest is plentiful, but the </a:t>
            </a:r>
            <a:r>
              <a:rPr lang="en-US" sz="3600" b="1" dirty="0" err="1">
                <a:solidFill>
                  <a:schemeClr val="bg1"/>
                </a:solidFill>
                <a:latin typeface="Calibri" panose="020F0502020204030204" pitchFamily="34" charset="0"/>
                <a:cs typeface="Calibri" panose="020F0502020204030204" pitchFamily="34" charset="0"/>
              </a:rPr>
              <a:t>labourers</a:t>
            </a:r>
            <a:r>
              <a:rPr lang="en-US" sz="3600" b="1" dirty="0">
                <a:solidFill>
                  <a:schemeClr val="bg1"/>
                </a:solidFill>
                <a:latin typeface="Calibri" panose="020F0502020204030204" pitchFamily="34" charset="0"/>
                <a:cs typeface="Calibri" panose="020F0502020204030204" pitchFamily="34" charset="0"/>
              </a:rPr>
              <a:t> are few; therefore pray earnestly to the Lord to send out </a:t>
            </a:r>
            <a:r>
              <a:rPr lang="en-US" sz="3600" b="1" dirty="0" err="1">
                <a:solidFill>
                  <a:schemeClr val="bg1"/>
                </a:solidFill>
                <a:latin typeface="Calibri" panose="020F0502020204030204" pitchFamily="34" charset="0"/>
                <a:cs typeface="Calibri" panose="020F0502020204030204" pitchFamily="34" charset="0"/>
              </a:rPr>
              <a:t>labourers</a:t>
            </a:r>
            <a:r>
              <a:rPr lang="en-US" sz="3600" b="1" dirty="0">
                <a:solidFill>
                  <a:schemeClr val="bg1"/>
                </a:solidFill>
                <a:latin typeface="Calibri" panose="020F0502020204030204" pitchFamily="34" charset="0"/>
                <a:cs typeface="Calibri" panose="020F0502020204030204" pitchFamily="34" charset="0"/>
              </a:rPr>
              <a:t> into his harvest.” </a:t>
            </a:r>
            <a:br>
              <a:rPr lang="en-US" sz="3600" b="1" dirty="0">
                <a:solidFill>
                  <a:schemeClr val="bg1"/>
                </a:solidFill>
                <a:latin typeface="Calibri" panose="020F0502020204030204" pitchFamily="34" charset="0"/>
                <a:cs typeface="Calibri" panose="020F0502020204030204" pitchFamily="34" charset="0"/>
              </a:rPr>
            </a:br>
            <a:r>
              <a:rPr lang="en-US" sz="3600" b="1" dirty="0">
                <a:solidFill>
                  <a:schemeClr val="bg1"/>
                </a:solidFill>
                <a:latin typeface="Calibri" panose="020F0502020204030204" pitchFamily="34" charset="0"/>
                <a:cs typeface="Calibri" panose="020F0502020204030204" pitchFamily="34" charset="0"/>
              </a:rPr>
              <a:t>(Matt 9:37-38)</a:t>
            </a:r>
          </a:p>
        </p:txBody>
      </p:sp>
    </p:spTree>
    <p:extLst>
      <p:ext uri="{BB962C8B-B14F-4D97-AF65-F5344CB8AC3E}">
        <p14:creationId xmlns:p14="http://schemas.microsoft.com/office/powerpoint/2010/main" val="358619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DD0CE-00B9-BE48-5ED0-DAF19D322866}"/>
            </a:ext>
          </a:extLst>
        </p:cNvPr>
        <p:cNvGrpSpPr/>
        <p:nvPr/>
      </p:nvGrpSpPr>
      <p:grpSpPr>
        <a:xfrm>
          <a:off x="0" y="0"/>
          <a:ext cx="0" cy="0"/>
          <a:chOff x="0" y="0"/>
          <a:chExt cx="0" cy="0"/>
        </a:xfrm>
      </p:grpSpPr>
      <p:pic>
        <p:nvPicPr>
          <p:cNvPr id="7" name="Picture 6" descr="A yellow and white arrows on a black background&#10;&#10;AI-generated content may be incorrect.">
            <a:extLst>
              <a:ext uri="{FF2B5EF4-FFF2-40B4-BE49-F238E27FC236}">
                <a16:creationId xmlns:a16="http://schemas.microsoft.com/office/drawing/2014/main" id="{43F15C53-05EC-C542-2090-7F58D6B53FA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flipH="1">
            <a:off x="-1" y="0"/>
            <a:ext cx="12192001" cy="6884894"/>
          </a:xfrm>
          <a:prstGeom prst="rect">
            <a:avLst/>
          </a:prstGeom>
        </p:spPr>
      </p:pic>
      <p:sp>
        <p:nvSpPr>
          <p:cNvPr id="2" name="TextBox 1">
            <a:extLst>
              <a:ext uri="{FF2B5EF4-FFF2-40B4-BE49-F238E27FC236}">
                <a16:creationId xmlns:a16="http://schemas.microsoft.com/office/drawing/2014/main" id="{0B5884FC-F3AE-8C1D-FE46-F47DBB331BA6}"/>
              </a:ext>
            </a:extLst>
          </p:cNvPr>
          <p:cNvSpPr txBox="1"/>
          <p:nvPr/>
        </p:nvSpPr>
        <p:spPr>
          <a:xfrm>
            <a:off x="308918" y="473329"/>
            <a:ext cx="11627708"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ISAIAH IS COMMISSIONED BY THE LORD (vs 9-10)</a:t>
            </a:r>
          </a:p>
        </p:txBody>
      </p:sp>
      <p:sp>
        <p:nvSpPr>
          <p:cNvPr id="3" name="TextBox 2">
            <a:extLst>
              <a:ext uri="{FF2B5EF4-FFF2-40B4-BE49-F238E27FC236}">
                <a16:creationId xmlns:a16="http://schemas.microsoft.com/office/drawing/2014/main" id="{EBFA9ADF-3E68-EABD-2854-84579E162697}"/>
              </a:ext>
            </a:extLst>
          </p:cNvPr>
          <p:cNvSpPr txBox="1"/>
          <p:nvPr/>
        </p:nvSpPr>
        <p:spPr>
          <a:xfrm>
            <a:off x="195647" y="1170733"/>
            <a:ext cx="11800703" cy="1754326"/>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“And he said, “Go and say to this people: “Keep on hearing, but do not understand; keep on seeing, but do not perceive” (Isa 6:9)</a:t>
            </a:r>
          </a:p>
        </p:txBody>
      </p:sp>
      <p:sp>
        <p:nvSpPr>
          <p:cNvPr id="4" name="TextBox 3">
            <a:extLst>
              <a:ext uri="{FF2B5EF4-FFF2-40B4-BE49-F238E27FC236}">
                <a16:creationId xmlns:a16="http://schemas.microsoft.com/office/drawing/2014/main" id="{B30A13D7-901F-71AF-016A-25771DE8794A}"/>
              </a:ext>
            </a:extLst>
          </p:cNvPr>
          <p:cNvSpPr txBox="1"/>
          <p:nvPr/>
        </p:nvSpPr>
        <p:spPr>
          <a:xfrm>
            <a:off x="195646" y="3043527"/>
            <a:ext cx="11800703" cy="1200329"/>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“Make the heart of this people dull, and their ears heavy, and blind their eyes” (Isa 6:10a)</a:t>
            </a:r>
          </a:p>
        </p:txBody>
      </p:sp>
      <p:sp>
        <p:nvSpPr>
          <p:cNvPr id="5" name="TextBox 4">
            <a:extLst>
              <a:ext uri="{FF2B5EF4-FFF2-40B4-BE49-F238E27FC236}">
                <a16:creationId xmlns:a16="http://schemas.microsoft.com/office/drawing/2014/main" id="{EE75C00E-C625-C7A7-BC90-D8874D5F1006}"/>
              </a:ext>
            </a:extLst>
          </p:cNvPr>
          <p:cNvSpPr txBox="1"/>
          <p:nvPr/>
        </p:nvSpPr>
        <p:spPr>
          <a:xfrm>
            <a:off x="195646" y="4329999"/>
            <a:ext cx="11800702" cy="2308324"/>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“For we are the aroma of Christ to God among those who are being saved and among those who are perishing, to one a fragrance from death to death, to the other a fragrance from life to life” (2 Cor 2:15-16a)</a:t>
            </a:r>
          </a:p>
        </p:txBody>
      </p:sp>
    </p:spTree>
    <p:extLst>
      <p:ext uri="{BB962C8B-B14F-4D97-AF65-F5344CB8AC3E}">
        <p14:creationId xmlns:p14="http://schemas.microsoft.com/office/powerpoint/2010/main" val="283998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9F788-0C3D-701C-C1A4-DFA6988D2C7F}"/>
            </a:ext>
          </a:extLst>
        </p:cNvPr>
        <p:cNvGrpSpPr/>
        <p:nvPr/>
      </p:nvGrpSpPr>
      <p:grpSpPr>
        <a:xfrm>
          <a:off x="0" y="0"/>
          <a:ext cx="0" cy="0"/>
          <a:chOff x="0" y="0"/>
          <a:chExt cx="0" cy="0"/>
        </a:xfrm>
      </p:grpSpPr>
      <p:pic>
        <p:nvPicPr>
          <p:cNvPr id="8" name="Picture 7" descr="A black background with a red and white flag&#10;&#10;AI-generated content may be incorrect.">
            <a:extLst>
              <a:ext uri="{FF2B5EF4-FFF2-40B4-BE49-F238E27FC236}">
                <a16:creationId xmlns:a16="http://schemas.microsoft.com/office/drawing/2014/main" id="{6D6878C6-92FE-8EB3-FD51-0F55A2E16F8B}"/>
              </a:ext>
            </a:extLst>
          </p:cNvPr>
          <p:cNvPicPr>
            <a:picLocks noChangeAspect="1"/>
          </p:cNvPicPr>
          <p:nvPr/>
        </p:nvPicPr>
        <p:blipFill>
          <a:blip r:embed="rId3"/>
          <a:stretch>
            <a:fillRect/>
          </a:stretch>
        </p:blipFill>
        <p:spPr>
          <a:xfrm flipH="1">
            <a:off x="0" y="0"/>
            <a:ext cx="12192000" cy="6857172"/>
          </a:xfrm>
          <a:prstGeom prst="rect">
            <a:avLst/>
          </a:prstGeom>
        </p:spPr>
      </p:pic>
      <p:sp>
        <p:nvSpPr>
          <p:cNvPr id="2" name="TextBox 1">
            <a:extLst>
              <a:ext uri="{FF2B5EF4-FFF2-40B4-BE49-F238E27FC236}">
                <a16:creationId xmlns:a16="http://schemas.microsoft.com/office/drawing/2014/main" id="{AEFB7F27-CC80-C28F-E203-9030F234EA60}"/>
              </a:ext>
            </a:extLst>
          </p:cNvPr>
          <p:cNvSpPr txBox="1"/>
          <p:nvPr/>
        </p:nvSpPr>
        <p:spPr>
          <a:xfrm>
            <a:off x="195646" y="537629"/>
            <a:ext cx="9432446" cy="1754326"/>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“Lest they see with their eyes, and hear with their ears, and understand with their hearts, and turn and be healed.” (Isa 6:10b)</a:t>
            </a:r>
          </a:p>
        </p:txBody>
      </p:sp>
      <p:sp>
        <p:nvSpPr>
          <p:cNvPr id="4" name="TextBox 3">
            <a:extLst>
              <a:ext uri="{FF2B5EF4-FFF2-40B4-BE49-F238E27FC236}">
                <a16:creationId xmlns:a16="http://schemas.microsoft.com/office/drawing/2014/main" id="{D72DC1A6-E70F-243B-8A2C-1836B4404B4A}"/>
              </a:ext>
            </a:extLst>
          </p:cNvPr>
          <p:cNvSpPr txBox="1"/>
          <p:nvPr/>
        </p:nvSpPr>
        <p:spPr>
          <a:xfrm>
            <a:off x="195646" y="3221250"/>
            <a:ext cx="11578281" cy="646331"/>
          </a:xfrm>
          <a:prstGeom prst="rect">
            <a:avLst/>
          </a:prstGeom>
          <a:noFill/>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Heart, ears, eyes, eyes, ears, hearts = Chiastic Structure</a:t>
            </a:r>
            <a:endParaRPr lang="en-US" sz="3600" dirty="0">
              <a:solidFill>
                <a:schemeClr val="bg1"/>
              </a:solidFill>
            </a:endParaRPr>
          </a:p>
        </p:txBody>
      </p:sp>
      <p:sp>
        <p:nvSpPr>
          <p:cNvPr id="5" name="TextBox 4">
            <a:extLst>
              <a:ext uri="{FF2B5EF4-FFF2-40B4-BE49-F238E27FC236}">
                <a16:creationId xmlns:a16="http://schemas.microsoft.com/office/drawing/2014/main" id="{4C4CA8B6-C299-3033-1CAB-49E483E23735}"/>
              </a:ext>
            </a:extLst>
          </p:cNvPr>
          <p:cNvSpPr txBox="1"/>
          <p:nvPr/>
        </p:nvSpPr>
        <p:spPr>
          <a:xfrm>
            <a:off x="195646" y="4796877"/>
            <a:ext cx="11578281" cy="646331"/>
          </a:xfrm>
          <a:prstGeom prst="rect">
            <a:avLst/>
          </a:prstGeom>
          <a:noFill/>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Why would God do that? </a:t>
            </a:r>
            <a:endParaRPr lang="en-US" sz="3600" dirty="0">
              <a:solidFill>
                <a:schemeClr val="bg1"/>
              </a:solidFill>
            </a:endParaRPr>
          </a:p>
        </p:txBody>
      </p:sp>
    </p:spTree>
    <p:extLst>
      <p:ext uri="{BB962C8B-B14F-4D97-AF65-F5344CB8AC3E}">
        <p14:creationId xmlns:p14="http://schemas.microsoft.com/office/powerpoint/2010/main" val="174769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2DEE2-A033-FCF3-0922-1BCFE3DB0BA7}"/>
            </a:ext>
          </a:extLst>
        </p:cNvPr>
        <p:cNvGrpSpPr/>
        <p:nvPr/>
      </p:nvGrpSpPr>
      <p:grpSpPr>
        <a:xfrm>
          <a:off x="0" y="0"/>
          <a:ext cx="0" cy="0"/>
          <a:chOff x="0" y="0"/>
          <a:chExt cx="0" cy="0"/>
        </a:xfrm>
      </p:grpSpPr>
      <p:pic>
        <p:nvPicPr>
          <p:cNvPr id="7" name="Picture 6" descr="A person sitting on a bench&#10;&#10;AI-generated content may be incorrect.">
            <a:extLst>
              <a:ext uri="{FF2B5EF4-FFF2-40B4-BE49-F238E27FC236}">
                <a16:creationId xmlns:a16="http://schemas.microsoft.com/office/drawing/2014/main" id="{D8AA35F2-5C61-DC6E-6341-224ABA3167BC}"/>
              </a:ext>
            </a:extLst>
          </p:cNvPr>
          <p:cNvPicPr>
            <a:picLocks noChangeAspect="1"/>
          </p:cNvPicPr>
          <p:nvPr/>
        </p:nvPicPr>
        <p:blipFill>
          <a:blip r:embed="rId3"/>
          <a:srcRect l="24135" b="13968"/>
          <a:stretch>
            <a:fillRect/>
          </a:stretch>
        </p:blipFill>
        <p:spPr>
          <a:xfrm flipH="1">
            <a:off x="-2" y="0"/>
            <a:ext cx="12192001" cy="6858734"/>
          </a:xfrm>
          <a:prstGeom prst="rect">
            <a:avLst/>
          </a:prstGeom>
        </p:spPr>
      </p:pic>
      <p:sp>
        <p:nvSpPr>
          <p:cNvPr id="2" name="TextBox 1">
            <a:extLst>
              <a:ext uri="{FF2B5EF4-FFF2-40B4-BE49-F238E27FC236}">
                <a16:creationId xmlns:a16="http://schemas.microsoft.com/office/drawing/2014/main" id="{089CF8A3-9ED6-6F5F-7D4A-0F7E48B726C4}"/>
              </a:ext>
            </a:extLst>
          </p:cNvPr>
          <p:cNvSpPr txBox="1"/>
          <p:nvPr/>
        </p:nvSpPr>
        <p:spPr>
          <a:xfrm>
            <a:off x="306857" y="503088"/>
            <a:ext cx="11627708"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ISAIAH QUESTIONS THE LORD (vs 11-12)</a:t>
            </a:r>
          </a:p>
        </p:txBody>
      </p:sp>
      <p:sp>
        <p:nvSpPr>
          <p:cNvPr id="3" name="TextBox 2">
            <a:extLst>
              <a:ext uri="{FF2B5EF4-FFF2-40B4-BE49-F238E27FC236}">
                <a16:creationId xmlns:a16="http://schemas.microsoft.com/office/drawing/2014/main" id="{D920DAE3-2BCF-5B7A-E3DD-6F61D49C2B5A}"/>
              </a:ext>
            </a:extLst>
          </p:cNvPr>
          <p:cNvSpPr txBox="1"/>
          <p:nvPr/>
        </p:nvSpPr>
        <p:spPr>
          <a:xfrm>
            <a:off x="306857" y="1364743"/>
            <a:ext cx="11578281" cy="646331"/>
          </a:xfrm>
          <a:prstGeom prst="rect">
            <a:avLst/>
          </a:prstGeom>
          <a:noFill/>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“Then I said, “How long, O Lord?” (Isa 6:11a)</a:t>
            </a:r>
            <a:endParaRPr lang="en-US" sz="3600" dirty="0">
              <a:solidFill>
                <a:schemeClr val="bg1"/>
              </a:solidFill>
            </a:endParaRPr>
          </a:p>
        </p:txBody>
      </p:sp>
      <p:sp>
        <p:nvSpPr>
          <p:cNvPr id="4" name="TextBox 3">
            <a:extLst>
              <a:ext uri="{FF2B5EF4-FFF2-40B4-BE49-F238E27FC236}">
                <a16:creationId xmlns:a16="http://schemas.microsoft.com/office/drawing/2014/main" id="{4672F32A-88D0-9465-2704-778F2781F28A}"/>
              </a:ext>
            </a:extLst>
          </p:cNvPr>
          <p:cNvSpPr txBox="1"/>
          <p:nvPr/>
        </p:nvSpPr>
        <p:spPr>
          <a:xfrm>
            <a:off x="306857" y="2551837"/>
            <a:ext cx="11578281" cy="1754326"/>
          </a:xfrm>
          <a:prstGeom prst="rect">
            <a:avLst/>
          </a:prstGeom>
          <a:noFill/>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“Until cities lie waste without inhabitant, and houses without people, and the land is a desolate waste” (Isa 6:11b)</a:t>
            </a:r>
            <a:endParaRPr lang="en-US" sz="3600" dirty="0">
              <a:solidFill>
                <a:schemeClr val="bg1"/>
              </a:solidFill>
            </a:endParaRPr>
          </a:p>
        </p:txBody>
      </p:sp>
      <p:sp>
        <p:nvSpPr>
          <p:cNvPr id="5" name="TextBox 4">
            <a:extLst>
              <a:ext uri="{FF2B5EF4-FFF2-40B4-BE49-F238E27FC236}">
                <a16:creationId xmlns:a16="http://schemas.microsoft.com/office/drawing/2014/main" id="{BEE9F6A0-8A8E-90B7-991D-647AF12B10CA}"/>
              </a:ext>
            </a:extLst>
          </p:cNvPr>
          <p:cNvSpPr txBox="1"/>
          <p:nvPr/>
        </p:nvSpPr>
        <p:spPr>
          <a:xfrm>
            <a:off x="306856" y="4846926"/>
            <a:ext cx="11578281" cy="1200329"/>
          </a:xfrm>
          <a:prstGeom prst="rect">
            <a:avLst/>
          </a:prstGeom>
          <a:noFill/>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“And the LORD removes people far away, and the forsaken places are many in the midst of the land.” (Isa 6:12)</a:t>
            </a:r>
            <a:endParaRPr lang="en-US" sz="3600" dirty="0">
              <a:solidFill>
                <a:schemeClr val="bg1"/>
              </a:solidFill>
            </a:endParaRPr>
          </a:p>
        </p:txBody>
      </p:sp>
    </p:spTree>
    <p:extLst>
      <p:ext uri="{BB962C8B-B14F-4D97-AF65-F5344CB8AC3E}">
        <p14:creationId xmlns:p14="http://schemas.microsoft.com/office/powerpoint/2010/main" val="20311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7FE3C-4F17-9BE9-85B9-13F1C6BA3E3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3B00817-B669-D310-52C8-A5DB1AD7D91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b="6388"/>
          <a:stretch>
            <a:fillRect/>
          </a:stretch>
        </p:blipFill>
        <p:spPr>
          <a:xfrm>
            <a:off x="-1" y="0"/>
            <a:ext cx="12192001" cy="6869746"/>
          </a:xfrm>
          <a:prstGeom prst="rect">
            <a:avLst/>
          </a:prstGeom>
        </p:spPr>
      </p:pic>
      <p:sp>
        <p:nvSpPr>
          <p:cNvPr id="2" name="TextBox 1">
            <a:extLst>
              <a:ext uri="{FF2B5EF4-FFF2-40B4-BE49-F238E27FC236}">
                <a16:creationId xmlns:a16="http://schemas.microsoft.com/office/drawing/2014/main" id="{97E3EA1D-DE9D-137A-D540-74F354BFBCDB}"/>
              </a:ext>
            </a:extLst>
          </p:cNvPr>
          <p:cNvSpPr txBox="1"/>
          <p:nvPr/>
        </p:nvSpPr>
        <p:spPr>
          <a:xfrm>
            <a:off x="306858" y="438213"/>
            <a:ext cx="11627708"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ISAIAH IS GIVEN HOPE (vs 13)</a:t>
            </a:r>
          </a:p>
        </p:txBody>
      </p:sp>
      <p:sp>
        <p:nvSpPr>
          <p:cNvPr id="3" name="TextBox 2">
            <a:extLst>
              <a:ext uri="{FF2B5EF4-FFF2-40B4-BE49-F238E27FC236}">
                <a16:creationId xmlns:a16="http://schemas.microsoft.com/office/drawing/2014/main" id="{95F33619-2A67-1C48-9D53-B943D56A3B82}"/>
              </a:ext>
            </a:extLst>
          </p:cNvPr>
          <p:cNvSpPr txBox="1"/>
          <p:nvPr/>
        </p:nvSpPr>
        <p:spPr>
          <a:xfrm>
            <a:off x="306858" y="1145102"/>
            <a:ext cx="11578281" cy="1754326"/>
          </a:xfrm>
          <a:prstGeom prst="rect">
            <a:avLst/>
          </a:prstGeom>
          <a:noFill/>
        </p:spPr>
        <p:txBody>
          <a:bodyPr wrap="square">
            <a:spAutoFit/>
          </a:bodyPr>
          <a:lstStyle/>
          <a:p>
            <a:pPr algn="ctr"/>
            <a:r>
              <a:rPr lang="en-US" sz="3600" b="1" dirty="0">
                <a:latin typeface="Calibri" panose="020F0502020204030204" pitchFamily="34" charset="0"/>
                <a:cs typeface="Calibri" panose="020F0502020204030204" pitchFamily="34" charset="0"/>
              </a:rPr>
              <a:t>“And though a tenth remain in it, it will be burned again like a terebinth or an oak, whose stump remains when it is felled.” (Isa 6:13a)</a:t>
            </a:r>
            <a:endParaRPr lang="en-US" sz="3600" dirty="0"/>
          </a:p>
        </p:txBody>
      </p:sp>
      <p:sp>
        <p:nvSpPr>
          <p:cNvPr id="4" name="TextBox 3">
            <a:extLst>
              <a:ext uri="{FF2B5EF4-FFF2-40B4-BE49-F238E27FC236}">
                <a16:creationId xmlns:a16="http://schemas.microsoft.com/office/drawing/2014/main" id="{B065FA95-0A81-CE15-A2AD-AE99F7293E30}"/>
              </a:ext>
            </a:extLst>
          </p:cNvPr>
          <p:cNvSpPr txBox="1"/>
          <p:nvPr/>
        </p:nvSpPr>
        <p:spPr>
          <a:xfrm>
            <a:off x="306857" y="3105834"/>
            <a:ext cx="11578281" cy="646331"/>
          </a:xfrm>
          <a:prstGeom prst="rect">
            <a:avLst/>
          </a:prstGeom>
          <a:noFill/>
        </p:spPr>
        <p:txBody>
          <a:bodyPr wrap="square">
            <a:spAutoFit/>
          </a:bodyPr>
          <a:lstStyle/>
          <a:p>
            <a:pPr algn="ctr"/>
            <a:r>
              <a:rPr lang="en-US" sz="3600" b="1" dirty="0">
                <a:latin typeface="Calibri" panose="020F0502020204030204" pitchFamily="34" charset="0"/>
                <a:cs typeface="Calibri" panose="020F0502020204030204" pitchFamily="34" charset="0"/>
              </a:rPr>
              <a:t>“The holy seed is its stump” (Isa 6:13b)</a:t>
            </a:r>
            <a:endParaRPr lang="en-US" sz="3600" dirty="0"/>
          </a:p>
        </p:txBody>
      </p:sp>
      <p:sp>
        <p:nvSpPr>
          <p:cNvPr id="5" name="TextBox 4">
            <a:extLst>
              <a:ext uri="{FF2B5EF4-FFF2-40B4-BE49-F238E27FC236}">
                <a16:creationId xmlns:a16="http://schemas.microsoft.com/office/drawing/2014/main" id="{D6F58962-DB04-E76B-D01B-F415871F9B0F}"/>
              </a:ext>
            </a:extLst>
          </p:cNvPr>
          <p:cNvSpPr txBox="1"/>
          <p:nvPr/>
        </p:nvSpPr>
        <p:spPr>
          <a:xfrm>
            <a:off x="331571" y="3958571"/>
            <a:ext cx="11578281" cy="1200329"/>
          </a:xfrm>
          <a:prstGeom prst="rect">
            <a:avLst/>
          </a:prstGeom>
          <a:noFill/>
        </p:spPr>
        <p:txBody>
          <a:bodyPr wrap="square">
            <a:spAutoFit/>
          </a:bodyPr>
          <a:lstStyle/>
          <a:p>
            <a:pPr algn="ctr"/>
            <a:r>
              <a:rPr lang="en-US" sz="3600" b="1" dirty="0">
                <a:latin typeface="Calibri" panose="020F0502020204030204" pitchFamily="34" charset="0"/>
                <a:cs typeface="Calibri" panose="020F0502020204030204" pitchFamily="34" charset="0"/>
              </a:rPr>
              <a:t>“There shall come forth a shoot from the stump of Jesse, and a branch from his roots shall bear fruit.” (Isa 11:1)</a:t>
            </a:r>
            <a:endParaRPr lang="en-US" sz="3600" dirty="0"/>
          </a:p>
        </p:txBody>
      </p:sp>
    </p:spTree>
    <p:extLst>
      <p:ext uri="{BB962C8B-B14F-4D97-AF65-F5344CB8AC3E}">
        <p14:creationId xmlns:p14="http://schemas.microsoft.com/office/powerpoint/2010/main" val="71715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B7739-FF0C-63C4-A953-1D5BBE5D7A07}"/>
            </a:ext>
          </a:extLst>
        </p:cNvPr>
        <p:cNvGrpSpPr/>
        <p:nvPr/>
      </p:nvGrpSpPr>
      <p:grpSpPr>
        <a:xfrm>
          <a:off x="0" y="0"/>
          <a:ext cx="0" cy="0"/>
          <a:chOff x="0" y="0"/>
          <a:chExt cx="0" cy="0"/>
        </a:xfrm>
      </p:grpSpPr>
      <p:pic>
        <p:nvPicPr>
          <p:cNvPr id="1026" name="Picture 2" descr="Charles Haddon Spurgeon stock image | Look and Learn">
            <a:extLst>
              <a:ext uri="{FF2B5EF4-FFF2-40B4-BE49-F238E27FC236}">
                <a16:creationId xmlns:a16="http://schemas.microsoft.com/office/drawing/2014/main" id="{B7574ED1-C283-AEE6-E4CE-5BA1D3FF3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4715435" cy="68588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5C3290-57C2-C3EB-A703-7206A104B163}"/>
              </a:ext>
            </a:extLst>
          </p:cNvPr>
          <p:cNvSpPr txBox="1"/>
          <p:nvPr/>
        </p:nvSpPr>
        <p:spPr>
          <a:xfrm>
            <a:off x="4966447" y="230091"/>
            <a:ext cx="6918693" cy="2862322"/>
          </a:xfrm>
          <a:prstGeom prst="rect">
            <a:avLst/>
          </a:prstGeom>
          <a:noFill/>
        </p:spPr>
        <p:txBody>
          <a:bodyPr wrap="square">
            <a:spAutoFit/>
          </a:bodyPr>
          <a:lstStyle/>
          <a:p>
            <a:r>
              <a:rPr lang="en-US" sz="3600" b="1" dirty="0">
                <a:latin typeface="Calibri" panose="020F0502020204030204" pitchFamily="34" charset="0"/>
                <a:cs typeface="Calibri" panose="020F0502020204030204" pitchFamily="34" charset="0"/>
              </a:rPr>
              <a:t>Sunday, April 22</a:t>
            </a:r>
            <a:r>
              <a:rPr lang="en-US" sz="3600" b="1" baseline="30000" dirty="0">
                <a:latin typeface="Calibri" panose="020F0502020204030204" pitchFamily="34" charset="0"/>
                <a:cs typeface="Calibri" panose="020F0502020204030204" pitchFamily="34" charset="0"/>
              </a:rPr>
              <a:t>nd</a:t>
            </a:r>
            <a:r>
              <a:rPr lang="en-US" sz="3600" b="1" dirty="0">
                <a:latin typeface="Calibri" panose="020F0502020204030204" pitchFamily="34" charset="0"/>
                <a:cs typeface="Calibri" panose="020F0502020204030204" pitchFamily="34" charset="0"/>
              </a:rPr>
              <a:t>, 1877. Charles Spurgeon delivers a sermon entitled ‘The Divine Call for Missionaries’ from Isaiah 6:8. Hear his opening line:</a:t>
            </a:r>
          </a:p>
        </p:txBody>
      </p:sp>
      <p:sp>
        <p:nvSpPr>
          <p:cNvPr id="3" name="TextBox 2">
            <a:extLst>
              <a:ext uri="{FF2B5EF4-FFF2-40B4-BE49-F238E27FC236}">
                <a16:creationId xmlns:a16="http://schemas.microsoft.com/office/drawing/2014/main" id="{9E07A8B7-A94C-D7EC-8FCF-05F7BBFE713D}"/>
              </a:ext>
            </a:extLst>
          </p:cNvPr>
          <p:cNvSpPr txBox="1"/>
          <p:nvPr/>
        </p:nvSpPr>
        <p:spPr>
          <a:xfrm>
            <a:off x="4966447" y="3092413"/>
            <a:ext cx="6918693" cy="3416320"/>
          </a:xfrm>
          <a:prstGeom prst="rect">
            <a:avLst/>
          </a:prstGeom>
          <a:noFill/>
        </p:spPr>
        <p:txBody>
          <a:bodyPr wrap="square">
            <a:spAutoFit/>
          </a:bodyPr>
          <a:lstStyle/>
          <a:p>
            <a:r>
              <a:rPr lang="en-US" sz="3600" b="1" dirty="0">
                <a:latin typeface="Calibri" panose="020F0502020204030204" pitchFamily="34" charset="0"/>
                <a:cs typeface="Calibri" panose="020F0502020204030204" pitchFamily="34" charset="0"/>
              </a:rPr>
              <a:t>“Brethren, the heathen are perishing, and there is but one way of salvation for them, for there is but one name given under heaven among men whereby they must be saved” – Charles Spurgeon</a:t>
            </a:r>
          </a:p>
        </p:txBody>
      </p:sp>
    </p:spTree>
    <p:extLst>
      <p:ext uri="{BB962C8B-B14F-4D97-AF65-F5344CB8AC3E}">
        <p14:creationId xmlns:p14="http://schemas.microsoft.com/office/powerpoint/2010/main" val="362715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1027</TotalTime>
  <Words>8508</Words>
  <Application>Microsoft Office PowerPoint</Application>
  <PresentationFormat>Widescreen</PresentationFormat>
  <Paragraphs>86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Harrison Gallagher</dc:creator>
  <cp:lastModifiedBy>Sue Roberts</cp:lastModifiedBy>
  <cp:revision>53</cp:revision>
  <cp:lastPrinted>2025-09-20T11:37:57Z</cp:lastPrinted>
  <dcterms:created xsi:type="dcterms:W3CDTF">2025-09-18T05:10:49Z</dcterms:created>
  <dcterms:modified xsi:type="dcterms:W3CDTF">2025-09-21T05:00:18Z</dcterms:modified>
</cp:coreProperties>
</file>