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7" r:id="rId3"/>
    <p:sldId id="259" r:id="rId4"/>
    <p:sldId id="260" r:id="rId5"/>
    <p:sldId id="261" r:id="rId6"/>
    <p:sldId id="263" r:id="rId7"/>
    <p:sldId id="265" r:id="rId8"/>
    <p:sldId id="267" r:id="rId9"/>
    <p:sldId id="270" r:id="rId10"/>
    <p:sldId id="268" r:id="rId11"/>
    <p:sldId id="271"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F8FF"/>
    <a:srgbClr val="9CD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76978"/>
  </p:normalViewPr>
  <p:slideViewPr>
    <p:cSldViewPr snapToGrid="0">
      <p:cViewPr varScale="1">
        <p:scale>
          <a:sx n="95" d="100"/>
          <a:sy n="95" d="100"/>
        </p:scale>
        <p:origin x="1158" y="9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22" d="100"/>
          <a:sy n="122" d="100"/>
        </p:scale>
        <p:origin x="3078" y="-19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2C9EC-99C2-B44E-8831-91A5E03D8D7A}" type="datetimeFigureOut">
              <a:rPr lang="en-US" smtClean="0"/>
              <a:t>8/24/2025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FB04B-9CFA-8E43-BD7F-0F13A56AD826}" type="slidenum">
              <a:rPr lang="en-US" smtClean="0"/>
              <a:t>‹#›</a:t>
            </a:fld>
            <a:endParaRPr lang="en-US"/>
          </a:p>
        </p:txBody>
      </p:sp>
    </p:spTree>
    <p:extLst>
      <p:ext uri="{BB962C8B-B14F-4D97-AF65-F5344CB8AC3E}">
        <p14:creationId xmlns:p14="http://schemas.microsoft.com/office/powerpoint/2010/main" val="3395653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1478" y="4400549"/>
            <a:ext cx="6509288" cy="4092521"/>
          </a:xfrm>
        </p:spPr>
        <p:txBody>
          <a:bodyPr/>
          <a:lstStyle/>
          <a:p>
            <a:pPr marL="171450" indent="-171450">
              <a:buFont typeface="Arial" panose="020B0604020202020204" pitchFamily="34" charset="0"/>
              <a:buChar char="•"/>
            </a:pPr>
            <a:r>
              <a:rPr lang="en-US" dirty="0"/>
              <a:t>Good morning everyone. I hope you are all doing well</a:t>
            </a:r>
          </a:p>
          <a:p>
            <a:pPr marL="171450" indent="-171450">
              <a:buFont typeface="Arial" panose="020B0604020202020204" pitchFamily="34" charset="0"/>
              <a:buChar char="•"/>
            </a:pPr>
            <a:r>
              <a:rPr lang="en-US" dirty="0"/>
              <a:t>Well today we carry on in our series on Mark, once again looking at the authority of Jesus</a:t>
            </a:r>
          </a:p>
          <a:p>
            <a:pPr marL="171450" indent="-171450">
              <a:buFont typeface="Arial" panose="020B0604020202020204" pitchFamily="34" charset="0"/>
              <a:buChar char="•"/>
            </a:pPr>
            <a:r>
              <a:rPr lang="en-US" dirty="0">
                <a:highlight>
                  <a:srgbClr val="8AF8FF"/>
                </a:highlight>
              </a:rPr>
              <a:t>We have seen already, Jesus demonstrate his authority over demons, over temptation, over Satan, over disease, over sin, and over sinners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We will also see later on in the gospel of Mark that Jesus even has authority over death</a:t>
            </a:r>
          </a:p>
          <a:p>
            <a:pPr marL="171450" indent="-171450">
              <a:buFont typeface="Arial" panose="020B0604020202020204" pitchFamily="34" charset="0"/>
              <a:buChar char="•"/>
            </a:pPr>
            <a:r>
              <a:rPr lang="en-US" dirty="0"/>
              <a:t>And it is imperative that Christ have authority over all these things, because it is essential that as the </a:t>
            </a:r>
            <a:r>
              <a:rPr lang="en-US" dirty="0" err="1"/>
              <a:t>Saviour</a:t>
            </a:r>
            <a:r>
              <a:rPr lang="en-US" dirty="0"/>
              <a:t> he is able overcome all the effects of the fall</a:t>
            </a:r>
          </a:p>
          <a:p>
            <a:pPr marL="171450" indent="-171450">
              <a:buFont typeface="Arial" panose="020B0604020202020204" pitchFamily="34" charset="0"/>
              <a:buChar char="•"/>
            </a:pPr>
            <a:r>
              <a:rPr lang="en-US" dirty="0">
                <a:highlight>
                  <a:srgbClr val="8AF8FF"/>
                </a:highlight>
              </a:rPr>
              <a:t>In today’s verses Jesus goes into a full attack on the Pharisees works righteousness religion</a:t>
            </a:r>
          </a:p>
          <a:p>
            <a:pPr marL="171450" indent="-171450">
              <a:buFont typeface="Arial" panose="020B0604020202020204" pitchFamily="34" charset="0"/>
              <a:buChar char="•"/>
            </a:pPr>
            <a:r>
              <a:rPr lang="en-US" dirty="0"/>
              <a:t>And we will see today that when it comes to confronting error with truth, Jesus pulls no punches, and he goes after the most sacred day, the Sabbath</a:t>
            </a:r>
          </a:p>
          <a:p>
            <a:pPr marL="171450" indent="-171450">
              <a:buFont typeface="Arial" panose="020B0604020202020204" pitchFamily="34" charset="0"/>
              <a:buChar char="•"/>
            </a:pPr>
            <a:r>
              <a:rPr lang="en-US" dirty="0"/>
              <a:t>You see the Sabbath is a shadow, and we have the reality in Christ</a:t>
            </a:r>
          </a:p>
          <a:p>
            <a:pPr marL="171450" indent="-171450">
              <a:buFont typeface="Arial" panose="020B0604020202020204" pitchFamily="34" charset="0"/>
              <a:buChar char="•"/>
            </a:pPr>
            <a:r>
              <a:rPr lang="en-US" dirty="0">
                <a:highlight>
                  <a:srgbClr val="8AF8FF"/>
                </a:highlight>
              </a:rPr>
              <a:t>These 2 episodes concern Jewish law and the Pharisees interpretation of the sanctity of the Sabbath</a:t>
            </a:r>
          </a:p>
          <a:p>
            <a:pPr marL="171450" indent="-171450">
              <a:buFont typeface="Arial" panose="020B0604020202020204" pitchFamily="34" charset="0"/>
              <a:buChar char="•"/>
            </a:pPr>
            <a:r>
              <a:rPr lang="en-US" dirty="0"/>
              <a:t>In Mark 2:23-28 the Pharisees take issue with the picking of grain on the Sabbath</a:t>
            </a:r>
          </a:p>
          <a:p>
            <a:pPr marL="171450" indent="-171450">
              <a:buFont typeface="Arial" panose="020B0604020202020204" pitchFamily="34" charset="0"/>
              <a:buChar char="•"/>
            </a:pPr>
            <a:r>
              <a:rPr lang="en-US" dirty="0"/>
              <a:t>And then in Mark 3:1-6 it deals with healing on the Sabbath, both of which were forbidden according to the Pharisees interpretation</a:t>
            </a:r>
          </a:p>
          <a:p>
            <a:pPr marL="171450" indent="-171450">
              <a:buFont typeface="Arial" panose="020B0604020202020204" pitchFamily="34" charset="0"/>
              <a:buChar char="•"/>
            </a:pPr>
            <a:r>
              <a:rPr lang="en-US" dirty="0">
                <a:highlight>
                  <a:srgbClr val="8AF8FF"/>
                </a:highlight>
              </a:rPr>
              <a:t>But what we will see today is that not only do the Pharisees misinterpret and twist and add to Scripture for their own purposes</a:t>
            </a:r>
          </a:p>
          <a:p>
            <a:pPr marL="171450" indent="-171450">
              <a:buFont typeface="Arial" panose="020B0604020202020204" pitchFamily="34" charset="0"/>
              <a:buChar char="•"/>
            </a:pPr>
            <a:r>
              <a:rPr lang="en-US" dirty="0"/>
              <a:t>But Jesus by asking 2 simple questions exposes the ugliness and wickedness and compassionless nature of their false man-made religion</a:t>
            </a:r>
          </a:p>
        </p:txBody>
      </p:sp>
      <p:sp>
        <p:nvSpPr>
          <p:cNvPr id="4" name="Slide Number Placeholder 3"/>
          <p:cNvSpPr>
            <a:spLocks noGrp="1"/>
          </p:cNvSpPr>
          <p:nvPr>
            <p:ph type="sldNum" sz="quarter" idx="5"/>
          </p:nvPr>
        </p:nvSpPr>
        <p:spPr/>
        <p:txBody>
          <a:bodyPr/>
          <a:lstStyle/>
          <a:p>
            <a:fld id="{1CFFB04B-9CFA-8E43-BD7F-0F13A56AD826}" type="slidenum">
              <a:rPr lang="en-US" smtClean="0"/>
              <a:t>1</a:t>
            </a:fld>
            <a:endParaRPr lang="en-US"/>
          </a:p>
        </p:txBody>
      </p:sp>
    </p:spTree>
    <p:extLst>
      <p:ext uri="{BB962C8B-B14F-4D97-AF65-F5344CB8AC3E}">
        <p14:creationId xmlns:p14="http://schemas.microsoft.com/office/powerpoint/2010/main" val="1196770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74913" y="322263"/>
            <a:ext cx="1908175" cy="1073150"/>
          </a:xfrm>
        </p:spPr>
      </p:sp>
      <p:sp>
        <p:nvSpPr>
          <p:cNvPr id="3" name="Notes Placeholder 2"/>
          <p:cNvSpPr>
            <a:spLocks noGrp="1"/>
          </p:cNvSpPr>
          <p:nvPr>
            <p:ph type="body" idx="1"/>
          </p:nvPr>
        </p:nvSpPr>
        <p:spPr>
          <a:xfrm>
            <a:off x="135610" y="1564360"/>
            <a:ext cx="6586779" cy="6370772"/>
          </a:xfrm>
        </p:spPr>
        <p:txBody>
          <a:bodyPr/>
          <a:lstStyle/>
          <a:p>
            <a:pPr marL="171450" indent="-171450">
              <a:buFont typeface="Arial" panose="020B0604020202020204" pitchFamily="34" charset="0"/>
              <a:buChar char="•"/>
            </a:pPr>
            <a:r>
              <a:rPr lang="en-US" dirty="0">
                <a:highlight>
                  <a:srgbClr val="FFFF00"/>
                </a:highlight>
              </a:rPr>
              <a:t>“The Pharisees went out and immediately held counsel with the Herodians against him” (Mark 3:6a)</a:t>
            </a:r>
            <a:br>
              <a:rPr lang="en-US" dirty="0"/>
            </a:br>
            <a:r>
              <a:rPr lang="en-US" dirty="0"/>
              <a:t>- The Pharisees have just witnessed a miracle, an awesome demonstration of the authority and power of God</a:t>
            </a:r>
            <a:br>
              <a:rPr lang="en-US" dirty="0"/>
            </a:br>
            <a:r>
              <a:rPr lang="en-US" dirty="0"/>
              <a:t>- This should have caused them to question everything they knew and thought about Jesus</a:t>
            </a:r>
            <a:br>
              <a:rPr lang="en-US" dirty="0"/>
            </a:br>
            <a:r>
              <a:rPr lang="en-US" dirty="0">
                <a:highlight>
                  <a:srgbClr val="8AF8FF"/>
                </a:highlight>
              </a:rPr>
              <a:t>- It should have brought them to their knees. </a:t>
            </a:r>
            <a:br>
              <a:rPr lang="en-US" dirty="0"/>
            </a:br>
            <a:r>
              <a:rPr lang="en-US" dirty="0"/>
              <a:t>- But instead they held counsel, which means to plot together with. And they partnered with the most unlikely of groups, the Herodians</a:t>
            </a:r>
            <a:br>
              <a:rPr lang="en-US" dirty="0"/>
            </a:br>
            <a:r>
              <a:rPr lang="en-US" dirty="0"/>
              <a:t>- These are men who loyally support the Herod dynasty and its cause, which in Galilee would be Herod Antipas, the one who would behead John the Baptist</a:t>
            </a:r>
            <a:br>
              <a:rPr lang="en-US" dirty="0"/>
            </a:br>
            <a:r>
              <a:rPr lang="en-US" dirty="0">
                <a:highlight>
                  <a:srgbClr val="8AF8FF"/>
                </a:highlight>
              </a:rPr>
              <a:t>- These 2 groups misaligned on many issues, but the blindness of their own agendas and false religion brought them together, and they would plot…</a:t>
            </a:r>
          </a:p>
          <a:p>
            <a:pPr marL="171450" indent="-171450">
              <a:buFont typeface="Arial" panose="020B0604020202020204" pitchFamily="34" charset="0"/>
              <a:buChar char="•"/>
            </a:pPr>
            <a:r>
              <a:rPr lang="en-US" dirty="0">
                <a:highlight>
                  <a:srgbClr val="FFFF00"/>
                </a:highlight>
              </a:rPr>
              <a:t>“how to destroy him” (Mark 6b)</a:t>
            </a:r>
            <a:br>
              <a:rPr lang="en-US" dirty="0"/>
            </a:br>
            <a:r>
              <a:rPr lang="en-US" dirty="0"/>
              <a:t>- To destroy, to utterly destroy, to kill</a:t>
            </a:r>
            <a:br>
              <a:rPr lang="en-US" dirty="0"/>
            </a:br>
            <a:r>
              <a:rPr lang="en-US" dirty="0"/>
              <a:t>- The Pharisees, Judaism’s official response to Jesus, kill him!</a:t>
            </a:r>
            <a:br>
              <a:rPr lang="en-US" dirty="0"/>
            </a:br>
            <a:r>
              <a:rPr lang="en-US" dirty="0">
                <a:highlight>
                  <a:srgbClr val="8AF8FF"/>
                </a:highlight>
              </a:rPr>
              <a:t>- They accuse Jesus of breaking the Sabbath and yet it was they who would violate the Sabbath, they would plot to kill</a:t>
            </a:r>
            <a:br>
              <a:rPr lang="en-US" dirty="0"/>
            </a:br>
            <a:r>
              <a:rPr lang="en-US" dirty="0"/>
              <a:t>- It is here that the storm clouds of the cross begin to loom</a:t>
            </a:r>
            <a:br>
              <a:rPr lang="en-US" dirty="0"/>
            </a:br>
            <a:r>
              <a:rPr lang="en-US" dirty="0"/>
              <a:t>- Here, 5 chapters before Jesus first prediction of his death, the cornerstone for the passion and death of God’s Son is laid.</a:t>
            </a:r>
          </a:p>
          <a:p>
            <a:pPr marL="171450" indent="-171450">
              <a:buFont typeface="Arial" panose="020B0604020202020204" pitchFamily="34" charset="0"/>
              <a:buChar char="•"/>
            </a:pPr>
            <a:r>
              <a:rPr lang="en-US" dirty="0">
                <a:highlight>
                  <a:srgbClr val="FFFF00"/>
                </a:highlight>
              </a:rPr>
              <a:t>This is the bitter fruit of that hardness of heart which provoked Jesus to anger and grief</a:t>
            </a:r>
            <a:br>
              <a:rPr lang="en-US" dirty="0">
                <a:highlight>
                  <a:srgbClr val="FFFF00"/>
                </a:highlight>
              </a:rPr>
            </a:br>
            <a:r>
              <a:rPr lang="en-US" dirty="0"/>
              <a:t>- Though they would have him killed very shortly, it would all be in accordance with God’s will </a:t>
            </a:r>
            <a:br>
              <a:rPr lang="en-US" dirty="0"/>
            </a:br>
            <a:r>
              <a:rPr lang="en-US" dirty="0"/>
              <a:t>- But their rejection of Jesus entails the rejection of the way, the truth, and the life and leaves them prey to distress and death</a:t>
            </a:r>
            <a:br>
              <a:rPr lang="en-US" dirty="0"/>
            </a:br>
            <a:r>
              <a:rPr lang="en-US" dirty="0">
                <a:highlight>
                  <a:srgbClr val="8AF8FF"/>
                </a:highlight>
              </a:rPr>
              <a:t>- This bitter fruit, this rejection and hatred of the </a:t>
            </a:r>
            <a:r>
              <a:rPr lang="en-US" dirty="0" err="1">
                <a:highlight>
                  <a:srgbClr val="8AF8FF"/>
                </a:highlight>
              </a:rPr>
              <a:t>Saviour</a:t>
            </a:r>
            <a:r>
              <a:rPr lang="en-US" dirty="0">
                <a:highlight>
                  <a:srgbClr val="8AF8FF"/>
                </a:highlight>
              </a:rPr>
              <a:t>, this hardness of heart, will only result in one outcome, their eternal damnation</a:t>
            </a:r>
            <a:br>
              <a:rPr lang="en-US" dirty="0"/>
            </a:br>
            <a:r>
              <a:rPr lang="en-US" dirty="0"/>
              <a:t>- An eternity spent in hell</a:t>
            </a:r>
          </a:p>
          <a:p>
            <a:pPr marL="171450" indent="-171450">
              <a:buFont typeface="Arial" panose="020B0604020202020204" pitchFamily="34" charset="0"/>
              <a:buChar char="•"/>
            </a:pPr>
            <a:r>
              <a:rPr lang="en-US" dirty="0">
                <a:highlight>
                  <a:srgbClr val="9CDF89"/>
                </a:highlight>
              </a:rPr>
              <a:t>Let me close with some words from a hymn written by Charles Wesley called ‘A Tender Conscience’</a:t>
            </a:r>
          </a:p>
        </p:txBody>
      </p:sp>
      <p:sp>
        <p:nvSpPr>
          <p:cNvPr id="4" name="Slide Number Placeholder 3"/>
          <p:cNvSpPr>
            <a:spLocks noGrp="1"/>
          </p:cNvSpPr>
          <p:nvPr>
            <p:ph type="sldNum" sz="quarter" idx="5"/>
          </p:nvPr>
        </p:nvSpPr>
        <p:spPr/>
        <p:txBody>
          <a:bodyPr/>
          <a:lstStyle/>
          <a:p>
            <a:fld id="{1CFFB04B-9CFA-8E43-BD7F-0F13A56AD826}" type="slidenum">
              <a:rPr lang="en-US" smtClean="0"/>
              <a:t>10</a:t>
            </a:fld>
            <a:endParaRPr lang="en-US"/>
          </a:p>
        </p:txBody>
      </p:sp>
    </p:spTree>
    <p:extLst>
      <p:ext uri="{BB962C8B-B14F-4D97-AF65-F5344CB8AC3E}">
        <p14:creationId xmlns:p14="http://schemas.microsoft.com/office/powerpoint/2010/main" val="4108935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484F-8DD7-4D46-459A-5A20C3800F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CB64F-B90E-B429-BF5F-A4AE538A81C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7F3D68-D0CA-8163-CA56-FDB0A0970543}"/>
              </a:ext>
            </a:extLst>
          </p:cNvPr>
          <p:cNvSpPr>
            <a:spLocks noGrp="1"/>
          </p:cNvSpPr>
          <p:nvPr>
            <p:ph type="body" idx="1"/>
          </p:nvPr>
        </p:nvSpPr>
        <p:spPr/>
        <p:txBody>
          <a:bodyPr/>
          <a:lstStyle/>
          <a:p>
            <a:endParaRPr lang="en-AU" dirty="0"/>
          </a:p>
          <a:p>
            <a:endParaRPr lang="en-AU" sz="1200" b="0" i="0" u="none" strike="noStrike" kern="1200" dirty="0">
              <a:solidFill>
                <a:schemeClr val="tx1"/>
              </a:solidFill>
              <a:effectLst/>
              <a:latin typeface="+mn-lt"/>
              <a:ea typeface="+mn-ea"/>
              <a:cs typeface="+mn-cs"/>
            </a:endParaRPr>
          </a:p>
          <a:p>
            <a:endParaRPr lang="en-US" dirty="0"/>
          </a:p>
        </p:txBody>
      </p:sp>
      <p:sp>
        <p:nvSpPr>
          <p:cNvPr id="4" name="Slide Number Placeholder 3">
            <a:extLst>
              <a:ext uri="{FF2B5EF4-FFF2-40B4-BE49-F238E27FC236}">
                <a16:creationId xmlns:a16="http://schemas.microsoft.com/office/drawing/2014/main" id="{B9F02AAE-E0B6-C9E1-C392-F002CADF7080}"/>
              </a:ext>
            </a:extLst>
          </p:cNvPr>
          <p:cNvSpPr>
            <a:spLocks noGrp="1"/>
          </p:cNvSpPr>
          <p:nvPr>
            <p:ph type="sldNum" sz="quarter" idx="5"/>
          </p:nvPr>
        </p:nvSpPr>
        <p:spPr/>
        <p:txBody>
          <a:bodyPr/>
          <a:lstStyle/>
          <a:p>
            <a:fld id="{1CFFB04B-9CFA-8E43-BD7F-0F13A56AD826}" type="slidenum">
              <a:rPr lang="en-US" smtClean="0"/>
              <a:t>11</a:t>
            </a:fld>
            <a:endParaRPr lang="en-US"/>
          </a:p>
        </p:txBody>
      </p:sp>
    </p:spTree>
    <p:extLst>
      <p:ext uri="{BB962C8B-B14F-4D97-AF65-F5344CB8AC3E}">
        <p14:creationId xmlns:p14="http://schemas.microsoft.com/office/powerpoint/2010/main" val="6298410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85980" y="4400550"/>
            <a:ext cx="6540284" cy="3600450"/>
          </a:xfrm>
        </p:spPr>
        <p:txBody>
          <a:bodyPr/>
          <a:lstStyle/>
          <a:p>
            <a:pPr marL="171450" indent="-171450">
              <a:buFont typeface="Arial" panose="020B0604020202020204" pitchFamily="34" charset="0"/>
              <a:buChar char="•"/>
            </a:pPr>
            <a:r>
              <a:rPr lang="en-AU" dirty="0">
                <a:highlight>
                  <a:srgbClr val="8AF8FF"/>
                </a:highlight>
              </a:rPr>
              <a:t>Christian, my dear brothers and sisters. Examine yourselves for any callouses. Draw near to the throne of grace and there you will find forgiveness</a:t>
            </a:r>
            <a:br>
              <a:rPr lang="en-AU" dirty="0"/>
            </a:br>
            <a:r>
              <a:rPr lang="en-AU" dirty="0"/>
              <a:t>- There you will be washed clean by the blood of Jesus Christ</a:t>
            </a:r>
            <a:br>
              <a:rPr lang="en-AU" dirty="0"/>
            </a:br>
            <a:r>
              <a:rPr lang="en-AU" dirty="0"/>
              <a:t>- Earnestly pray that you would be ever growing in your sensitivity to sin, and in your hatred of it</a:t>
            </a:r>
            <a:endParaRPr lang="en-AU" sz="1200" b="0" i="0" u="none" strike="noStrike" kern="1200" dirty="0">
              <a:solidFill>
                <a:schemeClr val="tx1"/>
              </a:solidFill>
              <a:effectLst/>
              <a:latin typeface="+mn-lt"/>
              <a:ea typeface="+mn-ea"/>
              <a:cs typeface="+mn-cs"/>
            </a:endParaRPr>
          </a:p>
          <a:p>
            <a:pPr marL="171450" indent="-171450">
              <a:buFont typeface="Arial" panose="020B0604020202020204" pitchFamily="34" charset="0"/>
              <a:buChar char="•"/>
            </a:pPr>
            <a:r>
              <a:rPr lang="en-AU" sz="1200" b="0" i="0" u="none" strike="noStrike" kern="1200" dirty="0">
                <a:solidFill>
                  <a:schemeClr val="tx1"/>
                </a:solidFill>
                <a:effectLst/>
                <a:highlight>
                  <a:srgbClr val="8AF8FF"/>
                </a:highlight>
                <a:latin typeface="+mn-lt"/>
                <a:ea typeface="+mn-ea"/>
                <a:cs typeface="+mn-cs"/>
              </a:rPr>
              <a:t>To the unbeliever, you who is hard-hearted, who fails to see just how corrupt you are, who rejects Christianity and the truth of the Bible, and fails to see their desperate need for a Saviour</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May the Holy Spirit cut you to the core, help you to see just how helpless and sinful you are that you might repent and believe in the gospel</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For only the gospel can take your heart of stone and grant a heart of flesh. Only Christ can do this</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highlight>
                  <a:srgbClr val="8AF8FF"/>
                </a:highlight>
                <a:latin typeface="+mn-lt"/>
                <a:ea typeface="+mn-ea"/>
                <a:cs typeface="+mn-cs"/>
              </a:rPr>
              <a:t>- Because only Christ has authority over it all</a:t>
            </a:r>
          </a:p>
          <a:p>
            <a:pPr marL="171450" indent="-171450">
              <a:buFont typeface="Arial" panose="020B0604020202020204" pitchFamily="34" charset="0"/>
              <a:buChar char="•"/>
            </a:pPr>
            <a:r>
              <a:rPr lang="en-AU" sz="1200" b="1" i="0" u="none" strike="noStrike" kern="1200" dirty="0">
                <a:solidFill>
                  <a:schemeClr val="tx1"/>
                </a:solidFill>
                <a:effectLst/>
                <a:highlight>
                  <a:srgbClr val="9CDF89"/>
                </a:highlight>
                <a:latin typeface="+mn-lt"/>
                <a:ea typeface="+mn-ea"/>
                <a:cs typeface="+mn-cs"/>
              </a:rPr>
              <a:t>“Come to me, all who labour and are heavy laden, and I will give you rest”</a:t>
            </a:r>
            <a:br>
              <a:rPr lang="en-AU" sz="1200" b="0" i="0" u="none" strike="noStrike" kern="1200" dirty="0">
                <a:solidFill>
                  <a:schemeClr val="tx1"/>
                </a:solidFill>
                <a:effectLst/>
                <a:latin typeface="+mn-lt"/>
                <a:ea typeface="+mn-ea"/>
                <a:cs typeface="+mn-cs"/>
              </a:rPr>
            </a:br>
            <a:r>
              <a:rPr lang="en-AU" sz="1200" b="0" i="0" u="none" strike="noStrike" kern="1200" dirty="0">
                <a:solidFill>
                  <a:schemeClr val="tx1"/>
                </a:solidFill>
                <a:effectLst/>
                <a:latin typeface="+mn-lt"/>
                <a:ea typeface="+mn-ea"/>
                <a:cs typeface="+mn-cs"/>
              </a:rPr>
              <a:t>- At the cross you will find rest, you will find grace, you will find mercy, you will find forgiveness, may the Lord open your eyes</a:t>
            </a:r>
          </a:p>
          <a:p>
            <a:endParaRPr lang="en-AU" sz="1200" b="0" i="0" u="none" strike="noStrike" kern="1200" dirty="0">
              <a:solidFill>
                <a:schemeClr val="tx1"/>
              </a:solidFill>
              <a:effectLst/>
              <a:highlight>
                <a:srgbClr val="FFFF00"/>
              </a:highlight>
              <a:latin typeface="+mn-lt"/>
              <a:ea typeface="+mn-ea"/>
              <a:cs typeface="+mn-cs"/>
            </a:endParaRPr>
          </a:p>
          <a:p>
            <a:endParaRPr lang="en-AU"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CFFB04B-9CFA-8E43-BD7F-0F13A56AD826}" type="slidenum">
              <a:rPr lang="en-US" smtClean="0"/>
              <a:t>12</a:t>
            </a:fld>
            <a:endParaRPr lang="en-US"/>
          </a:p>
        </p:txBody>
      </p:sp>
    </p:spTree>
    <p:extLst>
      <p:ext uri="{BB962C8B-B14F-4D97-AF65-F5344CB8AC3E}">
        <p14:creationId xmlns:p14="http://schemas.microsoft.com/office/powerpoint/2010/main" val="3706848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71750" y="322263"/>
            <a:ext cx="1714500" cy="965200"/>
          </a:xfrm>
        </p:spPr>
      </p:sp>
      <p:sp>
        <p:nvSpPr>
          <p:cNvPr id="3" name="Notes Placeholder 2"/>
          <p:cNvSpPr>
            <a:spLocks noGrp="1"/>
          </p:cNvSpPr>
          <p:nvPr>
            <p:ph type="body" idx="1"/>
          </p:nvPr>
        </p:nvSpPr>
        <p:spPr>
          <a:xfrm>
            <a:off x="182105" y="1385887"/>
            <a:ext cx="6493790" cy="7435850"/>
          </a:xfrm>
        </p:spPr>
        <p:txBody>
          <a:bodyPr/>
          <a:lstStyle/>
          <a:p>
            <a:pPr marL="171450" indent="-171450">
              <a:buFont typeface="Arial" panose="020B0604020202020204" pitchFamily="34" charset="0"/>
              <a:buChar char="•"/>
            </a:pPr>
            <a:r>
              <a:rPr lang="en-US" dirty="0">
                <a:highlight>
                  <a:srgbClr val="FFFF00"/>
                </a:highlight>
              </a:rPr>
              <a:t>“One Sabbath he was going through the grainfields, and as they made their way, his disciples began to pluck heads of grain” (Mark 2:23)</a:t>
            </a:r>
            <a:br>
              <a:rPr lang="en-US" dirty="0"/>
            </a:br>
            <a:r>
              <a:rPr lang="en-US" dirty="0"/>
              <a:t>- Matthew, Mark, and Luke all have an account of this story</a:t>
            </a:r>
            <a:br>
              <a:rPr lang="en-US" dirty="0"/>
            </a:br>
            <a:r>
              <a:rPr lang="en-US" dirty="0"/>
              <a:t>- Matthew’s account informs us that the disciples do this because they were hungry</a:t>
            </a:r>
            <a:br>
              <a:rPr lang="en-US" dirty="0"/>
            </a:br>
            <a:r>
              <a:rPr lang="en-US" dirty="0">
                <a:highlight>
                  <a:srgbClr val="8AF8FF"/>
                </a:highlight>
              </a:rPr>
              <a:t>- Luke’s account makes note of the fact that they were also rubbing them in their hands, both are important to keep in mind</a:t>
            </a:r>
            <a:br>
              <a:rPr lang="en-US" dirty="0"/>
            </a:br>
            <a:r>
              <a:rPr lang="en-US" dirty="0"/>
              <a:t>- Now of course the Sabbath was to be a day kept holy, a day given unto the Lord, a day that would last from sunset Friday until sunset Saturday.</a:t>
            </a:r>
            <a:br>
              <a:rPr lang="en-US" dirty="0"/>
            </a:br>
            <a:r>
              <a:rPr lang="en-US" dirty="0"/>
              <a:t>- And as expressed in the 10 commandments and the law of God as a whole, it was to be a day that the people would cease from work</a:t>
            </a:r>
            <a:br>
              <a:rPr lang="en-US" dirty="0"/>
            </a:br>
            <a:r>
              <a:rPr lang="en-US" dirty="0">
                <a:highlight>
                  <a:srgbClr val="8AF8FF"/>
                </a:highlight>
              </a:rPr>
              <a:t>- In order that they might rest and fixate their hearts and minds on God. </a:t>
            </a:r>
            <a:br>
              <a:rPr lang="en-US" dirty="0"/>
            </a:br>
            <a:r>
              <a:rPr lang="en-US" dirty="0"/>
              <a:t>- But of course over time the rabbis began to make laws about the law of God</a:t>
            </a:r>
            <a:br>
              <a:rPr lang="en-US" dirty="0"/>
            </a:br>
            <a:r>
              <a:rPr lang="en-US" dirty="0"/>
              <a:t>- These can be found in what is known as the Mishnah, which contained 39 prohibitions of what a person could and could not do on the Sabbath</a:t>
            </a:r>
            <a:br>
              <a:rPr lang="en-US" dirty="0"/>
            </a:br>
            <a:r>
              <a:rPr lang="en-US" dirty="0">
                <a:highlight>
                  <a:srgbClr val="8AF8FF"/>
                </a:highlight>
              </a:rPr>
              <a:t>- And the Talmud, which contained 24 chapters of what a person can and cannot do on the Sabbath</a:t>
            </a:r>
            <a:br>
              <a:rPr lang="en-US" dirty="0"/>
            </a:br>
            <a:r>
              <a:rPr lang="en-US" dirty="0"/>
              <a:t>- And in here there are details which cannot be found in Scripture</a:t>
            </a:r>
            <a:br>
              <a:rPr lang="en-US" dirty="0"/>
            </a:br>
            <a:r>
              <a:rPr lang="en-US" dirty="0"/>
              <a:t>- For example, you could not walk any further than 1999 paces, to take the 2000</a:t>
            </a:r>
            <a:r>
              <a:rPr lang="en-US" baseline="30000" dirty="0"/>
              <a:t>th</a:t>
            </a:r>
            <a:r>
              <a:rPr lang="en-US" dirty="0"/>
              <a:t> step would be a violation of the Sabbath</a:t>
            </a:r>
            <a:br>
              <a:rPr lang="en-US" dirty="0"/>
            </a:br>
            <a:r>
              <a:rPr lang="en-US" dirty="0">
                <a:highlight>
                  <a:srgbClr val="8AF8FF"/>
                </a:highlight>
              </a:rPr>
              <a:t>- Which perhaps Jesus and his disciples were also in violation of</a:t>
            </a:r>
            <a:br>
              <a:rPr lang="en-US" dirty="0"/>
            </a:br>
            <a:r>
              <a:rPr lang="en-US" dirty="0"/>
              <a:t>- And the one which is in focus in this particular instance is the reaping, for the disciples to be picking food and rubbing it was deemed work on the Sabbath</a:t>
            </a:r>
            <a:br>
              <a:rPr lang="en-US" dirty="0"/>
            </a:br>
            <a:r>
              <a:rPr lang="en-US" dirty="0"/>
              <a:t>- The Pharisees took major issue with this,</a:t>
            </a:r>
          </a:p>
          <a:p>
            <a:pPr marL="171450" indent="-171450">
              <a:buFont typeface="Arial" panose="020B0604020202020204" pitchFamily="34" charset="0"/>
              <a:buChar char="•"/>
            </a:pPr>
            <a:r>
              <a:rPr lang="en-US" dirty="0">
                <a:highlight>
                  <a:srgbClr val="FFFF00"/>
                </a:highlight>
              </a:rPr>
              <a:t>“And the Pharisees were saying to him, “Look, why are they doing what is not lawful on the Sabbath?” (Mark 2:24)</a:t>
            </a:r>
            <a:br>
              <a:rPr lang="en-US" dirty="0"/>
            </a:br>
            <a:r>
              <a:rPr lang="en-US" dirty="0"/>
              <a:t>- Notice that the Pharisees didn’t address the disciples, no instead they turn to their leader, their king, Jesus and address him instead</a:t>
            </a:r>
            <a:br>
              <a:rPr lang="en-US" dirty="0"/>
            </a:br>
            <a:r>
              <a:rPr lang="en-US" dirty="0"/>
              <a:t>- Among scribes it was assumed that a teacher was responsible for the </a:t>
            </a:r>
            <a:r>
              <a:rPr lang="en-US" dirty="0" err="1"/>
              <a:t>behaviour</a:t>
            </a:r>
            <a:r>
              <a:rPr lang="en-US" dirty="0"/>
              <a:t> of the disciples, which is why the Pharisees bring their critique of the disciples directly to Jesus</a:t>
            </a:r>
            <a:br>
              <a:rPr lang="en-US" dirty="0"/>
            </a:br>
            <a:r>
              <a:rPr lang="en-US" dirty="0">
                <a:highlight>
                  <a:srgbClr val="8AF8FF"/>
                </a:highlight>
              </a:rPr>
              <a:t>- And what do they say, they say look, or better translated perhaps as behold</a:t>
            </a:r>
            <a:br>
              <a:rPr lang="en-US" dirty="0"/>
            </a:br>
            <a:r>
              <a:rPr lang="en-US" dirty="0"/>
              <a:t>- Which adds a note of admiration at the strange reality which is unfolding before their eyes, something that is hard for them to believe</a:t>
            </a:r>
            <a:br>
              <a:rPr lang="en-US" dirty="0"/>
            </a:br>
            <a:r>
              <a:rPr lang="en-US" dirty="0"/>
              <a:t>- Behold, why are they doing what is not lawful on the Sabbath? Why, with what right, by whose authority do they break these man-made laws and traditions</a:t>
            </a:r>
            <a:br>
              <a:rPr lang="en-US" dirty="0"/>
            </a:br>
            <a:r>
              <a:rPr lang="en-US" dirty="0">
                <a:highlight>
                  <a:srgbClr val="8AF8FF"/>
                </a:highlight>
              </a:rPr>
              <a:t>- They ask Jesus, who do you think you are, challenging our authority, challenging our religion, on our sacred day, on our day which we get to shine most</a:t>
            </a:r>
            <a:br>
              <a:rPr lang="en-US" dirty="0"/>
            </a:br>
            <a:r>
              <a:rPr lang="en-US" dirty="0"/>
              <a:t>- They wanted to protect their hypocritical religion, which was only focused on the outward, of appearing to be clean on the outside, meanwhile they were dead on the inside </a:t>
            </a:r>
            <a:br>
              <a:rPr lang="en-US" dirty="0"/>
            </a:br>
            <a:r>
              <a:rPr lang="en-US" dirty="0"/>
              <a:t>- My dear  friends, let us watch and be on guard against similar </a:t>
            </a:r>
            <a:r>
              <a:rPr lang="en-US" dirty="0" err="1"/>
              <a:t>behaviour</a:t>
            </a:r>
            <a:r>
              <a:rPr lang="en-US" dirty="0"/>
              <a:t>, let us watch and be careful that we do not slide into becoming legalistic and like the Pharisees</a:t>
            </a:r>
            <a:br>
              <a:rPr lang="en-US" dirty="0"/>
            </a:br>
            <a:r>
              <a:rPr lang="en-US" dirty="0">
                <a:highlight>
                  <a:srgbClr val="8AF8FF"/>
                </a:highlight>
              </a:rPr>
              <a:t>- We ought to care deeply about obedience and holiness, but not to man-made false religions but being obedient to the Word of God</a:t>
            </a:r>
            <a:br>
              <a:rPr lang="en-US" dirty="0"/>
            </a:br>
            <a:r>
              <a:rPr lang="en-US" dirty="0"/>
              <a:t>- Not concerned about all the pomp and ceremony where we get the glory</a:t>
            </a:r>
            <a:br>
              <a:rPr lang="en-US" dirty="0"/>
            </a:br>
            <a:r>
              <a:rPr lang="en-US" dirty="0"/>
              <a:t>- But concerned with repentance and faith, about loving God and loving others, about doing everything to the glory of God. That I might decrease and he might increase. </a:t>
            </a:r>
            <a:br>
              <a:rPr lang="en-US" dirty="0"/>
            </a:br>
            <a:r>
              <a:rPr lang="en-US" dirty="0">
                <a:highlight>
                  <a:srgbClr val="8AF8FF"/>
                </a:highlight>
              </a:rPr>
              <a:t>- But the Pharisees wanted all the glory for themselves, and they call out the disciples for breaking these laws</a:t>
            </a:r>
          </a:p>
          <a:p>
            <a:pPr marL="171450" indent="-171450">
              <a:buFont typeface="Arial" panose="020B0604020202020204" pitchFamily="34" charset="0"/>
              <a:buChar char="•"/>
            </a:pPr>
            <a:r>
              <a:rPr lang="en-US" dirty="0">
                <a:highlight>
                  <a:srgbClr val="FFFF00"/>
                </a:highlight>
              </a:rPr>
              <a:t>The problem with legalism, is that it adds to the Word of God</a:t>
            </a:r>
            <a:br>
              <a:rPr lang="en-US" dirty="0"/>
            </a:br>
            <a:r>
              <a:rPr lang="en-US" dirty="0"/>
              <a:t>- You see the Sabbath was established and is rooted in Creation, and was then given to the nation of Israel on Mount Sinai and was restated again in Deuteronomy</a:t>
            </a:r>
            <a:br>
              <a:rPr lang="en-US" dirty="0"/>
            </a:br>
            <a:r>
              <a:rPr lang="en-US" dirty="0"/>
              <a:t>- With the overarching and basically only prohibition being, keep the day holy by not working</a:t>
            </a:r>
            <a:br>
              <a:rPr lang="en-US" dirty="0"/>
            </a:br>
            <a:r>
              <a:rPr lang="en-US" dirty="0">
                <a:highlight>
                  <a:srgbClr val="8AF8FF"/>
                </a:highlight>
              </a:rPr>
              <a:t>- And then throughout history the rabbis committed themselves to fine tuning that law and coming up with specific prohibitions, which are found in the Mishnah and Talmud</a:t>
            </a:r>
            <a:br>
              <a:rPr lang="en-US" dirty="0"/>
            </a:br>
            <a:r>
              <a:rPr lang="en-US" dirty="0"/>
              <a:t>- But in getting to Deuteronomy 5 where the 10 commandments are given again to the nation of Israel</a:t>
            </a:r>
            <a:br>
              <a:rPr lang="en-US" dirty="0"/>
            </a:br>
            <a:r>
              <a:rPr lang="en-US" dirty="0"/>
              <a:t>- The rabbis had to first read </a:t>
            </a:r>
            <a:r>
              <a:rPr lang="en-US" b="1" dirty="0">
                <a:highlight>
                  <a:srgbClr val="9CDF89"/>
                </a:highlight>
              </a:rPr>
              <a:t>Deuteronomy 4:1-2 which says, “And now, O Israel, listen to the statutes and rules that I am teaching you, and do them, that you may live, and go in and take possession of the land that the Lord, the God of your fathers, is giving you. You shall not add to the word that I command you, nor take from it, that you may keep the commandments of the Lord your God that I command you”</a:t>
            </a:r>
            <a:br>
              <a:rPr lang="en-US" dirty="0"/>
            </a:br>
            <a:r>
              <a:rPr lang="en-US" dirty="0"/>
              <a:t>- But here’s the Pharisees the experts in the Old Testament doing what? Adding to the Word of God</a:t>
            </a:r>
            <a:br>
              <a:rPr lang="en-US" dirty="0"/>
            </a:br>
            <a:r>
              <a:rPr lang="en-US" dirty="0"/>
              <a:t>- Legalism says do this and you will get to heaven, obey this and then you will be saved, dress like this and then you will be forgiven </a:t>
            </a:r>
            <a:br>
              <a:rPr lang="en-US" dirty="0"/>
            </a:br>
            <a:r>
              <a:rPr lang="en-US" dirty="0">
                <a:highlight>
                  <a:srgbClr val="8AF8FF"/>
                </a:highlight>
              </a:rPr>
              <a:t>- The gospel says, “It is finished”. Jesus paid it all, he did it all, he lived the perfect life</a:t>
            </a:r>
            <a:br>
              <a:rPr lang="en-US" dirty="0"/>
            </a:br>
            <a:r>
              <a:rPr lang="en-US" dirty="0"/>
              <a:t>- So now all that is required for forgiveness, to be saved, is repentance and faith in the person and work of Jesus Christ, that’s it!</a:t>
            </a:r>
            <a:br>
              <a:rPr lang="en-US" dirty="0"/>
            </a:br>
            <a:r>
              <a:rPr lang="en-US" dirty="0"/>
              <a:t>- Obedience cannot save you, none do what is good, all fall short of the glory of God, only by grace alone, through faith alone, in Christ alone</a:t>
            </a:r>
            <a:br>
              <a:rPr lang="en-US" dirty="0"/>
            </a:br>
            <a:r>
              <a:rPr lang="en-US" dirty="0">
                <a:highlight>
                  <a:srgbClr val="8AF8FF"/>
                </a:highlight>
              </a:rPr>
              <a:t>- And so legalism, flies directly in the face of the gospel, it is leading countless people astray</a:t>
            </a:r>
            <a:br>
              <a:rPr lang="en-US" dirty="0">
                <a:highlight>
                  <a:srgbClr val="8AF8FF"/>
                </a:highlight>
              </a:rPr>
            </a:br>
            <a:r>
              <a:rPr lang="en-US" dirty="0"/>
              <a:t>- It is a false gospel, and Jesus being the good shepherd will protect the flock, and he does so with full force</a:t>
            </a:r>
            <a:br>
              <a:rPr lang="en-US" dirty="0"/>
            </a:br>
            <a:r>
              <a:rPr lang="en-US" dirty="0"/>
              <a:t>- Jesus pulls no punches when it comes to the truth being tampered with and wolves coming at his sheep</a:t>
            </a:r>
            <a:br>
              <a:rPr lang="en-US" dirty="0"/>
            </a:br>
            <a:endParaRPr lang="en-US" dirty="0"/>
          </a:p>
        </p:txBody>
      </p:sp>
      <p:sp>
        <p:nvSpPr>
          <p:cNvPr id="4" name="Slide Number Placeholder 3"/>
          <p:cNvSpPr>
            <a:spLocks noGrp="1"/>
          </p:cNvSpPr>
          <p:nvPr>
            <p:ph type="sldNum" sz="quarter" idx="5"/>
          </p:nvPr>
        </p:nvSpPr>
        <p:spPr/>
        <p:txBody>
          <a:bodyPr/>
          <a:lstStyle/>
          <a:p>
            <a:fld id="{1CFFB04B-9CFA-8E43-BD7F-0F13A56AD826}" type="slidenum">
              <a:rPr lang="en-US" smtClean="0"/>
              <a:t>2</a:t>
            </a:fld>
            <a:endParaRPr lang="en-US"/>
          </a:p>
        </p:txBody>
      </p:sp>
    </p:spTree>
    <p:extLst>
      <p:ext uri="{BB962C8B-B14F-4D97-AF65-F5344CB8AC3E}">
        <p14:creationId xmlns:p14="http://schemas.microsoft.com/office/powerpoint/2010/main" val="4099098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93950" y="400050"/>
            <a:ext cx="2070100" cy="1165225"/>
          </a:xfrm>
        </p:spPr>
      </p:sp>
      <p:sp>
        <p:nvSpPr>
          <p:cNvPr id="3" name="Notes Placeholder 2"/>
          <p:cNvSpPr>
            <a:spLocks noGrp="1"/>
          </p:cNvSpPr>
          <p:nvPr>
            <p:ph type="body" idx="1"/>
          </p:nvPr>
        </p:nvSpPr>
        <p:spPr>
          <a:xfrm>
            <a:off x="170481" y="1750339"/>
            <a:ext cx="6555783" cy="6308779"/>
          </a:xfrm>
        </p:spPr>
        <p:txBody>
          <a:bodyPr/>
          <a:lstStyle/>
          <a:p>
            <a:pPr marL="171450" indent="-171450">
              <a:buFont typeface="Arial" panose="020B0604020202020204" pitchFamily="34" charset="0"/>
              <a:buChar char="•"/>
            </a:pPr>
            <a:r>
              <a:rPr lang="en-US" dirty="0">
                <a:highlight>
                  <a:srgbClr val="FFFF00"/>
                </a:highlight>
              </a:rPr>
              <a:t>“And he said to them, “Have you never read what David did” (Mark 2:25a)</a:t>
            </a:r>
            <a:br>
              <a:rPr lang="en-US" dirty="0"/>
            </a:br>
            <a:r>
              <a:rPr lang="en-US" dirty="0"/>
              <a:t>- Jesus begins his question to the Pharisees, who are attacking him and his followers with, “Have you never read what David did?”</a:t>
            </a:r>
            <a:br>
              <a:rPr lang="en-US" dirty="0"/>
            </a:br>
            <a:r>
              <a:rPr lang="en-US" dirty="0"/>
              <a:t>- How insulting. The Pharisees were the experts in religious law, they knew the Old Testament back to front</a:t>
            </a:r>
            <a:br>
              <a:rPr lang="en-US" dirty="0"/>
            </a:br>
            <a:r>
              <a:rPr lang="en-US" dirty="0">
                <a:highlight>
                  <a:srgbClr val="8AF8FF"/>
                </a:highlight>
              </a:rPr>
              <a:t>- And Jesus says, “Have you never read this book”, “Do you not know what the Scriptures say”</a:t>
            </a:r>
            <a:br>
              <a:rPr lang="en-US" dirty="0"/>
            </a:br>
            <a:r>
              <a:rPr lang="en-US" dirty="0"/>
              <a:t>- He wants them to take their eyes of their man-made laws and point them back to the Old Testament, the law of God</a:t>
            </a:r>
            <a:br>
              <a:rPr lang="en-US" dirty="0"/>
            </a:br>
            <a:r>
              <a:rPr lang="en-US" dirty="0"/>
              <a:t>- Christ himself comes to defend his people, and he could have done so in his own authority as the second person of the God-head, but instead he uses the God-breathed Scriptures</a:t>
            </a:r>
            <a:br>
              <a:rPr lang="en-US" dirty="0"/>
            </a:br>
            <a:r>
              <a:rPr lang="en-US" dirty="0">
                <a:highlight>
                  <a:srgbClr val="8AF8FF"/>
                </a:highlight>
              </a:rPr>
              <a:t>- He makes the comparison between himself and Israel’s royal messianic prototype to also define Jesus’ authority as the royal Son of God anticipated since the reign of David</a:t>
            </a:r>
            <a:br>
              <a:rPr lang="en-US" dirty="0"/>
            </a:br>
            <a:r>
              <a:rPr lang="en-US" dirty="0"/>
              <a:t>- Jesus cites David not as an excuse for his actions, but will use David and his followers actions as a precedent </a:t>
            </a:r>
          </a:p>
          <a:p>
            <a:pPr marL="171450" indent="-171450">
              <a:buFont typeface="Arial" panose="020B0604020202020204" pitchFamily="34" charset="0"/>
              <a:buChar char="•"/>
            </a:pPr>
            <a:r>
              <a:rPr lang="en-US" dirty="0">
                <a:highlight>
                  <a:srgbClr val="FFFF00"/>
                </a:highlight>
              </a:rPr>
              <a:t>“When he was in need and was hungry, and those who were with him” (Mark 2:25b)</a:t>
            </a:r>
            <a:br>
              <a:rPr lang="en-US" dirty="0"/>
            </a:br>
            <a:r>
              <a:rPr lang="en-US" dirty="0"/>
              <a:t>- Now remember, we read in Matthew’s account that the disciples were hungry, they were in need</a:t>
            </a:r>
            <a:br>
              <a:rPr lang="en-US" dirty="0"/>
            </a:br>
            <a:r>
              <a:rPr lang="en-US" dirty="0"/>
              <a:t>- David, at this time in history, he is on the run from Saul, fleeing south from Gibeah. </a:t>
            </a:r>
            <a:br>
              <a:rPr lang="en-US" dirty="0"/>
            </a:br>
            <a:r>
              <a:rPr lang="en-US" dirty="0">
                <a:highlight>
                  <a:srgbClr val="8AF8FF"/>
                </a:highlight>
              </a:rPr>
              <a:t>- Jonathan has just shot the arrows for David to make a run for it, in order to escape Saul </a:t>
            </a:r>
            <a:br>
              <a:rPr lang="en-US" dirty="0"/>
            </a:br>
            <a:r>
              <a:rPr lang="en-US" dirty="0"/>
              <a:t>- And David comes to the city of Nob where the tabernacle was located</a:t>
            </a:r>
            <a:br>
              <a:rPr lang="en-US" dirty="0"/>
            </a:br>
            <a:r>
              <a:rPr lang="en-US" dirty="0"/>
              <a:t>- Now while the Old Testament passage, which we will read in a minute is not directly comparable to what Jesus’ disciples were doing</a:t>
            </a:r>
            <a:br>
              <a:rPr lang="en-US" dirty="0"/>
            </a:br>
            <a:r>
              <a:rPr lang="en-US" dirty="0">
                <a:highlight>
                  <a:srgbClr val="8AF8FF"/>
                </a:highlight>
              </a:rPr>
              <a:t>- The argument, the question was whether Jesus had the right to override the laws, by whose authority?</a:t>
            </a:r>
          </a:p>
          <a:p>
            <a:pPr marL="171450" indent="-171450">
              <a:buFont typeface="Arial" panose="020B0604020202020204" pitchFamily="34" charset="0"/>
              <a:buChar char="•"/>
            </a:pPr>
            <a:r>
              <a:rPr lang="en-US" dirty="0">
                <a:highlight>
                  <a:srgbClr val="FFFF00"/>
                </a:highlight>
              </a:rPr>
              <a:t>“How he entered the house of God, in the time of Abiathar the high priest” (Mark 2:26a)</a:t>
            </a:r>
            <a:br>
              <a:rPr lang="en-US" dirty="0"/>
            </a:br>
            <a:r>
              <a:rPr lang="en-US" dirty="0"/>
              <a:t>- </a:t>
            </a:r>
            <a:r>
              <a:rPr lang="en-US" b="1" dirty="0">
                <a:highlight>
                  <a:srgbClr val="9CDF89"/>
                </a:highlight>
              </a:rPr>
              <a:t>Read 1 Sam 21:1-6</a:t>
            </a:r>
            <a:br>
              <a:rPr lang="en-US" dirty="0"/>
            </a:br>
            <a:r>
              <a:rPr lang="en-US" dirty="0"/>
              <a:t>- Now do you notice who the high priest is? It’s Ahimelech, not Abiathar like Jesus said it was</a:t>
            </a:r>
            <a:br>
              <a:rPr lang="en-US" dirty="0"/>
            </a:br>
            <a:r>
              <a:rPr lang="en-US" dirty="0"/>
              <a:t>- Over the years theologians and commentators have debated the reasoning for this</a:t>
            </a:r>
            <a:br>
              <a:rPr lang="en-US" dirty="0"/>
            </a:br>
            <a:r>
              <a:rPr lang="en-US" dirty="0">
                <a:highlight>
                  <a:srgbClr val="8AF8FF"/>
                </a:highlight>
              </a:rPr>
              <a:t>– Ahimelech was the priest before Abiathar. And Abiathar had a lengthy time as high priest during the reign of king David</a:t>
            </a:r>
            <a:br>
              <a:rPr lang="en-US" dirty="0"/>
            </a:br>
            <a:r>
              <a:rPr lang="en-US" dirty="0"/>
              <a:t>– So it is the priesthood of Abiathar which dominates this era, his priesthood marked this era of Israel’s history</a:t>
            </a:r>
            <a:br>
              <a:rPr lang="en-US" dirty="0"/>
            </a:br>
            <a:r>
              <a:rPr lang="en-US" dirty="0"/>
              <a:t>– This could perhaps be better understood to us today as, “It was in the days of Abiathar”</a:t>
            </a:r>
          </a:p>
        </p:txBody>
      </p:sp>
      <p:sp>
        <p:nvSpPr>
          <p:cNvPr id="4" name="Slide Number Placeholder 3"/>
          <p:cNvSpPr>
            <a:spLocks noGrp="1"/>
          </p:cNvSpPr>
          <p:nvPr>
            <p:ph type="sldNum" sz="quarter" idx="5"/>
          </p:nvPr>
        </p:nvSpPr>
        <p:spPr/>
        <p:txBody>
          <a:bodyPr/>
          <a:lstStyle/>
          <a:p>
            <a:fld id="{1CFFB04B-9CFA-8E43-BD7F-0F13A56AD826}" type="slidenum">
              <a:rPr lang="en-US" smtClean="0"/>
              <a:t>3</a:t>
            </a:fld>
            <a:endParaRPr lang="en-US"/>
          </a:p>
        </p:txBody>
      </p:sp>
    </p:spTree>
    <p:extLst>
      <p:ext uri="{BB962C8B-B14F-4D97-AF65-F5344CB8AC3E}">
        <p14:creationId xmlns:p14="http://schemas.microsoft.com/office/powerpoint/2010/main" val="1413664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5375" y="306388"/>
            <a:ext cx="2127250" cy="1196975"/>
          </a:xfrm>
        </p:spPr>
      </p:sp>
      <p:sp>
        <p:nvSpPr>
          <p:cNvPr id="3" name="Notes Placeholder 2"/>
          <p:cNvSpPr>
            <a:spLocks noGrp="1"/>
          </p:cNvSpPr>
          <p:nvPr>
            <p:ph type="body" idx="1"/>
          </p:nvPr>
        </p:nvSpPr>
        <p:spPr>
          <a:xfrm>
            <a:off x="139485" y="1703844"/>
            <a:ext cx="6555783" cy="7133768"/>
          </a:xfrm>
        </p:spPr>
        <p:txBody>
          <a:bodyPr/>
          <a:lstStyle/>
          <a:p>
            <a:pPr marL="171450" indent="-171450">
              <a:buFont typeface="Arial" panose="020B0604020202020204" pitchFamily="34" charset="0"/>
              <a:buChar char="•"/>
            </a:pPr>
            <a:r>
              <a:rPr lang="en-US" dirty="0">
                <a:highlight>
                  <a:srgbClr val="FFFF00"/>
                </a:highlight>
              </a:rPr>
              <a:t>“And ate the bread of the Presence, which it is not lawful for any but the priests to eat, and also gave it to those who were with him?” (Mark 2:26b)</a:t>
            </a:r>
            <a:br>
              <a:rPr lang="en-US" dirty="0"/>
            </a:br>
            <a:r>
              <a:rPr lang="en-US" dirty="0"/>
              <a:t>- Now we read about this bread in Leviticus 24:5-9. It was baked fresh weekly every Sabbath</a:t>
            </a:r>
            <a:br>
              <a:rPr lang="en-US" dirty="0"/>
            </a:br>
            <a:r>
              <a:rPr lang="en-US" dirty="0"/>
              <a:t>- And 12 loaves as a symbol of the 12 tribes of Israel was placed before the Lord as a symbol of His ongoing love and covenant with His people</a:t>
            </a:r>
            <a:br>
              <a:rPr lang="en-US" dirty="0"/>
            </a:br>
            <a:r>
              <a:rPr lang="en-US" dirty="0">
                <a:highlight>
                  <a:srgbClr val="8AF8FF"/>
                </a:highlight>
              </a:rPr>
              <a:t>– And then at the end of each week only Aaron and his sons, so only the priests had been given the commission by God to eat this bread</a:t>
            </a:r>
            <a:br>
              <a:rPr lang="en-US" dirty="0"/>
            </a:br>
            <a:r>
              <a:rPr lang="en-US" dirty="0"/>
              <a:t>- Which was then replaced with fresh bread and the cycle would continue. </a:t>
            </a:r>
            <a:br>
              <a:rPr lang="en-US" dirty="0"/>
            </a:br>
            <a:r>
              <a:rPr lang="en-US" dirty="0"/>
              <a:t>- And the priest Ahimelech had nothing else to offer David and his companions. </a:t>
            </a:r>
            <a:br>
              <a:rPr lang="en-US" dirty="0"/>
            </a:br>
            <a:r>
              <a:rPr lang="en-US" dirty="0">
                <a:highlight>
                  <a:srgbClr val="8AF8FF"/>
                </a:highlight>
              </a:rPr>
              <a:t>- But the priest being wise, and having enough common sense understood that no ceremony or ritual overtakes moral obligation</a:t>
            </a:r>
            <a:br>
              <a:rPr lang="en-US" dirty="0"/>
            </a:br>
            <a:r>
              <a:rPr lang="en-US" dirty="0"/>
              <a:t>- Mercy triumphs ritual and ceremony, particularly when the laws that are being enforced are of man and not of God, which is the case with Jesus’ disciples and the Pharisees</a:t>
            </a:r>
            <a:br>
              <a:rPr lang="en-US" dirty="0"/>
            </a:br>
            <a:r>
              <a:rPr lang="en-US" dirty="0"/>
              <a:t>- If David was allowed to violate a law that had been established by God Himself, for the sake of mercy and necessity</a:t>
            </a:r>
            <a:br>
              <a:rPr lang="en-US" dirty="0"/>
            </a:br>
            <a:r>
              <a:rPr lang="en-US" dirty="0">
                <a:highlight>
                  <a:srgbClr val="8AF8FF"/>
                </a:highlight>
              </a:rPr>
              <a:t>- Then surely Jesus, the Son of God, the Messiah, could be allowed to violate an unbiblical regulation on the Sabbath</a:t>
            </a:r>
            <a:br>
              <a:rPr lang="en-US" dirty="0"/>
            </a:br>
            <a:r>
              <a:rPr lang="en-US" dirty="0"/>
              <a:t>- With one question Jesus completely decimates any argument the Pharisees may have, and they are left speechless</a:t>
            </a:r>
          </a:p>
          <a:p>
            <a:pPr marL="171450" indent="-171450">
              <a:buFont typeface="Arial" panose="020B0604020202020204" pitchFamily="34" charset="0"/>
              <a:buChar char="•"/>
            </a:pPr>
            <a:r>
              <a:rPr lang="en-US" dirty="0">
                <a:highlight>
                  <a:srgbClr val="FFFF00"/>
                </a:highlight>
              </a:rPr>
              <a:t>Christ himself defended his disciples and will protect his bride</a:t>
            </a:r>
            <a:br>
              <a:rPr lang="en-US" dirty="0"/>
            </a:br>
            <a:r>
              <a:rPr lang="en-US" dirty="0"/>
              <a:t>- Listen closely Christian. Christ defended his disciples then, and he continues to defend his people now. How you may ask? In what ways?</a:t>
            </a:r>
            <a:br>
              <a:rPr lang="en-US" dirty="0"/>
            </a:br>
            <a:r>
              <a:rPr lang="en-US" dirty="0"/>
              <a:t>- Well, he left all the glories of heaven and died on the cross to save us, to pay the debt of your sins, that you may be defended and kept from eternal death</a:t>
            </a:r>
            <a:br>
              <a:rPr lang="en-US" dirty="0"/>
            </a:br>
            <a:r>
              <a:rPr lang="en-US" dirty="0">
                <a:highlight>
                  <a:srgbClr val="8AF8FF"/>
                </a:highlight>
              </a:rPr>
              <a:t>- He rose again for our justification that we might be reconciled to God, that we might be snatched out of the clutches of darkness into the kingdom of light</a:t>
            </a:r>
            <a:br>
              <a:rPr lang="en-US" dirty="0"/>
            </a:br>
            <a:r>
              <a:rPr lang="en-US" dirty="0"/>
              <a:t>- And he promised to always be with us until the end of the age. </a:t>
            </a:r>
            <a:br>
              <a:rPr lang="en-US" dirty="0"/>
            </a:br>
            <a:r>
              <a:rPr lang="en-US" dirty="0"/>
              <a:t>- He then left us and ascended to the right hand of the Father, for our good that the Holy Spirit would come and indwell all who believe</a:t>
            </a:r>
            <a:br>
              <a:rPr lang="en-US" dirty="0"/>
            </a:br>
            <a:r>
              <a:rPr lang="en-US" dirty="0">
                <a:highlight>
                  <a:srgbClr val="8AF8FF"/>
                </a:highlight>
              </a:rPr>
              <a:t>- That He might convict us of sin and constantly bring us to our knees in repentance</a:t>
            </a:r>
            <a:br>
              <a:rPr lang="en-US" dirty="0"/>
            </a:br>
            <a:r>
              <a:rPr lang="en-US" dirty="0"/>
              <a:t>- And to stir up in us a hatred of sin that we might flee from it like the plague</a:t>
            </a:r>
            <a:br>
              <a:rPr lang="en-US" dirty="0"/>
            </a:br>
            <a:r>
              <a:rPr lang="en-US" dirty="0"/>
              <a:t>- And we are being sanctified, progressively being conformed to the image of Christ</a:t>
            </a:r>
            <a:br>
              <a:rPr lang="en-US" dirty="0"/>
            </a:br>
            <a:r>
              <a:rPr lang="en-US" dirty="0">
                <a:highlight>
                  <a:srgbClr val="8AF8FF"/>
                </a:highlight>
              </a:rPr>
              <a:t>- And he has given us His Word, and His promises, that we might lean on and cherish and trust in this firm foundation</a:t>
            </a:r>
            <a:br>
              <a:rPr lang="en-US" dirty="0"/>
            </a:br>
            <a:r>
              <a:rPr lang="en-US" dirty="0"/>
              <a:t>- And that as we read it, the Spirit might be cutting us to the core, that we might constantly depend upon the grace of God and that we might be killing sin</a:t>
            </a:r>
            <a:br>
              <a:rPr lang="en-US" dirty="0"/>
            </a:br>
            <a:r>
              <a:rPr lang="en-US" dirty="0"/>
              <a:t>- And he grafts us into the body of Christ, and by His Spirit he appoints elders to care for the sheep as his under shepherds</a:t>
            </a:r>
            <a:br>
              <a:rPr lang="en-US" dirty="0"/>
            </a:br>
            <a:r>
              <a:rPr lang="en-US" dirty="0">
                <a:highlight>
                  <a:srgbClr val="8AF8FF"/>
                </a:highlight>
              </a:rPr>
              <a:t>- And as elders we are to care for you, and defend you from the wolves, from error and false teaching, and to teach you correct doctrine and theology</a:t>
            </a:r>
            <a:br>
              <a:rPr lang="en-US" dirty="0">
                <a:highlight>
                  <a:srgbClr val="8AF8FF"/>
                </a:highlight>
              </a:rPr>
            </a:br>
            <a:r>
              <a:rPr lang="en-US" dirty="0"/>
              <a:t>- And as part of the body we are to be accountable and to be disciplined in accordance with the Scriptures for our good</a:t>
            </a:r>
            <a:br>
              <a:rPr lang="en-US" dirty="0"/>
            </a:br>
            <a:r>
              <a:rPr lang="en-US" dirty="0"/>
              <a:t>- That you might be convicted of sin and fight off sin that you might be drawn closer to Him</a:t>
            </a:r>
            <a:br>
              <a:rPr lang="en-US" dirty="0">
                <a:highlight>
                  <a:srgbClr val="8AF8FF"/>
                </a:highlight>
              </a:rPr>
            </a:br>
            <a:r>
              <a:rPr lang="en-US" dirty="0">
                <a:highlight>
                  <a:srgbClr val="8AF8FF"/>
                </a:highlight>
              </a:rPr>
              <a:t>- And Christian, you have been sealed with the Holy Spirit, who is the guarantee of our inheritance until we acquire possession of it. </a:t>
            </a:r>
            <a:br>
              <a:rPr lang="en-US" dirty="0"/>
            </a:br>
            <a:r>
              <a:rPr lang="en-US" dirty="0"/>
              <a:t>- And dear child, you cannot and will not be snatched out of the hands of God Almighty</a:t>
            </a:r>
            <a:br>
              <a:rPr lang="en-US" dirty="0"/>
            </a:br>
            <a:r>
              <a:rPr lang="en-US" dirty="0"/>
              <a:t>- No, He will keep you, He will hold you close until you get to glory</a:t>
            </a:r>
            <a:br>
              <a:rPr lang="en-US" dirty="0"/>
            </a:br>
            <a:r>
              <a:rPr lang="en-US" dirty="0">
                <a:highlight>
                  <a:srgbClr val="8AF8FF"/>
                </a:highlight>
              </a:rPr>
              <a:t>- And now our Lord and </a:t>
            </a:r>
            <a:r>
              <a:rPr lang="en-US" dirty="0" err="1">
                <a:highlight>
                  <a:srgbClr val="8AF8FF"/>
                </a:highlight>
              </a:rPr>
              <a:t>Saviour</a:t>
            </a:r>
            <a:r>
              <a:rPr lang="en-US" dirty="0">
                <a:highlight>
                  <a:srgbClr val="8AF8FF"/>
                </a:highlight>
              </a:rPr>
              <a:t>, seated at the right hand of the Father, is forever interceding for his people, until that day when he returns, and he smites evil once and for all</a:t>
            </a:r>
            <a:br>
              <a:rPr lang="en-US" dirty="0"/>
            </a:br>
            <a:r>
              <a:rPr lang="en-US" dirty="0"/>
              <a:t>- And on that day, when he calls us home, he will set us free from the presence of sin</a:t>
            </a:r>
            <a:br>
              <a:rPr lang="en-US" dirty="0"/>
            </a:br>
            <a:r>
              <a:rPr lang="en-US" dirty="0"/>
              <a:t>- So how does Christ defend us today? In what ways? Oh my dear brothers and sisters, in every way</a:t>
            </a:r>
            <a:br>
              <a:rPr lang="en-US" dirty="0"/>
            </a:br>
            <a:r>
              <a:rPr lang="en-US" dirty="0">
                <a:highlight>
                  <a:srgbClr val="8AF8FF"/>
                </a:highlight>
              </a:rPr>
              <a:t>- Now let us go into the world, knowing that Christ defends, Christ has won, and let us boldly proclaim the gospel which is the power of God unto salvation</a:t>
            </a:r>
            <a:br>
              <a:rPr lang="en-US" dirty="0"/>
            </a:br>
            <a:r>
              <a:rPr lang="en-US" dirty="0"/>
              <a:t>- The second thing I want us to notice about Christ here…</a:t>
            </a:r>
          </a:p>
          <a:p>
            <a:pPr marL="171450" indent="-171450">
              <a:buFont typeface="Arial" panose="020B0604020202020204" pitchFamily="34" charset="0"/>
              <a:buChar char="•"/>
            </a:pPr>
            <a:r>
              <a:rPr lang="en-US" dirty="0">
                <a:highlight>
                  <a:srgbClr val="FFFF00"/>
                </a:highlight>
              </a:rPr>
              <a:t>“Our grand reason for our faith and practice, should always be, “Thus it is written in the Bible”, “What says Scripture” – J.C. Ryle</a:t>
            </a:r>
            <a:br>
              <a:rPr lang="en-US" dirty="0"/>
            </a:br>
            <a:r>
              <a:rPr lang="en-US" dirty="0"/>
              <a:t>- Christ is a master wielder of the Sword of the Spirit, of the Word of God, and constantly uses it to fend off enemies of the gospel</a:t>
            </a:r>
            <a:br>
              <a:rPr lang="en-US" dirty="0"/>
            </a:br>
            <a:r>
              <a:rPr lang="en-US" dirty="0"/>
              <a:t>- Christ ought to be our example. We should seek to be able to give scriptural answers for our </a:t>
            </a:r>
            <a:r>
              <a:rPr lang="en-US" dirty="0" err="1"/>
              <a:t>behaviour</a:t>
            </a:r>
            <a:r>
              <a:rPr lang="en-US" dirty="0"/>
              <a:t> in all matters of dispute</a:t>
            </a:r>
            <a:br>
              <a:rPr lang="en-US" dirty="0"/>
            </a:br>
            <a:r>
              <a:rPr lang="en-US" dirty="0">
                <a:highlight>
                  <a:srgbClr val="8AF8FF"/>
                </a:highlight>
              </a:rPr>
              <a:t>- But if we are to do this, we must know it well. Our lives ought to be saturated with it. We must spend much time in it, studying it, </a:t>
            </a:r>
            <a:r>
              <a:rPr lang="en-US" dirty="0" err="1">
                <a:highlight>
                  <a:srgbClr val="8AF8FF"/>
                </a:highlight>
              </a:rPr>
              <a:t>memorising</a:t>
            </a:r>
            <a:r>
              <a:rPr lang="en-US" dirty="0">
                <a:highlight>
                  <a:srgbClr val="8AF8FF"/>
                </a:highlight>
              </a:rPr>
              <a:t> it and applying its truths to our life</a:t>
            </a:r>
            <a:br>
              <a:rPr lang="en-US" dirty="0"/>
            </a:br>
            <a:r>
              <a:rPr lang="en-US" dirty="0"/>
              <a:t>- We must read it diligently, humbly, perseveringly, prayerfully, ready and willing to obey</a:t>
            </a:r>
            <a:br>
              <a:rPr lang="en-US" dirty="0"/>
            </a:br>
            <a:r>
              <a:rPr lang="en-US" dirty="0"/>
              <a:t>- To use it effectively, we must be familiar with it, for it does not come by our own intuition </a:t>
            </a:r>
            <a:br>
              <a:rPr lang="en-US" dirty="0"/>
            </a:br>
            <a:r>
              <a:rPr lang="en-US" dirty="0">
                <a:highlight>
                  <a:srgbClr val="8AF8FF"/>
                </a:highlight>
              </a:rPr>
              <a:t>- For it is students of the Bible and they alone who will find it a weapon ready in hand on the day of battle</a:t>
            </a:r>
          </a:p>
        </p:txBody>
      </p:sp>
      <p:sp>
        <p:nvSpPr>
          <p:cNvPr id="4" name="Slide Number Placeholder 3"/>
          <p:cNvSpPr>
            <a:spLocks noGrp="1"/>
          </p:cNvSpPr>
          <p:nvPr>
            <p:ph type="sldNum" sz="quarter" idx="5"/>
          </p:nvPr>
        </p:nvSpPr>
        <p:spPr/>
        <p:txBody>
          <a:bodyPr/>
          <a:lstStyle/>
          <a:p>
            <a:fld id="{1CFFB04B-9CFA-8E43-BD7F-0F13A56AD826}" type="slidenum">
              <a:rPr lang="en-US" smtClean="0"/>
              <a:t>4</a:t>
            </a:fld>
            <a:endParaRPr lang="en-US" dirty="0"/>
          </a:p>
        </p:txBody>
      </p:sp>
    </p:spTree>
    <p:extLst>
      <p:ext uri="{BB962C8B-B14F-4D97-AF65-F5344CB8AC3E}">
        <p14:creationId xmlns:p14="http://schemas.microsoft.com/office/powerpoint/2010/main" val="527807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32063" y="292100"/>
            <a:ext cx="1793875" cy="1009650"/>
          </a:xfrm>
        </p:spPr>
      </p:sp>
      <p:sp>
        <p:nvSpPr>
          <p:cNvPr id="3" name="Notes Placeholder 2"/>
          <p:cNvSpPr>
            <a:spLocks noGrp="1"/>
          </p:cNvSpPr>
          <p:nvPr>
            <p:ph type="body" idx="1"/>
          </p:nvPr>
        </p:nvSpPr>
        <p:spPr>
          <a:xfrm>
            <a:off x="143359" y="1393030"/>
            <a:ext cx="6571281" cy="7458870"/>
          </a:xfrm>
        </p:spPr>
        <p:txBody>
          <a:bodyPr/>
          <a:lstStyle/>
          <a:p>
            <a:pPr marL="171450" indent="-171450">
              <a:buFont typeface="Arial" panose="020B0604020202020204" pitchFamily="34" charset="0"/>
              <a:buChar char="•"/>
            </a:pPr>
            <a:r>
              <a:rPr lang="en-US" dirty="0">
                <a:highlight>
                  <a:srgbClr val="FFFF00"/>
                </a:highlight>
              </a:rPr>
              <a:t>”And he said to them, “The Sabbath was made for man, not man for the Sabbath” (Mark 2:27)</a:t>
            </a:r>
            <a:br>
              <a:rPr lang="en-US" dirty="0"/>
            </a:br>
            <a:r>
              <a:rPr lang="en-US" dirty="0"/>
              <a:t>- The Sabbath did not begin with the 10 commandments but was instituted at Creation </a:t>
            </a:r>
            <a:br>
              <a:rPr lang="en-US" dirty="0"/>
            </a:br>
            <a:r>
              <a:rPr lang="en-US" dirty="0"/>
              <a:t>- In </a:t>
            </a:r>
            <a:r>
              <a:rPr lang="en-US" b="1" dirty="0">
                <a:highlight>
                  <a:srgbClr val="9CDF89"/>
                </a:highlight>
              </a:rPr>
              <a:t>Genesis 2:2-3, “And on the seventh day God finished his work that he had done, and he rested on the seventh day from all his work that he had done. So God blessed the seventh day and made it holy, because on it God rested from all his work that he had done in creation”</a:t>
            </a:r>
            <a:br>
              <a:rPr lang="en-US" dirty="0"/>
            </a:br>
            <a:r>
              <a:rPr lang="en-US" dirty="0"/>
              <a:t>- Then gives it as a direct command to His people Israel on top of Mount Sinai and says, </a:t>
            </a:r>
            <a:r>
              <a:rPr lang="en-US" b="1" dirty="0">
                <a:highlight>
                  <a:srgbClr val="9CDF89"/>
                </a:highlight>
              </a:rPr>
              <a:t>“Remember the Sabbath day, to keep it holy. Six days you shall </a:t>
            </a:r>
            <a:r>
              <a:rPr lang="en-US" b="1" dirty="0" err="1">
                <a:highlight>
                  <a:srgbClr val="9CDF89"/>
                </a:highlight>
              </a:rPr>
              <a:t>labour</a:t>
            </a:r>
            <a:r>
              <a:rPr lang="en-US" b="1" dirty="0">
                <a:highlight>
                  <a:srgbClr val="9CDF89"/>
                </a:highlight>
              </a:rPr>
              <a:t>, and do all your work, but the seventh day is a Sabbath to the Lord your God. On it you shall not do any work…”</a:t>
            </a:r>
            <a:br>
              <a:rPr lang="en-US" dirty="0"/>
            </a:br>
            <a:r>
              <a:rPr lang="en-US" dirty="0"/>
              <a:t>- God made it for Adam in Eden, renewed it for the people of Israel, and it was to be a blessing, a day of rest from our week’s work</a:t>
            </a:r>
            <a:br>
              <a:rPr lang="en-US" dirty="0"/>
            </a:br>
            <a:r>
              <a:rPr lang="en-US" dirty="0"/>
              <a:t>- It was to be a day where all of God’s people would meet together, to worship God, be reminded of His goodness, His grace, and His mercy to them</a:t>
            </a:r>
            <a:br>
              <a:rPr lang="en-US" dirty="0"/>
            </a:br>
            <a:r>
              <a:rPr lang="en-US" dirty="0">
                <a:highlight>
                  <a:srgbClr val="8AF8FF"/>
                </a:highlight>
              </a:rPr>
              <a:t>- It was to be a day in which they were to fixate their hearts and mind on their Creator, their deliverer, God Himself</a:t>
            </a:r>
            <a:br>
              <a:rPr lang="en-US" dirty="0"/>
            </a:br>
            <a:r>
              <a:rPr lang="en-US" dirty="0"/>
              <a:t>- The main prohibition that we read both in Genesis and in Exodus is to stop working. I mean that is just nothing short of a blessing</a:t>
            </a:r>
            <a:br>
              <a:rPr lang="en-US" dirty="0"/>
            </a:br>
            <a:r>
              <a:rPr lang="en-US" dirty="0"/>
              <a:t>- It was for the good of the body and the soul, for resting the body, and worship for the soul</a:t>
            </a:r>
            <a:br>
              <a:rPr lang="en-US" dirty="0"/>
            </a:br>
            <a:r>
              <a:rPr lang="en-US" dirty="0">
                <a:highlight>
                  <a:srgbClr val="8AF8FF"/>
                </a:highlight>
              </a:rPr>
              <a:t>- But the Pharisees come along and take liberty by adding to the word of God</a:t>
            </a:r>
            <a:br>
              <a:rPr lang="en-US" dirty="0"/>
            </a:br>
            <a:r>
              <a:rPr lang="en-US" dirty="0"/>
              <a:t>- Turning it into a burden, rather than a blessing. Turning it from the most joyous day of the week to the most dreaded</a:t>
            </a:r>
            <a:br>
              <a:rPr lang="en-US" dirty="0"/>
            </a:br>
            <a:r>
              <a:rPr lang="en-US" dirty="0"/>
              <a:t>- Why? In order that they might get the glory, in order that they could have the whole day revolve around them</a:t>
            </a:r>
            <a:br>
              <a:rPr lang="en-US" dirty="0"/>
            </a:br>
            <a:r>
              <a:rPr lang="en-US" dirty="0">
                <a:highlight>
                  <a:srgbClr val="8AF8FF"/>
                </a:highlight>
              </a:rPr>
              <a:t>- Rather than everyone turning their eyes to God and giving Him all the praise and glory</a:t>
            </a:r>
            <a:br>
              <a:rPr lang="en-US" dirty="0"/>
            </a:br>
            <a:r>
              <a:rPr lang="en-US" dirty="0"/>
              <a:t>- Jesus is telling the Pharisees, you’ve got it backwards. You were not made for the Sabbath, you do not serve the Sabbath</a:t>
            </a:r>
            <a:br>
              <a:rPr lang="en-US" dirty="0"/>
            </a:br>
            <a:r>
              <a:rPr lang="en-US" dirty="0"/>
              <a:t>- The Sabbath was instituted for the benefit of mankind, for was not mankind created before the Sabbath</a:t>
            </a:r>
            <a:br>
              <a:rPr lang="en-US" dirty="0"/>
            </a:br>
            <a:r>
              <a:rPr lang="en-US" dirty="0">
                <a:highlight>
                  <a:srgbClr val="8AF8FF"/>
                </a:highlight>
              </a:rPr>
              <a:t>- But then Jesus’ next pronouncement was even more outrageous to the Pharisees</a:t>
            </a:r>
          </a:p>
          <a:p>
            <a:pPr marL="171450" indent="-171450">
              <a:buFont typeface="Arial" panose="020B0604020202020204" pitchFamily="34" charset="0"/>
              <a:buChar char="•"/>
            </a:pPr>
            <a:r>
              <a:rPr lang="en-US" dirty="0">
                <a:highlight>
                  <a:srgbClr val="FFFF00"/>
                </a:highlight>
              </a:rPr>
              <a:t>“So the Son of Man is Lord even of the Sabbath” (Mark 2:28)</a:t>
            </a:r>
            <a:br>
              <a:rPr lang="en-US" dirty="0"/>
            </a:br>
            <a:r>
              <a:rPr lang="en-US" dirty="0"/>
              <a:t>- There it is again, like last time Bill preached in Mark, the ‘Son of Man’</a:t>
            </a:r>
            <a:br>
              <a:rPr lang="en-US" dirty="0"/>
            </a:br>
            <a:r>
              <a:rPr lang="en-US" dirty="0"/>
              <a:t>- Which is a reference to Daniel 7:13-14. Which refers to Jesus unique vocation as the Son of Man with divine authority and power</a:t>
            </a:r>
            <a:br>
              <a:rPr lang="en-US" dirty="0"/>
            </a:br>
            <a:r>
              <a:rPr lang="en-US" dirty="0">
                <a:highlight>
                  <a:srgbClr val="8AF8FF"/>
                </a:highlight>
              </a:rPr>
              <a:t>- But not only is he ‘the Son of Man’, but he is Lord of the Sabbath. Now Jesus has done it</a:t>
            </a:r>
            <a:br>
              <a:rPr lang="en-US" dirty="0"/>
            </a:br>
            <a:r>
              <a:rPr lang="en-US" dirty="0"/>
              <a:t>- Remember it was God who instituted the Sabbath at creation, it was God atop Mount Sinai who wrote the 4</a:t>
            </a:r>
            <a:r>
              <a:rPr lang="en-US" baseline="30000" dirty="0"/>
              <a:t>th</a:t>
            </a:r>
            <a:r>
              <a:rPr lang="en-US" dirty="0"/>
              <a:t> commandment of the Sabbath onto the stone tablets</a:t>
            </a:r>
            <a:br>
              <a:rPr lang="en-US" dirty="0"/>
            </a:br>
            <a:r>
              <a:rPr lang="en-US" dirty="0"/>
              <a:t>- Jesus by saying this claims to be God, thus he is Lord of the Sabbath</a:t>
            </a:r>
            <a:br>
              <a:rPr lang="en-US" dirty="0"/>
            </a:br>
            <a:r>
              <a:rPr lang="en-US" dirty="0">
                <a:highlight>
                  <a:srgbClr val="8AF8FF"/>
                </a:highlight>
              </a:rPr>
              <a:t>- Christ is sovereign over it. Christ interprets God’s will, God’s word, and God’s law</a:t>
            </a:r>
            <a:br>
              <a:rPr lang="en-US" dirty="0"/>
            </a:br>
            <a:r>
              <a:rPr lang="en-US" dirty="0"/>
              <a:t>- So the Pharisees ask, by whose authority do the disciples break the law of the Sabbath? </a:t>
            </a:r>
            <a:br>
              <a:rPr lang="en-US" dirty="0"/>
            </a:br>
            <a:r>
              <a:rPr lang="en-US" dirty="0"/>
              <a:t>- Jesus says, by the authority of God Almighty</a:t>
            </a:r>
            <a:br>
              <a:rPr lang="en-US" dirty="0"/>
            </a:br>
            <a:r>
              <a:rPr lang="en-US" dirty="0">
                <a:highlight>
                  <a:srgbClr val="8AF8FF"/>
                </a:highlight>
              </a:rPr>
              <a:t>- Jesus takes the Pharisees most sacred day, their day to shine and says the Sabbath does not belong to you, for I am Lord of it, it finds its fulfilment in me</a:t>
            </a:r>
            <a:br>
              <a:rPr lang="en-US" dirty="0"/>
            </a:br>
            <a:r>
              <a:rPr lang="en-US" dirty="0"/>
              <a:t>- And we as New Testament Christians, now meet on the Lord’s day as stated in Revelation 1, and in accordance with the New testament on the first day. </a:t>
            </a:r>
            <a:br>
              <a:rPr lang="en-US" dirty="0"/>
            </a:br>
            <a:r>
              <a:rPr lang="en-US" dirty="0"/>
              <a:t>- We do this to celebrate and remember that Jesus Christ rose, we serve a living God</a:t>
            </a:r>
            <a:br>
              <a:rPr lang="en-US" dirty="0"/>
            </a:br>
            <a:r>
              <a:rPr lang="en-US" dirty="0">
                <a:highlight>
                  <a:srgbClr val="8AF8FF"/>
                </a:highlight>
              </a:rPr>
              <a:t>- Not in a legalistic sense, not that we aren’t allowed to work, or do chores or anything like that</a:t>
            </a:r>
            <a:br>
              <a:rPr lang="en-US" dirty="0"/>
            </a:br>
            <a:r>
              <a:rPr lang="en-US" dirty="0"/>
              <a:t>- But to keep it holy, to set it apart, to gather with God’s people in a local church</a:t>
            </a:r>
            <a:br>
              <a:rPr lang="en-US" dirty="0"/>
            </a:br>
            <a:r>
              <a:rPr lang="en-US" dirty="0"/>
              <a:t>- To come for the ordinary means of grace of the preaching of His Word and to take part in the Lord’s supper</a:t>
            </a:r>
            <a:br>
              <a:rPr lang="en-US" dirty="0"/>
            </a:br>
            <a:r>
              <a:rPr lang="en-US" dirty="0">
                <a:highlight>
                  <a:srgbClr val="8AF8FF"/>
                </a:highlight>
              </a:rPr>
              <a:t>- Never to be a burden but to find rest in our Lord and </a:t>
            </a:r>
            <a:r>
              <a:rPr lang="en-US" dirty="0" err="1">
                <a:highlight>
                  <a:srgbClr val="8AF8FF"/>
                </a:highlight>
              </a:rPr>
              <a:t>Saviour</a:t>
            </a:r>
            <a:r>
              <a:rPr lang="en-US" dirty="0">
                <a:highlight>
                  <a:srgbClr val="8AF8FF"/>
                </a:highlight>
              </a:rPr>
              <a:t>, to be reminded of His </a:t>
            </a:r>
            <a:r>
              <a:rPr lang="en-US" dirty="0"/>
              <a:t>goodness, to be convicted of sin, to fix our hearts and minds on Him</a:t>
            </a:r>
            <a:br>
              <a:rPr lang="en-US" dirty="0"/>
            </a:br>
            <a:r>
              <a:rPr lang="en-US" dirty="0"/>
              <a:t>- There is a very famous passage in Matthew where Jesus addresses the burden of legalism, the heavy load which the Pharisees and all legalistic false religions heap onto people</a:t>
            </a:r>
          </a:p>
          <a:p>
            <a:pPr marL="171450" indent="-171450">
              <a:buFont typeface="Arial" panose="020B0604020202020204" pitchFamily="34" charset="0"/>
              <a:buChar char="•"/>
            </a:pPr>
            <a:r>
              <a:rPr lang="en-US" dirty="0">
                <a:highlight>
                  <a:srgbClr val="FFFF00"/>
                </a:highlight>
              </a:rPr>
              <a:t>“Come to me, all who </a:t>
            </a:r>
            <a:r>
              <a:rPr lang="en-US" dirty="0" err="1">
                <a:highlight>
                  <a:srgbClr val="FFFF00"/>
                </a:highlight>
              </a:rPr>
              <a:t>labour</a:t>
            </a:r>
            <a:r>
              <a:rPr lang="en-US" dirty="0">
                <a:highlight>
                  <a:srgbClr val="FFFF00"/>
                </a:highlight>
              </a:rPr>
              <a:t> and are heavy laden, and I will give you rest” (Matt 11:28)</a:t>
            </a:r>
            <a:br>
              <a:rPr lang="en-US" dirty="0"/>
            </a:br>
            <a:r>
              <a:rPr lang="en-US" b="1" dirty="0">
                <a:highlight>
                  <a:srgbClr val="9CDF89"/>
                </a:highlight>
              </a:rPr>
              <a:t>- Take my yoke upon you, and learn from me, for I am gentle and lowly in heart, and you will find rest for your souls. For my yoke is easy, and my burden is light”</a:t>
            </a:r>
            <a:br>
              <a:rPr lang="en-US" dirty="0"/>
            </a:br>
            <a:r>
              <a:rPr lang="en-US" dirty="0"/>
              <a:t>- Now there are many applications for these verses, but in context Jesus is addressing those who have been entangled with the Pharisaic religion of legalism</a:t>
            </a:r>
            <a:br>
              <a:rPr lang="en-US" dirty="0"/>
            </a:br>
            <a:r>
              <a:rPr lang="en-US" dirty="0"/>
              <a:t>- He is calling out to people, you are weary, you have been heavy laden, you are so caught up in trying to please God by your own works, by obedience to man-made laws</a:t>
            </a:r>
            <a:br>
              <a:rPr lang="en-US" dirty="0"/>
            </a:br>
            <a:r>
              <a:rPr lang="en-US" dirty="0">
                <a:highlight>
                  <a:srgbClr val="8AF8FF"/>
                </a:highlight>
              </a:rPr>
              <a:t>- He says come to me, because only in me will you find rest, only in me will you please God. Your works are rubbish, Paul says our works are like dung</a:t>
            </a:r>
            <a:br>
              <a:rPr lang="en-US" dirty="0"/>
            </a:br>
            <a:r>
              <a:rPr lang="en-US" dirty="0"/>
              <a:t>- Just come to Christ, repent and believe in the finished work of Christ, and then you will find rest</a:t>
            </a:r>
            <a:br>
              <a:rPr lang="en-US" dirty="0"/>
            </a:br>
            <a:r>
              <a:rPr lang="en-US" dirty="0"/>
              <a:t>- But don’t miss the point of what Jesus is saying here. He isn’t just saying that he is Lord only of the Sabbath, for he is Lord of every day of the week</a:t>
            </a:r>
            <a:br>
              <a:rPr lang="en-US" dirty="0"/>
            </a:br>
            <a:r>
              <a:rPr lang="en-US" dirty="0">
                <a:highlight>
                  <a:srgbClr val="8AF8FF"/>
                </a:highlight>
              </a:rPr>
              <a:t>- The point of this passage is, do we bow the knee before the Lord of the Sabbath? Do we prostrate ourselves before the one who is Sovereign over it all?</a:t>
            </a:r>
          </a:p>
        </p:txBody>
      </p:sp>
      <p:sp>
        <p:nvSpPr>
          <p:cNvPr id="4" name="Slide Number Placeholder 3"/>
          <p:cNvSpPr>
            <a:spLocks noGrp="1"/>
          </p:cNvSpPr>
          <p:nvPr>
            <p:ph type="sldNum" sz="quarter" idx="5"/>
          </p:nvPr>
        </p:nvSpPr>
        <p:spPr/>
        <p:txBody>
          <a:bodyPr/>
          <a:lstStyle/>
          <a:p>
            <a:fld id="{1CFFB04B-9CFA-8E43-BD7F-0F13A56AD826}" type="slidenum">
              <a:rPr lang="en-US" smtClean="0"/>
              <a:t>5</a:t>
            </a:fld>
            <a:endParaRPr lang="en-US"/>
          </a:p>
        </p:txBody>
      </p:sp>
    </p:spTree>
    <p:extLst>
      <p:ext uri="{BB962C8B-B14F-4D97-AF65-F5344CB8AC3E}">
        <p14:creationId xmlns:p14="http://schemas.microsoft.com/office/powerpoint/2010/main" val="240232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86063" y="228600"/>
            <a:ext cx="1285875" cy="723900"/>
          </a:xfrm>
        </p:spPr>
      </p:sp>
      <p:sp>
        <p:nvSpPr>
          <p:cNvPr id="3" name="Notes Placeholder 2"/>
          <p:cNvSpPr>
            <a:spLocks noGrp="1"/>
          </p:cNvSpPr>
          <p:nvPr>
            <p:ph type="body" idx="1"/>
          </p:nvPr>
        </p:nvSpPr>
        <p:spPr>
          <a:xfrm>
            <a:off x="151108" y="967004"/>
            <a:ext cx="6555783" cy="8176996"/>
          </a:xfrm>
        </p:spPr>
        <p:txBody>
          <a:bodyPr/>
          <a:lstStyle/>
          <a:p>
            <a:pPr marL="171450" indent="-171450">
              <a:buFont typeface="Arial" panose="020B0604020202020204" pitchFamily="34" charset="0"/>
              <a:buChar char="•"/>
            </a:pPr>
            <a:r>
              <a:rPr lang="en-US" dirty="0">
                <a:highlight>
                  <a:srgbClr val="FFFF00"/>
                </a:highlight>
              </a:rPr>
              <a:t>“Again he entered the synagogue, and a man was there with a withered hand” (Mark 3:1)</a:t>
            </a:r>
            <a:br>
              <a:rPr lang="en-US" dirty="0"/>
            </a:br>
            <a:r>
              <a:rPr lang="en-US" dirty="0"/>
              <a:t>- Now remember back in </a:t>
            </a:r>
            <a:r>
              <a:rPr lang="en-US" b="1" dirty="0">
                <a:highlight>
                  <a:srgbClr val="9CDF89"/>
                </a:highlight>
              </a:rPr>
              <a:t>Mark 1:39 where it says, “And he went throughout all Galilee, preaching in their synagogues and casting out demons”</a:t>
            </a:r>
            <a:br>
              <a:rPr lang="en-US" dirty="0"/>
            </a:br>
            <a:r>
              <a:rPr lang="en-US" dirty="0"/>
              <a:t>- So Jesus had come to preach on this particular Sabbath, and it is possible that Jesus’ and his disciples continued there from plucking heads of grain to this synagogue to preach</a:t>
            </a:r>
            <a:br>
              <a:rPr lang="en-US" dirty="0"/>
            </a:br>
            <a:r>
              <a:rPr lang="en-US" dirty="0"/>
              <a:t>- ‘Again’, suggests that this is the synagogue at Capernaum. Meaning that this congregation has already witnessed Jesus remarkable displays of authority</a:t>
            </a:r>
            <a:br>
              <a:rPr lang="en-US" dirty="0"/>
            </a:br>
            <a:r>
              <a:rPr lang="en-US" dirty="0">
                <a:highlight>
                  <a:srgbClr val="8AF8FF"/>
                </a:highlight>
              </a:rPr>
              <a:t>- And once he gets there he notices a man with a withered hand. Withered meaning stiff and deformed, but it is important to note it is not life threatening </a:t>
            </a:r>
            <a:br>
              <a:rPr lang="en-US" dirty="0"/>
            </a:br>
            <a:r>
              <a:rPr lang="en-US" dirty="0"/>
              <a:t>- Luke’s gospel tells us that it was his right hand, which if we assume that he is right-handed then it is debilitating, perhaps stopping him from work and therefore earning a living</a:t>
            </a:r>
          </a:p>
          <a:p>
            <a:pPr marL="171450" indent="-171450">
              <a:buFont typeface="Arial" panose="020B0604020202020204" pitchFamily="34" charset="0"/>
              <a:buChar char="•"/>
            </a:pPr>
            <a:r>
              <a:rPr lang="en-US" dirty="0">
                <a:highlight>
                  <a:srgbClr val="FFFF00"/>
                </a:highlight>
              </a:rPr>
              <a:t>“And they watched Jesus, to see whether he would heal him on the Sabbath” (Mark 3:2a)</a:t>
            </a:r>
            <a:br>
              <a:rPr lang="en-US" dirty="0"/>
            </a:br>
            <a:r>
              <a:rPr lang="en-US" dirty="0"/>
              <a:t>- The subject of who is watching has not been defined, but based on the previous verses and verse 6 coming up, we know that it was the Pharisees who were watching him</a:t>
            </a:r>
            <a:br>
              <a:rPr lang="en-US" dirty="0"/>
            </a:br>
            <a:r>
              <a:rPr lang="en-US" dirty="0"/>
              <a:t>- After the grainfield they were watching him very carefully, they were hanging in suspense waiting for him to mess up. </a:t>
            </a:r>
            <a:br>
              <a:rPr lang="en-US" dirty="0"/>
            </a:br>
            <a:r>
              <a:rPr lang="en-US" dirty="0">
                <a:highlight>
                  <a:srgbClr val="8AF8FF"/>
                </a:highlight>
              </a:rPr>
              <a:t>- This is no casual observance but a </a:t>
            </a:r>
            <a:r>
              <a:rPr lang="en-US" dirty="0" err="1">
                <a:highlight>
                  <a:srgbClr val="8AF8FF"/>
                </a:highlight>
              </a:rPr>
              <a:t>scrutinising</a:t>
            </a:r>
            <a:r>
              <a:rPr lang="en-US" dirty="0">
                <a:highlight>
                  <a:srgbClr val="8AF8FF"/>
                </a:highlight>
              </a:rPr>
              <a:t> of Jesus</a:t>
            </a:r>
            <a:br>
              <a:rPr lang="en-US" dirty="0"/>
            </a:br>
            <a:r>
              <a:rPr lang="en-US" dirty="0"/>
              <a:t>- And when they saw this man with the withered hand in the synagogue, they would wait.</a:t>
            </a:r>
            <a:br>
              <a:rPr lang="en-US" dirty="0"/>
            </a:br>
            <a:r>
              <a:rPr lang="en-US" dirty="0"/>
              <a:t>- Because part of their laws allowed healing to take place only if it was life threatening, if the person was going to die</a:t>
            </a:r>
            <a:br>
              <a:rPr lang="en-US" dirty="0"/>
            </a:br>
            <a:r>
              <a:rPr lang="en-US" dirty="0">
                <a:highlight>
                  <a:srgbClr val="8AF8FF"/>
                </a:highlight>
              </a:rPr>
              <a:t>- But in the case of this man, according to the Pharisee’s law of the Sabbath, this man would just have to wait until tomorrow. So they waited and watched</a:t>
            </a:r>
            <a:br>
              <a:rPr lang="en-US" dirty="0"/>
            </a:br>
            <a:r>
              <a:rPr lang="en-US" dirty="0"/>
              <a:t>- Brothers and sisters. We must not expect different treatment. We too are always being watched, put under the microscope by the world, waiting for that gotcha moment</a:t>
            </a:r>
            <a:br>
              <a:rPr lang="en-US" dirty="0"/>
            </a:br>
            <a:r>
              <a:rPr lang="en-US" dirty="0"/>
              <a:t>- The world and Satan love it when Christians fall into sin, that we might be made a mockery of.</a:t>
            </a:r>
            <a:br>
              <a:rPr lang="en-US" dirty="0"/>
            </a:br>
            <a:r>
              <a:rPr lang="en-US" dirty="0">
                <a:highlight>
                  <a:srgbClr val="8AF8FF"/>
                </a:highlight>
              </a:rPr>
              <a:t>- Our conduct is scanned with a jealous eye</a:t>
            </a:r>
            <a:br>
              <a:rPr lang="en-US" dirty="0"/>
            </a:br>
            <a:r>
              <a:rPr lang="en-US" dirty="0"/>
              <a:t>- We are marked men and women. All that we do with our lives, the way we dress, the way we spend our money, the way we use our time, the world waits for us so that they can find fault</a:t>
            </a:r>
            <a:br>
              <a:rPr lang="en-US" dirty="0"/>
            </a:br>
            <a:r>
              <a:rPr lang="en-US" dirty="0"/>
              <a:t>- And we are weak, we are fallible, sinful human beings, so we must be convicted of our desperate need of Christ at all times, our dire need of his strength</a:t>
            </a:r>
            <a:br>
              <a:rPr lang="en-US" dirty="0"/>
            </a:br>
            <a:r>
              <a:rPr lang="en-US" dirty="0">
                <a:highlight>
                  <a:srgbClr val="8AF8FF"/>
                </a:highlight>
              </a:rPr>
              <a:t>- This is sufficient to drive us to our knees in prayer. </a:t>
            </a:r>
            <a:br>
              <a:rPr lang="en-US" dirty="0"/>
            </a:br>
            <a:r>
              <a:rPr lang="en-US" dirty="0"/>
              <a:t>- </a:t>
            </a:r>
            <a:r>
              <a:rPr lang="en-US" b="1" dirty="0">
                <a:highlight>
                  <a:srgbClr val="9CDF89"/>
                </a:highlight>
              </a:rPr>
              <a:t>Hebrews 4:16 tells us, “Let us then with confidence draw near to the throne of grace, that we may receive mercy and find grace to help in time of need”</a:t>
            </a:r>
            <a:br>
              <a:rPr lang="en-US" dirty="0"/>
            </a:br>
            <a:r>
              <a:rPr lang="en-US" dirty="0"/>
              <a:t>- Draw near to him and he will supply you with the grace and help in your time of need</a:t>
            </a:r>
          </a:p>
          <a:p>
            <a:pPr marL="171450" indent="-171450">
              <a:buFont typeface="Arial" panose="020B0604020202020204" pitchFamily="34" charset="0"/>
              <a:buChar char="•"/>
            </a:pPr>
            <a:r>
              <a:rPr lang="en-US" dirty="0">
                <a:highlight>
                  <a:srgbClr val="FFFF00"/>
                </a:highlight>
              </a:rPr>
              <a:t>“So that they might accuse him” (Mark 3:2b)</a:t>
            </a:r>
            <a:br>
              <a:rPr lang="en-US" dirty="0"/>
            </a:br>
            <a:r>
              <a:rPr lang="en-US" dirty="0"/>
              <a:t>- They watched Jesus, oh so closely that they might accuse, for the Pharisees would not stop until Jesus was murdered</a:t>
            </a:r>
            <a:br>
              <a:rPr lang="en-US" dirty="0"/>
            </a:br>
            <a:r>
              <a:rPr lang="en-US" dirty="0"/>
              <a:t>- Luke’s account tells us that Jesus knew their thoughts, John tells us Christ knows the wickedness of man’s heart</a:t>
            </a:r>
            <a:br>
              <a:rPr lang="en-US" dirty="0"/>
            </a:br>
            <a:r>
              <a:rPr lang="en-US" dirty="0">
                <a:highlight>
                  <a:srgbClr val="8AF8FF"/>
                </a:highlight>
              </a:rPr>
              <a:t>- They cared not for the man with the withered hand, only about accusing the Lord of the Sabbath</a:t>
            </a:r>
            <a:br>
              <a:rPr lang="en-US" dirty="0"/>
            </a:br>
            <a:r>
              <a:rPr lang="en-US" dirty="0"/>
              <a:t>- Christ knows they are just waiting for him to slip up, to violate the law to accuse him</a:t>
            </a:r>
            <a:br>
              <a:rPr lang="en-US" dirty="0"/>
            </a:br>
            <a:endParaRPr lang="en-US" dirty="0"/>
          </a:p>
        </p:txBody>
      </p:sp>
      <p:sp>
        <p:nvSpPr>
          <p:cNvPr id="4" name="Slide Number Placeholder 3"/>
          <p:cNvSpPr>
            <a:spLocks noGrp="1"/>
          </p:cNvSpPr>
          <p:nvPr>
            <p:ph type="sldNum" sz="quarter" idx="5"/>
          </p:nvPr>
        </p:nvSpPr>
        <p:spPr/>
        <p:txBody>
          <a:bodyPr/>
          <a:lstStyle/>
          <a:p>
            <a:fld id="{1CFFB04B-9CFA-8E43-BD7F-0F13A56AD826}" type="slidenum">
              <a:rPr lang="en-US" smtClean="0"/>
              <a:t>6</a:t>
            </a:fld>
            <a:endParaRPr lang="en-US" dirty="0"/>
          </a:p>
        </p:txBody>
      </p:sp>
    </p:spTree>
    <p:extLst>
      <p:ext uri="{BB962C8B-B14F-4D97-AF65-F5344CB8AC3E}">
        <p14:creationId xmlns:p14="http://schemas.microsoft.com/office/powerpoint/2010/main" val="2723678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06650" y="276225"/>
            <a:ext cx="2044700" cy="1150938"/>
          </a:xfrm>
        </p:spPr>
      </p:sp>
      <p:sp>
        <p:nvSpPr>
          <p:cNvPr id="3" name="Notes Placeholder 2"/>
          <p:cNvSpPr>
            <a:spLocks noGrp="1"/>
          </p:cNvSpPr>
          <p:nvPr>
            <p:ph type="body" idx="1"/>
          </p:nvPr>
        </p:nvSpPr>
        <p:spPr>
          <a:xfrm>
            <a:off x="170481" y="1657349"/>
            <a:ext cx="6540285" cy="7027864"/>
          </a:xfrm>
        </p:spPr>
        <p:txBody>
          <a:bodyPr/>
          <a:lstStyle/>
          <a:p>
            <a:pPr marL="171450" indent="-171450">
              <a:buFont typeface="Arial" panose="020B0604020202020204" pitchFamily="34" charset="0"/>
              <a:buChar char="•"/>
            </a:pPr>
            <a:r>
              <a:rPr lang="en-US" dirty="0">
                <a:highlight>
                  <a:srgbClr val="FFFF00"/>
                </a:highlight>
              </a:rPr>
              <a:t>“And he said to the man with the withered hand, “Come here” (Mark 3:3)</a:t>
            </a:r>
            <a:br>
              <a:rPr lang="en-US" dirty="0"/>
            </a:br>
            <a:r>
              <a:rPr lang="en-US" dirty="0"/>
              <a:t>- Other translations say, “Get up and come forward”. </a:t>
            </a:r>
            <a:br>
              <a:rPr lang="en-US" dirty="0"/>
            </a:br>
            <a:r>
              <a:rPr lang="en-US" dirty="0"/>
              <a:t>- There is no privacy here. Jesus could have said to the man, I will heal you, but let’s do it some where quiet where we won’t be seen</a:t>
            </a:r>
            <a:br>
              <a:rPr lang="en-US" dirty="0"/>
            </a:br>
            <a:r>
              <a:rPr lang="en-US" dirty="0">
                <a:highlight>
                  <a:srgbClr val="8AF8FF"/>
                </a:highlight>
              </a:rPr>
              <a:t>- He calls the man to the </a:t>
            </a:r>
            <a:r>
              <a:rPr lang="en-US" dirty="0" err="1">
                <a:highlight>
                  <a:srgbClr val="8AF8FF"/>
                </a:highlight>
              </a:rPr>
              <a:t>centre</a:t>
            </a:r>
            <a:r>
              <a:rPr lang="en-US" dirty="0">
                <a:highlight>
                  <a:srgbClr val="8AF8FF"/>
                </a:highlight>
              </a:rPr>
              <a:t> of the synagogue. </a:t>
            </a:r>
            <a:br>
              <a:rPr lang="en-US" dirty="0"/>
            </a:br>
            <a:r>
              <a:rPr lang="en-US" dirty="0"/>
              <a:t>- Jesus is determined to force the issue by a public display of both his healing power and his authority as Lord of the Sabbath</a:t>
            </a:r>
            <a:br>
              <a:rPr lang="en-US" dirty="0"/>
            </a:br>
            <a:r>
              <a:rPr lang="en-US" dirty="0"/>
              <a:t>- Jesus will not back down and shy away from confronting the error and heresy of the Pharisees</a:t>
            </a:r>
            <a:br>
              <a:rPr lang="en-US" dirty="0"/>
            </a:br>
            <a:r>
              <a:rPr lang="en-US" dirty="0">
                <a:highlight>
                  <a:srgbClr val="8AF8FF"/>
                </a:highlight>
              </a:rPr>
              <a:t>- He will not cease in doing the will of his Father, in doing good on the Sabbath</a:t>
            </a:r>
            <a:br>
              <a:rPr lang="en-US" dirty="0"/>
            </a:br>
            <a:r>
              <a:rPr lang="en-US" dirty="0"/>
              <a:t>- Note that Jesus calls the man, Jesus initiates. This is the only place in Mark’s gospel that Jesus initiates a healing without being asked or approached</a:t>
            </a:r>
            <a:br>
              <a:rPr lang="en-US" dirty="0"/>
            </a:br>
            <a:r>
              <a:rPr lang="en-US" dirty="0"/>
              <a:t>- Imagine how the man with the withered hand feels, potentially risking his life</a:t>
            </a:r>
            <a:br>
              <a:rPr lang="en-US" dirty="0"/>
            </a:br>
            <a:r>
              <a:rPr lang="en-US" dirty="0">
                <a:highlight>
                  <a:srgbClr val="8AF8FF"/>
                </a:highlight>
              </a:rPr>
              <a:t>- Jesus once again, is going to completely abolish the Pharisees in exposing their hypocrisy with a question</a:t>
            </a:r>
          </a:p>
          <a:p>
            <a:pPr marL="171450" indent="-171450">
              <a:buFont typeface="Arial" panose="020B0604020202020204" pitchFamily="34" charset="0"/>
              <a:buChar char="•"/>
            </a:pPr>
            <a:r>
              <a:rPr lang="en-US" dirty="0">
                <a:highlight>
                  <a:srgbClr val="FFFF00"/>
                </a:highlight>
              </a:rPr>
              <a:t>“And he said to them, “Is it lawful on the Sabbath to do good or to do harm” (Mark 3:4a)</a:t>
            </a:r>
            <a:br>
              <a:rPr lang="en-US" dirty="0"/>
            </a:br>
            <a:r>
              <a:rPr lang="en-US" dirty="0"/>
              <a:t>- Jesus attacks them once again where it hurts. Jesus asking is it lawful, in reference to the law of Moses, to the Old Testament which they were the experts in</a:t>
            </a:r>
            <a:br>
              <a:rPr lang="en-US" dirty="0"/>
            </a:br>
            <a:r>
              <a:rPr lang="en-US" dirty="0"/>
              <a:t>- Jesus is digging the knife in and exposing them. Because they should have known better</a:t>
            </a:r>
            <a:br>
              <a:rPr lang="en-US" dirty="0"/>
            </a:br>
            <a:r>
              <a:rPr lang="en-US" dirty="0"/>
              <a:t>- </a:t>
            </a:r>
            <a:r>
              <a:rPr lang="en-US" b="1" dirty="0">
                <a:highlight>
                  <a:srgbClr val="9CDF89"/>
                </a:highlight>
              </a:rPr>
              <a:t>Isaiah 1:13 and verses following,  God says, “Bring no more vain offerings; incense is an abomination to me. New moon and Sabbath and the calling of convocations – I cannot endure iniquity and solemn assembly. Your new moons and your appointed feasts my soul hates; they have become a burden to me; I am weary of bearing them. Wash yourselves; make yourselves clean; remove the evil of your deeds from before my eyes; cease to do evil, learn to do good; seek justice, correct oppression; bring justice to the fatherless, plead the widows cause.”</a:t>
            </a:r>
            <a:br>
              <a:rPr lang="en-US" dirty="0"/>
            </a:br>
            <a:r>
              <a:rPr lang="en-US" dirty="0">
                <a:highlight>
                  <a:srgbClr val="8AF8FF"/>
                </a:highlight>
              </a:rPr>
              <a:t>- Isaiah 58:13-14 also talks about this, about turning away from doing our own pleasures on the Sabbath and instead doing good and taking delight in the Lord, for this is the purpose of the Sabbath, this is the will of the Lord</a:t>
            </a:r>
            <a:br>
              <a:rPr lang="en-US" dirty="0"/>
            </a:br>
            <a:r>
              <a:rPr lang="en-US" dirty="0"/>
              <a:t>- They should have known that the Sabbath was a day for doing good</a:t>
            </a:r>
            <a:br>
              <a:rPr lang="en-US" dirty="0"/>
            </a:br>
            <a:r>
              <a:rPr lang="en-US" dirty="0"/>
              <a:t>- This first part of the question is a reference to the man with the withered hand. To heal him would be to do good, and to leave him as is would be to do harm</a:t>
            </a:r>
            <a:br>
              <a:rPr lang="en-US" dirty="0"/>
            </a:br>
            <a:r>
              <a:rPr lang="en-US" dirty="0">
                <a:highlight>
                  <a:srgbClr val="8AF8FF"/>
                </a:highlight>
              </a:rPr>
              <a:t>- But then Jesus delivers the final blow</a:t>
            </a:r>
          </a:p>
          <a:p>
            <a:pPr marL="171450" indent="-171450">
              <a:buFont typeface="Arial" panose="020B0604020202020204" pitchFamily="34" charset="0"/>
              <a:buChar char="•"/>
            </a:pPr>
            <a:r>
              <a:rPr lang="en-US" dirty="0">
                <a:highlight>
                  <a:srgbClr val="FFFF00"/>
                </a:highlight>
              </a:rPr>
              <a:t>“to save life or to kill?” (Mark 3:4b)</a:t>
            </a:r>
            <a:br>
              <a:rPr lang="en-US" dirty="0"/>
            </a:br>
            <a:r>
              <a:rPr lang="en-US" dirty="0"/>
              <a:t>- This part of the question is a reference to Jesus. Jesus knew the thoughts of the Pharisees, he knew they wanted to accuse him and wanted him dead</a:t>
            </a:r>
            <a:br>
              <a:rPr lang="en-US" dirty="0"/>
            </a:br>
            <a:r>
              <a:rPr lang="en-US" dirty="0"/>
              <a:t>- The answers were obvious, but it put the Pharisees in quite the dilemma</a:t>
            </a:r>
            <a:br>
              <a:rPr lang="en-US" dirty="0"/>
            </a:br>
            <a:r>
              <a:rPr lang="en-US" dirty="0">
                <a:highlight>
                  <a:srgbClr val="8AF8FF"/>
                </a:highlight>
              </a:rPr>
              <a:t>- Firstly, if they answer that it is okay and rightful to do good on the Sabbath then they can’t accuse Jesus for healing this man</a:t>
            </a:r>
            <a:br>
              <a:rPr lang="en-US" dirty="0"/>
            </a:br>
            <a:r>
              <a:rPr lang="en-US" dirty="0"/>
              <a:t>- And even in accordance with their own laws it is right to save a life on the Sabbath</a:t>
            </a:r>
            <a:br>
              <a:rPr lang="en-US" dirty="0"/>
            </a:br>
            <a:r>
              <a:rPr lang="en-US" dirty="0"/>
              <a:t>- But in their hypocrisy in their blindness and hardness of heart and their absolute hatred of Jesus they would in just 2 verses begin to plot to kill Jesus</a:t>
            </a:r>
            <a:br>
              <a:rPr lang="en-US" dirty="0"/>
            </a:br>
            <a:r>
              <a:rPr lang="en-US" dirty="0">
                <a:highlight>
                  <a:srgbClr val="8AF8FF"/>
                </a:highlight>
              </a:rPr>
              <a:t>- The audacity of these men to want to call out Jesus for healing this man, for showing mercy and having compassion and doing good on the Sabbath</a:t>
            </a:r>
            <a:br>
              <a:rPr lang="en-US" dirty="0"/>
            </a:br>
            <a:r>
              <a:rPr lang="en-US" dirty="0"/>
              <a:t>- And yet they would grossly violate their own Sabbath law and begin to plot to kill the Lord of the Sabbath. Jesus is basically saying, “Who is really violating the Sabbath?”</a:t>
            </a:r>
            <a:br>
              <a:rPr lang="en-US" dirty="0"/>
            </a:br>
            <a:r>
              <a:rPr lang="en-US" dirty="0"/>
              <a:t>- The answers were easy, obvious to everyone else standing in the room…</a:t>
            </a:r>
          </a:p>
          <a:p>
            <a:pPr marL="171450" indent="-171450">
              <a:buFont typeface="Arial" panose="020B0604020202020204" pitchFamily="34" charset="0"/>
              <a:buChar char="•"/>
            </a:pPr>
            <a:r>
              <a:rPr lang="en-US" dirty="0">
                <a:highlight>
                  <a:srgbClr val="FFFF00"/>
                </a:highlight>
              </a:rPr>
              <a:t>”But they were silent” (Mark 3:4c)</a:t>
            </a:r>
            <a:br>
              <a:rPr lang="en-US" dirty="0"/>
            </a:br>
            <a:r>
              <a:rPr lang="en-US" dirty="0"/>
              <a:t>- They knew what was right, they knew how they should have responded. </a:t>
            </a:r>
            <a:br>
              <a:rPr lang="en-US" dirty="0"/>
            </a:br>
            <a:r>
              <a:rPr lang="en-US" dirty="0"/>
              <a:t>- But they had no compassion or mercy for this man, their only concern was to catch Jesus, to accuse him and kill him</a:t>
            </a:r>
            <a:br>
              <a:rPr lang="en-US" dirty="0"/>
            </a:br>
            <a:r>
              <a:rPr lang="en-US" dirty="0">
                <a:highlight>
                  <a:srgbClr val="8AF8FF"/>
                </a:highlight>
              </a:rPr>
              <a:t>- What a disgrace to the human race, what an example of the total depravity of the human heart</a:t>
            </a:r>
            <a:br>
              <a:rPr lang="en-US" dirty="0"/>
            </a:br>
            <a:r>
              <a:rPr lang="en-US" dirty="0"/>
              <a:t>- As the prophet Jeremiah says, ”the heart is deceitful above all things, and desperately sick”</a:t>
            </a:r>
            <a:br>
              <a:rPr lang="en-US" dirty="0"/>
            </a:br>
            <a:r>
              <a:rPr lang="en-US" dirty="0"/>
              <a:t>- They see their fellow man suffering, but because of their pride they remained silent</a:t>
            </a:r>
            <a:br>
              <a:rPr lang="en-US" dirty="0"/>
            </a:br>
            <a:r>
              <a:rPr lang="en-US" dirty="0">
                <a:highlight>
                  <a:srgbClr val="8AF8FF"/>
                </a:highlight>
              </a:rPr>
              <a:t>- Jesus with one question, shuts their mouth</a:t>
            </a:r>
          </a:p>
        </p:txBody>
      </p:sp>
      <p:sp>
        <p:nvSpPr>
          <p:cNvPr id="4" name="Slide Number Placeholder 3"/>
          <p:cNvSpPr>
            <a:spLocks noGrp="1"/>
          </p:cNvSpPr>
          <p:nvPr>
            <p:ph type="sldNum" sz="quarter" idx="5"/>
          </p:nvPr>
        </p:nvSpPr>
        <p:spPr/>
        <p:txBody>
          <a:bodyPr/>
          <a:lstStyle/>
          <a:p>
            <a:fld id="{1CFFB04B-9CFA-8E43-BD7F-0F13A56AD826}" type="slidenum">
              <a:rPr lang="en-US" smtClean="0"/>
              <a:t>7</a:t>
            </a:fld>
            <a:endParaRPr lang="en-US"/>
          </a:p>
        </p:txBody>
      </p:sp>
    </p:spTree>
    <p:extLst>
      <p:ext uri="{BB962C8B-B14F-4D97-AF65-F5344CB8AC3E}">
        <p14:creationId xmlns:p14="http://schemas.microsoft.com/office/powerpoint/2010/main" val="1576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422525" y="331788"/>
            <a:ext cx="2012950" cy="1131887"/>
          </a:xfrm>
        </p:spPr>
      </p:sp>
      <p:sp>
        <p:nvSpPr>
          <p:cNvPr id="3" name="Notes Placeholder 2"/>
          <p:cNvSpPr>
            <a:spLocks noGrp="1"/>
          </p:cNvSpPr>
          <p:nvPr>
            <p:ph type="body" idx="1"/>
          </p:nvPr>
        </p:nvSpPr>
        <p:spPr>
          <a:xfrm>
            <a:off x="154983" y="1626352"/>
            <a:ext cx="6555783" cy="7409160"/>
          </a:xfrm>
        </p:spPr>
        <p:txBody>
          <a:bodyPr/>
          <a:lstStyle/>
          <a:p>
            <a:pPr marL="171450" indent="-171450">
              <a:buFont typeface="Arial" panose="020B0604020202020204" pitchFamily="34" charset="0"/>
              <a:buChar char="•"/>
            </a:pPr>
            <a:r>
              <a:rPr lang="en-US" dirty="0">
                <a:highlight>
                  <a:srgbClr val="FFFF00"/>
                </a:highlight>
              </a:rPr>
              <a:t>“And he looked at them with anger” (Mark 3:5a)</a:t>
            </a:r>
            <a:br>
              <a:rPr lang="en-US" dirty="0"/>
            </a:br>
            <a:r>
              <a:rPr lang="en-US" dirty="0"/>
              <a:t>- To look around describes a summary and commanding survey. </a:t>
            </a:r>
            <a:br>
              <a:rPr lang="en-US" dirty="0"/>
            </a:br>
            <a:r>
              <a:rPr lang="en-US" dirty="0"/>
              <a:t>- It’s as though Jesus looked at every single Pharisee right in the eye, a piercing gaze that penetrated the depths of their soul</a:t>
            </a:r>
            <a:br>
              <a:rPr lang="en-US" dirty="0"/>
            </a:br>
            <a:r>
              <a:rPr lang="en-US" dirty="0">
                <a:highlight>
                  <a:srgbClr val="8AF8FF"/>
                </a:highlight>
              </a:rPr>
              <a:t>- And he looked at them with anger. This word for anger is graphic, it is passionate. </a:t>
            </a:r>
            <a:br>
              <a:rPr lang="en-US" dirty="0"/>
            </a:br>
            <a:r>
              <a:rPr lang="en-US" dirty="0"/>
              <a:t>- It is perhaps better described as fury, he is angry with their hypocrisy, with their sin</a:t>
            </a:r>
            <a:br>
              <a:rPr lang="en-US" dirty="0"/>
            </a:br>
            <a:r>
              <a:rPr lang="en-US" dirty="0"/>
              <a:t>- Jesus is utterly outraged because they care more about their traditions and their man-made laws than this man’s life</a:t>
            </a:r>
            <a:br>
              <a:rPr lang="en-US" dirty="0"/>
            </a:br>
            <a:r>
              <a:rPr lang="en-US" dirty="0">
                <a:highlight>
                  <a:srgbClr val="8AF8FF"/>
                </a:highlight>
              </a:rPr>
              <a:t>- We know that Jesus was angry at other times throughout the New Testament, but this is the only explicit mention of Jesus being angry in the New Testament</a:t>
            </a:r>
            <a:br>
              <a:rPr lang="en-US" dirty="0"/>
            </a:br>
            <a:r>
              <a:rPr lang="en-US" dirty="0"/>
              <a:t>- He was angry at their unbelief, at their rejection, at their heretical legalistic religion which cared so little for man. He is angry at their pride, their self-righteousness, their sin</a:t>
            </a:r>
            <a:br>
              <a:rPr lang="en-US" dirty="0"/>
            </a:br>
            <a:r>
              <a:rPr lang="en-US" dirty="0"/>
              <a:t>- This is the wrath of God, demonstrated in Christ’s life towards sin</a:t>
            </a:r>
            <a:br>
              <a:rPr lang="en-US" dirty="0"/>
            </a:br>
            <a:r>
              <a:rPr lang="en-US" dirty="0">
                <a:highlight>
                  <a:srgbClr val="8AF8FF"/>
                </a:highlight>
              </a:rPr>
              <a:t>- Christian, let us hate and abhor sin in a similar manner. It is right for Christians to despise the sin of others, and our own sins</a:t>
            </a:r>
            <a:br>
              <a:rPr lang="en-US" dirty="0"/>
            </a:br>
            <a:r>
              <a:rPr lang="en-US" dirty="0"/>
              <a:t>- For is it not sin which so deeply offends and separates us from God?</a:t>
            </a:r>
            <a:br>
              <a:rPr lang="en-US" dirty="0"/>
            </a:br>
            <a:r>
              <a:rPr lang="en-US" dirty="0"/>
              <a:t>- Is it not sin which held our Lord and </a:t>
            </a:r>
            <a:r>
              <a:rPr lang="en-US" dirty="0" err="1"/>
              <a:t>Saviour</a:t>
            </a:r>
            <a:r>
              <a:rPr lang="en-US" dirty="0"/>
              <a:t> to that cursed tree? Pray earnestly that we would learn to hate sin more and more and love the things of God</a:t>
            </a:r>
            <a:br>
              <a:rPr lang="en-US" dirty="0"/>
            </a:br>
            <a:r>
              <a:rPr lang="en-US" dirty="0">
                <a:highlight>
                  <a:srgbClr val="8AF8FF"/>
                </a:highlight>
              </a:rPr>
              <a:t>- But he is not only angry, he is also…</a:t>
            </a:r>
          </a:p>
          <a:p>
            <a:pPr marL="171450" indent="-171450">
              <a:buFont typeface="Arial" panose="020B0604020202020204" pitchFamily="34" charset="0"/>
              <a:buChar char="•"/>
            </a:pPr>
            <a:r>
              <a:rPr lang="en-US" dirty="0">
                <a:highlight>
                  <a:srgbClr val="FFFF00"/>
                </a:highlight>
              </a:rPr>
              <a:t>“grieved at their hardness of heart” (Mark 3:5b)</a:t>
            </a:r>
            <a:br>
              <a:rPr lang="en-US" dirty="0"/>
            </a:br>
            <a:r>
              <a:rPr lang="en-US" dirty="0"/>
              <a:t>- Anger and grief over sin and hard-heartedness must go together. </a:t>
            </a:r>
            <a:br>
              <a:rPr lang="en-US" dirty="0"/>
            </a:br>
            <a:r>
              <a:rPr lang="en-US" dirty="0"/>
              <a:t>- Jesus’ was grieved because only hell awaited them if they will not repent and believe in the gospel, if they would not turn from their legalism, and trust in the finished work of Christ</a:t>
            </a:r>
            <a:br>
              <a:rPr lang="en-US" dirty="0"/>
            </a:br>
            <a:r>
              <a:rPr lang="en-US" dirty="0">
                <a:highlight>
                  <a:srgbClr val="8AF8FF"/>
                </a:highlight>
              </a:rPr>
              <a:t>- In Hebrew ‘heart’ comes closer to the word ‘mind’ in English. It not as concerned with emotions and more concerned with thoughts and will</a:t>
            </a:r>
            <a:br>
              <a:rPr lang="en-US" dirty="0"/>
            </a:br>
            <a:r>
              <a:rPr lang="en-US" dirty="0"/>
              <a:t>- Their hearts were callous, there was stubborn resistance to the purpose of God.</a:t>
            </a:r>
            <a:br>
              <a:rPr lang="en-US" dirty="0"/>
            </a:br>
            <a:r>
              <a:rPr lang="en-US" dirty="0"/>
              <a:t>- Hard-heartedness is the enemy to divine love, it keeps out repentance and faith. </a:t>
            </a:r>
            <a:br>
              <a:rPr lang="en-US" dirty="0"/>
            </a:br>
            <a:r>
              <a:rPr lang="en-US" dirty="0">
                <a:highlight>
                  <a:srgbClr val="8AF8FF"/>
                </a:highlight>
              </a:rPr>
              <a:t>- They were destroying their own souls out of their own hatred for him</a:t>
            </a:r>
            <a:br>
              <a:rPr lang="en-US" dirty="0"/>
            </a:br>
            <a:r>
              <a:rPr lang="en-US" dirty="0"/>
              <a:t>- Let me ask you this, is Christ looking at you like this today? Do you have a hard heart?</a:t>
            </a:r>
            <a:br>
              <a:rPr lang="en-US" dirty="0"/>
            </a:br>
            <a:r>
              <a:rPr lang="en-US" dirty="0"/>
              <a:t>- If he is, then hear this</a:t>
            </a:r>
            <a:br>
              <a:rPr lang="en-US" dirty="0"/>
            </a:br>
            <a:r>
              <a:rPr lang="en-US" dirty="0">
                <a:highlight>
                  <a:srgbClr val="8AF8FF"/>
                </a:highlight>
              </a:rPr>
              <a:t>- Only the regenerating work of the Holy Spirit can take a heart of stone and replace it with the heart of flesh</a:t>
            </a:r>
            <a:br>
              <a:rPr lang="en-US" dirty="0"/>
            </a:br>
            <a:r>
              <a:rPr lang="en-US" dirty="0"/>
              <a:t>- The Word of God is like a hammer which chisels away and breaks the stone of our hearts until it is soft</a:t>
            </a:r>
            <a:br>
              <a:rPr lang="en-US" dirty="0"/>
            </a:br>
            <a:r>
              <a:rPr lang="en-US" dirty="0"/>
              <a:t>- To the Christian. In just a few chapters, this word hard-hearted will be used to refer to the disciples. Are there callouses on your heart, have you become </a:t>
            </a:r>
            <a:r>
              <a:rPr lang="en-US" dirty="0" err="1"/>
              <a:t>desensitised</a:t>
            </a:r>
            <a:r>
              <a:rPr lang="en-US" dirty="0"/>
              <a:t> to sin?</a:t>
            </a:r>
            <a:br>
              <a:rPr lang="en-US" dirty="0"/>
            </a:br>
            <a:r>
              <a:rPr lang="en-US" dirty="0">
                <a:highlight>
                  <a:srgbClr val="8AF8FF"/>
                </a:highlight>
              </a:rPr>
              <a:t>- Run to the foot of the cross, repent and believe in the gospel. Come often to hear the Word of God preached.</a:t>
            </a:r>
            <a:br>
              <a:rPr lang="en-US" dirty="0"/>
            </a:br>
            <a:r>
              <a:rPr lang="en-US" dirty="0"/>
              <a:t>- Shun and resist all hardening influences. Be pure, live constantly near the throne of God, and stay far away from the throne of iniquity</a:t>
            </a:r>
            <a:br>
              <a:rPr lang="en-US" dirty="0"/>
            </a:br>
            <a:r>
              <a:rPr lang="en-US" dirty="0"/>
              <a:t>- Do not play with sin, flee from temptation</a:t>
            </a:r>
          </a:p>
          <a:p>
            <a:pPr marL="171450" indent="-171450">
              <a:buFont typeface="Arial" panose="020B0604020202020204" pitchFamily="34" charset="0"/>
              <a:buChar char="•"/>
            </a:pPr>
            <a:r>
              <a:rPr lang="en-US" dirty="0">
                <a:highlight>
                  <a:srgbClr val="FFFF00"/>
                </a:highlight>
              </a:rPr>
              <a:t>“And said to the man, “Stretch out your hand” (Mark 3:5c)</a:t>
            </a:r>
            <a:br>
              <a:rPr lang="en-US" dirty="0"/>
            </a:br>
            <a:r>
              <a:rPr lang="en-US" dirty="0"/>
              <a:t>- Jesus cannot and will not back down. This is his final authoritative move</a:t>
            </a:r>
            <a:br>
              <a:rPr lang="en-US" dirty="0"/>
            </a:br>
            <a:r>
              <a:rPr lang="en-US" dirty="0"/>
              <a:t>– He publicly declares his authority, reminding the Pharisees again that he is Lord of the Sabbath, he will save life rather than kill and he will do good rather than harm</a:t>
            </a:r>
            <a:br>
              <a:rPr lang="en-US" dirty="0"/>
            </a:br>
            <a:r>
              <a:rPr lang="en-US" dirty="0">
                <a:highlight>
                  <a:srgbClr val="8AF8FF"/>
                </a:highlight>
              </a:rPr>
              <a:t>- The man has two options. He can run, hide his face, deny the Son of Man and harden his heart</a:t>
            </a:r>
            <a:br>
              <a:rPr lang="en-US" dirty="0"/>
            </a:br>
            <a:r>
              <a:rPr lang="en-US" dirty="0"/>
              <a:t>- Or he can obey</a:t>
            </a:r>
          </a:p>
        </p:txBody>
      </p:sp>
      <p:sp>
        <p:nvSpPr>
          <p:cNvPr id="4" name="Slide Number Placeholder 3"/>
          <p:cNvSpPr>
            <a:spLocks noGrp="1"/>
          </p:cNvSpPr>
          <p:nvPr>
            <p:ph type="sldNum" sz="quarter" idx="5"/>
          </p:nvPr>
        </p:nvSpPr>
        <p:spPr/>
        <p:txBody>
          <a:bodyPr/>
          <a:lstStyle/>
          <a:p>
            <a:fld id="{1CFFB04B-9CFA-8E43-BD7F-0F13A56AD826}" type="slidenum">
              <a:rPr lang="en-US" smtClean="0"/>
              <a:t>8</a:t>
            </a:fld>
            <a:endParaRPr lang="en-US"/>
          </a:p>
        </p:txBody>
      </p:sp>
    </p:spTree>
    <p:extLst>
      <p:ext uri="{BB962C8B-B14F-4D97-AF65-F5344CB8AC3E}">
        <p14:creationId xmlns:p14="http://schemas.microsoft.com/office/powerpoint/2010/main" val="1785317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27263" y="338138"/>
            <a:ext cx="2403475" cy="1352550"/>
          </a:xfrm>
        </p:spPr>
      </p:sp>
      <p:sp>
        <p:nvSpPr>
          <p:cNvPr id="3" name="Notes Placeholder 2"/>
          <p:cNvSpPr>
            <a:spLocks noGrp="1"/>
          </p:cNvSpPr>
          <p:nvPr>
            <p:ph type="body" idx="1"/>
          </p:nvPr>
        </p:nvSpPr>
        <p:spPr>
          <a:xfrm>
            <a:off x="189854" y="1920820"/>
            <a:ext cx="6478292" cy="4371491"/>
          </a:xfrm>
        </p:spPr>
        <p:txBody>
          <a:bodyPr/>
          <a:lstStyle/>
          <a:p>
            <a:pPr marL="171450" indent="-171450">
              <a:buFont typeface="Arial" panose="020B0604020202020204" pitchFamily="34" charset="0"/>
              <a:buChar char="•"/>
            </a:pPr>
            <a:r>
              <a:rPr lang="en-US" dirty="0">
                <a:highlight>
                  <a:srgbClr val="FFFF00"/>
                </a:highlight>
              </a:rPr>
              <a:t>“He stretched it out, and his hand was restored” (Mark 3:5d)</a:t>
            </a:r>
            <a:br>
              <a:rPr lang="en-US" dirty="0"/>
            </a:br>
            <a:r>
              <a:rPr lang="en-US" dirty="0"/>
              <a:t>- The man takes the risk, exposes himself to Jesus and is healed</a:t>
            </a:r>
            <a:br>
              <a:rPr lang="en-US" dirty="0"/>
            </a:br>
            <a:r>
              <a:rPr lang="en-US" dirty="0"/>
              <a:t>- Jesus does not move a finger, for his word is powerful and authoritative</a:t>
            </a:r>
            <a:br>
              <a:rPr lang="en-US" dirty="0"/>
            </a:br>
            <a:r>
              <a:rPr lang="en-US" dirty="0">
                <a:highlight>
                  <a:srgbClr val="8AF8FF"/>
                </a:highlight>
              </a:rPr>
              <a:t>- Faith is not a private wager but a public glorious risk that Jesus is worthy of trust when no other hope can be trusted</a:t>
            </a:r>
            <a:br>
              <a:rPr lang="en-US" dirty="0"/>
            </a:br>
            <a:r>
              <a:rPr lang="en-US" dirty="0"/>
              <a:t>- Jesus alone is worthy of that trust. Submit to the word of God Christian, obey the word of God, apply the word of God</a:t>
            </a:r>
            <a:br>
              <a:rPr lang="en-US" dirty="0"/>
            </a:br>
            <a:r>
              <a:rPr lang="en-US" dirty="0"/>
              <a:t>- And Luke’s account says that this filled the Pharisees with fury. It drove them to madness, they were outraged</a:t>
            </a:r>
            <a:br>
              <a:rPr lang="en-US" dirty="0"/>
            </a:br>
            <a:r>
              <a:rPr lang="en-US" dirty="0">
                <a:highlight>
                  <a:srgbClr val="8AF8FF"/>
                </a:highlight>
              </a:rPr>
              <a:t>- But before you judge the Pharisees too hard, remember…</a:t>
            </a:r>
          </a:p>
          <a:p>
            <a:pPr marL="171450" indent="-171450">
              <a:buFont typeface="Arial" panose="020B0604020202020204" pitchFamily="34" charset="0"/>
              <a:buChar char="•"/>
            </a:pPr>
            <a:r>
              <a:rPr lang="en-US" dirty="0">
                <a:highlight>
                  <a:srgbClr val="FFFF00"/>
                </a:highlight>
              </a:rPr>
              <a:t>Christ has gazed at each and everyone of us like that</a:t>
            </a:r>
            <a:br>
              <a:rPr lang="en-US" dirty="0"/>
            </a:br>
            <a:r>
              <a:rPr lang="en-US" dirty="0"/>
              <a:t>- All have sinned and fallen short of the glory of God, all we like sheep had gone astray. All of us  were once hard-hearted and hostile to God, at enmity with God</a:t>
            </a:r>
            <a:br>
              <a:rPr lang="en-US" dirty="0"/>
            </a:br>
            <a:r>
              <a:rPr lang="en-US" dirty="0"/>
              <a:t>- Your souls were sin-tainted, sin-withered deserving only the wrath of God and an eternity in hell</a:t>
            </a:r>
            <a:br>
              <a:rPr lang="en-US" dirty="0"/>
            </a:br>
            <a:r>
              <a:rPr lang="en-US" dirty="0">
                <a:highlight>
                  <a:srgbClr val="8AF8FF"/>
                </a:highlight>
              </a:rPr>
              <a:t>- But Christian, God imputed your sinfulness upon Christ, and gazed at Christ with anger and grief, and God’s one and only Son was crushed for your sin</a:t>
            </a:r>
            <a:br>
              <a:rPr lang="en-US" dirty="0"/>
            </a:br>
            <a:r>
              <a:rPr lang="en-US" dirty="0"/>
              <a:t>- And your sin is put into Christ’s account, and his perfect righteousness is accredited to us, so that now God looks at us and instead of anger and grief, he smiles and says, “my child”</a:t>
            </a:r>
            <a:br>
              <a:rPr lang="en-US" dirty="0"/>
            </a:br>
            <a:r>
              <a:rPr lang="en-US" dirty="0"/>
              <a:t>- Christ saves, and adopts us, and reserves a spot for us in eternity at the heavenly banquet.</a:t>
            </a:r>
            <a:br>
              <a:rPr lang="en-US" dirty="0"/>
            </a:br>
            <a:r>
              <a:rPr lang="en-US" dirty="0">
                <a:highlight>
                  <a:srgbClr val="8AF8FF"/>
                </a:highlight>
              </a:rPr>
              <a:t>- Rejoice Christian, rejoice! For you have been saved not by works, but by grace, so that none may boast</a:t>
            </a:r>
          </a:p>
        </p:txBody>
      </p:sp>
      <p:sp>
        <p:nvSpPr>
          <p:cNvPr id="4" name="Slide Number Placeholder 3"/>
          <p:cNvSpPr>
            <a:spLocks noGrp="1"/>
          </p:cNvSpPr>
          <p:nvPr>
            <p:ph type="sldNum" sz="quarter" idx="5"/>
          </p:nvPr>
        </p:nvSpPr>
        <p:spPr/>
        <p:txBody>
          <a:bodyPr/>
          <a:lstStyle/>
          <a:p>
            <a:fld id="{1CFFB04B-9CFA-8E43-BD7F-0F13A56AD826}" type="slidenum">
              <a:rPr lang="en-US" smtClean="0"/>
              <a:t>9</a:t>
            </a:fld>
            <a:endParaRPr lang="en-US"/>
          </a:p>
        </p:txBody>
      </p:sp>
    </p:spTree>
    <p:extLst>
      <p:ext uri="{BB962C8B-B14F-4D97-AF65-F5344CB8AC3E}">
        <p14:creationId xmlns:p14="http://schemas.microsoft.com/office/powerpoint/2010/main" val="1361643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6DF8F-887E-E887-1298-ABCD06BCD55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86145E8-80F8-9075-87DA-9B4F4C76FC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C02CED8-9058-9144-2617-21019008933D}"/>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5" name="Footer Placeholder 4">
            <a:extLst>
              <a:ext uri="{FF2B5EF4-FFF2-40B4-BE49-F238E27FC236}">
                <a16:creationId xmlns:a16="http://schemas.microsoft.com/office/drawing/2014/main" id="{C26323F7-D4ED-14D7-132A-2A50AA91B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EB19F0-0C23-FBF4-5B97-5BECFF1239BF}"/>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2792220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DB72B-6E1C-5B2D-27F4-983BB7DBE77B}"/>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10EBF88-3DD5-493F-6B08-6FC1BDEED4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8E694FD-C1BE-EDBE-EA27-9B3C615497D8}"/>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5" name="Footer Placeholder 4">
            <a:extLst>
              <a:ext uri="{FF2B5EF4-FFF2-40B4-BE49-F238E27FC236}">
                <a16:creationId xmlns:a16="http://schemas.microsoft.com/office/drawing/2014/main" id="{248BA785-38CC-97C3-5BF7-3CE18B11C4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4993F0-9957-EAEA-3C17-6ED13C340676}"/>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1357450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DC4F13-E74A-1380-AEA4-9DC30DC1AD6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64B2E04-075F-3D2C-8622-EFAC3A6447F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8DCE5AF-3AC3-358C-39FE-C5413B0D0176}"/>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5" name="Footer Placeholder 4">
            <a:extLst>
              <a:ext uri="{FF2B5EF4-FFF2-40B4-BE49-F238E27FC236}">
                <a16:creationId xmlns:a16="http://schemas.microsoft.com/office/drawing/2014/main" id="{3A343105-C53B-C419-3F4B-9AD1066D0D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16C6D2-D843-3532-E787-7FA09DB4C837}"/>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1202240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11756-D35F-4812-B06E-8067F1578A56}"/>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BBF4A7E-C61C-A910-0BD5-2DE5E0DB05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16F11A6-35BC-9FC9-E623-AF8772A26C26}"/>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5" name="Footer Placeholder 4">
            <a:extLst>
              <a:ext uri="{FF2B5EF4-FFF2-40B4-BE49-F238E27FC236}">
                <a16:creationId xmlns:a16="http://schemas.microsoft.com/office/drawing/2014/main" id="{EF22C142-0087-AA5A-ED28-7B3D708DD8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370D08-2035-03BE-1E44-D27CB422E9DA}"/>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291829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6E3D-018A-ACC7-61A7-F9D011471DB3}"/>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B6F48DE3-8F96-2B6B-B918-860D5DCAD7D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2A0FD84-5E0A-D81F-ED8F-86765B8E3CDB}"/>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5" name="Footer Placeholder 4">
            <a:extLst>
              <a:ext uri="{FF2B5EF4-FFF2-40B4-BE49-F238E27FC236}">
                <a16:creationId xmlns:a16="http://schemas.microsoft.com/office/drawing/2014/main" id="{56018D32-DAF7-BCE7-AE0E-0686697A2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FDE368-9F74-71ED-64F4-40B5CD319DD6}"/>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214867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8A823-3138-FAE1-DB42-E12F6509E2FE}"/>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1EE9337B-6BC5-78D3-24DF-E2F31BD5FB3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588D864A-430D-6C5E-0ED4-B26CD52A7A0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E8BC213-AC07-C264-DD46-9C89775CD641}"/>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6" name="Footer Placeholder 5">
            <a:extLst>
              <a:ext uri="{FF2B5EF4-FFF2-40B4-BE49-F238E27FC236}">
                <a16:creationId xmlns:a16="http://schemas.microsoft.com/office/drawing/2014/main" id="{B7E8A04B-4C55-836F-233F-DDC827CA07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199A03-098B-8BC2-15D8-3DB8BE30979E}"/>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4273313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36328-0AD6-6FBB-92C1-16F0676BA85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7812DF5-D1A4-417F-4F87-1C87044EEE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450E0D6-7282-5C1D-1FBD-49957C33A8E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4125EC22-C731-7DBF-93B2-B960D1B71B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0B3B5B1-772B-525E-46C9-5443A0F3EBB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FCA52DE0-0D79-E330-37F3-B0D22D025814}"/>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8" name="Footer Placeholder 7">
            <a:extLst>
              <a:ext uri="{FF2B5EF4-FFF2-40B4-BE49-F238E27FC236}">
                <a16:creationId xmlns:a16="http://schemas.microsoft.com/office/drawing/2014/main" id="{EE2ACFBF-6423-86F1-EF10-9DFA5A93087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8C2CF57-3CDB-2F6D-4567-FE670D5DB03F}"/>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771250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558BB-C362-DBC2-2A2F-6F4023873250}"/>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568A797-DBC8-D4D0-517E-7050393C0EDB}"/>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4" name="Footer Placeholder 3">
            <a:extLst>
              <a:ext uri="{FF2B5EF4-FFF2-40B4-BE49-F238E27FC236}">
                <a16:creationId xmlns:a16="http://schemas.microsoft.com/office/drawing/2014/main" id="{72C563EF-D488-A31E-E5AE-272F8510D4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174E71-9B6F-3473-B919-56D2B0D7B6B7}"/>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239503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E94182-B043-D9A2-AF2E-92F889C06704}"/>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3" name="Footer Placeholder 2">
            <a:extLst>
              <a:ext uri="{FF2B5EF4-FFF2-40B4-BE49-F238E27FC236}">
                <a16:creationId xmlns:a16="http://schemas.microsoft.com/office/drawing/2014/main" id="{70A3BC48-1C88-1FC4-CF04-03F5C7416E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413398-D3CD-123D-BD17-1E667D9DA5FE}"/>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2166433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73DC2-DB92-80B5-7517-25EE026F2F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D48A2FA-51BE-82E9-D9ED-6D5124E355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2B17488-357B-D60C-6257-14311D3DC4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21425F-DCC5-3317-149C-9C0FE538BFC3}"/>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6" name="Footer Placeholder 5">
            <a:extLst>
              <a:ext uri="{FF2B5EF4-FFF2-40B4-BE49-F238E27FC236}">
                <a16:creationId xmlns:a16="http://schemas.microsoft.com/office/drawing/2014/main" id="{0646B8B5-87E6-B303-B153-393BD85EBB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5B100D4-B670-3270-B34C-56131FABC35A}"/>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1212729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DCCBF-D927-15C0-FB79-D5A2AE9495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2BFA8496-D229-63E0-F0F3-AA881A98F6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94EC9B-5F10-2116-71AA-B413F853D1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B4EAE15-5E5B-4649-9CE3-E1409B676080}"/>
              </a:ext>
            </a:extLst>
          </p:cNvPr>
          <p:cNvSpPr>
            <a:spLocks noGrp="1"/>
          </p:cNvSpPr>
          <p:nvPr>
            <p:ph type="dt" sz="half" idx="10"/>
          </p:nvPr>
        </p:nvSpPr>
        <p:spPr/>
        <p:txBody>
          <a:bodyPr/>
          <a:lstStyle/>
          <a:p>
            <a:fld id="{235DD54C-A270-B049-AF59-00DBE084B0D5}" type="datetimeFigureOut">
              <a:rPr lang="en-US" smtClean="0"/>
              <a:t>8/24/2025</a:t>
            </a:fld>
            <a:endParaRPr lang="en-US"/>
          </a:p>
        </p:txBody>
      </p:sp>
      <p:sp>
        <p:nvSpPr>
          <p:cNvPr id="6" name="Footer Placeholder 5">
            <a:extLst>
              <a:ext uri="{FF2B5EF4-FFF2-40B4-BE49-F238E27FC236}">
                <a16:creationId xmlns:a16="http://schemas.microsoft.com/office/drawing/2014/main" id="{392E32F6-3D13-3E84-6157-535767F5D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C329FB-33DC-58B3-31BD-C2E65AAB4F19}"/>
              </a:ext>
            </a:extLst>
          </p:cNvPr>
          <p:cNvSpPr>
            <a:spLocks noGrp="1"/>
          </p:cNvSpPr>
          <p:nvPr>
            <p:ph type="sldNum" sz="quarter" idx="12"/>
          </p:nvPr>
        </p:nvSpPr>
        <p:spPr/>
        <p:txBody>
          <a:bodyPr/>
          <a:lstStyle/>
          <a:p>
            <a:fld id="{AD08CBC1-F619-CE4C-9C01-1C0A522D9243}" type="slidenum">
              <a:rPr lang="en-US" smtClean="0"/>
              <a:t>‹#›</a:t>
            </a:fld>
            <a:endParaRPr lang="en-US"/>
          </a:p>
        </p:txBody>
      </p:sp>
    </p:spTree>
    <p:extLst>
      <p:ext uri="{BB962C8B-B14F-4D97-AF65-F5344CB8AC3E}">
        <p14:creationId xmlns:p14="http://schemas.microsoft.com/office/powerpoint/2010/main" val="2935908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239E569-5635-23B5-BF11-E7D3D23524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A7A5170-BCDA-62AD-BD3D-AA72E386FE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C49090A-54EC-2388-EE71-D5E5FC856F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35DD54C-A270-B049-AF59-00DBE084B0D5}" type="datetimeFigureOut">
              <a:rPr lang="en-US" smtClean="0"/>
              <a:t>8/24/2025</a:t>
            </a:fld>
            <a:endParaRPr lang="en-US"/>
          </a:p>
        </p:txBody>
      </p:sp>
      <p:sp>
        <p:nvSpPr>
          <p:cNvPr id="5" name="Footer Placeholder 4">
            <a:extLst>
              <a:ext uri="{FF2B5EF4-FFF2-40B4-BE49-F238E27FC236}">
                <a16:creationId xmlns:a16="http://schemas.microsoft.com/office/drawing/2014/main" id="{F31736BD-7A21-6870-77DA-E5B673ABDF6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56620B4-400F-33BF-D9B2-45980C9A00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D08CBC1-F619-CE4C-9C01-1C0A522D9243}" type="slidenum">
              <a:rPr lang="en-US" smtClean="0"/>
              <a:t>‹#›</a:t>
            </a:fld>
            <a:endParaRPr lang="en-US"/>
          </a:p>
        </p:txBody>
      </p:sp>
    </p:spTree>
    <p:extLst>
      <p:ext uri="{BB962C8B-B14F-4D97-AF65-F5344CB8AC3E}">
        <p14:creationId xmlns:p14="http://schemas.microsoft.com/office/powerpoint/2010/main" val="24106102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mountain with the sun shining through it&#10;&#10;AI-generated content may be incorrect.">
            <a:extLst>
              <a:ext uri="{FF2B5EF4-FFF2-40B4-BE49-F238E27FC236}">
                <a16:creationId xmlns:a16="http://schemas.microsoft.com/office/drawing/2014/main" id="{61C753A9-953B-455B-DCFF-B535DEE80D82}"/>
              </a:ext>
            </a:extLst>
          </p:cNvPr>
          <p:cNvPicPr>
            <a:picLocks noChangeAspect="1"/>
          </p:cNvPicPr>
          <p:nvPr/>
        </p:nvPicPr>
        <p:blipFill>
          <a:blip r:embed="rId3"/>
          <a:stretch>
            <a:fillRect/>
          </a:stretch>
        </p:blipFill>
        <p:spPr>
          <a:xfrm>
            <a:off x="-1" y="-1"/>
            <a:ext cx="12192001" cy="6892871"/>
          </a:xfrm>
          <a:prstGeom prst="rect">
            <a:avLst/>
          </a:prstGeom>
        </p:spPr>
      </p:pic>
      <p:sp>
        <p:nvSpPr>
          <p:cNvPr id="4" name="TextBox 3">
            <a:extLst>
              <a:ext uri="{FF2B5EF4-FFF2-40B4-BE49-F238E27FC236}">
                <a16:creationId xmlns:a16="http://schemas.microsoft.com/office/drawing/2014/main" id="{7D9D30DD-AE1D-6830-B500-4E9F5FB5BD5A}"/>
              </a:ext>
            </a:extLst>
          </p:cNvPr>
          <p:cNvSpPr txBox="1"/>
          <p:nvPr/>
        </p:nvSpPr>
        <p:spPr>
          <a:xfrm>
            <a:off x="346128" y="2384605"/>
            <a:ext cx="11499742" cy="2123658"/>
          </a:xfrm>
          <a:prstGeom prst="rect">
            <a:avLst/>
          </a:prstGeom>
          <a:noFill/>
        </p:spPr>
        <p:txBody>
          <a:bodyPr wrap="square" rtlCol="0">
            <a:spAutoFit/>
          </a:bodyPr>
          <a:lstStyle/>
          <a:p>
            <a:pPr algn="ctr"/>
            <a:r>
              <a:rPr lang="en-US" sz="6600" b="1" dirty="0">
                <a:solidFill>
                  <a:schemeClr val="bg1"/>
                </a:solidFill>
                <a:latin typeface="Calibri" panose="020F0502020204030204" pitchFamily="34" charset="0"/>
                <a:cs typeface="Calibri" panose="020F0502020204030204" pitchFamily="34" charset="0"/>
              </a:rPr>
              <a:t>JESUS IS LORD OF THE SABBATH</a:t>
            </a:r>
          </a:p>
          <a:p>
            <a:pPr algn="ctr"/>
            <a:r>
              <a:rPr lang="en-US" sz="6600" b="1" dirty="0">
                <a:solidFill>
                  <a:schemeClr val="bg1"/>
                </a:solidFill>
                <a:latin typeface="Calibri" panose="020F0502020204030204" pitchFamily="34" charset="0"/>
                <a:cs typeface="Calibri" panose="020F0502020204030204" pitchFamily="34" charset="0"/>
              </a:rPr>
              <a:t>Mark 2:23-3:6</a:t>
            </a:r>
          </a:p>
        </p:txBody>
      </p:sp>
    </p:spTree>
    <p:extLst>
      <p:ext uri="{BB962C8B-B14F-4D97-AF65-F5344CB8AC3E}">
        <p14:creationId xmlns:p14="http://schemas.microsoft.com/office/powerpoint/2010/main" val="811687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F0C146-892D-17FE-22A7-755AC6EF4B58}"/>
            </a:ext>
          </a:extLst>
        </p:cNvPr>
        <p:cNvGrpSpPr/>
        <p:nvPr/>
      </p:nvGrpSpPr>
      <p:grpSpPr>
        <a:xfrm>
          <a:off x="0" y="0"/>
          <a:ext cx="0" cy="0"/>
          <a:chOff x="0" y="0"/>
          <a:chExt cx="0" cy="0"/>
        </a:xfrm>
      </p:grpSpPr>
      <p:pic>
        <p:nvPicPr>
          <p:cNvPr id="13" name="Picture 12" descr="A red background with a couple of heads&#10;&#10;AI-generated content may be incorrect.">
            <a:extLst>
              <a:ext uri="{FF2B5EF4-FFF2-40B4-BE49-F238E27FC236}">
                <a16:creationId xmlns:a16="http://schemas.microsoft.com/office/drawing/2014/main" id="{48D92A3A-4A31-1157-FF61-BE7EA3658ECB}"/>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709ED71-1D70-93EC-F458-2A573A6BBA70}"/>
              </a:ext>
            </a:extLst>
          </p:cNvPr>
          <p:cNvSpPr txBox="1"/>
          <p:nvPr/>
        </p:nvSpPr>
        <p:spPr>
          <a:xfrm>
            <a:off x="177113" y="518984"/>
            <a:ext cx="11837773"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PHARISEES RESPOND (vs. 3:6)</a:t>
            </a:r>
          </a:p>
        </p:txBody>
      </p:sp>
      <p:sp>
        <p:nvSpPr>
          <p:cNvPr id="3" name="TextBox 2">
            <a:extLst>
              <a:ext uri="{FF2B5EF4-FFF2-40B4-BE49-F238E27FC236}">
                <a16:creationId xmlns:a16="http://schemas.microsoft.com/office/drawing/2014/main" id="{C9702B39-07F3-A891-D608-84596E18A105}"/>
              </a:ext>
            </a:extLst>
          </p:cNvPr>
          <p:cNvSpPr txBox="1"/>
          <p:nvPr/>
        </p:nvSpPr>
        <p:spPr>
          <a:xfrm>
            <a:off x="177112" y="1469884"/>
            <a:ext cx="11837773" cy="1200329"/>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“The Pharisees went out and immediately held counsel with the Herodians against him” (Mark 3:6a)</a:t>
            </a:r>
          </a:p>
        </p:txBody>
      </p:sp>
      <p:sp>
        <p:nvSpPr>
          <p:cNvPr id="4" name="TextBox 3">
            <a:extLst>
              <a:ext uri="{FF2B5EF4-FFF2-40B4-BE49-F238E27FC236}">
                <a16:creationId xmlns:a16="http://schemas.microsoft.com/office/drawing/2014/main" id="{10F06F2F-0F4B-2080-B503-E393C108923F}"/>
              </a:ext>
            </a:extLst>
          </p:cNvPr>
          <p:cNvSpPr txBox="1"/>
          <p:nvPr/>
        </p:nvSpPr>
        <p:spPr>
          <a:xfrm>
            <a:off x="177110" y="3429000"/>
            <a:ext cx="11837773"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“how to destroy him” (Mark 6b)</a:t>
            </a:r>
          </a:p>
        </p:txBody>
      </p:sp>
      <p:sp>
        <p:nvSpPr>
          <p:cNvPr id="5" name="TextBox 4">
            <a:extLst>
              <a:ext uri="{FF2B5EF4-FFF2-40B4-BE49-F238E27FC236}">
                <a16:creationId xmlns:a16="http://schemas.microsoft.com/office/drawing/2014/main" id="{5AE24C43-404B-B68F-4EDF-ADF53486C0DF}"/>
              </a:ext>
            </a:extLst>
          </p:cNvPr>
          <p:cNvSpPr txBox="1"/>
          <p:nvPr/>
        </p:nvSpPr>
        <p:spPr>
          <a:xfrm>
            <a:off x="177110" y="4834118"/>
            <a:ext cx="11837773" cy="1200329"/>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This is the bitter fruit of that hardness of heart which provoked Jesus to anger and grief</a:t>
            </a:r>
          </a:p>
        </p:txBody>
      </p:sp>
    </p:spTree>
    <p:extLst>
      <p:ext uri="{BB962C8B-B14F-4D97-AF65-F5344CB8AC3E}">
        <p14:creationId xmlns:p14="http://schemas.microsoft.com/office/powerpoint/2010/main" val="1612441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E48071-A89F-F466-606A-C6638B8C1C03}"/>
            </a:ext>
          </a:extLst>
        </p:cNvPr>
        <p:cNvGrpSpPr/>
        <p:nvPr/>
      </p:nvGrpSpPr>
      <p:grpSpPr>
        <a:xfrm>
          <a:off x="0" y="0"/>
          <a:ext cx="0" cy="0"/>
          <a:chOff x="0" y="0"/>
          <a:chExt cx="0" cy="0"/>
        </a:xfrm>
      </p:grpSpPr>
      <p:pic>
        <p:nvPicPr>
          <p:cNvPr id="8" name="Picture 7" descr="A cross with a tie in the middle of the field&#10;&#10;AI-generated content may be incorrect.">
            <a:extLst>
              <a:ext uri="{FF2B5EF4-FFF2-40B4-BE49-F238E27FC236}">
                <a16:creationId xmlns:a16="http://schemas.microsoft.com/office/drawing/2014/main" id="{46EAC1F5-F56B-279D-763C-32333AA4746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flipH="1">
            <a:off x="-2" y="0"/>
            <a:ext cx="12192001" cy="6877927"/>
          </a:xfrm>
          <a:prstGeom prst="rect">
            <a:avLst/>
          </a:prstGeom>
        </p:spPr>
      </p:pic>
      <p:sp>
        <p:nvSpPr>
          <p:cNvPr id="3" name="TextBox 2">
            <a:extLst>
              <a:ext uri="{FF2B5EF4-FFF2-40B4-BE49-F238E27FC236}">
                <a16:creationId xmlns:a16="http://schemas.microsoft.com/office/drawing/2014/main" id="{28BF3826-B17A-6F2B-6080-784771F8BB80}"/>
              </a:ext>
            </a:extLst>
          </p:cNvPr>
          <p:cNvSpPr txBox="1"/>
          <p:nvPr/>
        </p:nvSpPr>
        <p:spPr>
          <a:xfrm>
            <a:off x="263471" y="486668"/>
            <a:ext cx="7950631" cy="5016758"/>
          </a:xfrm>
          <a:prstGeom prst="rect">
            <a:avLst/>
          </a:prstGeom>
          <a:noFill/>
        </p:spPr>
        <p:txBody>
          <a:bodyPr wrap="square">
            <a:spAutoFit/>
          </a:bodyPr>
          <a:lstStyle/>
          <a:p>
            <a:pPr algn="ctr"/>
            <a:r>
              <a:rPr lang="en-AU" sz="4000" b="1" i="0" u="none" strike="noStrike" kern="1200" dirty="0">
                <a:solidFill>
                  <a:schemeClr val="tx1"/>
                </a:solidFill>
                <a:effectLst/>
                <a:latin typeface="Calibri" panose="020F0502020204030204" pitchFamily="34" charset="0"/>
                <a:cs typeface="Calibri" panose="020F0502020204030204" pitchFamily="34" charset="0"/>
              </a:rPr>
              <a:t>“I want a principle within</a:t>
            </a:r>
            <a:br>
              <a:rPr lang="en-AU" sz="4000" b="1" dirty="0">
                <a:latin typeface="Calibri" panose="020F0502020204030204" pitchFamily="34" charset="0"/>
                <a:cs typeface="Calibri" panose="020F0502020204030204" pitchFamily="34" charset="0"/>
              </a:rPr>
            </a:br>
            <a:r>
              <a:rPr lang="en-AU" sz="4000" b="1" i="0" u="none" strike="noStrike" kern="1200" dirty="0">
                <a:solidFill>
                  <a:schemeClr val="tx1"/>
                </a:solidFill>
                <a:effectLst/>
                <a:latin typeface="Calibri" panose="020F0502020204030204" pitchFamily="34" charset="0"/>
                <a:cs typeface="Calibri" panose="020F0502020204030204" pitchFamily="34" charset="0"/>
              </a:rPr>
              <a:t>of watchful, godly fear,</a:t>
            </a:r>
            <a:br>
              <a:rPr lang="en-AU" sz="4000" b="1" dirty="0">
                <a:latin typeface="Calibri" panose="020F0502020204030204" pitchFamily="34" charset="0"/>
                <a:cs typeface="Calibri" panose="020F0502020204030204" pitchFamily="34" charset="0"/>
              </a:rPr>
            </a:br>
            <a:r>
              <a:rPr lang="en-AU" sz="4000" b="1" i="0" u="none" strike="noStrike" kern="1200" dirty="0">
                <a:solidFill>
                  <a:schemeClr val="tx1"/>
                </a:solidFill>
                <a:effectLst/>
                <a:latin typeface="Calibri" panose="020F0502020204030204" pitchFamily="34" charset="0"/>
                <a:cs typeface="Calibri" panose="020F0502020204030204" pitchFamily="34" charset="0"/>
              </a:rPr>
              <a:t>a sensibility of sin,</a:t>
            </a:r>
            <a:br>
              <a:rPr lang="en-AU" sz="4000" b="1" dirty="0">
                <a:latin typeface="Calibri" panose="020F0502020204030204" pitchFamily="34" charset="0"/>
                <a:cs typeface="Calibri" panose="020F0502020204030204" pitchFamily="34" charset="0"/>
              </a:rPr>
            </a:br>
            <a:r>
              <a:rPr lang="en-AU" sz="4000" b="1" i="0" u="none" strike="noStrike" kern="1200" dirty="0">
                <a:solidFill>
                  <a:schemeClr val="tx1"/>
                </a:solidFill>
                <a:effectLst/>
                <a:latin typeface="Calibri" panose="020F0502020204030204" pitchFamily="34" charset="0"/>
                <a:cs typeface="Calibri" panose="020F0502020204030204" pitchFamily="34" charset="0"/>
              </a:rPr>
              <a:t>a pain to feel it near.</a:t>
            </a:r>
            <a:br>
              <a:rPr lang="en-AU" sz="4000" b="1" dirty="0">
                <a:latin typeface="Calibri" panose="020F0502020204030204" pitchFamily="34" charset="0"/>
                <a:cs typeface="Calibri" panose="020F0502020204030204" pitchFamily="34" charset="0"/>
              </a:rPr>
            </a:br>
            <a:r>
              <a:rPr lang="en-AU" sz="4000" b="1" i="0" u="none" strike="noStrike" kern="1200" dirty="0">
                <a:solidFill>
                  <a:schemeClr val="tx1"/>
                </a:solidFill>
                <a:effectLst/>
                <a:latin typeface="Calibri" panose="020F0502020204030204" pitchFamily="34" charset="0"/>
                <a:cs typeface="Calibri" panose="020F0502020204030204" pitchFamily="34" charset="0"/>
              </a:rPr>
              <a:t>I want the first approach to feel</a:t>
            </a:r>
            <a:br>
              <a:rPr lang="en-AU" sz="4000" b="1" dirty="0">
                <a:latin typeface="Calibri" panose="020F0502020204030204" pitchFamily="34" charset="0"/>
                <a:cs typeface="Calibri" panose="020F0502020204030204" pitchFamily="34" charset="0"/>
              </a:rPr>
            </a:br>
            <a:r>
              <a:rPr lang="en-AU" sz="4000" b="1" i="0" u="none" strike="noStrike" kern="1200" dirty="0">
                <a:solidFill>
                  <a:schemeClr val="tx1"/>
                </a:solidFill>
                <a:effectLst/>
                <a:latin typeface="Calibri" panose="020F0502020204030204" pitchFamily="34" charset="0"/>
                <a:cs typeface="Calibri" panose="020F0502020204030204" pitchFamily="34" charset="0"/>
              </a:rPr>
              <a:t>of pride or wrong desire,</a:t>
            </a:r>
            <a:br>
              <a:rPr lang="en-AU" sz="4000" b="1" dirty="0">
                <a:latin typeface="Calibri" panose="020F0502020204030204" pitchFamily="34" charset="0"/>
                <a:cs typeface="Calibri" panose="020F0502020204030204" pitchFamily="34" charset="0"/>
              </a:rPr>
            </a:br>
            <a:r>
              <a:rPr lang="en-AU" sz="4000" b="1" i="0" u="none" strike="noStrike" kern="1200" dirty="0">
                <a:solidFill>
                  <a:schemeClr val="tx1"/>
                </a:solidFill>
                <a:effectLst/>
                <a:latin typeface="Calibri" panose="020F0502020204030204" pitchFamily="34" charset="0"/>
                <a:cs typeface="Calibri" panose="020F0502020204030204" pitchFamily="34" charset="0"/>
              </a:rPr>
              <a:t>to catch the </a:t>
            </a:r>
            <a:r>
              <a:rPr lang="en-AU" sz="4000" b="1" i="0" u="none" strike="noStrike" kern="1200" dirty="0" err="1">
                <a:solidFill>
                  <a:schemeClr val="tx1"/>
                </a:solidFill>
                <a:effectLst/>
                <a:latin typeface="Calibri" panose="020F0502020204030204" pitchFamily="34" charset="0"/>
                <a:cs typeface="Calibri" panose="020F0502020204030204" pitchFamily="34" charset="0"/>
              </a:rPr>
              <a:t>wand’ring</a:t>
            </a:r>
            <a:r>
              <a:rPr lang="en-AU" sz="4000" b="1" i="0" u="none" strike="noStrike" kern="1200" dirty="0">
                <a:solidFill>
                  <a:schemeClr val="tx1"/>
                </a:solidFill>
                <a:effectLst/>
                <a:latin typeface="Calibri" panose="020F0502020204030204" pitchFamily="34" charset="0"/>
                <a:cs typeface="Calibri" panose="020F0502020204030204" pitchFamily="34" charset="0"/>
              </a:rPr>
              <a:t> of my will,</a:t>
            </a:r>
            <a:br>
              <a:rPr lang="en-AU" sz="4000" b="1" dirty="0">
                <a:latin typeface="Calibri" panose="020F0502020204030204" pitchFamily="34" charset="0"/>
                <a:cs typeface="Calibri" panose="020F0502020204030204" pitchFamily="34" charset="0"/>
              </a:rPr>
            </a:br>
            <a:r>
              <a:rPr lang="en-AU" sz="4000" b="1" i="0" u="none" strike="noStrike" kern="1200" dirty="0">
                <a:solidFill>
                  <a:schemeClr val="tx1"/>
                </a:solidFill>
                <a:effectLst/>
                <a:latin typeface="Calibri" panose="020F0502020204030204" pitchFamily="34" charset="0"/>
                <a:cs typeface="Calibri" panose="020F0502020204030204" pitchFamily="34" charset="0"/>
              </a:rPr>
              <a:t>and quench the kindling fire.”</a:t>
            </a:r>
          </a:p>
        </p:txBody>
      </p:sp>
    </p:spTree>
    <p:extLst>
      <p:ext uri="{BB962C8B-B14F-4D97-AF65-F5344CB8AC3E}">
        <p14:creationId xmlns:p14="http://schemas.microsoft.com/office/powerpoint/2010/main" val="16222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23E79F-E664-E5F5-B9C3-1D940E9CCE52}"/>
            </a:ext>
          </a:extLst>
        </p:cNvPr>
        <p:cNvGrpSpPr/>
        <p:nvPr/>
      </p:nvGrpSpPr>
      <p:grpSpPr>
        <a:xfrm>
          <a:off x="0" y="0"/>
          <a:ext cx="0" cy="0"/>
          <a:chOff x="0" y="0"/>
          <a:chExt cx="0" cy="0"/>
        </a:xfrm>
      </p:grpSpPr>
      <p:pic>
        <p:nvPicPr>
          <p:cNvPr id="8" name="Picture 7" descr="A cross with a tie in the middle of the field&#10;&#10;AI-generated content may be incorrect.">
            <a:extLst>
              <a:ext uri="{FF2B5EF4-FFF2-40B4-BE49-F238E27FC236}">
                <a16:creationId xmlns:a16="http://schemas.microsoft.com/office/drawing/2014/main" id="{63CDBADC-4506-DCCB-B8B3-9BCFA969A4F2}"/>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flipH="1">
            <a:off x="-2" y="0"/>
            <a:ext cx="12192001" cy="6877927"/>
          </a:xfrm>
          <a:prstGeom prst="rect">
            <a:avLst/>
          </a:prstGeom>
        </p:spPr>
      </p:pic>
      <p:sp>
        <p:nvSpPr>
          <p:cNvPr id="4" name="TextBox 3">
            <a:extLst>
              <a:ext uri="{FF2B5EF4-FFF2-40B4-BE49-F238E27FC236}">
                <a16:creationId xmlns:a16="http://schemas.microsoft.com/office/drawing/2014/main" id="{959DEA17-59B6-54EA-7174-38DB48F389FD}"/>
              </a:ext>
            </a:extLst>
          </p:cNvPr>
          <p:cNvSpPr txBox="1"/>
          <p:nvPr/>
        </p:nvSpPr>
        <p:spPr>
          <a:xfrm>
            <a:off x="216976" y="564160"/>
            <a:ext cx="8694550" cy="5016758"/>
          </a:xfrm>
          <a:prstGeom prst="rect">
            <a:avLst/>
          </a:prstGeom>
          <a:noFill/>
        </p:spPr>
        <p:txBody>
          <a:bodyPr wrap="square">
            <a:spAutoFit/>
          </a:bodyPr>
          <a:lstStyle/>
          <a:p>
            <a:pPr algn="ctr"/>
            <a:r>
              <a:rPr lang="en-AU" sz="4000" b="1" dirty="0">
                <a:latin typeface="Calibri" panose="020F0502020204030204" pitchFamily="34" charset="0"/>
                <a:cs typeface="Calibri" panose="020F0502020204030204" pitchFamily="34" charset="0"/>
              </a:rPr>
              <a:t>“Almighty God of truth and love,</a:t>
            </a:r>
            <a:br>
              <a:rPr lang="en-AU" sz="4000" b="1" dirty="0">
                <a:latin typeface="Calibri" panose="020F0502020204030204" pitchFamily="34" charset="0"/>
                <a:cs typeface="Calibri" panose="020F0502020204030204" pitchFamily="34" charset="0"/>
              </a:rPr>
            </a:br>
            <a:r>
              <a:rPr lang="en-AU" sz="4000" b="1" dirty="0">
                <a:latin typeface="Calibri" panose="020F0502020204030204" pitchFamily="34" charset="0"/>
                <a:cs typeface="Calibri" panose="020F0502020204030204" pitchFamily="34" charset="0"/>
              </a:rPr>
              <a:t>to me Thy </a:t>
            </a:r>
            <a:r>
              <a:rPr lang="en-AU" sz="4000" b="1" dirty="0" err="1">
                <a:latin typeface="Calibri" panose="020F0502020204030204" pitchFamily="34" charset="0"/>
                <a:cs typeface="Calibri" panose="020F0502020204030204" pitchFamily="34" charset="0"/>
              </a:rPr>
              <a:t>pow’r</a:t>
            </a:r>
            <a:r>
              <a:rPr lang="en-AU" sz="4000" b="1" dirty="0">
                <a:latin typeface="Calibri" panose="020F0502020204030204" pitchFamily="34" charset="0"/>
                <a:cs typeface="Calibri" panose="020F0502020204030204" pitchFamily="34" charset="0"/>
              </a:rPr>
              <a:t> impart;</a:t>
            </a:r>
            <a:br>
              <a:rPr lang="en-AU" sz="4000" b="1" dirty="0">
                <a:latin typeface="Calibri" panose="020F0502020204030204" pitchFamily="34" charset="0"/>
                <a:cs typeface="Calibri" panose="020F0502020204030204" pitchFamily="34" charset="0"/>
              </a:rPr>
            </a:br>
            <a:r>
              <a:rPr lang="en-AU" sz="4000" b="1" dirty="0">
                <a:latin typeface="Calibri" panose="020F0502020204030204" pitchFamily="34" charset="0"/>
                <a:cs typeface="Calibri" panose="020F0502020204030204" pitchFamily="34" charset="0"/>
              </a:rPr>
              <a:t>the mountain from my soul remove,</a:t>
            </a:r>
            <a:br>
              <a:rPr lang="en-AU" sz="4000" b="1" dirty="0">
                <a:latin typeface="Calibri" panose="020F0502020204030204" pitchFamily="34" charset="0"/>
                <a:cs typeface="Calibri" panose="020F0502020204030204" pitchFamily="34" charset="0"/>
              </a:rPr>
            </a:br>
            <a:r>
              <a:rPr lang="en-AU" sz="4000" b="1" dirty="0">
                <a:latin typeface="Calibri" panose="020F0502020204030204" pitchFamily="34" charset="0"/>
                <a:cs typeface="Calibri" panose="020F0502020204030204" pitchFamily="34" charset="0"/>
              </a:rPr>
              <a:t>the hardness from my heart.</a:t>
            </a:r>
            <a:br>
              <a:rPr lang="en-AU" sz="4000" b="1" dirty="0">
                <a:latin typeface="Calibri" panose="020F0502020204030204" pitchFamily="34" charset="0"/>
                <a:cs typeface="Calibri" panose="020F0502020204030204" pitchFamily="34" charset="0"/>
              </a:rPr>
            </a:br>
            <a:r>
              <a:rPr lang="en-AU" sz="4000" b="1" dirty="0">
                <a:latin typeface="Calibri" panose="020F0502020204030204" pitchFamily="34" charset="0"/>
                <a:cs typeface="Calibri" panose="020F0502020204030204" pitchFamily="34" charset="0"/>
              </a:rPr>
              <a:t>O may the least omission </a:t>
            </a:r>
          </a:p>
          <a:p>
            <a:pPr algn="ctr"/>
            <a:r>
              <a:rPr lang="en-AU" sz="4000" b="1">
                <a:latin typeface="Calibri" panose="020F0502020204030204" pitchFamily="34" charset="0"/>
                <a:cs typeface="Calibri" panose="020F0502020204030204" pitchFamily="34" charset="0"/>
              </a:rPr>
              <a:t>pain </a:t>
            </a:r>
            <a:r>
              <a:rPr lang="en-AU" sz="4000" b="1" dirty="0">
                <a:latin typeface="Calibri" panose="020F0502020204030204" pitchFamily="34" charset="0"/>
                <a:cs typeface="Calibri" panose="020F0502020204030204" pitchFamily="34" charset="0"/>
              </a:rPr>
              <a:t>my reawakened soul,</a:t>
            </a:r>
            <a:br>
              <a:rPr lang="en-AU" sz="4000" b="1" dirty="0">
                <a:latin typeface="Calibri" panose="020F0502020204030204" pitchFamily="34" charset="0"/>
                <a:cs typeface="Calibri" panose="020F0502020204030204" pitchFamily="34" charset="0"/>
              </a:rPr>
            </a:br>
            <a:r>
              <a:rPr lang="en-AU" sz="4000" b="1" dirty="0">
                <a:latin typeface="Calibri" panose="020F0502020204030204" pitchFamily="34" charset="0"/>
                <a:cs typeface="Calibri" panose="020F0502020204030204" pitchFamily="34" charset="0"/>
              </a:rPr>
              <a:t>and drive me to that blood again,</a:t>
            </a:r>
            <a:br>
              <a:rPr lang="en-AU" sz="4000" b="1" dirty="0">
                <a:latin typeface="Calibri" panose="020F0502020204030204" pitchFamily="34" charset="0"/>
                <a:cs typeface="Calibri" panose="020F0502020204030204" pitchFamily="34" charset="0"/>
              </a:rPr>
            </a:br>
            <a:r>
              <a:rPr lang="en-AU" sz="4000" b="1" dirty="0">
                <a:latin typeface="Calibri" panose="020F0502020204030204" pitchFamily="34" charset="0"/>
                <a:cs typeface="Calibri" panose="020F0502020204030204" pitchFamily="34" charset="0"/>
              </a:rPr>
              <a:t>which makes the wounded whole.”</a:t>
            </a:r>
          </a:p>
        </p:txBody>
      </p:sp>
    </p:spTree>
    <p:extLst>
      <p:ext uri="{BB962C8B-B14F-4D97-AF65-F5344CB8AC3E}">
        <p14:creationId xmlns:p14="http://schemas.microsoft.com/office/powerpoint/2010/main" val="2589445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F40AB-5FB9-AF50-F425-7634AC2466B8}"/>
            </a:ext>
          </a:extLst>
        </p:cNvPr>
        <p:cNvGrpSpPr/>
        <p:nvPr/>
      </p:nvGrpSpPr>
      <p:grpSpPr>
        <a:xfrm>
          <a:off x="0" y="0"/>
          <a:ext cx="0" cy="0"/>
          <a:chOff x="0" y="0"/>
          <a:chExt cx="0" cy="0"/>
        </a:xfrm>
      </p:grpSpPr>
      <p:pic>
        <p:nvPicPr>
          <p:cNvPr id="7" name="Picture 6" descr="A close-up of wheat&#10;&#10;AI-generated content may be incorrect.">
            <a:extLst>
              <a:ext uri="{FF2B5EF4-FFF2-40B4-BE49-F238E27FC236}">
                <a16:creationId xmlns:a16="http://schemas.microsoft.com/office/drawing/2014/main" id="{9FC6E5C1-346F-9ED8-05A1-9CC8B01DA8BD}"/>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l="7966"/>
          <a:stretch>
            <a:fillRect/>
          </a:stretch>
        </p:blipFill>
        <p:spPr>
          <a:xfrm flipH="1">
            <a:off x="0" y="3309"/>
            <a:ext cx="12192000" cy="6854691"/>
          </a:xfrm>
          <a:prstGeom prst="rect">
            <a:avLst/>
          </a:prstGeom>
        </p:spPr>
      </p:pic>
      <p:sp>
        <p:nvSpPr>
          <p:cNvPr id="2" name="TextBox 1">
            <a:extLst>
              <a:ext uri="{FF2B5EF4-FFF2-40B4-BE49-F238E27FC236}">
                <a16:creationId xmlns:a16="http://schemas.microsoft.com/office/drawing/2014/main" id="{0E7FDB6E-EB91-9504-BFE0-50659E83F71C}"/>
              </a:ext>
            </a:extLst>
          </p:cNvPr>
          <p:cNvSpPr txBox="1"/>
          <p:nvPr/>
        </p:nvSpPr>
        <p:spPr>
          <a:xfrm>
            <a:off x="177114" y="518984"/>
            <a:ext cx="10160254"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PHARISEES TAKE ISSUE (vs. 23-24)</a:t>
            </a:r>
          </a:p>
        </p:txBody>
      </p:sp>
      <p:sp>
        <p:nvSpPr>
          <p:cNvPr id="3" name="TextBox 2">
            <a:extLst>
              <a:ext uri="{FF2B5EF4-FFF2-40B4-BE49-F238E27FC236}">
                <a16:creationId xmlns:a16="http://schemas.microsoft.com/office/drawing/2014/main" id="{E2F78C76-C219-C043-8B6E-321D25DE5D6D}"/>
              </a:ext>
            </a:extLst>
          </p:cNvPr>
          <p:cNvSpPr txBox="1"/>
          <p:nvPr/>
        </p:nvSpPr>
        <p:spPr>
          <a:xfrm>
            <a:off x="177111" y="1318897"/>
            <a:ext cx="10160256" cy="1754326"/>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“One Sabbath he was going through the grainfields, and as they made their way, his disciples began to pluck heads of grain” (Mark 2:23)</a:t>
            </a:r>
          </a:p>
        </p:txBody>
      </p:sp>
      <p:sp>
        <p:nvSpPr>
          <p:cNvPr id="4" name="TextBox 3">
            <a:extLst>
              <a:ext uri="{FF2B5EF4-FFF2-40B4-BE49-F238E27FC236}">
                <a16:creationId xmlns:a16="http://schemas.microsoft.com/office/drawing/2014/main" id="{E7158CE9-3C4F-66F1-9A1F-0A8D4B6F53C4}"/>
              </a:ext>
            </a:extLst>
          </p:cNvPr>
          <p:cNvSpPr txBox="1"/>
          <p:nvPr/>
        </p:nvSpPr>
        <p:spPr>
          <a:xfrm>
            <a:off x="177111" y="3429000"/>
            <a:ext cx="8610428" cy="1754326"/>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“And the Pharisees were saying to him, “Look, why are they doing what is not lawful on the Sabbath?” (Mark 2:24)</a:t>
            </a:r>
          </a:p>
        </p:txBody>
      </p:sp>
      <p:sp>
        <p:nvSpPr>
          <p:cNvPr id="5" name="TextBox 4">
            <a:extLst>
              <a:ext uri="{FF2B5EF4-FFF2-40B4-BE49-F238E27FC236}">
                <a16:creationId xmlns:a16="http://schemas.microsoft.com/office/drawing/2014/main" id="{CADE0860-C190-CEBB-407A-5171159E682A}"/>
              </a:ext>
            </a:extLst>
          </p:cNvPr>
          <p:cNvSpPr txBox="1"/>
          <p:nvPr/>
        </p:nvSpPr>
        <p:spPr>
          <a:xfrm>
            <a:off x="177111" y="5539103"/>
            <a:ext cx="9090875"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The problem with legalism, is that it adds to the Word of God</a:t>
            </a:r>
          </a:p>
        </p:txBody>
      </p:sp>
    </p:spTree>
    <p:extLst>
      <p:ext uri="{BB962C8B-B14F-4D97-AF65-F5344CB8AC3E}">
        <p14:creationId xmlns:p14="http://schemas.microsoft.com/office/powerpoint/2010/main" val="194408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62A5A-4B1B-66CD-9E9C-ED63C134DE5E}"/>
            </a:ext>
          </a:extLst>
        </p:cNvPr>
        <p:cNvGrpSpPr/>
        <p:nvPr/>
      </p:nvGrpSpPr>
      <p:grpSpPr>
        <a:xfrm>
          <a:off x="0" y="0"/>
          <a:ext cx="0" cy="0"/>
          <a:chOff x="0" y="0"/>
          <a:chExt cx="0" cy="0"/>
        </a:xfrm>
      </p:grpSpPr>
      <p:pic>
        <p:nvPicPr>
          <p:cNvPr id="9" name="Picture 8" descr="An open book on a table&#10;&#10;AI-generated content may be incorrect.">
            <a:extLst>
              <a:ext uri="{FF2B5EF4-FFF2-40B4-BE49-F238E27FC236}">
                <a16:creationId xmlns:a16="http://schemas.microsoft.com/office/drawing/2014/main" id="{C1E3FA15-3E32-5B71-0377-F71DAC44DABA}"/>
              </a:ext>
            </a:extLst>
          </p:cNvPr>
          <p:cNvPicPr>
            <a:picLocks noChangeAspect="1"/>
          </p:cNvPicPr>
          <p:nvPr/>
        </p:nvPicPr>
        <p:blipFill>
          <a:blip r:embed="rId3"/>
          <a:stretch>
            <a:fillRect/>
          </a:stretch>
        </p:blipFill>
        <p:spPr>
          <a:xfrm>
            <a:off x="-1" y="-4121"/>
            <a:ext cx="12192001" cy="6870915"/>
          </a:xfrm>
          <a:prstGeom prst="rect">
            <a:avLst/>
          </a:prstGeom>
        </p:spPr>
      </p:pic>
      <p:sp>
        <p:nvSpPr>
          <p:cNvPr id="2" name="TextBox 1">
            <a:extLst>
              <a:ext uri="{FF2B5EF4-FFF2-40B4-BE49-F238E27FC236}">
                <a16:creationId xmlns:a16="http://schemas.microsoft.com/office/drawing/2014/main" id="{7A7689DA-1548-3FAE-2B7A-7C3C5DB595EF}"/>
              </a:ext>
            </a:extLst>
          </p:cNvPr>
          <p:cNvSpPr txBox="1"/>
          <p:nvPr/>
        </p:nvSpPr>
        <p:spPr>
          <a:xfrm>
            <a:off x="177113" y="518984"/>
            <a:ext cx="11837773"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JESUS QUESTIONS THEM (vs. 25-26)</a:t>
            </a:r>
          </a:p>
        </p:txBody>
      </p:sp>
      <p:sp>
        <p:nvSpPr>
          <p:cNvPr id="3" name="TextBox 2">
            <a:extLst>
              <a:ext uri="{FF2B5EF4-FFF2-40B4-BE49-F238E27FC236}">
                <a16:creationId xmlns:a16="http://schemas.microsoft.com/office/drawing/2014/main" id="{E43910F7-1532-BBCE-38B2-1240BB61CF9D}"/>
              </a:ext>
            </a:extLst>
          </p:cNvPr>
          <p:cNvSpPr txBox="1"/>
          <p:nvPr/>
        </p:nvSpPr>
        <p:spPr>
          <a:xfrm>
            <a:off x="177112" y="1385155"/>
            <a:ext cx="11837773"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“And he said to them, “Have you never read what David did” (Mark 2:25a)</a:t>
            </a:r>
          </a:p>
        </p:txBody>
      </p:sp>
      <p:sp>
        <p:nvSpPr>
          <p:cNvPr id="4" name="TextBox 3">
            <a:extLst>
              <a:ext uri="{FF2B5EF4-FFF2-40B4-BE49-F238E27FC236}">
                <a16:creationId xmlns:a16="http://schemas.microsoft.com/office/drawing/2014/main" id="{8751DFBB-D63A-247D-1C71-E2F8F68894D6}"/>
              </a:ext>
            </a:extLst>
          </p:cNvPr>
          <p:cNvSpPr txBox="1"/>
          <p:nvPr/>
        </p:nvSpPr>
        <p:spPr>
          <a:xfrm>
            <a:off x="177111" y="2828835"/>
            <a:ext cx="11837773"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“when he was in need and was hungry, and those who were with him” (Mark 2:25b)</a:t>
            </a:r>
          </a:p>
        </p:txBody>
      </p:sp>
      <p:sp>
        <p:nvSpPr>
          <p:cNvPr id="5" name="TextBox 4">
            <a:extLst>
              <a:ext uri="{FF2B5EF4-FFF2-40B4-BE49-F238E27FC236}">
                <a16:creationId xmlns:a16="http://schemas.microsoft.com/office/drawing/2014/main" id="{DE761E18-95C7-BAC0-B237-5D5C7463B0A2}"/>
              </a:ext>
            </a:extLst>
          </p:cNvPr>
          <p:cNvSpPr txBox="1"/>
          <p:nvPr/>
        </p:nvSpPr>
        <p:spPr>
          <a:xfrm>
            <a:off x="177111" y="4272516"/>
            <a:ext cx="11837773" cy="1200329"/>
          </a:xfrm>
          <a:prstGeom prst="rect">
            <a:avLst/>
          </a:prstGeom>
          <a:noFill/>
        </p:spPr>
        <p:txBody>
          <a:bodyPr wrap="square" rtlCol="0">
            <a:spAutoFit/>
          </a:bodyPr>
          <a:lstStyle/>
          <a:p>
            <a:pPr algn="ctr"/>
            <a:r>
              <a:rPr lang="en-US" sz="3600" b="1" dirty="0">
                <a:latin typeface="Calibri" panose="020F0502020204030204" pitchFamily="34" charset="0"/>
                <a:cs typeface="Calibri" panose="020F0502020204030204" pitchFamily="34" charset="0"/>
              </a:rPr>
              <a:t>“how he entered the house of God, in the time of Abiathar the high priest” (Mark 2:26a)</a:t>
            </a:r>
          </a:p>
        </p:txBody>
      </p:sp>
    </p:spTree>
    <p:extLst>
      <p:ext uri="{BB962C8B-B14F-4D97-AF65-F5344CB8AC3E}">
        <p14:creationId xmlns:p14="http://schemas.microsoft.com/office/powerpoint/2010/main" val="7411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0599C-587E-A7D2-19ED-94C37B3EF81D}"/>
            </a:ext>
          </a:extLst>
        </p:cNvPr>
        <p:cNvGrpSpPr/>
        <p:nvPr/>
      </p:nvGrpSpPr>
      <p:grpSpPr>
        <a:xfrm>
          <a:off x="0" y="0"/>
          <a:ext cx="0" cy="0"/>
          <a:chOff x="0" y="0"/>
          <a:chExt cx="0" cy="0"/>
        </a:xfrm>
      </p:grpSpPr>
      <p:pic>
        <p:nvPicPr>
          <p:cNvPr id="6" name="Picture 5" descr="A book with light shining on it&#10;&#10;AI-generated content may be incorrect.">
            <a:extLst>
              <a:ext uri="{FF2B5EF4-FFF2-40B4-BE49-F238E27FC236}">
                <a16:creationId xmlns:a16="http://schemas.microsoft.com/office/drawing/2014/main" id="{2C455790-1216-DB7B-9544-9FF6028C1D74}"/>
              </a:ext>
            </a:extLst>
          </p:cNvPr>
          <p:cNvPicPr>
            <a:picLocks noChangeAspect="1"/>
          </p:cNvPicPr>
          <p:nvPr/>
        </p:nvPicPr>
        <p:blipFill>
          <a:blip r:embed="rId3"/>
          <a:stretch>
            <a:fillRect/>
          </a:stretch>
        </p:blipFill>
        <p:spPr>
          <a:xfrm>
            <a:off x="0" y="0"/>
            <a:ext cx="12192000" cy="6857172"/>
          </a:xfrm>
          <a:prstGeom prst="rect">
            <a:avLst/>
          </a:prstGeom>
        </p:spPr>
      </p:pic>
      <p:sp>
        <p:nvSpPr>
          <p:cNvPr id="2" name="TextBox 1">
            <a:extLst>
              <a:ext uri="{FF2B5EF4-FFF2-40B4-BE49-F238E27FC236}">
                <a16:creationId xmlns:a16="http://schemas.microsoft.com/office/drawing/2014/main" id="{46982C37-B9AC-3C02-A682-672CDEA9791D}"/>
              </a:ext>
            </a:extLst>
          </p:cNvPr>
          <p:cNvSpPr txBox="1"/>
          <p:nvPr/>
        </p:nvSpPr>
        <p:spPr>
          <a:xfrm>
            <a:off x="177113" y="593124"/>
            <a:ext cx="11837773" cy="1754326"/>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“and ate the bread of the Presence, which it is not lawful for any but the priests to eat, and also gave it to those who were with him?” (Mark 2:26b)</a:t>
            </a:r>
          </a:p>
        </p:txBody>
      </p:sp>
      <p:sp>
        <p:nvSpPr>
          <p:cNvPr id="3" name="TextBox 2">
            <a:extLst>
              <a:ext uri="{FF2B5EF4-FFF2-40B4-BE49-F238E27FC236}">
                <a16:creationId xmlns:a16="http://schemas.microsoft.com/office/drawing/2014/main" id="{3E497174-1CDF-089A-1532-10756AE9B954}"/>
              </a:ext>
            </a:extLst>
          </p:cNvPr>
          <p:cNvSpPr txBox="1"/>
          <p:nvPr/>
        </p:nvSpPr>
        <p:spPr>
          <a:xfrm>
            <a:off x="177113" y="4228403"/>
            <a:ext cx="11837773" cy="1754326"/>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“Our grand reason for our faith and practice, should always be, “Thus it is written in the Bible”, “What says Scripture” – J.C. Ryle</a:t>
            </a:r>
          </a:p>
        </p:txBody>
      </p:sp>
      <p:sp>
        <p:nvSpPr>
          <p:cNvPr id="4" name="TextBox 3">
            <a:extLst>
              <a:ext uri="{FF2B5EF4-FFF2-40B4-BE49-F238E27FC236}">
                <a16:creationId xmlns:a16="http://schemas.microsoft.com/office/drawing/2014/main" id="{6145C2A5-7F10-C432-B9F9-F3C4EB2710B5}"/>
              </a:ext>
            </a:extLst>
          </p:cNvPr>
          <p:cNvSpPr txBox="1"/>
          <p:nvPr/>
        </p:nvSpPr>
        <p:spPr>
          <a:xfrm>
            <a:off x="177113" y="2687762"/>
            <a:ext cx="11837773" cy="1200329"/>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Christ himself defended his disciples and will </a:t>
            </a:r>
          </a:p>
          <a:p>
            <a:pPr algn="ctr"/>
            <a:r>
              <a:rPr lang="en-US" sz="3600" b="1" dirty="0">
                <a:solidFill>
                  <a:schemeClr val="bg1"/>
                </a:solidFill>
                <a:latin typeface="Calibri" panose="020F0502020204030204" pitchFamily="34" charset="0"/>
                <a:cs typeface="Calibri" panose="020F0502020204030204" pitchFamily="34" charset="0"/>
              </a:rPr>
              <a:t>protect his bride</a:t>
            </a:r>
          </a:p>
        </p:txBody>
      </p:sp>
    </p:spTree>
    <p:extLst>
      <p:ext uri="{BB962C8B-B14F-4D97-AF65-F5344CB8AC3E}">
        <p14:creationId xmlns:p14="http://schemas.microsoft.com/office/powerpoint/2010/main" val="197383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5C691-FB3B-2EF7-FBE9-03865F90B064}"/>
            </a:ext>
          </a:extLst>
        </p:cNvPr>
        <p:cNvGrpSpPr/>
        <p:nvPr/>
      </p:nvGrpSpPr>
      <p:grpSpPr>
        <a:xfrm>
          <a:off x="0" y="0"/>
          <a:ext cx="0" cy="0"/>
          <a:chOff x="0" y="0"/>
          <a:chExt cx="0" cy="0"/>
        </a:xfrm>
      </p:grpSpPr>
      <p:pic>
        <p:nvPicPr>
          <p:cNvPr id="10" name="Picture 9" descr="A blue and green nebula&#10;&#10;AI-generated content may be incorrect.">
            <a:extLst>
              <a:ext uri="{FF2B5EF4-FFF2-40B4-BE49-F238E27FC236}">
                <a16:creationId xmlns:a16="http://schemas.microsoft.com/office/drawing/2014/main" id="{B7BEE01C-6583-3139-D5A3-AD59A2011E6D}"/>
              </a:ext>
            </a:extLst>
          </p:cNvPr>
          <p:cNvPicPr>
            <a:picLocks noChangeAspect="1"/>
          </p:cNvPicPr>
          <p:nvPr/>
        </p:nvPicPr>
        <p:blipFill>
          <a:blip r:embed="rId3"/>
          <a:stretch>
            <a:fillRect/>
          </a:stretch>
        </p:blipFill>
        <p:spPr>
          <a:xfrm>
            <a:off x="-1" y="0"/>
            <a:ext cx="12192001" cy="6881248"/>
          </a:xfrm>
          <a:prstGeom prst="rect">
            <a:avLst/>
          </a:prstGeom>
        </p:spPr>
      </p:pic>
      <p:sp>
        <p:nvSpPr>
          <p:cNvPr id="2" name="TextBox 1">
            <a:extLst>
              <a:ext uri="{FF2B5EF4-FFF2-40B4-BE49-F238E27FC236}">
                <a16:creationId xmlns:a16="http://schemas.microsoft.com/office/drawing/2014/main" id="{1566D59A-389E-BE4A-7687-20B4757283B6}"/>
              </a:ext>
            </a:extLst>
          </p:cNvPr>
          <p:cNvSpPr txBox="1"/>
          <p:nvPr/>
        </p:nvSpPr>
        <p:spPr>
          <a:xfrm>
            <a:off x="177113" y="518984"/>
            <a:ext cx="11865070"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JESUS DEMONSTRATES AUTHORITY (vs 27-28)</a:t>
            </a:r>
          </a:p>
        </p:txBody>
      </p:sp>
      <p:sp>
        <p:nvSpPr>
          <p:cNvPr id="3" name="TextBox 2">
            <a:extLst>
              <a:ext uri="{FF2B5EF4-FFF2-40B4-BE49-F238E27FC236}">
                <a16:creationId xmlns:a16="http://schemas.microsoft.com/office/drawing/2014/main" id="{BDE43B97-A9C5-F4CB-EE8C-953451585444}"/>
              </a:ext>
            </a:extLst>
          </p:cNvPr>
          <p:cNvSpPr txBox="1"/>
          <p:nvPr/>
        </p:nvSpPr>
        <p:spPr>
          <a:xfrm>
            <a:off x="177113" y="1404605"/>
            <a:ext cx="11756582" cy="1200329"/>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“And he said to them, “The Sabbath was made for man, not man for the Sabbath” (Mark 2:27)</a:t>
            </a:r>
          </a:p>
        </p:txBody>
      </p:sp>
      <p:sp>
        <p:nvSpPr>
          <p:cNvPr id="4" name="TextBox 3">
            <a:extLst>
              <a:ext uri="{FF2B5EF4-FFF2-40B4-BE49-F238E27FC236}">
                <a16:creationId xmlns:a16="http://schemas.microsoft.com/office/drawing/2014/main" id="{1950959A-010F-6DCB-AE3F-3B5BDD4E51FF}"/>
              </a:ext>
            </a:extLst>
          </p:cNvPr>
          <p:cNvSpPr txBox="1"/>
          <p:nvPr/>
        </p:nvSpPr>
        <p:spPr>
          <a:xfrm>
            <a:off x="177112" y="3148535"/>
            <a:ext cx="11756582" cy="646331"/>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“So the Son of Man is Lord even of the Sabbath” (Mark 2:28)</a:t>
            </a:r>
          </a:p>
        </p:txBody>
      </p:sp>
      <p:sp>
        <p:nvSpPr>
          <p:cNvPr id="5" name="TextBox 4">
            <a:extLst>
              <a:ext uri="{FF2B5EF4-FFF2-40B4-BE49-F238E27FC236}">
                <a16:creationId xmlns:a16="http://schemas.microsoft.com/office/drawing/2014/main" id="{710A321B-5CC9-B02E-A49D-17502EF5C0CC}"/>
              </a:ext>
            </a:extLst>
          </p:cNvPr>
          <p:cNvSpPr txBox="1"/>
          <p:nvPr/>
        </p:nvSpPr>
        <p:spPr>
          <a:xfrm>
            <a:off x="177112" y="4338467"/>
            <a:ext cx="11756582" cy="1200329"/>
          </a:xfrm>
          <a:prstGeom prst="rect">
            <a:avLst/>
          </a:prstGeom>
          <a:noFill/>
        </p:spPr>
        <p:txBody>
          <a:bodyPr wrap="square" rtlCol="0">
            <a:spAutoFit/>
          </a:bodyPr>
          <a:lstStyle/>
          <a:p>
            <a:pPr algn="ctr"/>
            <a:r>
              <a:rPr lang="en-US" sz="3600" b="1" dirty="0">
                <a:solidFill>
                  <a:schemeClr val="bg1"/>
                </a:solidFill>
                <a:latin typeface="Calibri" panose="020F0502020204030204" pitchFamily="34" charset="0"/>
                <a:cs typeface="Calibri" panose="020F0502020204030204" pitchFamily="34" charset="0"/>
              </a:rPr>
              <a:t>“Come to me, all who </a:t>
            </a:r>
            <a:r>
              <a:rPr lang="en-US" sz="3600" b="1" dirty="0" err="1">
                <a:solidFill>
                  <a:schemeClr val="bg1"/>
                </a:solidFill>
                <a:latin typeface="Calibri" panose="020F0502020204030204" pitchFamily="34" charset="0"/>
                <a:cs typeface="Calibri" panose="020F0502020204030204" pitchFamily="34" charset="0"/>
              </a:rPr>
              <a:t>labour</a:t>
            </a:r>
            <a:r>
              <a:rPr lang="en-US" sz="3600" b="1" dirty="0">
                <a:solidFill>
                  <a:schemeClr val="bg1"/>
                </a:solidFill>
                <a:latin typeface="Calibri" panose="020F0502020204030204" pitchFamily="34" charset="0"/>
                <a:cs typeface="Calibri" panose="020F0502020204030204" pitchFamily="34" charset="0"/>
              </a:rPr>
              <a:t> and are heavy laden, and I will give you rest” (Matt 11:28)</a:t>
            </a:r>
          </a:p>
        </p:txBody>
      </p:sp>
    </p:spTree>
    <p:extLst>
      <p:ext uri="{BB962C8B-B14F-4D97-AF65-F5344CB8AC3E}">
        <p14:creationId xmlns:p14="http://schemas.microsoft.com/office/powerpoint/2010/main" val="608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1EECD6-0A4C-ECF9-C7E0-87B469BD44EE}"/>
            </a:ext>
          </a:extLst>
        </p:cNvPr>
        <p:cNvGrpSpPr/>
        <p:nvPr/>
      </p:nvGrpSpPr>
      <p:grpSpPr>
        <a:xfrm>
          <a:off x="0" y="0"/>
          <a:ext cx="0" cy="0"/>
          <a:chOff x="0" y="0"/>
          <a:chExt cx="0" cy="0"/>
        </a:xfrm>
      </p:grpSpPr>
      <p:pic>
        <p:nvPicPr>
          <p:cNvPr id="8" name="Picture 7" descr="A person with his hands to his face&#10;&#10;AI-generated content may be incorrect.">
            <a:extLst>
              <a:ext uri="{FF2B5EF4-FFF2-40B4-BE49-F238E27FC236}">
                <a16:creationId xmlns:a16="http://schemas.microsoft.com/office/drawing/2014/main" id="{6E3E6E34-3317-6163-4C57-1CAFC7B1DEE7}"/>
              </a:ext>
            </a:extLst>
          </p:cNvPr>
          <p:cNvPicPr>
            <a:picLocks noChangeAspect="1"/>
          </p:cNvPicPr>
          <p:nvPr/>
        </p:nvPicPr>
        <p:blipFill>
          <a:blip r:embed="rId3"/>
          <a:srcRect l="10127"/>
          <a:stretch>
            <a:fillRect/>
          </a:stretch>
        </p:blipFill>
        <p:spPr>
          <a:xfrm flipH="1">
            <a:off x="0" y="0"/>
            <a:ext cx="12192000" cy="6866308"/>
          </a:xfrm>
          <a:prstGeom prst="rect">
            <a:avLst/>
          </a:prstGeom>
        </p:spPr>
      </p:pic>
      <p:sp>
        <p:nvSpPr>
          <p:cNvPr id="2" name="TextBox 1">
            <a:extLst>
              <a:ext uri="{FF2B5EF4-FFF2-40B4-BE49-F238E27FC236}">
                <a16:creationId xmlns:a16="http://schemas.microsoft.com/office/drawing/2014/main" id="{1DA8EEEA-9CED-354F-B19E-D8AEAA903E8A}"/>
              </a:ext>
            </a:extLst>
          </p:cNvPr>
          <p:cNvSpPr txBox="1"/>
          <p:nvPr/>
        </p:nvSpPr>
        <p:spPr>
          <a:xfrm>
            <a:off x="177113" y="518984"/>
            <a:ext cx="11837773"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PHARISEES TAKE ISSUE (vs. 3:1-2)</a:t>
            </a:r>
          </a:p>
        </p:txBody>
      </p:sp>
      <p:sp>
        <p:nvSpPr>
          <p:cNvPr id="4" name="TextBox 3">
            <a:extLst>
              <a:ext uri="{FF2B5EF4-FFF2-40B4-BE49-F238E27FC236}">
                <a16:creationId xmlns:a16="http://schemas.microsoft.com/office/drawing/2014/main" id="{5915C989-1BE0-69BE-36B2-49074C9F040B}"/>
              </a:ext>
            </a:extLst>
          </p:cNvPr>
          <p:cNvSpPr txBox="1"/>
          <p:nvPr/>
        </p:nvSpPr>
        <p:spPr>
          <a:xfrm>
            <a:off x="177112" y="1349181"/>
            <a:ext cx="11837773"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“Again he entered the synagogue, and a man was there with a withered hand” (Mark 3:1)</a:t>
            </a:r>
          </a:p>
        </p:txBody>
      </p:sp>
      <p:sp>
        <p:nvSpPr>
          <p:cNvPr id="5" name="TextBox 4">
            <a:extLst>
              <a:ext uri="{FF2B5EF4-FFF2-40B4-BE49-F238E27FC236}">
                <a16:creationId xmlns:a16="http://schemas.microsoft.com/office/drawing/2014/main" id="{D9EB2F58-715C-A79E-EBA5-4962C5BC98B0}"/>
              </a:ext>
            </a:extLst>
          </p:cNvPr>
          <p:cNvSpPr txBox="1"/>
          <p:nvPr/>
        </p:nvSpPr>
        <p:spPr>
          <a:xfrm>
            <a:off x="177112" y="3141358"/>
            <a:ext cx="9865789" cy="1200329"/>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“And they watched Jesus, to see whether he would heal him on the Sabbath” (Mark 3:2a)</a:t>
            </a:r>
          </a:p>
        </p:txBody>
      </p:sp>
      <p:sp>
        <p:nvSpPr>
          <p:cNvPr id="6" name="TextBox 5">
            <a:extLst>
              <a:ext uri="{FF2B5EF4-FFF2-40B4-BE49-F238E27FC236}">
                <a16:creationId xmlns:a16="http://schemas.microsoft.com/office/drawing/2014/main" id="{C6428A8A-00F2-5BA0-E301-621E8F962F00}"/>
              </a:ext>
            </a:extLst>
          </p:cNvPr>
          <p:cNvSpPr txBox="1"/>
          <p:nvPr/>
        </p:nvSpPr>
        <p:spPr>
          <a:xfrm>
            <a:off x="177112" y="4933535"/>
            <a:ext cx="11837773"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“so that they might accuse him” (Mark 3:2b)</a:t>
            </a:r>
          </a:p>
        </p:txBody>
      </p:sp>
    </p:spTree>
    <p:extLst>
      <p:ext uri="{BB962C8B-B14F-4D97-AF65-F5344CB8AC3E}">
        <p14:creationId xmlns:p14="http://schemas.microsoft.com/office/powerpoint/2010/main" val="335607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F795FF-26D1-1164-F3E8-CB8FD34960FD}"/>
            </a:ext>
          </a:extLst>
        </p:cNvPr>
        <p:cNvGrpSpPr/>
        <p:nvPr/>
      </p:nvGrpSpPr>
      <p:grpSpPr>
        <a:xfrm>
          <a:off x="0" y="0"/>
          <a:ext cx="0" cy="0"/>
          <a:chOff x="0" y="0"/>
          <a:chExt cx="0" cy="0"/>
        </a:xfrm>
      </p:grpSpPr>
      <p:pic>
        <p:nvPicPr>
          <p:cNvPr id="8" name="Picture 7" descr="A silhouette of a person holding a child&#10;&#10;AI-generated content may be incorrect.">
            <a:extLst>
              <a:ext uri="{FF2B5EF4-FFF2-40B4-BE49-F238E27FC236}">
                <a16:creationId xmlns:a16="http://schemas.microsoft.com/office/drawing/2014/main" id="{C5C8C2AE-ABC3-1C7C-6C2A-029F08FD0840}"/>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saturation sat="66000"/>
                    </a14:imgEffect>
                  </a14:imgLayer>
                </a14:imgProps>
              </a:ext>
            </a:extLst>
          </a:blip>
          <a:stretch>
            <a:fillRect/>
          </a:stretch>
        </p:blipFill>
        <p:spPr>
          <a:xfrm flipH="1">
            <a:off x="-3" y="0"/>
            <a:ext cx="12192002" cy="6877927"/>
          </a:xfrm>
          <a:prstGeom prst="rect">
            <a:avLst/>
          </a:prstGeom>
        </p:spPr>
      </p:pic>
      <p:sp>
        <p:nvSpPr>
          <p:cNvPr id="2" name="TextBox 1">
            <a:extLst>
              <a:ext uri="{FF2B5EF4-FFF2-40B4-BE49-F238E27FC236}">
                <a16:creationId xmlns:a16="http://schemas.microsoft.com/office/drawing/2014/main" id="{8E492955-0527-B6D1-8EAE-F3A13FDF7C83}"/>
              </a:ext>
            </a:extLst>
          </p:cNvPr>
          <p:cNvSpPr txBox="1"/>
          <p:nvPr/>
        </p:nvSpPr>
        <p:spPr>
          <a:xfrm>
            <a:off x="177113" y="518984"/>
            <a:ext cx="11837773"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JESUS QUESTIONS THEM (vs. 3:3-4)</a:t>
            </a:r>
          </a:p>
        </p:txBody>
      </p:sp>
      <p:sp>
        <p:nvSpPr>
          <p:cNvPr id="3" name="TextBox 2">
            <a:extLst>
              <a:ext uri="{FF2B5EF4-FFF2-40B4-BE49-F238E27FC236}">
                <a16:creationId xmlns:a16="http://schemas.microsoft.com/office/drawing/2014/main" id="{2AA924B9-C1A9-8C8F-5928-C6414F155123}"/>
              </a:ext>
            </a:extLst>
          </p:cNvPr>
          <p:cNvSpPr txBox="1"/>
          <p:nvPr/>
        </p:nvSpPr>
        <p:spPr>
          <a:xfrm>
            <a:off x="177110" y="1336285"/>
            <a:ext cx="11837773"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“And he said to the man with the withered hand, “Come here” (Mark 3:3)</a:t>
            </a:r>
          </a:p>
        </p:txBody>
      </p:sp>
      <p:sp>
        <p:nvSpPr>
          <p:cNvPr id="4" name="TextBox 3">
            <a:extLst>
              <a:ext uri="{FF2B5EF4-FFF2-40B4-BE49-F238E27FC236}">
                <a16:creationId xmlns:a16="http://schemas.microsoft.com/office/drawing/2014/main" id="{7D721910-17B1-ADB2-A753-85263D345BDC}"/>
              </a:ext>
            </a:extLst>
          </p:cNvPr>
          <p:cNvSpPr txBox="1"/>
          <p:nvPr/>
        </p:nvSpPr>
        <p:spPr>
          <a:xfrm>
            <a:off x="177110" y="2841711"/>
            <a:ext cx="11837773" cy="1200329"/>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“And he said to them, “Is it lawful on the Sabbath to do good or to do harm” (Mark 3:4a)</a:t>
            </a:r>
          </a:p>
        </p:txBody>
      </p:sp>
      <p:sp>
        <p:nvSpPr>
          <p:cNvPr id="5" name="TextBox 4">
            <a:extLst>
              <a:ext uri="{FF2B5EF4-FFF2-40B4-BE49-F238E27FC236}">
                <a16:creationId xmlns:a16="http://schemas.microsoft.com/office/drawing/2014/main" id="{804CDC3F-5382-C0A2-8686-CB5B532199F6}"/>
              </a:ext>
            </a:extLst>
          </p:cNvPr>
          <p:cNvSpPr txBox="1"/>
          <p:nvPr/>
        </p:nvSpPr>
        <p:spPr>
          <a:xfrm>
            <a:off x="177110" y="4347137"/>
            <a:ext cx="11837773"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“to save life or to kill?” (Mark 3:4b)</a:t>
            </a:r>
          </a:p>
        </p:txBody>
      </p:sp>
      <p:sp>
        <p:nvSpPr>
          <p:cNvPr id="6" name="TextBox 5">
            <a:extLst>
              <a:ext uri="{FF2B5EF4-FFF2-40B4-BE49-F238E27FC236}">
                <a16:creationId xmlns:a16="http://schemas.microsoft.com/office/drawing/2014/main" id="{DA3FD370-B3B1-02AF-CC74-10367B4CDBFD}"/>
              </a:ext>
            </a:extLst>
          </p:cNvPr>
          <p:cNvSpPr txBox="1"/>
          <p:nvPr/>
        </p:nvSpPr>
        <p:spPr>
          <a:xfrm>
            <a:off x="177110" y="5298565"/>
            <a:ext cx="11837773" cy="646331"/>
          </a:xfrm>
          <a:prstGeom prst="rect">
            <a:avLst/>
          </a:prstGeom>
          <a:noFill/>
        </p:spPr>
        <p:txBody>
          <a:bodyPr wrap="square" rtlCol="0">
            <a:spAutoFit/>
          </a:bodyPr>
          <a:lstStyle/>
          <a:p>
            <a:r>
              <a:rPr lang="en-US" sz="3600" b="1" dirty="0">
                <a:latin typeface="Calibri" panose="020F0502020204030204" pitchFamily="34" charset="0"/>
                <a:cs typeface="Calibri" panose="020F0502020204030204" pitchFamily="34" charset="0"/>
              </a:rPr>
              <a:t>“But they were silent” (Mark 3:4c)</a:t>
            </a:r>
          </a:p>
        </p:txBody>
      </p:sp>
    </p:spTree>
    <p:extLst>
      <p:ext uri="{BB962C8B-B14F-4D97-AF65-F5344CB8AC3E}">
        <p14:creationId xmlns:p14="http://schemas.microsoft.com/office/powerpoint/2010/main" val="78335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D4B69A-E368-7258-49FF-3B41620B1672}"/>
            </a:ext>
          </a:extLst>
        </p:cNvPr>
        <p:cNvGrpSpPr/>
        <p:nvPr/>
      </p:nvGrpSpPr>
      <p:grpSpPr>
        <a:xfrm>
          <a:off x="0" y="0"/>
          <a:ext cx="0" cy="0"/>
          <a:chOff x="0" y="0"/>
          <a:chExt cx="0" cy="0"/>
        </a:xfrm>
      </p:grpSpPr>
      <p:pic>
        <p:nvPicPr>
          <p:cNvPr id="8" name="Picture 7" descr="A person standing in a field at night&#10;&#10;AI-generated content may be incorrect.">
            <a:extLst>
              <a:ext uri="{FF2B5EF4-FFF2-40B4-BE49-F238E27FC236}">
                <a16:creationId xmlns:a16="http://schemas.microsoft.com/office/drawing/2014/main" id="{0E0653AE-38D3-B595-4ABF-2D86EA1AD2F0}"/>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8F4D04C-694D-0C6A-CD9B-851E56CA78E1}"/>
              </a:ext>
            </a:extLst>
          </p:cNvPr>
          <p:cNvSpPr txBox="1"/>
          <p:nvPr/>
        </p:nvSpPr>
        <p:spPr>
          <a:xfrm>
            <a:off x="177113" y="518984"/>
            <a:ext cx="11837773" cy="707886"/>
          </a:xfrm>
          <a:prstGeom prst="rect">
            <a:avLst/>
          </a:prstGeom>
          <a:noFill/>
        </p:spPr>
        <p:txBody>
          <a:bodyPr wrap="square" rtlCol="0">
            <a:spAutoFit/>
          </a:bodyPr>
          <a:lstStyle/>
          <a:p>
            <a:pPr algn="ctr"/>
            <a:r>
              <a:rPr lang="en-US" sz="4000" b="1" dirty="0">
                <a:solidFill>
                  <a:schemeClr val="bg1"/>
                </a:solidFill>
                <a:latin typeface="Calibri" panose="020F0502020204030204" pitchFamily="34" charset="0"/>
                <a:cs typeface="Calibri" panose="020F0502020204030204" pitchFamily="34" charset="0"/>
              </a:rPr>
              <a:t>JESUS DEMONSTRATES AUTHORITY (vs. 3:5)</a:t>
            </a:r>
          </a:p>
        </p:txBody>
      </p:sp>
      <p:sp>
        <p:nvSpPr>
          <p:cNvPr id="3" name="TextBox 2">
            <a:extLst>
              <a:ext uri="{FF2B5EF4-FFF2-40B4-BE49-F238E27FC236}">
                <a16:creationId xmlns:a16="http://schemas.microsoft.com/office/drawing/2014/main" id="{9F058608-7276-6577-E66A-222863CF7918}"/>
              </a:ext>
            </a:extLst>
          </p:cNvPr>
          <p:cNvSpPr txBox="1"/>
          <p:nvPr/>
        </p:nvSpPr>
        <p:spPr>
          <a:xfrm>
            <a:off x="177111" y="1464446"/>
            <a:ext cx="11837773"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“And he looked around at them with anger” (Mark 3:5a)</a:t>
            </a:r>
          </a:p>
        </p:txBody>
      </p:sp>
      <p:sp>
        <p:nvSpPr>
          <p:cNvPr id="4" name="TextBox 3">
            <a:extLst>
              <a:ext uri="{FF2B5EF4-FFF2-40B4-BE49-F238E27FC236}">
                <a16:creationId xmlns:a16="http://schemas.microsoft.com/office/drawing/2014/main" id="{A3DF427B-A286-8AAE-DF74-ADC4FEF5C8E0}"/>
              </a:ext>
            </a:extLst>
          </p:cNvPr>
          <p:cNvSpPr txBox="1"/>
          <p:nvPr/>
        </p:nvSpPr>
        <p:spPr>
          <a:xfrm>
            <a:off x="177111" y="3005208"/>
            <a:ext cx="11837773"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“grieved at their hardness of heart” (Mark 3:5b)</a:t>
            </a:r>
          </a:p>
        </p:txBody>
      </p:sp>
      <p:sp>
        <p:nvSpPr>
          <p:cNvPr id="6" name="TextBox 5">
            <a:extLst>
              <a:ext uri="{FF2B5EF4-FFF2-40B4-BE49-F238E27FC236}">
                <a16:creationId xmlns:a16="http://schemas.microsoft.com/office/drawing/2014/main" id="{9F05727F-1AEC-59E1-7F69-D6E9023F2907}"/>
              </a:ext>
            </a:extLst>
          </p:cNvPr>
          <p:cNvSpPr txBox="1"/>
          <p:nvPr/>
        </p:nvSpPr>
        <p:spPr>
          <a:xfrm>
            <a:off x="177111" y="4545970"/>
            <a:ext cx="11837773"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“and said to the man, “Stretch out your hand” (Mark 3:5c)</a:t>
            </a:r>
          </a:p>
        </p:txBody>
      </p:sp>
    </p:spTree>
    <p:extLst>
      <p:ext uri="{BB962C8B-B14F-4D97-AF65-F5344CB8AC3E}">
        <p14:creationId xmlns:p14="http://schemas.microsoft.com/office/powerpoint/2010/main" val="3319225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39CDA1-9C0C-9F4E-A16A-8FE5BBB2BDBE}"/>
            </a:ext>
          </a:extLst>
        </p:cNvPr>
        <p:cNvGrpSpPr/>
        <p:nvPr/>
      </p:nvGrpSpPr>
      <p:grpSpPr>
        <a:xfrm>
          <a:off x="0" y="0"/>
          <a:ext cx="0" cy="0"/>
          <a:chOff x="0" y="0"/>
          <a:chExt cx="0" cy="0"/>
        </a:xfrm>
      </p:grpSpPr>
      <p:pic>
        <p:nvPicPr>
          <p:cNvPr id="8" name="Picture 7" descr="A person on a cross&#10;&#10;AI-generated content may be incorrect.">
            <a:extLst>
              <a:ext uri="{FF2B5EF4-FFF2-40B4-BE49-F238E27FC236}">
                <a16:creationId xmlns:a16="http://schemas.microsoft.com/office/drawing/2014/main" id="{7C81EDD2-7C29-9DE2-A4F9-0DA2C766878C}"/>
              </a:ext>
            </a:extLst>
          </p:cNvPr>
          <p:cNvPicPr>
            <a:picLocks noChangeAspect="1"/>
          </p:cNvPicPr>
          <p:nvPr/>
        </p:nvPicPr>
        <p:blipFill>
          <a:blip r:embed="rId3"/>
          <a:stretch>
            <a:fillRect/>
          </a:stretch>
        </p:blipFill>
        <p:spPr>
          <a:xfrm flipH="1">
            <a:off x="-1" y="0"/>
            <a:ext cx="12192001" cy="6881248"/>
          </a:xfrm>
          <a:prstGeom prst="rect">
            <a:avLst/>
          </a:prstGeom>
        </p:spPr>
      </p:pic>
      <p:sp>
        <p:nvSpPr>
          <p:cNvPr id="3" name="TextBox 2">
            <a:extLst>
              <a:ext uri="{FF2B5EF4-FFF2-40B4-BE49-F238E27FC236}">
                <a16:creationId xmlns:a16="http://schemas.microsoft.com/office/drawing/2014/main" id="{BB9C6922-B8DE-F9E5-1A99-0D6C84EC052A}"/>
              </a:ext>
            </a:extLst>
          </p:cNvPr>
          <p:cNvSpPr txBox="1"/>
          <p:nvPr/>
        </p:nvSpPr>
        <p:spPr>
          <a:xfrm>
            <a:off x="177110" y="2623089"/>
            <a:ext cx="11837773"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Christ has gazed at each and everyone of us like that</a:t>
            </a:r>
          </a:p>
        </p:txBody>
      </p:sp>
      <p:sp>
        <p:nvSpPr>
          <p:cNvPr id="4" name="TextBox 3">
            <a:extLst>
              <a:ext uri="{FF2B5EF4-FFF2-40B4-BE49-F238E27FC236}">
                <a16:creationId xmlns:a16="http://schemas.microsoft.com/office/drawing/2014/main" id="{343521C2-B97E-CF55-D13E-D9AFFA82645B}"/>
              </a:ext>
            </a:extLst>
          </p:cNvPr>
          <p:cNvSpPr txBox="1"/>
          <p:nvPr/>
        </p:nvSpPr>
        <p:spPr>
          <a:xfrm>
            <a:off x="177110" y="679051"/>
            <a:ext cx="11837773" cy="646331"/>
          </a:xfrm>
          <a:prstGeom prst="rect">
            <a:avLst/>
          </a:prstGeom>
          <a:noFill/>
        </p:spPr>
        <p:txBody>
          <a:bodyPr wrap="square" rtlCol="0">
            <a:spAutoFit/>
          </a:bodyPr>
          <a:lstStyle/>
          <a:p>
            <a:r>
              <a:rPr lang="en-US" sz="3600" b="1" dirty="0">
                <a:solidFill>
                  <a:schemeClr val="bg1"/>
                </a:solidFill>
                <a:latin typeface="Calibri" panose="020F0502020204030204" pitchFamily="34" charset="0"/>
                <a:cs typeface="Calibri" panose="020F0502020204030204" pitchFamily="34" charset="0"/>
              </a:rPr>
              <a:t>“He stretched it out, and his hand was restored” (Mark 3:5d)</a:t>
            </a:r>
          </a:p>
        </p:txBody>
      </p:sp>
    </p:spTree>
    <p:extLst>
      <p:ext uri="{BB962C8B-B14F-4D97-AF65-F5344CB8AC3E}">
        <p14:creationId xmlns:p14="http://schemas.microsoft.com/office/powerpoint/2010/main" val="3636587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2785</TotalTime>
  <Words>7980</Words>
  <Application>Microsoft Office PowerPoint</Application>
  <PresentationFormat>Widescreen</PresentationFormat>
  <Paragraphs>98</Paragraphs>
  <Slides>12</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Aptos</vt:lpstr>
      <vt:lpstr>Aptos Display</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Harrison Gallagher</dc:creator>
  <cp:lastModifiedBy>Sue Roberts</cp:lastModifiedBy>
  <cp:revision>44</cp:revision>
  <cp:lastPrinted>2025-08-23T13:28:36Z</cp:lastPrinted>
  <dcterms:created xsi:type="dcterms:W3CDTF">2025-08-21T04:54:24Z</dcterms:created>
  <dcterms:modified xsi:type="dcterms:W3CDTF">2025-08-24T07:42:52Z</dcterms:modified>
</cp:coreProperties>
</file>