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0"/>
  </p:notesMasterIdLst>
  <p:sldIdLst>
    <p:sldId id="256" r:id="rId2"/>
    <p:sldId id="257" r:id="rId3"/>
    <p:sldId id="258" r:id="rId4"/>
    <p:sldId id="259" r:id="rId5"/>
    <p:sldId id="260" r:id="rId6"/>
    <p:sldId id="261" r:id="rId7"/>
    <p:sldId id="262" r:id="rId8"/>
    <p:sldId id="263"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AF8FF"/>
    <a:srgbClr val="A3EA90"/>
    <a:srgbClr val="1C252B"/>
    <a:srgbClr val="303D4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8892" autoAdjust="0"/>
    <p:restoredTop sz="77690"/>
  </p:normalViewPr>
  <p:slideViewPr>
    <p:cSldViewPr snapToGrid="0">
      <p:cViewPr varScale="1">
        <p:scale>
          <a:sx n="88" d="100"/>
          <a:sy n="88" d="100"/>
        </p:scale>
        <p:origin x="96" y="270"/>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94" d="100"/>
          <a:sy n="94" d="100"/>
        </p:scale>
        <p:origin x="3684"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32289A-8C0F-6D46-875F-4795F43E6B3D}" type="datetimeFigureOut">
              <a:rPr lang="en-US" smtClean="0"/>
              <a:t>7/20/2025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54DD908-C4E3-BC4D-BDF9-06F08F19BFD2}" type="slidenum">
              <a:rPr lang="en-US" smtClean="0"/>
              <a:t>‹#›</a:t>
            </a:fld>
            <a:endParaRPr lang="en-US"/>
          </a:p>
        </p:txBody>
      </p:sp>
    </p:spTree>
    <p:extLst>
      <p:ext uri="{BB962C8B-B14F-4D97-AF65-F5344CB8AC3E}">
        <p14:creationId xmlns:p14="http://schemas.microsoft.com/office/powerpoint/2010/main" val="31060203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85980" y="4400550"/>
            <a:ext cx="6540284" cy="3736060"/>
          </a:xfrm>
        </p:spPr>
        <p:txBody>
          <a:bodyPr/>
          <a:lstStyle/>
          <a:p>
            <a:pPr marL="171450" indent="-171450">
              <a:buFont typeface="Arial" panose="020B0604020202020204" pitchFamily="34" charset="0"/>
              <a:buChar char="•"/>
            </a:pPr>
            <a:r>
              <a:rPr lang="en-US" dirty="0"/>
              <a:t>Good morning everyone. I hope you are all doing well</a:t>
            </a:r>
          </a:p>
          <a:p>
            <a:pPr marL="171450" indent="-171450">
              <a:buFont typeface="Arial" panose="020B0604020202020204" pitchFamily="34" charset="0"/>
              <a:buChar char="•"/>
            </a:pPr>
            <a:r>
              <a:rPr lang="en-US" dirty="0"/>
              <a:t>Well, if you are here for the first time today, we just started our journey through the gospel of </a:t>
            </a:r>
            <a:r>
              <a:rPr lang="en-US" dirty="0">
                <a:highlight>
                  <a:srgbClr val="8AF8FF"/>
                </a:highlight>
              </a:rPr>
              <a:t>Mark, and today is our second week</a:t>
            </a:r>
          </a:p>
          <a:p>
            <a:pPr marL="171450" indent="-171450">
              <a:buFont typeface="Arial" panose="020B0604020202020204" pitchFamily="34" charset="0"/>
              <a:buChar char="•"/>
            </a:pPr>
            <a:r>
              <a:rPr lang="en-US" dirty="0"/>
              <a:t>If you would all open up your Bibles to Mark 1:9</a:t>
            </a:r>
          </a:p>
          <a:p>
            <a:pPr marL="171450" indent="-171450">
              <a:buFont typeface="Arial" panose="020B0604020202020204" pitchFamily="34" charset="0"/>
              <a:buChar char="•"/>
            </a:pPr>
            <a:r>
              <a:rPr lang="en-US" dirty="0"/>
              <a:t>Last week Bill took us through the first 13 verses</a:t>
            </a:r>
          </a:p>
          <a:p>
            <a:pPr marL="171450" indent="-171450">
              <a:buFont typeface="Arial" panose="020B0604020202020204" pitchFamily="34" charset="0"/>
              <a:buChar char="•"/>
            </a:pPr>
            <a:r>
              <a:rPr lang="en-US" dirty="0">
                <a:highlight>
                  <a:srgbClr val="8AF8FF"/>
                </a:highlight>
              </a:rPr>
              <a:t>And I want to quickly draw our attention back to last part from last week to help make sense of today’s verses</a:t>
            </a:r>
          </a:p>
          <a:p>
            <a:pPr marL="171450" indent="-171450">
              <a:buFont typeface="Arial" panose="020B0604020202020204" pitchFamily="34" charset="0"/>
              <a:buChar char="•"/>
            </a:pPr>
            <a:r>
              <a:rPr lang="en-US" dirty="0"/>
              <a:t>Verses 9-11 (</a:t>
            </a:r>
            <a:r>
              <a:rPr lang="en-US" dirty="0">
                <a:highlight>
                  <a:srgbClr val="A3EA90"/>
                </a:highlight>
              </a:rPr>
              <a:t>read) </a:t>
            </a:r>
            <a:r>
              <a:rPr lang="en-US" dirty="0"/>
              <a:t>is Jesus’ baptism, and God the Father publicly declaring that this is my Son, this is the Messiah, this is the king.</a:t>
            </a:r>
          </a:p>
          <a:p>
            <a:pPr marL="171450" indent="-171450">
              <a:buFont typeface="Arial" panose="020B0604020202020204" pitchFamily="34" charset="0"/>
              <a:buChar char="•"/>
            </a:pPr>
            <a:r>
              <a:rPr lang="en-US" dirty="0"/>
              <a:t>Making Jesus’ baptism essentially his coronation as king, and kings have authority</a:t>
            </a:r>
          </a:p>
          <a:p>
            <a:pPr marL="171450" indent="-171450">
              <a:buFont typeface="Arial" panose="020B0604020202020204" pitchFamily="34" charset="0"/>
              <a:buChar char="•"/>
            </a:pPr>
            <a:r>
              <a:rPr lang="en-US" dirty="0">
                <a:highlight>
                  <a:srgbClr val="8AF8FF"/>
                </a:highlight>
              </a:rPr>
              <a:t>And so Mark wastes no time in showing Christ’s authority to his audience</a:t>
            </a:r>
          </a:p>
          <a:p>
            <a:pPr marL="171450" indent="-171450">
              <a:buFont typeface="Arial" panose="020B0604020202020204" pitchFamily="34" charset="0"/>
              <a:buChar char="•"/>
            </a:pPr>
            <a:r>
              <a:rPr lang="en-US" dirty="0"/>
              <a:t>Verse 12 – 13 (</a:t>
            </a:r>
            <a:r>
              <a:rPr lang="en-US" dirty="0">
                <a:highlight>
                  <a:srgbClr val="A3EA90"/>
                </a:highlight>
              </a:rPr>
              <a:t>read) </a:t>
            </a:r>
            <a:r>
              <a:rPr lang="en-US" dirty="0"/>
              <a:t>– These verses show us Jesus’ authority over Satan and his realm</a:t>
            </a:r>
          </a:p>
          <a:p>
            <a:pPr marL="171450" indent="-171450">
              <a:buFont typeface="Arial" panose="020B0604020202020204" pitchFamily="34" charset="0"/>
              <a:buChar char="•"/>
            </a:pPr>
            <a:r>
              <a:rPr lang="en-US" dirty="0"/>
              <a:t>And then what we are going to see in today’s verses is that Christ’s message demonstrates that he has authority over sin, and in his call we will see he has authority over sinners</a:t>
            </a:r>
          </a:p>
          <a:p>
            <a:pPr marL="171450" indent="-171450">
              <a:buFont typeface="Arial" panose="020B0604020202020204" pitchFamily="34" charset="0"/>
              <a:buChar char="•"/>
            </a:pPr>
            <a:r>
              <a:rPr lang="en-US" dirty="0">
                <a:highlight>
                  <a:srgbClr val="8AF8FF"/>
                </a:highlight>
              </a:rPr>
              <a:t>So now moving into verse 14.</a:t>
            </a:r>
          </a:p>
          <a:p>
            <a:pPr marL="171450" indent="-171450">
              <a:buFont typeface="Arial" panose="020B0604020202020204" pitchFamily="34" charset="0"/>
              <a:buChar char="•"/>
            </a:pPr>
            <a:r>
              <a:rPr lang="en-US" dirty="0"/>
              <a:t>And as we go through these verses today, we must remember that Mark is not trying to give all of it to us in order, but rather trying to keep on point</a:t>
            </a:r>
          </a:p>
          <a:p>
            <a:pPr marL="171450" indent="-171450">
              <a:buFont typeface="Arial" panose="020B0604020202020204" pitchFamily="34" charset="0"/>
              <a:buChar char="•"/>
            </a:pPr>
            <a:r>
              <a:rPr lang="en-US" dirty="0"/>
              <a:t>To keep drawing our attention to the king and his authority as the announcer and inaugurator of the kingdom of God</a:t>
            </a:r>
          </a:p>
        </p:txBody>
      </p:sp>
      <p:sp>
        <p:nvSpPr>
          <p:cNvPr id="4" name="Slide Number Placeholder 3"/>
          <p:cNvSpPr>
            <a:spLocks noGrp="1"/>
          </p:cNvSpPr>
          <p:nvPr>
            <p:ph type="sldNum" sz="quarter" idx="5"/>
          </p:nvPr>
        </p:nvSpPr>
        <p:spPr/>
        <p:txBody>
          <a:bodyPr/>
          <a:lstStyle/>
          <a:p>
            <a:fld id="{254DD908-C4E3-BC4D-BDF9-06F08F19BFD2}" type="slidenum">
              <a:rPr lang="en-US" smtClean="0"/>
              <a:t>1</a:t>
            </a:fld>
            <a:endParaRPr lang="en-US"/>
          </a:p>
        </p:txBody>
      </p:sp>
    </p:spTree>
    <p:extLst>
      <p:ext uri="{BB962C8B-B14F-4D97-AF65-F5344CB8AC3E}">
        <p14:creationId xmlns:p14="http://schemas.microsoft.com/office/powerpoint/2010/main" val="27450588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22513" y="336550"/>
            <a:ext cx="2211387" cy="1244600"/>
          </a:xfrm>
        </p:spPr>
      </p:sp>
      <p:sp>
        <p:nvSpPr>
          <p:cNvPr id="3" name="Notes Placeholder 2"/>
          <p:cNvSpPr>
            <a:spLocks noGrp="1"/>
          </p:cNvSpPr>
          <p:nvPr>
            <p:ph type="body" idx="1"/>
          </p:nvPr>
        </p:nvSpPr>
        <p:spPr>
          <a:xfrm>
            <a:off x="165813" y="1781336"/>
            <a:ext cx="6524786" cy="5456372"/>
          </a:xfrm>
        </p:spPr>
        <p:txBody>
          <a:bodyPr/>
          <a:lstStyle/>
          <a:p>
            <a:pPr marL="171450" indent="-171450">
              <a:buFont typeface="Arial" panose="020B0604020202020204" pitchFamily="34" charset="0"/>
              <a:buChar char="•"/>
            </a:pPr>
            <a:r>
              <a:rPr lang="en-US" dirty="0">
                <a:highlight>
                  <a:srgbClr val="FFFF00"/>
                </a:highlight>
              </a:rPr>
              <a:t>“Now after John was arrested” (Mark 1:14a)</a:t>
            </a:r>
            <a:br>
              <a:rPr lang="en-US" dirty="0"/>
            </a:br>
            <a:r>
              <a:rPr lang="en-US" dirty="0"/>
              <a:t>- John the Baptist has been preaching in the wilderness, he has been proclaiming a baptism of repentance and forgiveness of sins</a:t>
            </a:r>
            <a:br>
              <a:rPr lang="en-US" dirty="0"/>
            </a:br>
            <a:r>
              <a:rPr lang="en-US" dirty="0"/>
              <a:t>- In Mark 6:17 we read that the reason behind John’s arrest was because he stood on the truth</a:t>
            </a:r>
            <a:br>
              <a:rPr lang="en-US" dirty="0"/>
            </a:br>
            <a:r>
              <a:rPr lang="en-US" dirty="0">
                <a:highlight>
                  <a:srgbClr val="8AF8FF"/>
                </a:highlight>
              </a:rPr>
              <a:t>- And called out the sin of Herod for his sinful and incestuous marriage </a:t>
            </a:r>
            <a:br>
              <a:rPr lang="en-US" dirty="0"/>
            </a:br>
            <a:r>
              <a:rPr lang="en-US" dirty="0"/>
              <a:t>- But here, right here in these verses Mark leaves all of that out, and he does so, because…</a:t>
            </a:r>
            <a:br>
              <a:rPr lang="en-US" dirty="0"/>
            </a:br>
            <a:r>
              <a:rPr lang="en-US" dirty="0"/>
              <a:t>- He wants us to keep our eyes fixed on the Messiah, the one who has authority over Satan, who is the serpent crusher</a:t>
            </a:r>
            <a:br>
              <a:rPr lang="en-US" dirty="0"/>
            </a:br>
            <a:r>
              <a:rPr lang="en-US" dirty="0">
                <a:highlight>
                  <a:srgbClr val="8AF8FF"/>
                </a:highlight>
              </a:rPr>
              <a:t>- The word here for arrested is ‘handed over’ or ‘delivered up into custody’</a:t>
            </a:r>
            <a:br>
              <a:rPr lang="en-US" dirty="0"/>
            </a:br>
            <a:r>
              <a:rPr lang="en-US" dirty="0"/>
              <a:t>- This word is important throughout Mark</a:t>
            </a:r>
            <a:br>
              <a:rPr lang="en-US" dirty="0"/>
            </a:br>
            <a:r>
              <a:rPr lang="en-US" dirty="0"/>
              <a:t>- In Mark 9:31, </a:t>
            </a:r>
            <a:r>
              <a:rPr lang="en-US" b="1" dirty="0">
                <a:highlight>
                  <a:srgbClr val="A3EA90"/>
                </a:highlight>
              </a:rPr>
              <a:t>“The Son of Man is going to be delivered into the hands of men, and they will kill him”</a:t>
            </a:r>
            <a:br>
              <a:rPr lang="en-US" dirty="0"/>
            </a:br>
            <a:r>
              <a:rPr lang="en-US" dirty="0">
                <a:highlight>
                  <a:srgbClr val="8AF8FF"/>
                </a:highlight>
              </a:rPr>
              <a:t>- Same word is used of Jesus in Mark 10:33 and then 8 more times in chapters 14-15</a:t>
            </a:r>
            <a:br>
              <a:rPr lang="en-US" dirty="0"/>
            </a:br>
            <a:r>
              <a:rPr lang="en-US" dirty="0"/>
              <a:t>- And then Jesus warns his disciples in Mark 13 of the persecution that is coming, and 3 times that they would be ‘delivered’ over to persecution or death</a:t>
            </a:r>
            <a:br>
              <a:rPr lang="en-US" dirty="0"/>
            </a:br>
            <a:r>
              <a:rPr lang="en-US" dirty="0"/>
              <a:t>- And so it is being used most often by Mark to describe the fate of the faithful, of both Jesus and his followers</a:t>
            </a:r>
            <a:br>
              <a:rPr lang="en-US" dirty="0"/>
            </a:br>
            <a:r>
              <a:rPr lang="en-US" dirty="0">
                <a:highlight>
                  <a:srgbClr val="8AF8FF"/>
                </a:highlight>
              </a:rPr>
              <a:t>- To the original readers of this, which was most likely Christians during the mid sixties AD</a:t>
            </a:r>
            <a:br>
              <a:rPr lang="en-US" dirty="0"/>
            </a:br>
            <a:r>
              <a:rPr lang="en-US" dirty="0"/>
              <a:t>- Who suffered severely, being tortured and burned for their faith under the reign of emperor Nero</a:t>
            </a:r>
            <a:br>
              <a:rPr lang="en-US" dirty="0"/>
            </a:br>
            <a:r>
              <a:rPr lang="en-US" dirty="0"/>
              <a:t>- This would be of great comfort for them to be reminded of those who have gone before them</a:t>
            </a:r>
            <a:br>
              <a:rPr lang="en-US" dirty="0"/>
            </a:br>
            <a:r>
              <a:rPr lang="en-US" dirty="0">
                <a:highlight>
                  <a:srgbClr val="8AF8FF"/>
                </a:highlight>
              </a:rPr>
              <a:t>- That suffering is part and parcel of being Christian, that though we perish, God still reigns, and He will continue to build and sustain his church</a:t>
            </a:r>
            <a:br>
              <a:rPr lang="en-US" dirty="0"/>
            </a:br>
            <a:r>
              <a:rPr lang="en-US" dirty="0"/>
              <a:t>- And this is the same encouragement for us today</a:t>
            </a:r>
            <a:br>
              <a:rPr lang="en-US" dirty="0"/>
            </a:br>
            <a:r>
              <a:rPr lang="en-US" dirty="0"/>
              <a:t>- So Mark moves John off the scene. John has come preaching, </a:t>
            </a:r>
            <a:r>
              <a:rPr lang="en-US" b="1" dirty="0">
                <a:highlight>
                  <a:srgbClr val="A3EA90"/>
                </a:highlight>
              </a:rPr>
              <a:t>“behold the Lamb of God, who takes away the sin of the world”. </a:t>
            </a:r>
            <a:br>
              <a:rPr lang="en-US" dirty="0"/>
            </a:br>
            <a:r>
              <a:rPr lang="en-US" dirty="0"/>
              <a:t>- He has prepared the way and made the path straight.</a:t>
            </a:r>
            <a:br>
              <a:rPr lang="en-US" dirty="0"/>
            </a:br>
            <a:r>
              <a:rPr lang="en-US" dirty="0"/>
              <a:t>- And now the Lamb of God, the Son of God, the Messiah, the Christ, the king enters onto the scene</a:t>
            </a:r>
          </a:p>
          <a:p>
            <a:pPr marL="171450" indent="-171450">
              <a:buFont typeface="Arial" panose="020B0604020202020204" pitchFamily="34" charset="0"/>
              <a:buChar char="•"/>
            </a:pPr>
            <a:r>
              <a:rPr lang="en-US" dirty="0">
                <a:highlight>
                  <a:srgbClr val="FFFF00"/>
                </a:highlight>
              </a:rPr>
              <a:t>“Jesus came into Galilee” (Mark 1:14b)</a:t>
            </a:r>
            <a:br>
              <a:rPr lang="en-US" dirty="0"/>
            </a:br>
            <a:r>
              <a:rPr lang="en-US" dirty="0"/>
              <a:t>- Now again quickly notice here that Mark leaves out the fact that for 6 months or so after Jesus’ baptism, Jesus ministry began in Judea and Jerusalem in the south</a:t>
            </a:r>
            <a:br>
              <a:rPr lang="en-US" dirty="0"/>
            </a:br>
            <a:r>
              <a:rPr lang="en-US" dirty="0"/>
              <a:t>- And he moved up through Samaria, which we read of in John 4, where Jesus talks to the woman at the well</a:t>
            </a:r>
            <a:br>
              <a:rPr lang="en-US" dirty="0"/>
            </a:br>
            <a:r>
              <a:rPr lang="en-US" dirty="0">
                <a:highlight>
                  <a:srgbClr val="8AF8FF"/>
                </a:highlight>
              </a:rPr>
              <a:t>- And from there he moves to the northern parts which is where we end up now in Galilee</a:t>
            </a:r>
            <a:br>
              <a:rPr lang="en-US" dirty="0"/>
            </a:br>
            <a:r>
              <a:rPr lang="en-US" dirty="0"/>
              <a:t>– Jesus is </a:t>
            </a:r>
            <a:r>
              <a:rPr lang="en-US" dirty="0" err="1"/>
              <a:t>baptised</a:t>
            </a:r>
            <a:r>
              <a:rPr lang="en-US" dirty="0"/>
              <a:t> as his coronation as king, Mark then demonstrates Jesus authority over Satan in the wilderness</a:t>
            </a:r>
            <a:br>
              <a:rPr lang="en-US" dirty="0"/>
            </a:br>
            <a:r>
              <a:rPr lang="en-US" dirty="0"/>
              <a:t>- And is now going to reveal to us the authoritative message of the king Jesus Christ</a:t>
            </a:r>
            <a:br>
              <a:rPr lang="en-US" dirty="0"/>
            </a:br>
            <a:r>
              <a:rPr lang="en-US" dirty="0">
                <a:highlight>
                  <a:srgbClr val="8AF8FF"/>
                </a:highlight>
              </a:rPr>
              <a:t>- And it all takes place in Galilee, as prophesied by Isaiah, and Jesus’ ministry will remain in Galilee until Mark 8</a:t>
            </a:r>
          </a:p>
          <a:p>
            <a:pPr marL="171450" indent="-171450">
              <a:buFont typeface="Arial" panose="020B0604020202020204" pitchFamily="34" charset="0"/>
              <a:buChar char="•"/>
            </a:pPr>
            <a:r>
              <a:rPr lang="en-US" dirty="0">
                <a:highlight>
                  <a:srgbClr val="FFFF00"/>
                </a:highlight>
              </a:rPr>
              <a:t>“proclaiming the gospel of God” (Mark 1:14c)</a:t>
            </a:r>
            <a:br>
              <a:rPr lang="en-US" dirty="0"/>
            </a:br>
            <a:r>
              <a:rPr lang="en-US" dirty="0"/>
              <a:t>- The word here for proclaiming, is also translated preaching</a:t>
            </a:r>
            <a:br>
              <a:rPr lang="en-US" dirty="0"/>
            </a:br>
            <a:r>
              <a:rPr lang="en-US" dirty="0"/>
              <a:t>- For preaching, proclaiming this gospel is the very reason which Jesus has come</a:t>
            </a:r>
            <a:br>
              <a:rPr lang="en-US" dirty="0"/>
            </a:br>
            <a:r>
              <a:rPr lang="en-US" dirty="0"/>
              <a:t>- Mark 1:38, Jesus says, </a:t>
            </a:r>
            <a:r>
              <a:rPr lang="en-US" b="1" dirty="0">
                <a:highlight>
                  <a:srgbClr val="A3EA90"/>
                </a:highlight>
              </a:rPr>
              <a:t>“Let us go on to the next towns, that I may preach there also, for that is why I came out.”</a:t>
            </a:r>
            <a:br>
              <a:rPr lang="en-US" dirty="0"/>
            </a:br>
            <a:r>
              <a:rPr lang="en-US" dirty="0"/>
              <a:t>- It has been said before, “God had one Son, and He made him a preacher” and God’s method is preaching</a:t>
            </a:r>
            <a:br>
              <a:rPr lang="en-US" dirty="0"/>
            </a:br>
            <a:r>
              <a:rPr lang="en-US" dirty="0"/>
              <a:t>- For it is preaching that God has ordained as the means by which His gospel is communicated</a:t>
            </a:r>
            <a:br>
              <a:rPr lang="en-US" dirty="0"/>
            </a:br>
            <a:r>
              <a:rPr lang="en-US" dirty="0">
                <a:highlight>
                  <a:srgbClr val="8AF8FF"/>
                </a:highlight>
              </a:rPr>
              <a:t>- If we are to see souls saved we are to preach, we are to proclaim to the world this good news, the best news the world has ever heard</a:t>
            </a:r>
            <a:br>
              <a:rPr lang="en-US" dirty="0"/>
            </a:br>
            <a:r>
              <a:rPr lang="en-US" dirty="0"/>
              <a:t>- This gospel is the gospel of God. </a:t>
            </a:r>
            <a:br>
              <a:rPr lang="en-US" dirty="0"/>
            </a:br>
            <a:r>
              <a:rPr lang="en-US" dirty="0"/>
              <a:t>- The word ‘of’ here is used to mean ‘from’ God</a:t>
            </a:r>
            <a:br>
              <a:rPr lang="en-US" dirty="0"/>
            </a:br>
            <a:r>
              <a:rPr lang="en-US" dirty="0">
                <a:highlight>
                  <a:srgbClr val="8AF8FF"/>
                </a:highlight>
              </a:rPr>
              <a:t>- This gospel has its source in God, it comes from God</a:t>
            </a:r>
            <a:br>
              <a:rPr lang="en-US" dirty="0"/>
            </a:br>
            <a:r>
              <a:rPr lang="en-US" dirty="0"/>
              <a:t>– So it is from God, and it is about Jesus Christ, the Son of God, God wrapped in human flesh</a:t>
            </a:r>
            <a:br>
              <a:rPr lang="en-US" dirty="0"/>
            </a:br>
            <a:r>
              <a:rPr lang="en-US" dirty="0"/>
              <a:t>- This good news that we preach, is not a message we have to invent or change, it comes stamped with the authority of God</a:t>
            </a:r>
            <a:br>
              <a:rPr lang="en-US" dirty="0"/>
            </a:br>
            <a:r>
              <a:rPr lang="en-US" dirty="0">
                <a:highlight>
                  <a:srgbClr val="8AF8FF"/>
                </a:highlight>
              </a:rPr>
              <a:t>- So we need not shy away, let us boldly declare the gospel of God</a:t>
            </a:r>
            <a:br>
              <a:rPr lang="en-US" dirty="0"/>
            </a:br>
            <a:r>
              <a:rPr lang="en-US" dirty="0"/>
              <a:t>- And then Jesus goes on to tell us what this gospel is</a:t>
            </a:r>
          </a:p>
        </p:txBody>
      </p:sp>
      <p:sp>
        <p:nvSpPr>
          <p:cNvPr id="4" name="Slide Number Placeholder 3"/>
          <p:cNvSpPr>
            <a:spLocks noGrp="1"/>
          </p:cNvSpPr>
          <p:nvPr>
            <p:ph type="sldNum" sz="quarter" idx="5"/>
          </p:nvPr>
        </p:nvSpPr>
        <p:spPr/>
        <p:txBody>
          <a:bodyPr/>
          <a:lstStyle/>
          <a:p>
            <a:fld id="{254DD908-C4E3-BC4D-BDF9-06F08F19BFD2}" type="slidenum">
              <a:rPr lang="en-US" smtClean="0"/>
              <a:t>2</a:t>
            </a:fld>
            <a:endParaRPr lang="en-US"/>
          </a:p>
        </p:txBody>
      </p:sp>
    </p:spTree>
    <p:extLst>
      <p:ext uri="{BB962C8B-B14F-4D97-AF65-F5344CB8AC3E}">
        <p14:creationId xmlns:p14="http://schemas.microsoft.com/office/powerpoint/2010/main" val="11803396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68538" y="320675"/>
            <a:ext cx="2320925" cy="1306513"/>
          </a:xfrm>
        </p:spPr>
      </p:sp>
      <p:sp>
        <p:nvSpPr>
          <p:cNvPr id="3" name="Notes Placeholder 2"/>
          <p:cNvSpPr>
            <a:spLocks noGrp="1"/>
          </p:cNvSpPr>
          <p:nvPr>
            <p:ph type="body" idx="1"/>
          </p:nvPr>
        </p:nvSpPr>
        <p:spPr>
          <a:xfrm>
            <a:off x="174356" y="1810879"/>
            <a:ext cx="6509288" cy="6558206"/>
          </a:xfrm>
        </p:spPr>
        <p:txBody>
          <a:bodyPr/>
          <a:lstStyle/>
          <a:p>
            <a:pPr marL="171450" indent="-171450">
              <a:buFont typeface="Arial" panose="020B0604020202020204" pitchFamily="34" charset="0"/>
              <a:buChar char="•"/>
            </a:pPr>
            <a:r>
              <a:rPr lang="en-US" dirty="0">
                <a:highlight>
                  <a:srgbClr val="FFFF00"/>
                </a:highlight>
              </a:rPr>
              <a:t>“and saying, ”The time is fulfilled” (Mark 1:15a)</a:t>
            </a:r>
            <a:br>
              <a:rPr lang="en-US" dirty="0"/>
            </a:br>
            <a:r>
              <a:rPr lang="en-US" dirty="0"/>
              <a:t>- This is </a:t>
            </a:r>
            <a:r>
              <a:rPr lang="en-US" dirty="0" err="1"/>
              <a:t>kairos</a:t>
            </a:r>
            <a:r>
              <a:rPr lang="en-US" dirty="0"/>
              <a:t> time not </a:t>
            </a:r>
            <a:r>
              <a:rPr lang="en-US" dirty="0" err="1"/>
              <a:t>chronos</a:t>
            </a:r>
            <a:r>
              <a:rPr lang="en-US" dirty="0"/>
              <a:t> time, not clock time</a:t>
            </a:r>
            <a:br>
              <a:rPr lang="en-US" dirty="0"/>
            </a:br>
            <a:r>
              <a:rPr lang="en-US" dirty="0"/>
              <a:t>- Galatians 4:4 puts it like this, </a:t>
            </a:r>
            <a:r>
              <a:rPr lang="en-US" b="1" dirty="0">
                <a:highlight>
                  <a:srgbClr val="A3EA90"/>
                </a:highlight>
              </a:rPr>
              <a:t>“But when the fullness of time had come , God sent forth his Son”</a:t>
            </a:r>
            <a:br>
              <a:rPr lang="en-US" dirty="0"/>
            </a:br>
            <a:r>
              <a:rPr lang="en-US" dirty="0">
                <a:highlight>
                  <a:srgbClr val="8AF8FF"/>
                </a:highlight>
              </a:rPr>
              <a:t>- The dawning of a new age, a new era has arrived in accordance with God’s timing, as the fixed point in human history which God ordained for the Messiah to come</a:t>
            </a:r>
            <a:br>
              <a:rPr lang="en-US" dirty="0"/>
            </a:br>
            <a:r>
              <a:rPr lang="en-US" dirty="0"/>
              <a:t>- The time in which Genesis 3:15, the Passover, all the prophets pointed forward to has arrived </a:t>
            </a:r>
            <a:br>
              <a:rPr lang="en-US" dirty="0"/>
            </a:br>
            <a:r>
              <a:rPr lang="en-US" dirty="0"/>
              <a:t>- All that was foreshadowed in the sacrifices, all that which was a type, all that which was promised for a </a:t>
            </a:r>
            <a:r>
              <a:rPr lang="en-US" dirty="0" err="1"/>
              <a:t>Saviour</a:t>
            </a:r>
            <a:r>
              <a:rPr lang="en-US" dirty="0"/>
              <a:t> in the Old Testament has come</a:t>
            </a:r>
            <a:br>
              <a:rPr lang="en-US" dirty="0"/>
            </a:br>
            <a:r>
              <a:rPr lang="en-US" dirty="0">
                <a:highlight>
                  <a:srgbClr val="8AF8FF"/>
                </a:highlight>
              </a:rPr>
              <a:t>- God with us, Immanuel is here</a:t>
            </a:r>
            <a:br>
              <a:rPr lang="en-US" dirty="0"/>
            </a:br>
            <a:r>
              <a:rPr lang="en-US" dirty="0"/>
              <a:t>- The coming of the Messiah in the flesh is now accomplished</a:t>
            </a:r>
            <a:br>
              <a:rPr lang="en-US" dirty="0"/>
            </a:br>
            <a:r>
              <a:rPr lang="en-US" dirty="0"/>
              <a:t>- This is big news, for if this is true, which it is, then Jesus the Messiah has come deal with sin, which is exactly what Jesus preaches here</a:t>
            </a:r>
            <a:br>
              <a:rPr lang="en-US" dirty="0"/>
            </a:br>
            <a:r>
              <a:rPr lang="en-US" dirty="0">
                <a:highlight>
                  <a:srgbClr val="8AF8FF"/>
                </a:highlight>
              </a:rPr>
              <a:t>- He has demonstrated his authority over Satan by overcoming the temptations in the wilderness</a:t>
            </a:r>
            <a:br>
              <a:rPr lang="en-US" dirty="0"/>
            </a:br>
            <a:r>
              <a:rPr lang="en-US" dirty="0"/>
              <a:t>- And now the king is demonstrating his authority over sin, that’s what this authoritative message is all about</a:t>
            </a:r>
          </a:p>
          <a:p>
            <a:pPr marL="171450" indent="-171450">
              <a:buFont typeface="Arial" panose="020B0604020202020204" pitchFamily="34" charset="0"/>
              <a:buChar char="•"/>
            </a:pPr>
            <a:r>
              <a:rPr lang="en-US" dirty="0">
                <a:highlight>
                  <a:srgbClr val="FFFF00"/>
                </a:highlight>
              </a:rPr>
              <a:t>“and the kingdom of God is at hand” (Mark 1:15b)</a:t>
            </a:r>
            <a:br>
              <a:rPr lang="en-US" dirty="0"/>
            </a:br>
            <a:r>
              <a:rPr lang="en-US" dirty="0"/>
              <a:t>- And because the time is fulfilled the king is here, then so is his kingdom</a:t>
            </a:r>
            <a:br>
              <a:rPr lang="en-US" dirty="0"/>
            </a:br>
            <a:r>
              <a:rPr lang="en-US" dirty="0"/>
              <a:t>- The kingdom of God is a reference to the rule or kingship of God</a:t>
            </a:r>
            <a:br>
              <a:rPr lang="en-US" dirty="0"/>
            </a:br>
            <a:r>
              <a:rPr lang="en-US" dirty="0">
                <a:highlight>
                  <a:srgbClr val="8AF8FF"/>
                </a:highlight>
              </a:rPr>
              <a:t>- God’s kingship is both eternal and eschatological, both fulfilled and awaited, present and imminent</a:t>
            </a:r>
            <a:br>
              <a:rPr lang="en-US" dirty="0"/>
            </a:br>
            <a:r>
              <a:rPr lang="en-US" dirty="0"/>
              <a:t>- It is God’s initiative and action. It is God who has come and entered history in order to secure His redemption</a:t>
            </a:r>
            <a:br>
              <a:rPr lang="en-US" dirty="0"/>
            </a:br>
            <a:r>
              <a:rPr lang="en-US" dirty="0"/>
              <a:t>- Prior to being a Christian each of us were slaves to sin, none of us did what was good, none of us sought after God</a:t>
            </a:r>
            <a:br>
              <a:rPr lang="en-US" dirty="0"/>
            </a:br>
            <a:r>
              <a:rPr lang="en-US" dirty="0">
                <a:highlight>
                  <a:srgbClr val="8AF8FF"/>
                </a:highlight>
              </a:rPr>
              <a:t>- We belonged to the kingdom of darkness. </a:t>
            </a:r>
            <a:br>
              <a:rPr lang="en-US" dirty="0"/>
            </a:br>
            <a:r>
              <a:rPr lang="en-US" dirty="0"/>
              <a:t>- But in Christ, God has achieved all of His redemptive purposes which radically affects us in our alienation and rebellion against God</a:t>
            </a:r>
            <a:br>
              <a:rPr lang="en-US" dirty="0"/>
            </a:br>
            <a:r>
              <a:rPr lang="en-US" dirty="0"/>
              <a:t>- And this kingdom has been assigned unto Christ as king, by God</a:t>
            </a:r>
            <a:br>
              <a:rPr lang="en-US" dirty="0"/>
            </a:br>
            <a:r>
              <a:rPr lang="en-US" dirty="0">
                <a:highlight>
                  <a:srgbClr val="8AF8FF"/>
                </a:highlight>
              </a:rPr>
              <a:t>- And he rules all who belong to him. </a:t>
            </a:r>
            <a:br>
              <a:rPr lang="en-US" dirty="0"/>
            </a:br>
            <a:r>
              <a:rPr lang="en-US" dirty="0"/>
              <a:t>- And so if you are a Christian today, if you are a child of God, he is your king, and you belong to his kingdom</a:t>
            </a:r>
            <a:br>
              <a:rPr lang="en-US" dirty="0"/>
            </a:br>
            <a:r>
              <a:rPr lang="en-US" dirty="0"/>
              <a:t>- And as his co-heir, his royal subject, his adopted child, united in Christ, we submit to his royal decrees as is written in His authoritative sufficient Word</a:t>
            </a:r>
            <a:br>
              <a:rPr lang="en-US" dirty="0"/>
            </a:br>
            <a:r>
              <a:rPr lang="en-US" dirty="0">
                <a:highlight>
                  <a:srgbClr val="8AF8FF"/>
                </a:highlight>
              </a:rPr>
              <a:t>- And so the kingdom is present now in the hearts of all his elect, in the hearts of all those who belong to Christ</a:t>
            </a:r>
            <a:br>
              <a:rPr lang="en-US" dirty="0"/>
            </a:br>
            <a:r>
              <a:rPr lang="en-US" dirty="0"/>
              <a:t>- But it is not yet in that we await for the day when we are glorified and spend eternity in the glory of God in the new heavens and new earth</a:t>
            </a:r>
            <a:br>
              <a:rPr lang="en-US" dirty="0"/>
            </a:br>
            <a:r>
              <a:rPr lang="en-US" dirty="0"/>
              <a:t>- And it is at hand, it is close by, it’s graspable. </a:t>
            </a:r>
            <a:br>
              <a:rPr lang="en-US" dirty="0"/>
            </a:br>
            <a:r>
              <a:rPr lang="en-US" dirty="0">
                <a:highlight>
                  <a:srgbClr val="8AF8FF"/>
                </a:highlight>
              </a:rPr>
              <a:t>- The kingdom of God has now had it’s inauguration, had it’s beginning in the person and work of Jesus Christ</a:t>
            </a:r>
            <a:br>
              <a:rPr lang="en-US" dirty="0"/>
            </a:br>
            <a:r>
              <a:rPr lang="en-US" dirty="0"/>
              <a:t>- And we look forward by faith to the day of its consummation when Christ returns to set everything right </a:t>
            </a:r>
            <a:br>
              <a:rPr lang="en-US" dirty="0"/>
            </a:br>
            <a:r>
              <a:rPr lang="en-US" dirty="0"/>
              <a:t>- And so with the beginning of Jesus’ ministry, a new era has begun, and it calls for an urgent response to the gospel</a:t>
            </a:r>
            <a:br>
              <a:rPr lang="en-US" dirty="0"/>
            </a:br>
            <a:r>
              <a:rPr lang="en-US" dirty="0">
                <a:highlight>
                  <a:srgbClr val="8AF8FF"/>
                </a:highlight>
              </a:rPr>
              <a:t>- And as the king, Jesus puts forth his command of what our response must be</a:t>
            </a:r>
          </a:p>
          <a:p>
            <a:pPr marL="171450" indent="-171450">
              <a:buFont typeface="Arial" panose="020B0604020202020204" pitchFamily="34" charset="0"/>
              <a:buChar char="•"/>
            </a:pPr>
            <a:r>
              <a:rPr lang="en-US" dirty="0">
                <a:highlight>
                  <a:srgbClr val="FFFF00"/>
                </a:highlight>
              </a:rPr>
              <a:t>“repent” (Mark 1:15c) – What repentance is not…</a:t>
            </a:r>
            <a:br>
              <a:rPr lang="en-US" dirty="0"/>
            </a:br>
            <a:r>
              <a:rPr lang="en-US" dirty="0"/>
              <a:t>- It is a word we are so used to hearing, perhaps a word we don’t like hearing, a word, a command we need to hear and understand afresh</a:t>
            </a:r>
            <a:br>
              <a:rPr lang="en-US" dirty="0"/>
            </a:br>
            <a:r>
              <a:rPr lang="en-US" dirty="0"/>
              <a:t>- Repentance is not a onetime ‘I’m sorry’ or a superficial one-moment stance</a:t>
            </a:r>
            <a:br>
              <a:rPr lang="en-US" dirty="0"/>
            </a:br>
            <a:r>
              <a:rPr lang="en-US" dirty="0">
                <a:highlight>
                  <a:srgbClr val="8AF8FF"/>
                </a:highlight>
              </a:rPr>
              <a:t>- Repentance is not </a:t>
            </a:r>
            <a:r>
              <a:rPr lang="en-US" b="1" dirty="0">
                <a:highlight>
                  <a:srgbClr val="8AF8FF"/>
                </a:highlight>
              </a:rPr>
              <a:t>only</a:t>
            </a:r>
            <a:r>
              <a:rPr lang="en-US" dirty="0">
                <a:highlight>
                  <a:srgbClr val="8AF8FF"/>
                </a:highlight>
              </a:rPr>
              <a:t> a hatred for the consequences of sin, of the fact that the wages for sin is death and an eternity in hell</a:t>
            </a:r>
            <a:br>
              <a:rPr lang="en-US" dirty="0"/>
            </a:br>
            <a:r>
              <a:rPr lang="en-US" dirty="0"/>
              <a:t>- Repentance must not start or stop there, for it is not death and hell that we have offended</a:t>
            </a:r>
          </a:p>
          <a:p>
            <a:pPr marL="171450" indent="-171450">
              <a:buFont typeface="Arial" panose="020B0604020202020204" pitchFamily="34" charset="0"/>
              <a:buChar char="•"/>
            </a:pPr>
            <a:r>
              <a:rPr lang="en-US" dirty="0">
                <a:highlight>
                  <a:srgbClr val="FFFF00"/>
                </a:highlight>
              </a:rPr>
              <a:t>What repentance is…</a:t>
            </a:r>
            <a:br>
              <a:rPr lang="en-US" dirty="0"/>
            </a:br>
            <a:r>
              <a:rPr lang="en-US" dirty="0"/>
              <a:t>- It means to turn and go the other way, to turn from self and sin and turn towards God which comes in the second command of Jesus here</a:t>
            </a:r>
            <a:br>
              <a:rPr lang="en-US" dirty="0"/>
            </a:br>
            <a:r>
              <a:rPr lang="en-US" dirty="0"/>
              <a:t>- Acts 20:21 says, </a:t>
            </a:r>
            <a:r>
              <a:rPr lang="en-US" b="1" dirty="0">
                <a:highlight>
                  <a:srgbClr val="A3EA90"/>
                </a:highlight>
              </a:rPr>
              <a:t>“testifying both to Jews and to Greeks of repentance toward God and of faith in our Lord Jesus Christ”</a:t>
            </a:r>
            <a:br>
              <a:rPr lang="en-US" dirty="0"/>
            </a:br>
            <a:r>
              <a:rPr lang="en-US" dirty="0">
                <a:highlight>
                  <a:srgbClr val="8AF8FF"/>
                </a:highlight>
              </a:rPr>
              <a:t>- It is not a once-off moment in our life. The words here for repent and believe are commands in the present tense</a:t>
            </a:r>
            <a:br>
              <a:rPr lang="en-US" dirty="0"/>
            </a:br>
            <a:r>
              <a:rPr lang="en-US" dirty="0"/>
              <a:t>- Meaning that repentance and faith is a continuous ongoing command for the Christian life</a:t>
            </a:r>
            <a:br>
              <a:rPr lang="en-US" dirty="0"/>
            </a:br>
            <a:r>
              <a:rPr lang="en-US" dirty="0"/>
              <a:t>- We never outgrow repentance and faith</a:t>
            </a:r>
            <a:br>
              <a:rPr lang="en-US" dirty="0"/>
            </a:br>
            <a:r>
              <a:rPr lang="en-US" dirty="0">
                <a:highlight>
                  <a:srgbClr val="8AF8FF"/>
                </a:highlight>
              </a:rPr>
              <a:t>- 3 constants in the Christian life until we get to glory is sinning, repenting, and believing </a:t>
            </a:r>
            <a:br>
              <a:rPr lang="en-US" dirty="0"/>
            </a:br>
            <a:r>
              <a:rPr lang="en-US" dirty="0"/>
              <a:t>- Repentance is not a hatred of the consequences of sin, though that may be involved, </a:t>
            </a:r>
            <a:br>
              <a:rPr lang="en-US" dirty="0"/>
            </a:br>
            <a:r>
              <a:rPr lang="en-US" dirty="0">
                <a:highlight>
                  <a:srgbClr val="A3EA90"/>
                </a:highlight>
              </a:rPr>
              <a:t>- But, as Spurgeon put it, that “which makes me weep and abhor my past life because of the love of Christ which has pardoned it”</a:t>
            </a:r>
            <a:br>
              <a:rPr lang="en-US" dirty="0"/>
            </a:br>
            <a:r>
              <a:rPr lang="en-US" dirty="0"/>
              <a:t>- We repent of sin toward God, because having had the law of God preached, and God having torn the veil from our eyes, that we might see the hideousness of our sin</a:t>
            </a:r>
            <a:br>
              <a:rPr lang="en-US" dirty="0"/>
            </a:br>
            <a:r>
              <a:rPr lang="en-US" dirty="0"/>
              <a:t>- We get but a glimpse of the holiness of God, and we see ourselves clearly in light of an infinitely holy and just God</a:t>
            </a:r>
            <a:br>
              <a:rPr lang="en-US" dirty="0"/>
            </a:br>
            <a:r>
              <a:rPr lang="en-US" dirty="0">
                <a:highlight>
                  <a:srgbClr val="8AF8FF"/>
                </a:highlight>
              </a:rPr>
              <a:t>- And we see that it is our sin that nailed Jesus Christ to that cursed tree</a:t>
            </a:r>
            <a:br>
              <a:rPr lang="en-US" dirty="0"/>
            </a:br>
            <a:r>
              <a:rPr lang="en-US" dirty="0"/>
              <a:t>- It was our sins that put the Lord of glory to death, and so we hate sin not because of the consequences but because we see we have offended God</a:t>
            </a:r>
            <a:br>
              <a:rPr lang="en-US" dirty="0"/>
            </a:br>
            <a:r>
              <a:rPr lang="en-US" dirty="0"/>
              <a:t>- You see God in His goodness and by His grace, has granted us the good gift of repentance, which is only wrought in us, not of our doing, but by His Holy Spirit</a:t>
            </a:r>
            <a:br>
              <a:rPr lang="en-US" dirty="0"/>
            </a:br>
            <a:r>
              <a:rPr lang="en-US" dirty="0">
                <a:highlight>
                  <a:srgbClr val="8AF8FF"/>
                </a:highlight>
              </a:rPr>
              <a:t>- My dear friends, let that sink in, repentance is a gift, which reveals to us the goodness and grace of God</a:t>
            </a:r>
            <a:br>
              <a:rPr lang="en-US" dirty="0"/>
            </a:br>
            <a:r>
              <a:rPr lang="en-US" dirty="0"/>
              <a:t>- Because whilst it may be painful and difficult, in repentance we are able to turn to God and ask for forgiveness for all our wretchedness and sinfulness</a:t>
            </a:r>
            <a:br>
              <a:rPr lang="en-US" dirty="0"/>
            </a:br>
            <a:r>
              <a:rPr lang="en-US" dirty="0"/>
              <a:t>- And because of the finished work of Jesus Christ, He is faithful and just to forgive us all our sins, past, present, and future</a:t>
            </a:r>
            <a:br>
              <a:rPr lang="en-US" dirty="0"/>
            </a:br>
            <a:r>
              <a:rPr lang="en-US" dirty="0">
                <a:highlight>
                  <a:srgbClr val="8AF8FF"/>
                </a:highlight>
              </a:rPr>
              <a:t>- Repentance is a good gift of God</a:t>
            </a:r>
          </a:p>
        </p:txBody>
      </p:sp>
      <p:sp>
        <p:nvSpPr>
          <p:cNvPr id="4" name="Slide Number Placeholder 3"/>
          <p:cNvSpPr>
            <a:spLocks noGrp="1"/>
          </p:cNvSpPr>
          <p:nvPr>
            <p:ph type="sldNum" sz="quarter" idx="5"/>
          </p:nvPr>
        </p:nvSpPr>
        <p:spPr/>
        <p:txBody>
          <a:bodyPr/>
          <a:lstStyle/>
          <a:p>
            <a:fld id="{254DD908-C4E3-BC4D-BDF9-06F08F19BFD2}" type="slidenum">
              <a:rPr lang="en-US" smtClean="0"/>
              <a:t>3</a:t>
            </a:fld>
            <a:endParaRPr lang="en-US"/>
          </a:p>
        </p:txBody>
      </p:sp>
    </p:spTree>
    <p:extLst>
      <p:ext uri="{BB962C8B-B14F-4D97-AF65-F5344CB8AC3E}">
        <p14:creationId xmlns:p14="http://schemas.microsoft.com/office/powerpoint/2010/main" val="24186972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22513" y="258763"/>
            <a:ext cx="2212975" cy="1244600"/>
          </a:xfrm>
        </p:spPr>
      </p:sp>
      <p:sp>
        <p:nvSpPr>
          <p:cNvPr id="3" name="Notes Placeholder 2"/>
          <p:cNvSpPr>
            <a:spLocks noGrp="1"/>
          </p:cNvSpPr>
          <p:nvPr>
            <p:ph type="body" idx="1"/>
          </p:nvPr>
        </p:nvSpPr>
        <p:spPr>
          <a:xfrm>
            <a:off x="158857" y="1658575"/>
            <a:ext cx="6540285" cy="7226662"/>
          </a:xfrm>
        </p:spPr>
        <p:txBody>
          <a:bodyPr/>
          <a:lstStyle/>
          <a:p>
            <a:pPr marL="171450" indent="-171450">
              <a:buFont typeface="Arial" panose="020B0604020202020204" pitchFamily="34" charset="0"/>
              <a:buChar char="•"/>
            </a:pPr>
            <a:r>
              <a:rPr lang="en-US" dirty="0">
                <a:highlight>
                  <a:srgbClr val="8AF8FF"/>
                </a:highlight>
              </a:rPr>
              <a:t>Rowland Hill, who was an English preacher back in the 17 and 1800’s, when he was near death</a:t>
            </a:r>
            <a:br>
              <a:rPr lang="en-US" dirty="0"/>
            </a:br>
            <a:r>
              <a:rPr lang="en-US" dirty="0"/>
              <a:t>- Said he had one regret, and that was that a dear friend who had lived with him for 60 years would have to leave him at the gate of heaven…</a:t>
            </a:r>
          </a:p>
          <a:p>
            <a:pPr marL="171450" indent="-171450">
              <a:buFont typeface="Arial" panose="020B0604020202020204" pitchFamily="34" charset="0"/>
              <a:buChar char="•"/>
            </a:pPr>
            <a:r>
              <a:rPr lang="en-US" dirty="0">
                <a:highlight>
                  <a:srgbClr val="FFFF00"/>
                </a:highlight>
              </a:rPr>
              <a:t>“That dear friend,” said he, “is repentance; repentance has been with me all my life, and I think I shall drop a tear as I go through the gates, to think that I can repent no more.”</a:t>
            </a:r>
            <a:br>
              <a:rPr lang="en-US" dirty="0"/>
            </a:br>
            <a:r>
              <a:rPr lang="en-US" dirty="0"/>
              <a:t>- When temptation overcomes us, my dear friends, we find great need of repentance</a:t>
            </a:r>
            <a:br>
              <a:rPr lang="en-US" dirty="0"/>
            </a:br>
            <a:r>
              <a:rPr lang="en-US" dirty="0"/>
              <a:t>- Though we hate the sin that we need to repent of, and it is often through weeping and grief, by God’s grace he grants us repentance</a:t>
            </a:r>
            <a:br>
              <a:rPr lang="en-US" dirty="0"/>
            </a:br>
            <a:r>
              <a:rPr lang="en-US" dirty="0">
                <a:highlight>
                  <a:srgbClr val="8AF8FF"/>
                </a:highlight>
              </a:rPr>
              <a:t>- But the Lord doesn’t just turn us away from self and sin, but turns us towards the cross that we might flee to the foot of it</a:t>
            </a:r>
            <a:br>
              <a:rPr lang="en-US" dirty="0"/>
            </a:br>
            <a:r>
              <a:rPr lang="en-US" dirty="0"/>
              <a:t>- Trembling with great sorrow for our offense as we gaze at the nail pierced hands of our </a:t>
            </a:r>
            <a:r>
              <a:rPr lang="en-US" dirty="0" err="1"/>
              <a:t>Saviour</a:t>
            </a:r>
            <a:br>
              <a:rPr lang="en-US" dirty="0"/>
            </a:br>
            <a:r>
              <a:rPr lang="en-US" dirty="0"/>
              <a:t>- But equally with great thankfulness because God sent Jesus to save us from our sins and reconcile us to Himself</a:t>
            </a:r>
            <a:br>
              <a:rPr lang="en-US" dirty="0"/>
            </a:br>
            <a:r>
              <a:rPr lang="en-US" dirty="0">
                <a:highlight>
                  <a:srgbClr val="8AF8FF"/>
                </a:highlight>
              </a:rPr>
              <a:t>- And then Jesus second command…</a:t>
            </a:r>
          </a:p>
          <a:p>
            <a:pPr marL="171450" indent="-171450">
              <a:buFont typeface="Arial" panose="020B0604020202020204" pitchFamily="34" charset="0"/>
              <a:buChar char="•"/>
            </a:pPr>
            <a:r>
              <a:rPr lang="en-US" dirty="0">
                <a:highlight>
                  <a:srgbClr val="FFFF00"/>
                </a:highlight>
              </a:rPr>
              <a:t>“and believe in the gospel” (Mark 1:15d)</a:t>
            </a:r>
            <a:br>
              <a:rPr lang="en-US" dirty="0"/>
            </a:br>
            <a:r>
              <a:rPr lang="en-US" dirty="0"/>
              <a:t>- Repentance and faith, repentance and believing in the gospel must and will always go together, for they are twins</a:t>
            </a:r>
            <a:br>
              <a:rPr lang="en-US" dirty="0"/>
            </a:br>
            <a:r>
              <a:rPr lang="en-US" dirty="0"/>
              <a:t>- All of us by nature stand guilty and condemned before a holy God. All we like sheep have gone astray, each of us to our own way</a:t>
            </a:r>
            <a:br>
              <a:rPr lang="en-US" dirty="0"/>
            </a:br>
            <a:r>
              <a:rPr lang="en-US" dirty="0">
                <a:highlight>
                  <a:srgbClr val="8AF8FF"/>
                </a:highlight>
              </a:rPr>
              <a:t>- But the gospel, which Mark will lay out for us as we go along, as that this Messiah, this king, the Son of God, would come down in human flesh</a:t>
            </a:r>
            <a:br>
              <a:rPr lang="en-US" dirty="0"/>
            </a:br>
            <a:r>
              <a:rPr lang="en-US" dirty="0"/>
              <a:t>- And not only dwell amongst a sinful race, but die in my place, taking on the full wrath of God</a:t>
            </a:r>
            <a:br>
              <a:rPr lang="en-US" dirty="0"/>
            </a:br>
            <a:r>
              <a:rPr lang="en-US" dirty="0"/>
              <a:t>- So that all those who will believe, all those who will trust in Christ and only in Christ, might be saved from sin</a:t>
            </a:r>
            <a:br>
              <a:rPr lang="en-US" dirty="0"/>
            </a:br>
            <a:r>
              <a:rPr lang="en-US" dirty="0">
                <a:highlight>
                  <a:srgbClr val="8AF8FF"/>
                </a:highlight>
              </a:rPr>
              <a:t>- You see this king, not only has authority over Satan, but also over sin</a:t>
            </a:r>
            <a:br>
              <a:rPr lang="en-US" dirty="0"/>
            </a:br>
            <a:r>
              <a:rPr lang="en-US" dirty="0"/>
              <a:t>- And his kingdom is full of people who submit to him, who bend the knee to him with great gladness and joy. Why?</a:t>
            </a:r>
            <a:br>
              <a:rPr lang="en-US" dirty="0"/>
            </a:br>
            <a:r>
              <a:rPr lang="en-US" dirty="0"/>
              <a:t>- Because he alone is both completely sovereign and good, and he alone can save</a:t>
            </a:r>
          </a:p>
          <a:p>
            <a:pPr marL="171450" indent="-171450">
              <a:buFont typeface="Arial" panose="020B0604020202020204" pitchFamily="34" charset="0"/>
              <a:buChar char="•"/>
            </a:pPr>
            <a:r>
              <a:rPr lang="en-US" dirty="0">
                <a:highlight>
                  <a:srgbClr val="FFFF00"/>
                </a:highlight>
              </a:rPr>
              <a:t>The fullness of time has come, the king is here, he commands us to repent and believe, what is your response?</a:t>
            </a:r>
            <a:br>
              <a:rPr lang="en-US" dirty="0"/>
            </a:br>
            <a:r>
              <a:rPr lang="en-US" dirty="0"/>
              <a:t>- Obey the commands of repentance and faith and you will inherit eternal life</a:t>
            </a:r>
            <a:br>
              <a:rPr lang="en-US" dirty="0"/>
            </a:br>
            <a:r>
              <a:rPr lang="en-US" dirty="0"/>
              <a:t>- But refuse it, and on your own hands shall be your blood forever and ever</a:t>
            </a:r>
            <a:br>
              <a:rPr lang="en-US" dirty="0"/>
            </a:br>
            <a:r>
              <a:rPr lang="en-US" dirty="0">
                <a:highlight>
                  <a:srgbClr val="8AF8FF"/>
                </a:highlight>
              </a:rPr>
              <a:t>- Have you felt the full weight of your sins as you have got but a glimpse of the holiness of God, and then forsaken them?</a:t>
            </a:r>
            <a:br>
              <a:rPr lang="en-US" dirty="0"/>
            </a:br>
            <a:r>
              <a:rPr lang="en-US" dirty="0"/>
              <a:t>- Have you laid a hold of Christ and believed in him as your only hope for salvation?</a:t>
            </a:r>
            <a:br>
              <a:rPr lang="en-US" dirty="0"/>
            </a:br>
            <a:r>
              <a:rPr lang="en-US" dirty="0">
                <a:highlight>
                  <a:srgbClr val="8AF8FF"/>
                </a:highlight>
              </a:rPr>
              <a:t>- This glorious gospel is the power of God unto salvation for all who will believe</a:t>
            </a:r>
            <a:br>
              <a:rPr lang="en-US" dirty="0">
                <a:highlight>
                  <a:srgbClr val="8AF8FF"/>
                </a:highlight>
              </a:rPr>
            </a:br>
            <a:r>
              <a:rPr lang="en-US" dirty="0">
                <a:highlight>
                  <a:srgbClr val="8AF8FF"/>
                </a:highlight>
              </a:rPr>
              <a:t>- Repent and believe in the gospel</a:t>
            </a:r>
          </a:p>
        </p:txBody>
      </p:sp>
      <p:sp>
        <p:nvSpPr>
          <p:cNvPr id="4" name="Slide Number Placeholder 3"/>
          <p:cNvSpPr>
            <a:spLocks noGrp="1"/>
          </p:cNvSpPr>
          <p:nvPr>
            <p:ph type="sldNum" sz="quarter" idx="5"/>
          </p:nvPr>
        </p:nvSpPr>
        <p:spPr/>
        <p:txBody>
          <a:bodyPr/>
          <a:lstStyle/>
          <a:p>
            <a:fld id="{254DD908-C4E3-BC4D-BDF9-06F08F19BFD2}" type="slidenum">
              <a:rPr lang="en-US" smtClean="0"/>
              <a:t>4</a:t>
            </a:fld>
            <a:endParaRPr lang="en-US"/>
          </a:p>
        </p:txBody>
      </p:sp>
    </p:spTree>
    <p:extLst>
      <p:ext uri="{BB962C8B-B14F-4D97-AF65-F5344CB8AC3E}">
        <p14:creationId xmlns:p14="http://schemas.microsoft.com/office/powerpoint/2010/main" val="32399028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59013" y="258763"/>
            <a:ext cx="2339975" cy="1316037"/>
          </a:xfrm>
        </p:spPr>
      </p:sp>
      <p:sp>
        <p:nvSpPr>
          <p:cNvPr id="3" name="Notes Placeholder 2"/>
          <p:cNvSpPr>
            <a:spLocks noGrp="1"/>
          </p:cNvSpPr>
          <p:nvPr>
            <p:ph type="body" idx="1"/>
          </p:nvPr>
        </p:nvSpPr>
        <p:spPr>
          <a:xfrm>
            <a:off x="135610" y="1796835"/>
            <a:ext cx="6586779" cy="6711734"/>
          </a:xfrm>
        </p:spPr>
        <p:txBody>
          <a:bodyPr/>
          <a:lstStyle/>
          <a:p>
            <a:pPr marL="171450" indent="-171450">
              <a:buFont typeface="Arial" panose="020B0604020202020204" pitchFamily="34" charset="0"/>
              <a:buChar char="•"/>
            </a:pPr>
            <a:r>
              <a:rPr lang="en-US" dirty="0">
                <a:highlight>
                  <a:srgbClr val="FFFF00"/>
                </a:highlight>
              </a:rPr>
              <a:t>“Passing alongside the Sea of Galilee, he saw Simon and Andrew the brother of Simon casting a net into the sea, for they were fishermen” (Mark 1:16)</a:t>
            </a:r>
            <a:br>
              <a:rPr lang="en-US" dirty="0"/>
            </a:br>
            <a:r>
              <a:rPr lang="en-US" dirty="0"/>
              <a:t>- Jesus now heads down by the Sea of Galilee and it is here which will take up much of the story until midway through chapter 8</a:t>
            </a:r>
            <a:br>
              <a:rPr lang="en-US" dirty="0"/>
            </a:br>
            <a:r>
              <a:rPr lang="en-US" dirty="0"/>
              <a:t>- And on this Sea, which we know is really just a big lake, it is said that there were no fewer than 16 bustling ports</a:t>
            </a:r>
            <a:br>
              <a:rPr lang="en-US" dirty="0"/>
            </a:br>
            <a:r>
              <a:rPr lang="en-US" dirty="0">
                <a:highlight>
                  <a:srgbClr val="8AF8FF"/>
                </a:highlight>
              </a:rPr>
              <a:t>- You see fish was the main meat back then and the fish would have been exported and was prized in distant Alexandria and Antioch and Syria</a:t>
            </a:r>
            <a:br>
              <a:rPr lang="en-US" dirty="0"/>
            </a:br>
            <a:r>
              <a:rPr lang="en-US" dirty="0"/>
              <a:t>- Now again, Mark leaves out the fact that Simon and Andrew have already met Jesus. </a:t>
            </a:r>
            <a:br>
              <a:rPr lang="en-US" dirty="0"/>
            </a:br>
            <a:r>
              <a:rPr lang="en-US" dirty="0"/>
              <a:t>- They came down to the baptism of John in John 1</a:t>
            </a:r>
            <a:br>
              <a:rPr lang="en-US" dirty="0"/>
            </a:br>
            <a:r>
              <a:rPr lang="en-US" dirty="0">
                <a:highlight>
                  <a:srgbClr val="8AF8FF"/>
                </a:highlight>
              </a:rPr>
              <a:t>- But we remember that Mark only keeps in the crucial details for his narrative, he is keeping to the main theme of the authority of Jesus</a:t>
            </a:r>
            <a:br>
              <a:rPr lang="en-US" dirty="0"/>
            </a:br>
            <a:r>
              <a:rPr lang="en-US" dirty="0"/>
              <a:t>- We must </a:t>
            </a:r>
            <a:r>
              <a:rPr lang="en-US" dirty="0" err="1"/>
              <a:t>realise</a:t>
            </a:r>
            <a:r>
              <a:rPr lang="en-US" dirty="0"/>
              <a:t> that whilst being a fishermen was a plain, simple job</a:t>
            </a:r>
            <a:br>
              <a:rPr lang="en-US" dirty="0"/>
            </a:br>
            <a:r>
              <a:rPr lang="en-US" dirty="0"/>
              <a:t>- Given the amount of bustling ports and fish being so sought after, there is a good chance that these four men weren’t quite as poor as we often make them out to be</a:t>
            </a:r>
            <a:br>
              <a:rPr lang="en-US" dirty="0"/>
            </a:br>
            <a:r>
              <a:rPr lang="en-US" dirty="0">
                <a:highlight>
                  <a:srgbClr val="8AF8FF"/>
                </a:highlight>
              </a:rPr>
              <a:t>- But certainly they were ordinary men. And Jesus sees them, going about their jobs, casting nets into the sea for they were fishermen</a:t>
            </a:r>
          </a:p>
          <a:p>
            <a:pPr marL="171450" indent="-171450">
              <a:buFont typeface="Arial" panose="020B0604020202020204" pitchFamily="34" charset="0"/>
              <a:buChar char="•"/>
            </a:pPr>
            <a:r>
              <a:rPr lang="en-US" dirty="0">
                <a:highlight>
                  <a:srgbClr val="FFFF00"/>
                </a:highlight>
              </a:rPr>
              <a:t>“And Jesus said to them, “Follow me” (Mark 1:17a)</a:t>
            </a:r>
            <a:br>
              <a:rPr lang="en-US" dirty="0"/>
            </a:br>
            <a:r>
              <a:rPr lang="en-US" dirty="0"/>
              <a:t>- These 2 brothers, known only a little to Jesus are called to follow him</a:t>
            </a:r>
            <a:br>
              <a:rPr lang="en-US" dirty="0"/>
            </a:br>
            <a:r>
              <a:rPr lang="en-US" dirty="0"/>
              <a:t>- The word here for follow is an adverb with the effect of a summons, like a summons from a king</a:t>
            </a:r>
            <a:br>
              <a:rPr lang="en-US" dirty="0"/>
            </a:br>
            <a:r>
              <a:rPr lang="en-US" dirty="0">
                <a:highlight>
                  <a:srgbClr val="8AF8FF"/>
                </a:highlight>
              </a:rPr>
              <a:t>- Now normally to follow a rabbi, it was not that the rabbi would go searching for his students</a:t>
            </a:r>
            <a:br>
              <a:rPr lang="en-US" dirty="0"/>
            </a:br>
            <a:r>
              <a:rPr lang="en-US" dirty="0"/>
              <a:t>- But that the students would come and apply to join his school, they would essentially ask if they could follow the rabbi</a:t>
            </a:r>
            <a:br>
              <a:rPr lang="en-US" dirty="0"/>
            </a:br>
            <a:r>
              <a:rPr lang="en-US" dirty="0"/>
              <a:t>- But not so with Jesus the God-man. No, he goes and calls his followers</a:t>
            </a:r>
            <a:br>
              <a:rPr lang="en-US" dirty="0"/>
            </a:br>
            <a:r>
              <a:rPr lang="en-US" dirty="0">
                <a:highlight>
                  <a:srgbClr val="8AF8FF"/>
                </a:highlight>
              </a:rPr>
              <a:t>- And in this call is the implication that they must be willing to abandon everything</a:t>
            </a:r>
            <a:br>
              <a:rPr lang="en-US" dirty="0"/>
            </a:br>
            <a:r>
              <a:rPr lang="en-US" dirty="0"/>
              <a:t>- In Mark 8:34-35, Jesus says, </a:t>
            </a:r>
            <a:r>
              <a:rPr lang="en-US" b="1" dirty="0">
                <a:highlight>
                  <a:srgbClr val="A3EA90"/>
                </a:highlight>
              </a:rPr>
              <a:t>“if anyone would come after me, let him deny himself and take up his cross and follow me. For whoever would save his life will lose it, but whoever loses his life for my sake and the gospel’s will save it”</a:t>
            </a:r>
            <a:br>
              <a:rPr lang="en-US" dirty="0"/>
            </a:br>
            <a:r>
              <a:rPr lang="en-US" dirty="0"/>
              <a:t>- This is a call to total abandonment of self, it’s a call to carry our cross</a:t>
            </a:r>
            <a:br>
              <a:rPr lang="en-US" dirty="0"/>
            </a:br>
            <a:r>
              <a:rPr lang="en-US" dirty="0"/>
              <a:t>- It’s complete surrender to the will of God, and being willing to say, even when it may cost us everything, “Lord not my will but yours be done”</a:t>
            </a:r>
            <a:br>
              <a:rPr lang="en-US" dirty="0"/>
            </a:br>
            <a:r>
              <a:rPr lang="en-US" dirty="0">
                <a:highlight>
                  <a:srgbClr val="8AF8FF"/>
                </a:highlight>
              </a:rPr>
              <a:t>- For we have been called into the service of Jesus Christ the king</a:t>
            </a:r>
            <a:br>
              <a:rPr lang="en-US" dirty="0"/>
            </a:br>
            <a:r>
              <a:rPr lang="en-US" dirty="0"/>
              <a:t>- But remember this, he does not call us to himself and then abandon us, no my dear Christian</a:t>
            </a:r>
            <a:br>
              <a:rPr lang="en-US" dirty="0"/>
            </a:br>
            <a:r>
              <a:rPr lang="en-US" dirty="0"/>
              <a:t>- He calls us, he saves us, he sustains us, and he sanctifies us</a:t>
            </a:r>
            <a:br>
              <a:rPr lang="en-US" dirty="0"/>
            </a:br>
            <a:r>
              <a:rPr lang="en-US" dirty="0">
                <a:highlight>
                  <a:srgbClr val="8AF8FF"/>
                </a:highlight>
              </a:rPr>
              <a:t>- You see we press on to the prize of Jesus Christ, but we do so in His strength and His power</a:t>
            </a:r>
          </a:p>
          <a:p>
            <a:pPr marL="171450" indent="-171450">
              <a:buFont typeface="Arial" panose="020B0604020202020204" pitchFamily="34" charset="0"/>
              <a:buChar char="•"/>
            </a:pPr>
            <a:r>
              <a:rPr lang="en-US" dirty="0">
                <a:highlight>
                  <a:srgbClr val="FFFF00"/>
                </a:highlight>
              </a:rPr>
              <a:t>“and I will make you become” (Mark 1:17b)</a:t>
            </a:r>
            <a:br>
              <a:rPr lang="en-US" dirty="0"/>
            </a:br>
            <a:r>
              <a:rPr lang="en-US" dirty="0"/>
              <a:t>- Jesus calls his disciples, he calls his followers, and he equips them for his service</a:t>
            </a:r>
            <a:br>
              <a:rPr lang="en-US" dirty="0"/>
            </a:br>
            <a:r>
              <a:rPr lang="en-US" dirty="0"/>
              <a:t>- It is Christ who would teach and equip the apostles with the message of the gospel</a:t>
            </a:r>
            <a:br>
              <a:rPr lang="en-US" dirty="0"/>
            </a:br>
            <a:r>
              <a:rPr lang="en-US" dirty="0">
                <a:highlight>
                  <a:srgbClr val="8AF8FF"/>
                </a:highlight>
              </a:rPr>
              <a:t>- He would teach them good doctrine, he would teach them to pray, he would teach them to preach</a:t>
            </a:r>
            <a:br>
              <a:rPr lang="en-US" dirty="0"/>
            </a:br>
            <a:r>
              <a:rPr lang="en-US" dirty="0"/>
              <a:t>- And not only did he tell them and show them, but he promised and fulfilled that promise, in sending the Spirit of God to enable them for this work, as he does us</a:t>
            </a:r>
            <a:br>
              <a:rPr lang="en-US" dirty="0"/>
            </a:br>
            <a:r>
              <a:rPr lang="en-US" dirty="0"/>
              <a:t>- Jesus called ordinary fishermen, to do extraordinary things</a:t>
            </a:r>
            <a:br>
              <a:rPr lang="en-US" dirty="0"/>
            </a:br>
            <a:r>
              <a:rPr lang="en-US" dirty="0">
                <a:highlight>
                  <a:srgbClr val="8AF8FF"/>
                </a:highlight>
              </a:rPr>
              <a:t>- God does not need your strength, He asks for your submission</a:t>
            </a:r>
            <a:br>
              <a:rPr lang="en-US" dirty="0"/>
            </a:br>
            <a:r>
              <a:rPr lang="en-US" dirty="0"/>
              <a:t>- God chooses the weak and foolish things of the world, picked them up from the sea-side to shame the wise and strong</a:t>
            </a:r>
            <a:br>
              <a:rPr lang="en-US" dirty="0"/>
            </a:br>
            <a:r>
              <a:rPr lang="en-US" dirty="0"/>
              <a:t>- Brother and sisters in Christ, God saved us in Christ from the penalty of sin, and in doing so you have been adopted in the family of God</a:t>
            </a:r>
            <a:br>
              <a:rPr lang="en-US" dirty="0"/>
            </a:br>
            <a:r>
              <a:rPr lang="en-US" dirty="0">
                <a:highlight>
                  <a:srgbClr val="8AF8FF"/>
                </a:highlight>
              </a:rPr>
              <a:t>- And it is by His Spirit that we are transformed, and conformed to the image of Christ</a:t>
            </a:r>
            <a:br>
              <a:rPr lang="en-US" dirty="0">
                <a:highlight>
                  <a:srgbClr val="8AF8FF"/>
                </a:highlight>
              </a:rPr>
            </a:br>
            <a:r>
              <a:rPr lang="en-US" dirty="0"/>
              <a:t>- For He will make you become more like Christ. </a:t>
            </a:r>
            <a:br>
              <a:rPr lang="en-US" dirty="0"/>
            </a:br>
            <a:r>
              <a:rPr lang="en-US" dirty="0"/>
              <a:t>- Because it is the same gospel that saves, which sanctifies </a:t>
            </a:r>
            <a:br>
              <a:rPr lang="en-US" dirty="0"/>
            </a:br>
            <a:r>
              <a:rPr lang="en-US" dirty="0">
                <a:highlight>
                  <a:srgbClr val="8AF8FF"/>
                </a:highlight>
              </a:rPr>
              <a:t>- It is all about Christ our king, and his life, death, and resurrection</a:t>
            </a:r>
          </a:p>
        </p:txBody>
      </p:sp>
      <p:sp>
        <p:nvSpPr>
          <p:cNvPr id="4" name="Slide Number Placeholder 3"/>
          <p:cNvSpPr>
            <a:spLocks noGrp="1"/>
          </p:cNvSpPr>
          <p:nvPr>
            <p:ph type="sldNum" sz="quarter" idx="5"/>
          </p:nvPr>
        </p:nvSpPr>
        <p:spPr/>
        <p:txBody>
          <a:bodyPr/>
          <a:lstStyle/>
          <a:p>
            <a:fld id="{254DD908-C4E3-BC4D-BDF9-06F08F19BFD2}" type="slidenum">
              <a:rPr lang="en-US" smtClean="0"/>
              <a:t>5</a:t>
            </a:fld>
            <a:endParaRPr lang="en-US"/>
          </a:p>
        </p:txBody>
      </p:sp>
    </p:spTree>
    <p:extLst>
      <p:ext uri="{BB962C8B-B14F-4D97-AF65-F5344CB8AC3E}">
        <p14:creationId xmlns:p14="http://schemas.microsoft.com/office/powerpoint/2010/main" val="39159757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43125" y="274638"/>
            <a:ext cx="2571750" cy="1447800"/>
          </a:xfrm>
        </p:spPr>
      </p:sp>
      <p:sp>
        <p:nvSpPr>
          <p:cNvPr id="3" name="Notes Placeholder 2"/>
          <p:cNvSpPr>
            <a:spLocks noGrp="1"/>
          </p:cNvSpPr>
          <p:nvPr>
            <p:ph type="body" idx="1"/>
          </p:nvPr>
        </p:nvSpPr>
        <p:spPr>
          <a:xfrm>
            <a:off x="143359" y="1951817"/>
            <a:ext cx="6571281" cy="5998813"/>
          </a:xfrm>
        </p:spPr>
        <p:txBody>
          <a:bodyPr/>
          <a:lstStyle/>
          <a:p>
            <a:pPr marL="171450" indent="-171450">
              <a:buFont typeface="Arial" panose="020B0604020202020204" pitchFamily="34" charset="0"/>
              <a:buChar char="•"/>
            </a:pPr>
            <a:r>
              <a:rPr lang="en-US" dirty="0">
                <a:highlight>
                  <a:srgbClr val="FFFF00"/>
                </a:highlight>
              </a:rPr>
              <a:t>“fishers of men” (Mark 1:17c)</a:t>
            </a:r>
            <a:br>
              <a:rPr lang="en-US" dirty="0"/>
            </a:br>
            <a:r>
              <a:rPr lang="en-US" dirty="0"/>
              <a:t>- Jesus’ now uses a metaphor that would have had very obvious implications to these four men that he calls, given that they are fishermen</a:t>
            </a:r>
            <a:br>
              <a:rPr lang="en-US" dirty="0"/>
            </a:br>
            <a:r>
              <a:rPr lang="en-US" dirty="0">
                <a:highlight>
                  <a:srgbClr val="8AF8FF"/>
                </a:highlight>
              </a:rPr>
              <a:t>- Jesus found them casting a net into the sea, and he found them doing a hard day’s work</a:t>
            </a:r>
            <a:br>
              <a:rPr lang="en-US" dirty="0"/>
            </a:br>
            <a:r>
              <a:rPr lang="en-US" dirty="0"/>
              <a:t>- Jesus is now saying, I want you to stop doing that kind of fishing, follow me and come and be fishers of men that souls might be saved and brought into my kingdom</a:t>
            </a:r>
            <a:br>
              <a:rPr lang="en-US" dirty="0"/>
            </a:br>
            <a:r>
              <a:rPr lang="en-US" dirty="0"/>
              <a:t>- Jesus is saying, right now you have no idea how to do this, but I will make you become fishers of men</a:t>
            </a:r>
            <a:br>
              <a:rPr lang="en-US" dirty="0"/>
            </a:br>
            <a:r>
              <a:rPr lang="en-US" dirty="0">
                <a:highlight>
                  <a:srgbClr val="8AF8FF"/>
                </a:highlight>
              </a:rPr>
              <a:t>- I will save you by the gospel, and then you will preach the gospel, for this is the means by which souls are saved</a:t>
            </a:r>
            <a:br>
              <a:rPr lang="en-US" dirty="0"/>
            </a:br>
            <a:r>
              <a:rPr lang="en-US" dirty="0"/>
              <a:t>- We see this metaphor of fishing also being used in the Old Testament in a couple of different places</a:t>
            </a:r>
            <a:br>
              <a:rPr lang="en-US" dirty="0"/>
            </a:br>
            <a:r>
              <a:rPr lang="en-US" dirty="0"/>
              <a:t>- But in Jeremiah 16:16 it says, </a:t>
            </a:r>
            <a:r>
              <a:rPr lang="en-US" b="1" dirty="0">
                <a:highlight>
                  <a:srgbClr val="A3EA90"/>
                </a:highlight>
              </a:rPr>
              <a:t>“Behold, I am sending for many fishers, declares the Lord, and they shall catch them. And afterward I will send for many hunters, and they shall hunt them from every mountain and every hill, and out of the clefts of the rocks”</a:t>
            </a:r>
            <a:br>
              <a:rPr lang="en-US" dirty="0"/>
            </a:br>
            <a:r>
              <a:rPr lang="en-US" dirty="0"/>
              <a:t>- And in its context God was gathering a people to be judged for condemnation</a:t>
            </a:r>
            <a:br>
              <a:rPr lang="en-US" dirty="0"/>
            </a:br>
            <a:r>
              <a:rPr lang="en-US" dirty="0"/>
              <a:t>- But now, in light of God’s judgement, and as we look ahead to the consummation of the kingdom of God</a:t>
            </a:r>
            <a:br>
              <a:rPr lang="en-US" dirty="0"/>
            </a:br>
            <a:r>
              <a:rPr lang="en-US" dirty="0">
                <a:highlight>
                  <a:srgbClr val="8AF8FF"/>
                </a:highlight>
              </a:rPr>
              <a:t>- Jesus is calling his people to himself to be heralds, preachers of the gospel, not for the condemnation, but for the salvation of souls</a:t>
            </a:r>
            <a:br>
              <a:rPr lang="en-US" dirty="0"/>
            </a:br>
            <a:r>
              <a:rPr lang="en-US" dirty="0"/>
              <a:t>- That’s what he calls these men to, and in a broad sense it is what he calls every follower of his to do as well</a:t>
            </a:r>
          </a:p>
          <a:p>
            <a:pPr marL="171450" indent="-171450">
              <a:buFont typeface="Arial" panose="020B0604020202020204" pitchFamily="34" charset="0"/>
              <a:buChar char="•"/>
            </a:pPr>
            <a:r>
              <a:rPr lang="en-US" dirty="0">
                <a:highlight>
                  <a:srgbClr val="FFFF00"/>
                </a:highlight>
              </a:rPr>
              <a:t>“And immediately they left their nets and followed him” (Mark 1:18)</a:t>
            </a:r>
            <a:br>
              <a:rPr lang="en-US" dirty="0"/>
            </a:br>
            <a:r>
              <a:rPr lang="en-US" dirty="0"/>
              <a:t>- Here it is again, one of Mark’s </a:t>
            </a:r>
            <a:r>
              <a:rPr lang="en-US" dirty="0" err="1"/>
              <a:t>favourite</a:t>
            </a:r>
            <a:r>
              <a:rPr lang="en-US" dirty="0"/>
              <a:t> words, ‘immediately’</a:t>
            </a:r>
            <a:br>
              <a:rPr lang="en-US" dirty="0"/>
            </a:br>
            <a:r>
              <a:rPr lang="en-US" dirty="0"/>
              <a:t>- This time he uses it to place emphasis on Simon’s and Andrew’s obedience</a:t>
            </a:r>
            <a:br>
              <a:rPr lang="en-US" dirty="0"/>
            </a:br>
            <a:r>
              <a:rPr lang="en-US" dirty="0">
                <a:highlight>
                  <a:srgbClr val="8AF8FF"/>
                </a:highlight>
              </a:rPr>
              <a:t>- He is underlining the immediacy of their response to the call of Jesus </a:t>
            </a:r>
            <a:br>
              <a:rPr lang="en-US" dirty="0"/>
            </a:br>
            <a:r>
              <a:rPr lang="en-US" dirty="0"/>
              <a:t>- It causes my mind to go to Luke 9:57-62, where Jesus calls 3 people and each of them give a reason as to why now just isn’t a good time to follow Jesus</a:t>
            </a:r>
            <a:br>
              <a:rPr lang="en-US" dirty="0"/>
            </a:br>
            <a:r>
              <a:rPr lang="en-US" dirty="0"/>
              <a:t>- That if they can just do one last thing, then they will follow Jesus</a:t>
            </a:r>
            <a:br>
              <a:rPr lang="en-US" dirty="0"/>
            </a:br>
            <a:r>
              <a:rPr lang="en-US" dirty="0">
                <a:highlight>
                  <a:srgbClr val="8AF8FF"/>
                </a:highlight>
              </a:rPr>
              <a:t>- Not so here. Jesus calls, and ‘immediately’ they leave their nets, they leave their jobs and follow him</a:t>
            </a:r>
            <a:br>
              <a:rPr lang="en-US" dirty="0"/>
            </a:br>
            <a:r>
              <a:rPr lang="en-US" dirty="0"/>
              <a:t>- Folks, today is the day of salvation, repent and believe in the gospel</a:t>
            </a:r>
            <a:br>
              <a:rPr lang="en-US" dirty="0"/>
            </a:br>
            <a:r>
              <a:rPr lang="en-US" dirty="0"/>
              <a:t>- Could the same be written or said about us,     are we quick to obey God’s Word?</a:t>
            </a:r>
            <a:br>
              <a:rPr lang="en-US" dirty="0"/>
            </a:br>
            <a:r>
              <a:rPr lang="en-US" dirty="0"/>
              <a:t>- Are you quick to heed the commands of the Lord? When troubles come your way, do you hasten to apply the promises of God’s Word?</a:t>
            </a:r>
            <a:br>
              <a:rPr lang="en-US" dirty="0"/>
            </a:br>
            <a:r>
              <a:rPr lang="en-US" dirty="0">
                <a:highlight>
                  <a:srgbClr val="8AF8FF"/>
                </a:highlight>
              </a:rPr>
              <a:t>- May it be so. May we grow in our immediacy of heeding to the Word of the Lord</a:t>
            </a:r>
            <a:br>
              <a:rPr lang="en-US" dirty="0"/>
            </a:br>
            <a:r>
              <a:rPr lang="en-US" dirty="0"/>
              <a:t>- Though it may come at great cost to us to follow Christ, may we do so quickly and without compromise </a:t>
            </a:r>
            <a:br>
              <a:rPr lang="en-US" dirty="0"/>
            </a:br>
            <a:r>
              <a:rPr lang="en-US" dirty="0"/>
              <a:t>- These 4 brothers were fleet of foot to gather around Christ, to make him the </a:t>
            </a:r>
            <a:r>
              <a:rPr lang="en-US" dirty="0" err="1"/>
              <a:t>centre</a:t>
            </a:r>
            <a:r>
              <a:rPr lang="en-US" dirty="0"/>
              <a:t> of their lives</a:t>
            </a:r>
            <a:br>
              <a:rPr lang="en-US" dirty="0"/>
            </a:br>
            <a:r>
              <a:rPr lang="en-US" dirty="0">
                <a:highlight>
                  <a:srgbClr val="8AF8FF"/>
                </a:highlight>
              </a:rPr>
              <a:t>- Will it cost you? Yes, it will cost you everything. He calls you to lay down your life, to die to self in order that we may gain Christ</a:t>
            </a:r>
            <a:br>
              <a:rPr lang="en-US" dirty="0"/>
            </a:br>
            <a:r>
              <a:rPr lang="en-US" dirty="0"/>
              <a:t>- But what greater privilege is there in this life then to spend it in the service of the king?</a:t>
            </a:r>
          </a:p>
          <a:p>
            <a:pPr marL="171450" indent="-171450">
              <a:buFont typeface="Arial" panose="020B0604020202020204" pitchFamily="34" charset="0"/>
              <a:buChar char="•"/>
            </a:pPr>
            <a:r>
              <a:rPr lang="en-US" dirty="0">
                <a:highlight>
                  <a:srgbClr val="FFFF00"/>
                </a:highlight>
              </a:rPr>
              <a:t>“And going on a little farther, he saw James the son of Zebedee and John his brother, who were in their boat mending the nets” (Mark 1:19)</a:t>
            </a:r>
            <a:br>
              <a:rPr lang="en-US" dirty="0"/>
            </a:br>
            <a:r>
              <a:rPr lang="en-US" dirty="0"/>
              <a:t>- These next two verses are parallel to the previous brothers. Jesus was passing alongside and saw Simon and Andrew</a:t>
            </a:r>
            <a:br>
              <a:rPr lang="en-US" dirty="0"/>
            </a:br>
            <a:r>
              <a:rPr lang="en-US" dirty="0"/>
              <a:t>- Now Jesus going on a little farther, and he sees James and John, sons of Zebedee</a:t>
            </a:r>
            <a:br>
              <a:rPr lang="en-US" dirty="0"/>
            </a:br>
            <a:r>
              <a:rPr lang="en-US" dirty="0">
                <a:highlight>
                  <a:srgbClr val="8AF8FF"/>
                </a:highlight>
              </a:rPr>
              <a:t>- In Luke 5:10 we read also that James and John were business partners in their fishing trade with Simon and Andrew</a:t>
            </a:r>
            <a:br>
              <a:rPr lang="en-US" dirty="0"/>
            </a:br>
            <a:r>
              <a:rPr lang="en-US" dirty="0"/>
              <a:t>- So perhaps one fishing business that became really short of workers on this day</a:t>
            </a:r>
          </a:p>
        </p:txBody>
      </p:sp>
      <p:sp>
        <p:nvSpPr>
          <p:cNvPr id="4" name="Slide Number Placeholder 3"/>
          <p:cNvSpPr>
            <a:spLocks noGrp="1"/>
          </p:cNvSpPr>
          <p:nvPr>
            <p:ph type="sldNum" sz="quarter" idx="5"/>
          </p:nvPr>
        </p:nvSpPr>
        <p:spPr/>
        <p:txBody>
          <a:bodyPr/>
          <a:lstStyle/>
          <a:p>
            <a:fld id="{254DD908-C4E3-BC4D-BDF9-06F08F19BFD2}" type="slidenum">
              <a:rPr lang="en-US" smtClean="0"/>
              <a:t>6</a:t>
            </a:fld>
            <a:endParaRPr lang="en-US"/>
          </a:p>
        </p:txBody>
      </p:sp>
    </p:spTree>
    <p:extLst>
      <p:ext uri="{BB962C8B-B14F-4D97-AF65-F5344CB8AC3E}">
        <p14:creationId xmlns:p14="http://schemas.microsoft.com/office/powerpoint/2010/main" val="25382551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59000" y="428625"/>
            <a:ext cx="2540000" cy="1428750"/>
          </a:xfrm>
        </p:spPr>
      </p:sp>
      <p:sp>
        <p:nvSpPr>
          <p:cNvPr id="3" name="Notes Placeholder 2"/>
          <p:cNvSpPr>
            <a:spLocks noGrp="1"/>
          </p:cNvSpPr>
          <p:nvPr>
            <p:ph type="body" idx="1"/>
          </p:nvPr>
        </p:nvSpPr>
        <p:spPr>
          <a:xfrm>
            <a:off x="170481" y="2091301"/>
            <a:ext cx="6509287" cy="6593912"/>
          </a:xfrm>
        </p:spPr>
        <p:txBody>
          <a:bodyPr/>
          <a:lstStyle/>
          <a:p>
            <a:pPr marL="171450" indent="-171450">
              <a:buFont typeface="Arial" panose="020B0604020202020204" pitchFamily="34" charset="0"/>
              <a:buChar char="•"/>
            </a:pPr>
            <a:r>
              <a:rPr lang="en-US" dirty="0">
                <a:highlight>
                  <a:srgbClr val="FFFF00"/>
                </a:highlight>
              </a:rPr>
              <a:t>”And immediately he called them, and they left their father Zebedee in the boat with the hired servants and followed him” (Mark 1:20)</a:t>
            </a:r>
            <a:br>
              <a:rPr lang="en-US" dirty="0"/>
            </a:br>
            <a:r>
              <a:rPr lang="en-US" dirty="0"/>
              <a:t>- Again, Mark uses the word immediately, this time to keep the story moving at a fast pace</a:t>
            </a:r>
            <a:br>
              <a:rPr lang="en-US" dirty="0"/>
            </a:br>
            <a:r>
              <a:rPr lang="en-US" dirty="0"/>
              <a:t>- We can assume that this call was the same as the previous verses, given that Mark is giving a parallel</a:t>
            </a:r>
            <a:br>
              <a:rPr lang="en-US" dirty="0"/>
            </a:br>
            <a:r>
              <a:rPr lang="en-US" dirty="0">
                <a:highlight>
                  <a:srgbClr val="8AF8FF"/>
                </a:highlight>
              </a:rPr>
              <a:t>– That Jesus said to them, called them, “follow me, and I will make you become fishers of men”</a:t>
            </a:r>
            <a:br>
              <a:rPr lang="en-US" dirty="0"/>
            </a:br>
            <a:r>
              <a:rPr lang="en-US" dirty="0"/>
              <a:t>- But Mark deliberately inserts this next part as a point of emphasis, </a:t>
            </a:r>
            <a:r>
              <a:rPr lang="en-US" b="1" dirty="0"/>
              <a:t>“they left their father” </a:t>
            </a:r>
            <a:r>
              <a:rPr lang="en-US" dirty="0"/>
              <a:t>that we might see the cost of discipleship</a:t>
            </a:r>
            <a:br>
              <a:rPr lang="en-US" dirty="0"/>
            </a:br>
            <a:r>
              <a:rPr lang="en-US" dirty="0"/>
              <a:t>- That the call to follow Jesus, may mean we have to leave jobs, we may have to forsake friends, it may be something that drives a wedge between you and your family</a:t>
            </a:r>
            <a:br>
              <a:rPr lang="en-US" dirty="0"/>
            </a:br>
            <a:r>
              <a:rPr lang="en-US" dirty="0">
                <a:highlight>
                  <a:srgbClr val="8AF8FF"/>
                </a:highlight>
              </a:rPr>
              <a:t>- But we must heed the call, for to choose the comforts of this life, for to put any relationship over Christ is idolatry and utter foolishness</a:t>
            </a:r>
            <a:br>
              <a:rPr lang="en-US" dirty="0"/>
            </a:br>
            <a:r>
              <a:rPr lang="en-US" dirty="0"/>
              <a:t>- Our vocation, our family, our identity belongs to him now. </a:t>
            </a:r>
            <a:br>
              <a:rPr lang="en-US" dirty="0"/>
            </a:br>
            <a:r>
              <a:rPr lang="en-US" dirty="0"/>
              <a:t>- We are children of God, holy, set apart and indwelled and sealed by the Spirit of God</a:t>
            </a:r>
            <a:br>
              <a:rPr lang="en-US" dirty="0"/>
            </a:br>
            <a:r>
              <a:rPr lang="en-US" dirty="0">
                <a:highlight>
                  <a:srgbClr val="8AF8FF"/>
                </a:highlight>
              </a:rPr>
              <a:t>- And they left their father in the boat, which would have been borderline blasphemy in this time</a:t>
            </a:r>
            <a:br>
              <a:rPr lang="en-US" dirty="0"/>
            </a:br>
            <a:r>
              <a:rPr lang="en-US" dirty="0"/>
              <a:t>- They left him there with the hired servants, meaning that they weren’t necessarily poor</a:t>
            </a:r>
            <a:br>
              <a:rPr lang="en-US" dirty="0"/>
            </a:br>
            <a:r>
              <a:rPr lang="en-US" dirty="0"/>
              <a:t>- And then what did they do?</a:t>
            </a:r>
            <a:br>
              <a:rPr lang="en-US" dirty="0"/>
            </a:br>
            <a:r>
              <a:rPr lang="en-US" dirty="0">
                <a:highlight>
                  <a:srgbClr val="8AF8FF"/>
                </a:highlight>
              </a:rPr>
              <a:t>- They followed him, they gathered around him, they bent the knee to him, for to follow Christ is to make him everything</a:t>
            </a:r>
            <a:br>
              <a:rPr lang="en-US" dirty="0"/>
            </a:br>
            <a:r>
              <a:rPr lang="en-US" dirty="0"/>
              <a:t>- And in doing so Christ is calling individuals into communion with him and with one another</a:t>
            </a:r>
            <a:br>
              <a:rPr lang="en-US" dirty="0"/>
            </a:br>
            <a:r>
              <a:rPr lang="en-US" dirty="0"/>
              <a:t>- Christ didn’t call them to individualism, he called them to be a part of the body of Christ, as he did all of us</a:t>
            </a:r>
            <a:br>
              <a:rPr lang="en-US" dirty="0"/>
            </a:br>
            <a:r>
              <a:rPr lang="en-US" dirty="0">
                <a:highlight>
                  <a:srgbClr val="8AF8FF"/>
                </a:highlight>
              </a:rPr>
              <a:t>- Which is why we gather together, it’s the reason the local church is so important</a:t>
            </a:r>
            <a:br>
              <a:rPr lang="en-US" dirty="0"/>
            </a:br>
            <a:r>
              <a:rPr lang="en-US" dirty="0"/>
              <a:t>- That we gather to glorify the one who has saved us from our sins and reconciled us to God</a:t>
            </a:r>
            <a:br>
              <a:rPr lang="en-US" dirty="0"/>
            </a:br>
            <a:r>
              <a:rPr lang="en-US" dirty="0"/>
              <a:t>- And to use the gifts which God has so generously bestowed upon us to build up and edify one another that God might be glorified</a:t>
            </a:r>
          </a:p>
          <a:p>
            <a:pPr marL="171450" indent="-171450">
              <a:buFont typeface="Arial" panose="020B0604020202020204" pitchFamily="34" charset="0"/>
              <a:buChar char="•"/>
            </a:pPr>
            <a:r>
              <a:rPr lang="en-US" dirty="0">
                <a:highlight>
                  <a:srgbClr val="FFFF00"/>
                </a:highlight>
              </a:rPr>
              <a:t>A sovereign king, with a sovereign call, a sovereign enabling, moved us to follow him by the sovereign power of God</a:t>
            </a:r>
            <a:br>
              <a:rPr lang="en-US" dirty="0"/>
            </a:br>
            <a:r>
              <a:rPr lang="en-US" dirty="0"/>
              <a:t>- Mark’s point is simple. Christ has all authority, and he has come to establish his kingdom and reign in the hearts of all those who follow him</a:t>
            </a:r>
            <a:br>
              <a:rPr lang="en-US" dirty="0"/>
            </a:br>
            <a:r>
              <a:rPr lang="en-US" dirty="0"/>
              <a:t>- Until that day when  the kingdom is consummated and he reigns physically</a:t>
            </a:r>
            <a:br>
              <a:rPr lang="en-US" dirty="0"/>
            </a:br>
            <a:r>
              <a:rPr lang="en-US" dirty="0">
                <a:highlight>
                  <a:srgbClr val="8AF8FF"/>
                </a:highlight>
              </a:rPr>
              <a:t>- Brothers and sisters in Christ, Christ calls us, he saves us, he equips and sanctifies us, he sustains us until the end</a:t>
            </a:r>
            <a:br>
              <a:rPr lang="en-US" dirty="0"/>
            </a:br>
            <a:r>
              <a:rPr lang="en-US" dirty="0"/>
              <a:t>- He has authority over Satan, over sin and calls us to repent and believe in the gospel</a:t>
            </a:r>
            <a:br>
              <a:rPr lang="en-US" dirty="0"/>
            </a:br>
            <a:r>
              <a:rPr lang="en-US" dirty="0"/>
              <a:t>- And as he draws us to himself, he demonstrates that he also has authority over sinners.</a:t>
            </a:r>
            <a:br>
              <a:rPr lang="en-US" dirty="0"/>
            </a:br>
            <a:r>
              <a:rPr lang="en-US" dirty="0">
                <a:highlight>
                  <a:srgbClr val="8AF8FF"/>
                </a:highlight>
              </a:rPr>
              <a:t>- Christ’s authority is over Satan, sin, and sinners</a:t>
            </a:r>
            <a:br>
              <a:rPr lang="en-US" dirty="0"/>
            </a:br>
            <a:r>
              <a:rPr lang="en-US" dirty="0"/>
              <a:t>- And this will be fully </a:t>
            </a:r>
            <a:r>
              <a:rPr lang="en-US" dirty="0" err="1"/>
              <a:t>realised</a:t>
            </a:r>
            <a:r>
              <a:rPr lang="en-US" dirty="0"/>
              <a:t> when Christ returns, for he hasn’t just saved us from the penalty of sin</a:t>
            </a:r>
            <a:br>
              <a:rPr lang="en-US" dirty="0"/>
            </a:br>
            <a:r>
              <a:rPr lang="en-US" dirty="0"/>
              <a:t>- In sanctifying us he demonstrates that he has saved us from the power of sin</a:t>
            </a:r>
            <a:br>
              <a:rPr lang="en-US" dirty="0"/>
            </a:br>
            <a:r>
              <a:rPr lang="en-US" dirty="0">
                <a:highlight>
                  <a:srgbClr val="8AF8FF"/>
                </a:highlight>
              </a:rPr>
              <a:t>- Until one day when sin is no more and he saves us from the very presence of sin, and he glorifies us. Why?</a:t>
            </a:r>
            <a:br>
              <a:rPr lang="en-US" dirty="0"/>
            </a:br>
            <a:r>
              <a:rPr lang="en-US" dirty="0"/>
              <a:t>- Because such is the grace, and mercy of God, and such is  the authority of Jesus Christ</a:t>
            </a:r>
            <a:br>
              <a:rPr lang="en-US" dirty="0"/>
            </a:br>
            <a:r>
              <a:rPr lang="en-US" dirty="0"/>
              <a:t>- It is all encompassing</a:t>
            </a:r>
            <a:br>
              <a:rPr lang="en-US" dirty="0"/>
            </a:br>
            <a:r>
              <a:rPr lang="en-US" dirty="0">
                <a:highlight>
                  <a:srgbClr val="8AF8FF"/>
                </a:highlight>
              </a:rPr>
              <a:t>- Here’s what we are to do, here’s our task</a:t>
            </a:r>
          </a:p>
          <a:p>
            <a:pPr marL="171450" indent="-171450">
              <a:buFont typeface="Arial" panose="020B0604020202020204" pitchFamily="34" charset="0"/>
              <a:buChar char="•"/>
            </a:pPr>
            <a:r>
              <a:rPr lang="en-US" dirty="0">
                <a:highlight>
                  <a:srgbClr val="FFFF00"/>
                </a:highlight>
              </a:rPr>
              <a:t>As his followers, we are to carry on the mission of Christ, to be fishers of men</a:t>
            </a:r>
            <a:br>
              <a:rPr lang="en-US" dirty="0"/>
            </a:br>
            <a:r>
              <a:rPr lang="en-US" dirty="0"/>
              <a:t>- </a:t>
            </a:r>
            <a:r>
              <a:rPr lang="en-US" b="1" dirty="0">
                <a:highlight>
                  <a:srgbClr val="A3EA90"/>
                </a:highlight>
              </a:rPr>
              <a:t>”Go into all the world and proclaim the gospel to the whole creation. Whoever believes and is </a:t>
            </a:r>
            <a:r>
              <a:rPr lang="en-US" b="1" dirty="0" err="1">
                <a:highlight>
                  <a:srgbClr val="A3EA90"/>
                </a:highlight>
              </a:rPr>
              <a:t>baptised</a:t>
            </a:r>
            <a:r>
              <a:rPr lang="en-US" b="1" dirty="0">
                <a:highlight>
                  <a:srgbClr val="A3EA90"/>
                </a:highlight>
              </a:rPr>
              <a:t> will be saved, but whoever does not believe will be condemned” (Mark 16:16)</a:t>
            </a:r>
            <a:br>
              <a:rPr lang="en-US" dirty="0"/>
            </a:br>
            <a:r>
              <a:rPr lang="en-US" dirty="0"/>
              <a:t>- We are called to be fishers of souls. Does the fishermen strive to catch fish? Do they use all means they can, and grieve if unsuccessful? </a:t>
            </a:r>
            <a:br>
              <a:rPr lang="en-US" dirty="0"/>
            </a:br>
            <a:r>
              <a:rPr lang="en-US" dirty="0"/>
              <a:t>- Should that not be true for the Christian who understands the eternal realities of the gospel?</a:t>
            </a:r>
            <a:br>
              <a:rPr lang="en-US" dirty="0"/>
            </a:br>
            <a:r>
              <a:rPr lang="en-US" dirty="0">
                <a:highlight>
                  <a:srgbClr val="8AF8FF"/>
                </a:highlight>
              </a:rPr>
              <a:t>- Does the fishermen have patience? Do they toil on day after day, and wait and work in hope?</a:t>
            </a:r>
            <a:br>
              <a:rPr lang="en-US" dirty="0"/>
            </a:br>
            <a:r>
              <a:rPr lang="en-US" dirty="0"/>
              <a:t>- May we toil day and night in the word, in prayer, in proclaiming the gospel to lost souls, and waiting and working, as we await the return of Jesus Christ</a:t>
            </a:r>
            <a:br>
              <a:rPr lang="en-US" dirty="0"/>
            </a:br>
            <a:r>
              <a:rPr lang="en-US" dirty="0"/>
              <a:t>- May the Lord stir in us zeal and earnestness for lost souls, for apart from the saving grace of the gospel, hell awaits them</a:t>
            </a:r>
            <a:br>
              <a:rPr lang="en-US" dirty="0"/>
            </a:br>
            <a:endParaRPr lang="en-US" dirty="0"/>
          </a:p>
        </p:txBody>
      </p:sp>
      <p:sp>
        <p:nvSpPr>
          <p:cNvPr id="4" name="Slide Number Placeholder 3"/>
          <p:cNvSpPr>
            <a:spLocks noGrp="1"/>
          </p:cNvSpPr>
          <p:nvPr>
            <p:ph type="sldNum" sz="quarter" idx="5"/>
          </p:nvPr>
        </p:nvSpPr>
        <p:spPr/>
        <p:txBody>
          <a:bodyPr/>
          <a:lstStyle/>
          <a:p>
            <a:fld id="{254DD908-C4E3-BC4D-BDF9-06F08F19BFD2}" type="slidenum">
              <a:rPr lang="en-US" smtClean="0"/>
              <a:t>7</a:t>
            </a:fld>
            <a:endParaRPr lang="en-US"/>
          </a:p>
        </p:txBody>
      </p:sp>
    </p:spTree>
    <p:extLst>
      <p:ext uri="{BB962C8B-B14F-4D97-AF65-F5344CB8AC3E}">
        <p14:creationId xmlns:p14="http://schemas.microsoft.com/office/powerpoint/2010/main" val="25815864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85980" y="4400550"/>
            <a:ext cx="6540284" cy="3600450"/>
          </a:xfrm>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b="1" i="0" u="none" strike="noStrike" dirty="0">
                <a:effectLst/>
                <a:highlight>
                  <a:srgbClr val="A3EA90"/>
                </a:highlight>
                <a:latin typeface="+mn-lt"/>
                <a:cs typeface="Calibri" panose="020F0502020204030204" pitchFamily="34" charset="0"/>
              </a:rPr>
              <a:t>“The business of evangelism is not just to solve people’s problems; psychology does that, the cults do that, many things do that. The thing that separates the gospel from every other teaching is that it is primarily a proclamation of God and our relationship to God. Not our </a:t>
            </a:r>
            <a:r>
              <a:rPr lang="en-AU" sz="1200" b="1" i="1" u="none" strike="noStrike" dirty="0">
                <a:effectLst/>
                <a:highlight>
                  <a:srgbClr val="A3EA90"/>
                </a:highlight>
                <a:latin typeface="+mn-lt"/>
                <a:cs typeface="Calibri" panose="020F0502020204030204" pitchFamily="34" charset="0"/>
              </a:rPr>
              <a:t>particular</a:t>
            </a:r>
            <a:r>
              <a:rPr lang="en-AU" sz="1200" b="1" i="0" u="none" strike="noStrike" dirty="0">
                <a:effectLst/>
                <a:highlight>
                  <a:srgbClr val="A3EA90"/>
                </a:highlight>
                <a:latin typeface="+mn-lt"/>
                <a:cs typeface="Calibri" panose="020F0502020204030204" pitchFamily="34" charset="0"/>
              </a:rPr>
              <a:t> problems, but the same problem that has come to all of us, that we are condemned sinners before a holy God and a holy law. That is evangelism. It must, therefore, always put repentance first.” </a:t>
            </a:r>
            <a:r>
              <a:rPr lang="en-AU" sz="1200" b="0" i="0" u="none" strike="noStrike" dirty="0">
                <a:effectLst/>
                <a:latin typeface="+mn-lt"/>
                <a:cs typeface="Calibri" panose="020F0502020204030204" pitchFamily="34" charset="0"/>
              </a:rPr>
              <a:t>Martyn Lloyd-Jones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b="0" i="0" u="none" strike="noStrike" dirty="0">
                <a:effectLst/>
                <a:latin typeface="+mn-lt"/>
                <a:cs typeface="Calibri" panose="020F0502020204030204" pitchFamily="34" charset="0"/>
              </a:rPr>
              <a:t>So my dear friends, preach that old sermon to one and all. Proclaim it just as Christ did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b="0" i="0" u="none" strike="noStrike" dirty="0">
                <a:effectLst/>
                <a:latin typeface="+mn-lt"/>
                <a:cs typeface="Calibri" panose="020F0502020204030204" pitchFamily="34" charset="0"/>
              </a:rPr>
              <a:t>“The time is fulfilled, the kingdom of God is at hand; repent and believe in the gospel”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dirty="0">
                <a:highlight>
                  <a:srgbClr val="FFFF00"/>
                </a:highlight>
                <a:cs typeface="Calibri" panose="020F0502020204030204" pitchFamily="34" charset="0"/>
              </a:rPr>
              <a:t>Let’s pray</a:t>
            </a:r>
            <a:br>
              <a:rPr lang="en-AU" dirty="0">
                <a:highlight>
                  <a:srgbClr val="FFFF00"/>
                </a:highlight>
                <a:cs typeface="Calibri" panose="020F0502020204030204" pitchFamily="34" charset="0"/>
              </a:rPr>
            </a:br>
            <a:r>
              <a:rPr lang="en-AU" dirty="0">
                <a:highlight>
                  <a:srgbClr val="FFFF00"/>
                </a:highlight>
                <a:cs typeface="Calibri" panose="020F0502020204030204" pitchFamily="34" charset="0"/>
              </a:rPr>
              <a:t>- Pray that any unbeliever here today, would be cut to the core by your Holy Spirit and heed the commands Jesus, to repent and believe in the gospel</a:t>
            </a:r>
            <a:br>
              <a:rPr lang="en-AU" dirty="0">
                <a:highlight>
                  <a:srgbClr val="FFFF00"/>
                </a:highlight>
                <a:cs typeface="Calibri" panose="020F0502020204030204" pitchFamily="34" charset="0"/>
              </a:rPr>
            </a:br>
            <a:r>
              <a:rPr lang="en-AU" dirty="0">
                <a:highlight>
                  <a:srgbClr val="FFFF00"/>
                </a:highlight>
                <a:cs typeface="Calibri" panose="020F0502020204030204" pitchFamily="34" charset="0"/>
              </a:rPr>
              <a:t>- May we, as your children, be ever grateful for the good gift of repentance, and hold Jesus’ twin commands of repentance and faith close our hearts, until that day when we get to celestial city</a:t>
            </a:r>
            <a:br>
              <a:rPr lang="en-AU" dirty="0">
                <a:highlight>
                  <a:srgbClr val="FFFF00"/>
                </a:highlight>
                <a:cs typeface="Calibri" panose="020F0502020204030204" pitchFamily="34" charset="0"/>
              </a:rPr>
            </a:br>
            <a:r>
              <a:rPr lang="en-AU" dirty="0">
                <a:highlight>
                  <a:srgbClr val="FFFF00"/>
                </a:highlight>
                <a:cs typeface="Calibri" panose="020F0502020204030204" pitchFamily="34" charset="0"/>
              </a:rPr>
              <a:t>- Where we are glorified and repentance is no longer needed, and our faith becomes sight</a:t>
            </a:r>
            <a:br>
              <a:rPr lang="en-AU" dirty="0">
                <a:highlight>
                  <a:srgbClr val="FFFF00"/>
                </a:highlight>
                <a:cs typeface="Calibri" panose="020F0502020204030204" pitchFamily="34" charset="0"/>
              </a:rPr>
            </a:br>
            <a:r>
              <a:rPr lang="en-AU" dirty="0">
                <a:highlight>
                  <a:srgbClr val="FFFF00"/>
                </a:highlight>
                <a:cs typeface="Calibri" panose="020F0502020204030204" pitchFamily="34" charset="0"/>
              </a:rPr>
              <a:t>- God we thank you for sending Jesus in your perfect timing, to be our Saviour from sin, and to be king, for you have given him all authority</a:t>
            </a:r>
            <a:br>
              <a:rPr lang="en-AU" dirty="0">
                <a:highlight>
                  <a:srgbClr val="FFFF00"/>
                </a:highlight>
                <a:cs typeface="Calibri" panose="020F0502020204030204" pitchFamily="34" charset="0"/>
              </a:rPr>
            </a:br>
            <a:r>
              <a:rPr lang="en-AU" dirty="0">
                <a:highlight>
                  <a:srgbClr val="FFFF00"/>
                </a:highlight>
                <a:cs typeface="Calibri" panose="020F0502020204030204" pitchFamily="34" charset="0"/>
              </a:rPr>
              <a:t>- We thank you for who you are, for your goodness and your mercy to us</a:t>
            </a:r>
            <a:br>
              <a:rPr lang="en-AU" dirty="0">
                <a:highlight>
                  <a:srgbClr val="FFFF00"/>
                </a:highlight>
                <a:cs typeface="Calibri" panose="020F0502020204030204" pitchFamily="34" charset="0"/>
              </a:rPr>
            </a:br>
            <a:r>
              <a:rPr lang="en-AU" dirty="0">
                <a:highlight>
                  <a:srgbClr val="FFFF00"/>
                </a:highlight>
                <a:cs typeface="Calibri" panose="020F0502020204030204" pitchFamily="34" charset="0"/>
              </a:rPr>
              <a:t>- In Jesus name we pray amen</a:t>
            </a:r>
            <a:endParaRPr lang="en-AU" sz="1200" b="0" i="0" u="none" strike="noStrike" dirty="0">
              <a:effectLst/>
              <a:highlight>
                <a:srgbClr val="FFFF00"/>
              </a:highlight>
              <a:latin typeface="+mn-lt"/>
              <a:cs typeface="Calibri" panose="020F0502020204030204" pitchFamily="34" charset="0"/>
            </a:endParaRPr>
          </a:p>
        </p:txBody>
      </p:sp>
      <p:sp>
        <p:nvSpPr>
          <p:cNvPr id="4" name="Slide Number Placeholder 3"/>
          <p:cNvSpPr>
            <a:spLocks noGrp="1"/>
          </p:cNvSpPr>
          <p:nvPr>
            <p:ph type="sldNum" sz="quarter" idx="5"/>
          </p:nvPr>
        </p:nvSpPr>
        <p:spPr/>
        <p:txBody>
          <a:bodyPr/>
          <a:lstStyle/>
          <a:p>
            <a:fld id="{254DD908-C4E3-BC4D-BDF9-06F08F19BFD2}" type="slidenum">
              <a:rPr lang="en-US" smtClean="0"/>
              <a:t>8</a:t>
            </a:fld>
            <a:endParaRPr lang="en-US"/>
          </a:p>
        </p:txBody>
      </p:sp>
    </p:spTree>
    <p:extLst>
      <p:ext uri="{BB962C8B-B14F-4D97-AF65-F5344CB8AC3E}">
        <p14:creationId xmlns:p14="http://schemas.microsoft.com/office/powerpoint/2010/main" val="7373079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4FCADC-C2BB-F68B-6FDC-78C1C22AB37A}"/>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520A95FC-199D-8B91-007E-C542D577ABA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2860F962-8C91-39F7-56E5-8366CC297DD5}"/>
              </a:ext>
            </a:extLst>
          </p:cNvPr>
          <p:cNvSpPr>
            <a:spLocks noGrp="1"/>
          </p:cNvSpPr>
          <p:nvPr>
            <p:ph type="dt" sz="half" idx="10"/>
          </p:nvPr>
        </p:nvSpPr>
        <p:spPr/>
        <p:txBody>
          <a:bodyPr/>
          <a:lstStyle/>
          <a:p>
            <a:fld id="{75ED6704-60CC-C548-996B-7D084B08CD00}" type="datetimeFigureOut">
              <a:rPr lang="en-US" smtClean="0"/>
              <a:t>7/20/2025</a:t>
            </a:fld>
            <a:endParaRPr lang="en-US"/>
          </a:p>
        </p:txBody>
      </p:sp>
      <p:sp>
        <p:nvSpPr>
          <p:cNvPr id="5" name="Footer Placeholder 4">
            <a:extLst>
              <a:ext uri="{FF2B5EF4-FFF2-40B4-BE49-F238E27FC236}">
                <a16:creationId xmlns:a16="http://schemas.microsoft.com/office/drawing/2014/main" id="{8C31A38A-6422-D035-D5C9-65E756EC665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E00A79E-3D3A-9473-C5D1-6E0DD17146F3}"/>
              </a:ext>
            </a:extLst>
          </p:cNvPr>
          <p:cNvSpPr>
            <a:spLocks noGrp="1"/>
          </p:cNvSpPr>
          <p:nvPr>
            <p:ph type="sldNum" sz="quarter" idx="12"/>
          </p:nvPr>
        </p:nvSpPr>
        <p:spPr/>
        <p:txBody>
          <a:bodyPr/>
          <a:lstStyle/>
          <a:p>
            <a:fld id="{F79649A4-D673-614D-B2FE-22CBAF7C532E}" type="slidenum">
              <a:rPr lang="en-US" smtClean="0"/>
              <a:t>‹#›</a:t>
            </a:fld>
            <a:endParaRPr lang="en-US"/>
          </a:p>
        </p:txBody>
      </p:sp>
    </p:spTree>
    <p:extLst>
      <p:ext uri="{BB962C8B-B14F-4D97-AF65-F5344CB8AC3E}">
        <p14:creationId xmlns:p14="http://schemas.microsoft.com/office/powerpoint/2010/main" val="22122372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C2DA58-0E44-5524-5ED8-35253C5A7E25}"/>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F78767D6-9938-0310-94C1-F4D619788502}"/>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3AA1B36D-4679-563B-AF89-53E9C84A6B2D}"/>
              </a:ext>
            </a:extLst>
          </p:cNvPr>
          <p:cNvSpPr>
            <a:spLocks noGrp="1"/>
          </p:cNvSpPr>
          <p:nvPr>
            <p:ph type="dt" sz="half" idx="10"/>
          </p:nvPr>
        </p:nvSpPr>
        <p:spPr/>
        <p:txBody>
          <a:bodyPr/>
          <a:lstStyle/>
          <a:p>
            <a:fld id="{75ED6704-60CC-C548-996B-7D084B08CD00}" type="datetimeFigureOut">
              <a:rPr lang="en-US" smtClean="0"/>
              <a:t>7/20/2025</a:t>
            </a:fld>
            <a:endParaRPr lang="en-US"/>
          </a:p>
        </p:txBody>
      </p:sp>
      <p:sp>
        <p:nvSpPr>
          <p:cNvPr id="5" name="Footer Placeholder 4">
            <a:extLst>
              <a:ext uri="{FF2B5EF4-FFF2-40B4-BE49-F238E27FC236}">
                <a16:creationId xmlns:a16="http://schemas.microsoft.com/office/drawing/2014/main" id="{F00D439B-800D-4830-250C-A3E7611EC2A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E5319F7-A432-64B1-6319-B7ADD7D0BBDA}"/>
              </a:ext>
            </a:extLst>
          </p:cNvPr>
          <p:cNvSpPr>
            <a:spLocks noGrp="1"/>
          </p:cNvSpPr>
          <p:nvPr>
            <p:ph type="sldNum" sz="quarter" idx="12"/>
          </p:nvPr>
        </p:nvSpPr>
        <p:spPr/>
        <p:txBody>
          <a:bodyPr/>
          <a:lstStyle/>
          <a:p>
            <a:fld id="{F79649A4-D673-614D-B2FE-22CBAF7C532E}" type="slidenum">
              <a:rPr lang="en-US" smtClean="0"/>
              <a:t>‹#›</a:t>
            </a:fld>
            <a:endParaRPr lang="en-US"/>
          </a:p>
        </p:txBody>
      </p:sp>
    </p:spTree>
    <p:extLst>
      <p:ext uri="{BB962C8B-B14F-4D97-AF65-F5344CB8AC3E}">
        <p14:creationId xmlns:p14="http://schemas.microsoft.com/office/powerpoint/2010/main" val="26621510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2C1E5D9-08D4-87E2-D4B5-6918573EF17B}"/>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96D0EE48-796D-BED9-4D15-58A65450180F}"/>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3045142C-1CFF-6645-17CB-6E1B285E8017}"/>
              </a:ext>
            </a:extLst>
          </p:cNvPr>
          <p:cNvSpPr>
            <a:spLocks noGrp="1"/>
          </p:cNvSpPr>
          <p:nvPr>
            <p:ph type="dt" sz="half" idx="10"/>
          </p:nvPr>
        </p:nvSpPr>
        <p:spPr/>
        <p:txBody>
          <a:bodyPr/>
          <a:lstStyle/>
          <a:p>
            <a:fld id="{75ED6704-60CC-C548-996B-7D084B08CD00}" type="datetimeFigureOut">
              <a:rPr lang="en-US" smtClean="0"/>
              <a:t>7/20/2025</a:t>
            </a:fld>
            <a:endParaRPr lang="en-US"/>
          </a:p>
        </p:txBody>
      </p:sp>
      <p:sp>
        <p:nvSpPr>
          <p:cNvPr id="5" name="Footer Placeholder 4">
            <a:extLst>
              <a:ext uri="{FF2B5EF4-FFF2-40B4-BE49-F238E27FC236}">
                <a16:creationId xmlns:a16="http://schemas.microsoft.com/office/drawing/2014/main" id="{6931106D-80BD-3F91-C37A-036BFD6641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F1AC1BB-4AB4-BFB7-F994-2080B58BD48C}"/>
              </a:ext>
            </a:extLst>
          </p:cNvPr>
          <p:cNvSpPr>
            <a:spLocks noGrp="1"/>
          </p:cNvSpPr>
          <p:nvPr>
            <p:ph type="sldNum" sz="quarter" idx="12"/>
          </p:nvPr>
        </p:nvSpPr>
        <p:spPr/>
        <p:txBody>
          <a:bodyPr/>
          <a:lstStyle/>
          <a:p>
            <a:fld id="{F79649A4-D673-614D-B2FE-22CBAF7C532E}" type="slidenum">
              <a:rPr lang="en-US" smtClean="0"/>
              <a:t>‹#›</a:t>
            </a:fld>
            <a:endParaRPr lang="en-US"/>
          </a:p>
        </p:txBody>
      </p:sp>
    </p:spTree>
    <p:extLst>
      <p:ext uri="{BB962C8B-B14F-4D97-AF65-F5344CB8AC3E}">
        <p14:creationId xmlns:p14="http://schemas.microsoft.com/office/powerpoint/2010/main" val="17385259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9E41A0-C000-D8E3-2FD9-733DD900F224}"/>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8CCC5ED5-0AC6-B342-CF4C-171DB19F3BED}"/>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E07A4CA6-7632-79C9-AEBF-1690A00E67D1}"/>
              </a:ext>
            </a:extLst>
          </p:cNvPr>
          <p:cNvSpPr>
            <a:spLocks noGrp="1"/>
          </p:cNvSpPr>
          <p:nvPr>
            <p:ph type="dt" sz="half" idx="10"/>
          </p:nvPr>
        </p:nvSpPr>
        <p:spPr/>
        <p:txBody>
          <a:bodyPr/>
          <a:lstStyle/>
          <a:p>
            <a:fld id="{75ED6704-60CC-C548-996B-7D084B08CD00}" type="datetimeFigureOut">
              <a:rPr lang="en-US" smtClean="0"/>
              <a:t>7/20/2025</a:t>
            </a:fld>
            <a:endParaRPr lang="en-US"/>
          </a:p>
        </p:txBody>
      </p:sp>
      <p:sp>
        <p:nvSpPr>
          <p:cNvPr id="5" name="Footer Placeholder 4">
            <a:extLst>
              <a:ext uri="{FF2B5EF4-FFF2-40B4-BE49-F238E27FC236}">
                <a16:creationId xmlns:a16="http://schemas.microsoft.com/office/drawing/2014/main" id="{545DECDD-AF09-2468-762C-630A0AAE0C9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C5C94B9-CC39-A2FA-64AC-8E3912D410C2}"/>
              </a:ext>
            </a:extLst>
          </p:cNvPr>
          <p:cNvSpPr>
            <a:spLocks noGrp="1"/>
          </p:cNvSpPr>
          <p:nvPr>
            <p:ph type="sldNum" sz="quarter" idx="12"/>
          </p:nvPr>
        </p:nvSpPr>
        <p:spPr/>
        <p:txBody>
          <a:bodyPr/>
          <a:lstStyle/>
          <a:p>
            <a:fld id="{F79649A4-D673-614D-B2FE-22CBAF7C532E}" type="slidenum">
              <a:rPr lang="en-US" smtClean="0"/>
              <a:t>‹#›</a:t>
            </a:fld>
            <a:endParaRPr lang="en-US"/>
          </a:p>
        </p:txBody>
      </p:sp>
    </p:spTree>
    <p:extLst>
      <p:ext uri="{BB962C8B-B14F-4D97-AF65-F5344CB8AC3E}">
        <p14:creationId xmlns:p14="http://schemas.microsoft.com/office/powerpoint/2010/main" val="12822122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ADD6EC-CE44-4871-9A5E-D5CF92FCE510}"/>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B9DC0DA0-611D-E83F-8D0D-F8180810E6A2}"/>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3E9D4AB3-D661-25AF-2C07-D6CD6C4D2083}"/>
              </a:ext>
            </a:extLst>
          </p:cNvPr>
          <p:cNvSpPr>
            <a:spLocks noGrp="1"/>
          </p:cNvSpPr>
          <p:nvPr>
            <p:ph type="dt" sz="half" idx="10"/>
          </p:nvPr>
        </p:nvSpPr>
        <p:spPr/>
        <p:txBody>
          <a:bodyPr/>
          <a:lstStyle/>
          <a:p>
            <a:fld id="{75ED6704-60CC-C548-996B-7D084B08CD00}" type="datetimeFigureOut">
              <a:rPr lang="en-US" smtClean="0"/>
              <a:t>7/20/2025</a:t>
            </a:fld>
            <a:endParaRPr lang="en-US"/>
          </a:p>
        </p:txBody>
      </p:sp>
      <p:sp>
        <p:nvSpPr>
          <p:cNvPr id="5" name="Footer Placeholder 4">
            <a:extLst>
              <a:ext uri="{FF2B5EF4-FFF2-40B4-BE49-F238E27FC236}">
                <a16:creationId xmlns:a16="http://schemas.microsoft.com/office/drawing/2014/main" id="{B355893C-FD0B-7C3D-C820-DF7DEF9AA44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1ED0E18-C225-ACFF-A331-CA9E7BAA42DA}"/>
              </a:ext>
            </a:extLst>
          </p:cNvPr>
          <p:cNvSpPr>
            <a:spLocks noGrp="1"/>
          </p:cNvSpPr>
          <p:nvPr>
            <p:ph type="sldNum" sz="quarter" idx="12"/>
          </p:nvPr>
        </p:nvSpPr>
        <p:spPr/>
        <p:txBody>
          <a:bodyPr/>
          <a:lstStyle/>
          <a:p>
            <a:fld id="{F79649A4-D673-614D-B2FE-22CBAF7C532E}" type="slidenum">
              <a:rPr lang="en-US" smtClean="0"/>
              <a:t>‹#›</a:t>
            </a:fld>
            <a:endParaRPr lang="en-US"/>
          </a:p>
        </p:txBody>
      </p:sp>
    </p:spTree>
    <p:extLst>
      <p:ext uri="{BB962C8B-B14F-4D97-AF65-F5344CB8AC3E}">
        <p14:creationId xmlns:p14="http://schemas.microsoft.com/office/powerpoint/2010/main" val="31232816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5304AD-C822-7D27-29DC-1F7C18061E8D}"/>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B5984CFB-CD33-7C1A-ADF9-1943C3628BDE}"/>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4B536CD9-EEEC-9E52-6DC7-77FAD6C391B0}"/>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4B8D41B4-436F-CBC0-D661-3E9818851FBF}"/>
              </a:ext>
            </a:extLst>
          </p:cNvPr>
          <p:cNvSpPr>
            <a:spLocks noGrp="1"/>
          </p:cNvSpPr>
          <p:nvPr>
            <p:ph type="dt" sz="half" idx="10"/>
          </p:nvPr>
        </p:nvSpPr>
        <p:spPr/>
        <p:txBody>
          <a:bodyPr/>
          <a:lstStyle/>
          <a:p>
            <a:fld id="{75ED6704-60CC-C548-996B-7D084B08CD00}" type="datetimeFigureOut">
              <a:rPr lang="en-US" smtClean="0"/>
              <a:t>7/20/2025</a:t>
            </a:fld>
            <a:endParaRPr lang="en-US"/>
          </a:p>
        </p:txBody>
      </p:sp>
      <p:sp>
        <p:nvSpPr>
          <p:cNvPr id="6" name="Footer Placeholder 5">
            <a:extLst>
              <a:ext uri="{FF2B5EF4-FFF2-40B4-BE49-F238E27FC236}">
                <a16:creationId xmlns:a16="http://schemas.microsoft.com/office/drawing/2014/main" id="{88645525-6312-07EF-6F83-445C6E366A4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835E527-A102-D7EE-CEE1-A93387AF3FD5}"/>
              </a:ext>
            </a:extLst>
          </p:cNvPr>
          <p:cNvSpPr>
            <a:spLocks noGrp="1"/>
          </p:cNvSpPr>
          <p:nvPr>
            <p:ph type="sldNum" sz="quarter" idx="12"/>
          </p:nvPr>
        </p:nvSpPr>
        <p:spPr/>
        <p:txBody>
          <a:bodyPr/>
          <a:lstStyle/>
          <a:p>
            <a:fld id="{F79649A4-D673-614D-B2FE-22CBAF7C532E}" type="slidenum">
              <a:rPr lang="en-US" smtClean="0"/>
              <a:t>‹#›</a:t>
            </a:fld>
            <a:endParaRPr lang="en-US"/>
          </a:p>
        </p:txBody>
      </p:sp>
    </p:spTree>
    <p:extLst>
      <p:ext uri="{BB962C8B-B14F-4D97-AF65-F5344CB8AC3E}">
        <p14:creationId xmlns:p14="http://schemas.microsoft.com/office/powerpoint/2010/main" val="41890826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22AD68-7CC4-D0A6-8902-49035FF034EE}"/>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D1B14E72-3E0E-7234-977A-F27CF4BF243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078B5E4C-1CEF-E10B-EB13-DB39C750EC20}"/>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034843A0-8467-51AD-BACC-1F6A994B546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8E3C5305-76BE-38AA-6DD8-452DD9DA07CD}"/>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A3530F99-C7BF-10B3-E11E-BF658D28EC1E}"/>
              </a:ext>
            </a:extLst>
          </p:cNvPr>
          <p:cNvSpPr>
            <a:spLocks noGrp="1"/>
          </p:cNvSpPr>
          <p:nvPr>
            <p:ph type="dt" sz="half" idx="10"/>
          </p:nvPr>
        </p:nvSpPr>
        <p:spPr/>
        <p:txBody>
          <a:bodyPr/>
          <a:lstStyle/>
          <a:p>
            <a:fld id="{75ED6704-60CC-C548-996B-7D084B08CD00}" type="datetimeFigureOut">
              <a:rPr lang="en-US" smtClean="0"/>
              <a:t>7/20/2025</a:t>
            </a:fld>
            <a:endParaRPr lang="en-US"/>
          </a:p>
        </p:txBody>
      </p:sp>
      <p:sp>
        <p:nvSpPr>
          <p:cNvPr id="8" name="Footer Placeholder 7">
            <a:extLst>
              <a:ext uri="{FF2B5EF4-FFF2-40B4-BE49-F238E27FC236}">
                <a16:creationId xmlns:a16="http://schemas.microsoft.com/office/drawing/2014/main" id="{1DD247F1-B7BF-B7A3-BBDE-A8EB6B38544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0359E90-F300-CDCC-C2E7-66DC0A10CF45}"/>
              </a:ext>
            </a:extLst>
          </p:cNvPr>
          <p:cNvSpPr>
            <a:spLocks noGrp="1"/>
          </p:cNvSpPr>
          <p:nvPr>
            <p:ph type="sldNum" sz="quarter" idx="12"/>
          </p:nvPr>
        </p:nvSpPr>
        <p:spPr/>
        <p:txBody>
          <a:bodyPr/>
          <a:lstStyle/>
          <a:p>
            <a:fld id="{F79649A4-D673-614D-B2FE-22CBAF7C532E}" type="slidenum">
              <a:rPr lang="en-US" smtClean="0"/>
              <a:t>‹#›</a:t>
            </a:fld>
            <a:endParaRPr lang="en-US"/>
          </a:p>
        </p:txBody>
      </p:sp>
    </p:spTree>
    <p:extLst>
      <p:ext uri="{BB962C8B-B14F-4D97-AF65-F5344CB8AC3E}">
        <p14:creationId xmlns:p14="http://schemas.microsoft.com/office/powerpoint/2010/main" val="9729076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4666E8-B4BF-65E8-BCDC-7898C18FED6C}"/>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7E7612C2-C11D-C5B8-4F5B-941B71F00A66}"/>
              </a:ext>
            </a:extLst>
          </p:cNvPr>
          <p:cNvSpPr>
            <a:spLocks noGrp="1"/>
          </p:cNvSpPr>
          <p:nvPr>
            <p:ph type="dt" sz="half" idx="10"/>
          </p:nvPr>
        </p:nvSpPr>
        <p:spPr/>
        <p:txBody>
          <a:bodyPr/>
          <a:lstStyle/>
          <a:p>
            <a:fld id="{75ED6704-60CC-C548-996B-7D084B08CD00}" type="datetimeFigureOut">
              <a:rPr lang="en-US" smtClean="0"/>
              <a:t>7/20/2025</a:t>
            </a:fld>
            <a:endParaRPr lang="en-US"/>
          </a:p>
        </p:txBody>
      </p:sp>
      <p:sp>
        <p:nvSpPr>
          <p:cNvPr id="4" name="Footer Placeholder 3">
            <a:extLst>
              <a:ext uri="{FF2B5EF4-FFF2-40B4-BE49-F238E27FC236}">
                <a16:creationId xmlns:a16="http://schemas.microsoft.com/office/drawing/2014/main" id="{2A74C9C0-AE3B-D4AC-A57F-1FB7F4DF788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154557B-822F-27B6-4E6C-AEC6E42C7240}"/>
              </a:ext>
            </a:extLst>
          </p:cNvPr>
          <p:cNvSpPr>
            <a:spLocks noGrp="1"/>
          </p:cNvSpPr>
          <p:nvPr>
            <p:ph type="sldNum" sz="quarter" idx="12"/>
          </p:nvPr>
        </p:nvSpPr>
        <p:spPr/>
        <p:txBody>
          <a:bodyPr/>
          <a:lstStyle/>
          <a:p>
            <a:fld id="{F79649A4-D673-614D-B2FE-22CBAF7C532E}" type="slidenum">
              <a:rPr lang="en-US" smtClean="0"/>
              <a:t>‹#›</a:t>
            </a:fld>
            <a:endParaRPr lang="en-US"/>
          </a:p>
        </p:txBody>
      </p:sp>
    </p:spTree>
    <p:extLst>
      <p:ext uri="{BB962C8B-B14F-4D97-AF65-F5344CB8AC3E}">
        <p14:creationId xmlns:p14="http://schemas.microsoft.com/office/powerpoint/2010/main" val="9502082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76B0B54-1010-EAD1-1375-5087D558D9C1}"/>
              </a:ext>
            </a:extLst>
          </p:cNvPr>
          <p:cNvSpPr>
            <a:spLocks noGrp="1"/>
          </p:cNvSpPr>
          <p:nvPr>
            <p:ph type="dt" sz="half" idx="10"/>
          </p:nvPr>
        </p:nvSpPr>
        <p:spPr/>
        <p:txBody>
          <a:bodyPr/>
          <a:lstStyle/>
          <a:p>
            <a:fld id="{75ED6704-60CC-C548-996B-7D084B08CD00}" type="datetimeFigureOut">
              <a:rPr lang="en-US" smtClean="0"/>
              <a:t>7/20/2025</a:t>
            </a:fld>
            <a:endParaRPr lang="en-US"/>
          </a:p>
        </p:txBody>
      </p:sp>
      <p:sp>
        <p:nvSpPr>
          <p:cNvPr id="3" name="Footer Placeholder 2">
            <a:extLst>
              <a:ext uri="{FF2B5EF4-FFF2-40B4-BE49-F238E27FC236}">
                <a16:creationId xmlns:a16="http://schemas.microsoft.com/office/drawing/2014/main" id="{7A3770AB-D3B0-C00D-8980-E6E751AE24E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31F1687-C67C-438E-32E7-3ABEAED2D391}"/>
              </a:ext>
            </a:extLst>
          </p:cNvPr>
          <p:cNvSpPr>
            <a:spLocks noGrp="1"/>
          </p:cNvSpPr>
          <p:nvPr>
            <p:ph type="sldNum" sz="quarter" idx="12"/>
          </p:nvPr>
        </p:nvSpPr>
        <p:spPr/>
        <p:txBody>
          <a:bodyPr/>
          <a:lstStyle/>
          <a:p>
            <a:fld id="{F79649A4-D673-614D-B2FE-22CBAF7C532E}" type="slidenum">
              <a:rPr lang="en-US" smtClean="0"/>
              <a:t>‹#›</a:t>
            </a:fld>
            <a:endParaRPr lang="en-US"/>
          </a:p>
        </p:txBody>
      </p:sp>
    </p:spTree>
    <p:extLst>
      <p:ext uri="{BB962C8B-B14F-4D97-AF65-F5344CB8AC3E}">
        <p14:creationId xmlns:p14="http://schemas.microsoft.com/office/powerpoint/2010/main" val="17446001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08299A-D410-0133-E0AC-5A07ED264749}"/>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CF976FA1-A8DB-F3F6-3303-0F0D32E9155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0D06D907-8FAF-F6D9-FD62-BA09BA681DB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E81D9A0B-8DBE-9747-65FE-238FE510133A}"/>
              </a:ext>
            </a:extLst>
          </p:cNvPr>
          <p:cNvSpPr>
            <a:spLocks noGrp="1"/>
          </p:cNvSpPr>
          <p:nvPr>
            <p:ph type="dt" sz="half" idx="10"/>
          </p:nvPr>
        </p:nvSpPr>
        <p:spPr/>
        <p:txBody>
          <a:bodyPr/>
          <a:lstStyle/>
          <a:p>
            <a:fld id="{75ED6704-60CC-C548-996B-7D084B08CD00}" type="datetimeFigureOut">
              <a:rPr lang="en-US" smtClean="0"/>
              <a:t>7/20/2025</a:t>
            </a:fld>
            <a:endParaRPr lang="en-US"/>
          </a:p>
        </p:txBody>
      </p:sp>
      <p:sp>
        <p:nvSpPr>
          <p:cNvPr id="6" name="Footer Placeholder 5">
            <a:extLst>
              <a:ext uri="{FF2B5EF4-FFF2-40B4-BE49-F238E27FC236}">
                <a16:creationId xmlns:a16="http://schemas.microsoft.com/office/drawing/2014/main" id="{9BE130B5-37C3-048D-9863-AC2A317B8BE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BCA98FA-7F6C-3423-CA64-254739F41E55}"/>
              </a:ext>
            </a:extLst>
          </p:cNvPr>
          <p:cNvSpPr>
            <a:spLocks noGrp="1"/>
          </p:cNvSpPr>
          <p:nvPr>
            <p:ph type="sldNum" sz="quarter" idx="12"/>
          </p:nvPr>
        </p:nvSpPr>
        <p:spPr/>
        <p:txBody>
          <a:bodyPr/>
          <a:lstStyle/>
          <a:p>
            <a:fld id="{F79649A4-D673-614D-B2FE-22CBAF7C532E}" type="slidenum">
              <a:rPr lang="en-US" smtClean="0"/>
              <a:t>‹#›</a:t>
            </a:fld>
            <a:endParaRPr lang="en-US"/>
          </a:p>
        </p:txBody>
      </p:sp>
    </p:spTree>
    <p:extLst>
      <p:ext uri="{BB962C8B-B14F-4D97-AF65-F5344CB8AC3E}">
        <p14:creationId xmlns:p14="http://schemas.microsoft.com/office/powerpoint/2010/main" val="9439598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64CD39-2082-80BD-6572-3D2D36C47C19}"/>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3BB864B0-3356-2808-2B3F-E5A61AC9D64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7B11A32-E4AE-DF31-D59E-6BFD1B77212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14008D84-6899-D7EC-42BE-70F1573DC785}"/>
              </a:ext>
            </a:extLst>
          </p:cNvPr>
          <p:cNvSpPr>
            <a:spLocks noGrp="1"/>
          </p:cNvSpPr>
          <p:nvPr>
            <p:ph type="dt" sz="half" idx="10"/>
          </p:nvPr>
        </p:nvSpPr>
        <p:spPr/>
        <p:txBody>
          <a:bodyPr/>
          <a:lstStyle/>
          <a:p>
            <a:fld id="{75ED6704-60CC-C548-996B-7D084B08CD00}" type="datetimeFigureOut">
              <a:rPr lang="en-US" smtClean="0"/>
              <a:t>7/20/2025</a:t>
            </a:fld>
            <a:endParaRPr lang="en-US"/>
          </a:p>
        </p:txBody>
      </p:sp>
      <p:sp>
        <p:nvSpPr>
          <p:cNvPr id="6" name="Footer Placeholder 5">
            <a:extLst>
              <a:ext uri="{FF2B5EF4-FFF2-40B4-BE49-F238E27FC236}">
                <a16:creationId xmlns:a16="http://schemas.microsoft.com/office/drawing/2014/main" id="{A56B2AD4-D132-2167-D59C-09B89471CB1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37DB129-5D0E-08CF-9027-1E2B59D91D59}"/>
              </a:ext>
            </a:extLst>
          </p:cNvPr>
          <p:cNvSpPr>
            <a:spLocks noGrp="1"/>
          </p:cNvSpPr>
          <p:nvPr>
            <p:ph type="sldNum" sz="quarter" idx="12"/>
          </p:nvPr>
        </p:nvSpPr>
        <p:spPr/>
        <p:txBody>
          <a:bodyPr/>
          <a:lstStyle/>
          <a:p>
            <a:fld id="{F79649A4-D673-614D-B2FE-22CBAF7C532E}" type="slidenum">
              <a:rPr lang="en-US" smtClean="0"/>
              <a:t>‹#›</a:t>
            </a:fld>
            <a:endParaRPr lang="en-US"/>
          </a:p>
        </p:txBody>
      </p:sp>
    </p:spTree>
    <p:extLst>
      <p:ext uri="{BB962C8B-B14F-4D97-AF65-F5344CB8AC3E}">
        <p14:creationId xmlns:p14="http://schemas.microsoft.com/office/powerpoint/2010/main" val="2420747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B7BDB92-A22D-7176-60AA-EC32E7D5D23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AA7FDCE4-4202-81D4-1BB5-F71E01982E2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02B0D914-C8F9-E23B-9A50-5248CA81E6B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75ED6704-60CC-C548-996B-7D084B08CD00}" type="datetimeFigureOut">
              <a:rPr lang="en-US" smtClean="0"/>
              <a:t>7/20/2025</a:t>
            </a:fld>
            <a:endParaRPr lang="en-US"/>
          </a:p>
        </p:txBody>
      </p:sp>
      <p:sp>
        <p:nvSpPr>
          <p:cNvPr id="5" name="Footer Placeholder 4">
            <a:extLst>
              <a:ext uri="{FF2B5EF4-FFF2-40B4-BE49-F238E27FC236}">
                <a16:creationId xmlns:a16="http://schemas.microsoft.com/office/drawing/2014/main" id="{8D542211-F565-58EC-38D8-BCFD89DAC22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6F1B66C3-1B2A-E3D9-FF43-78B65CEF15D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F79649A4-D673-614D-B2FE-22CBAF7C532E}" type="slidenum">
              <a:rPr lang="en-US" smtClean="0"/>
              <a:t>‹#›</a:t>
            </a:fld>
            <a:endParaRPr lang="en-US"/>
          </a:p>
        </p:txBody>
      </p:sp>
    </p:spTree>
    <p:extLst>
      <p:ext uri="{BB962C8B-B14F-4D97-AF65-F5344CB8AC3E}">
        <p14:creationId xmlns:p14="http://schemas.microsoft.com/office/powerpoint/2010/main" val="11362943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microsoft.com/office/2007/relationships/hdphoto" Target="../media/hdphoto2.wdp"/></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gold and brown chair&#10;&#10;AI-generated content may be incorrect.">
            <a:extLst>
              <a:ext uri="{FF2B5EF4-FFF2-40B4-BE49-F238E27FC236}">
                <a16:creationId xmlns:a16="http://schemas.microsoft.com/office/drawing/2014/main" id="{3DFB2C3D-10D7-5BCD-F8C2-5A00D2976705}"/>
              </a:ext>
            </a:extLst>
          </p:cNvPr>
          <p:cNvPicPr>
            <a:picLocks noChangeAspect="1"/>
          </p:cNvPicPr>
          <p:nvPr/>
        </p:nvPicPr>
        <p:blipFill>
          <a:blip r:embed="rId3"/>
          <a:stretch>
            <a:fillRect/>
          </a:stretch>
        </p:blipFill>
        <p:spPr>
          <a:xfrm>
            <a:off x="0" y="0"/>
            <a:ext cx="12192000" cy="6866308"/>
          </a:xfrm>
          <a:prstGeom prst="rect">
            <a:avLst/>
          </a:prstGeom>
        </p:spPr>
      </p:pic>
      <p:sp>
        <p:nvSpPr>
          <p:cNvPr id="4" name="TextBox 3">
            <a:extLst>
              <a:ext uri="{FF2B5EF4-FFF2-40B4-BE49-F238E27FC236}">
                <a16:creationId xmlns:a16="http://schemas.microsoft.com/office/drawing/2014/main" id="{92437F2B-A28A-C63A-9E42-DB163A71DA50}"/>
              </a:ext>
            </a:extLst>
          </p:cNvPr>
          <p:cNvSpPr txBox="1"/>
          <p:nvPr/>
        </p:nvSpPr>
        <p:spPr>
          <a:xfrm>
            <a:off x="507412" y="3223189"/>
            <a:ext cx="11177176" cy="769441"/>
          </a:xfrm>
          <a:prstGeom prst="rect">
            <a:avLst/>
          </a:prstGeom>
          <a:noFill/>
        </p:spPr>
        <p:txBody>
          <a:bodyPr wrap="square" rtlCol="0">
            <a:spAutoFit/>
          </a:bodyPr>
          <a:lstStyle/>
          <a:p>
            <a:pPr algn="ctr"/>
            <a:r>
              <a:rPr lang="en-US" sz="4400" b="1" dirty="0">
                <a:solidFill>
                  <a:schemeClr val="bg1"/>
                </a:solidFill>
                <a:latin typeface="Calibri" panose="020F0502020204030204" pitchFamily="34" charset="0"/>
                <a:cs typeface="Calibri" panose="020F0502020204030204" pitchFamily="34" charset="0"/>
              </a:rPr>
              <a:t>CHRIST’S AUTHORITATIVE MESSAGE AND CALL</a:t>
            </a:r>
          </a:p>
        </p:txBody>
      </p:sp>
      <p:sp>
        <p:nvSpPr>
          <p:cNvPr id="10" name="TextBox 9">
            <a:extLst>
              <a:ext uri="{FF2B5EF4-FFF2-40B4-BE49-F238E27FC236}">
                <a16:creationId xmlns:a16="http://schemas.microsoft.com/office/drawing/2014/main" id="{83A683A4-A034-59C2-9912-D46AAEF79708}"/>
              </a:ext>
            </a:extLst>
          </p:cNvPr>
          <p:cNvSpPr txBox="1"/>
          <p:nvPr/>
        </p:nvSpPr>
        <p:spPr>
          <a:xfrm>
            <a:off x="8508570" y="3992630"/>
            <a:ext cx="3176018" cy="646331"/>
          </a:xfrm>
          <a:prstGeom prst="rect">
            <a:avLst/>
          </a:prstGeom>
          <a:noFill/>
        </p:spPr>
        <p:txBody>
          <a:bodyPr wrap="square">
            <a:spAutoFit/>
          </a:bodyPr>
          <a:lstStyle/>
          <a:p>
            <a:pPr algn="ctr"/>
            <a:r>
              <a:rPr lang="en-US" sz="3600" b="1" dirty="0">
                <a:solidFill>
                  <a:schemeClr val="bg1"/>
                </a:solidFill>
                <a:latin typeface="Calibri" panose="020F0502020204030204" pitchFamily="34" charset="0"/>
                <a:cs typeface="Calibri" panose="020F0502020204030204" pitchFamily="34" charset="0"/>
              </a:rPr>
              <a:t>Mark 1:14-20</a:t>
            </a:r>
          </a:p>
        </p:txBody>
      </p:sp>
    </p:spTree>
    <p:extLst>
      <p:ext uri="{BB962C8B-B14F-4D97-AF65-F5344CB8AC3E}">
        <p14:creationId xmlns:p14="http://schemas.microsoft.com/office/powerpoint/2010/main" val="24284575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2CA856-F354-44A8-B5C5-17554821F13E}"/>
            </a:ext>
          </a:extLst>
        </p:cNvPr>
        <p:cNvGrpSpPr/>
        <p:nvPr/>
      </p:nvGrpSpPr>
      <p:grpSpPr>
        <a:xfrm>
          <a:off x="0" y="0"/>
          <a:ext cx="0" cy="0"/>
          <a:chOff x="0" y="0"/>
          <a:chExt cx="0" cy="0"/>
        </a:xfrm>
      </p:grpSpPr>
      <p:pic>
        <p:nvPicPr>
          <p:cNvPr id="8" name="Picture 7" descr="A cartoon of a person yelling into a megaphone&#10;&#10;AI-generated content may be incorrect.">
            <a:extLst>
              <a:ext uri="{FF2B5EF4-FFF2-40B4-BE49-F238E27FC236}">
                <a16:creationId xmlns:a16="http://schemas.microsoft.com/office/drawing/2014/main" id="{CDE813F7-1DB7-AB3C-18BE-1000CA7F7D47}"/>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contrast="-40000"/>
                    </a14:imgEffect>
                  </a14:imgLayer>
                </a14:imgProps>
              </a:ext>
            </a:extLst>
          </a:blip>
          <a:srcRect r="6441"/>
          <a:stretch>
            <a:fillRect/>
          </a:stretch>
        </p:blipFill>
        <p:spPr>
          <a:xfrm>
            <a:off x="1" y="0"/>
            <a:ext cx="12192000" cy="6866308"/>
          </a:xfrm>
          <a:prstGeom prst="rect">
            <a:avLst/>
          </a:prstGeom>
        </p:spPr>
      </p:pic>
      <p:sp>
        <p:nvSpPr>
          <p:cNvPr id="2" name="TextBox 1">
            <a:extLst>
              <a:ext uri="{FF2B5EF4-FFF2-40B4-BE49-F238E27FC236}">
                <a16:creationId xmlns:a16="http://schemas.microsoft.com/office/drawing/2014/main" id="{1B944DC7-1D8E-7FC4-3CEC-55AF616C670D}"/>
              </a:ext>
            </a:extLst>
          </p:cNvPr>
          <p:cNvSpPr txBox="1"/>
          <p:nvPr/>
        </p:nvSpPr>
        <p:spPr>
          <a:xfrm>
            <a:off x="234776" y="491386"/>
            <a:ext cx="11701849" cy="707886"/>
          </a:xfrm>
          <a:prstGeom prst="rect">
            <a:avLst/>
          </a:prstGeom>
          <a:noFill/>
        </p:spPr>
        <p:txBody>
          <a:bodyPr wrap="square" rtlCol="0">
            <a:spAutoFit/>
          </a:bodyPr>
          <a:lstStyle/>
          <a:p>
            <a:pPr algn="ctr"/>
            <a:r>
              <a:rPr lang="en-US" sz="4000" b="1" dirty="0">
                <a:solidFill>
                  <a:schemeClr val="bg1"/>
                </a:solidFill>
                <a:latin typeface="Calibri" panose="020F0502020204030204" pitchFamily="34" charset="0"/>
                <a:cs typeface="Calibri" panose="020F0502020204030204" pitchFamily="34" charset="0"/>
              </a:rPr>
              <a:t>CHRIST’S AUTHORITATIVE MESSAGE (vs 14-15)</a:t>
            </a:r>
          </a:p>
        </p:txBody>
      </p:sp>
      <p:sp>
        <p:nvSpPr>
          <p:cNvPr id="3" name="TextBox 2">
            <a:extLst>
              <a:ext uri="{FF2B5EF4-FFF2-40B4-BE49-F238E27FC236}">
                <a16:creationId xmlns:a16="http://schemas.microsoft.com/office/drawing/2014/main" id="{F2296225-7D9D-5FBF-A568-FB6F04457DE1}"/>
              </a:ext>
            </a:extLst>
          </p:cNvPr>
          <p:cNvSpPr txBox="1"/>
          <p:nvPr/>
        </p:nvSpPr>
        <p:spPr>
          <a:xfrm>
            <a:off x="284205" y="1619069"/>
            <a:ext cx="11602995" cy="646331"/>
          </a:xfrm>
          <a:prstGeom prst="rect">
            <a:avLst/>
          </a:prstGeom>
          <a:noFill/>
        </p:spPr>
        <p:txBody>
          <a:bodyPr wrap="square" rtlCol="0">
            <a:spAutoFit/>
          </a:bodyPr>
          <a:lstStyle/>
          <a:p>
            <a:r>
              <a:rPr lang="en-US" sz="3600" b="1" dirty="0">
                <a:solidFill>
                  <a:schemeClr val="bg1"/>
                </a:solidFill>
                <a:latin typeface="Calibri" panose="020F0502020204030204" pitchFamily="34" charset="0"/>
                <a:cs typeface="Calibri" panose="020F0502020204030204" pitchFamily="34" charset="0"/>
              </a:rPr>
              <a:t>“Now after John was arrested” (Mark 1:14a)</a:t>
            </a:r>
          </a:p>
        </p:txBody>
      </p:sp>
      <p:sp>
        <p:nvSpPr>
          <p:cNvPr id="4" name="TextBox 3">
            <a:extLst>
              <a:ext uri="{FF2B5EF4-FFF2-40B4-BE49-F238E27FC236}">
                <a16:creationId xmlns:a16="http://schemas.microsoft.com/office/drawing/2014/main" id="{814A8C40-C945-FDE2-3848-09105355FEB8}"/>
              </a:ext>
            </a:extLst>
          </p:cNvPr>
          <p:cNvSpPr txBox="1"/>
          <p:nvPr/>
        </p:nvSpPr>
        <p:spPr>
          <a:xfrm>
            <a:off x="284205" y="3176560"/>
            <a:ext cx="11602995" cy="646331"/>
          </a:xfrm>
          <a:prstGeom prst="rect">
            <a:avLst/>
          </a:prstGeom>
          <a:noFill/>
        </p:spPr>
        <p:txBody>
          <a:bodyPr wrap="square" rtlCol="0">
            <a:spAutoFit/>
          </a:bodyPr>
          <a:lstStyle/>
          <a:p>
            <a:r>
              <a:rPr lang="en-US" sz="3600" b="1" dirty="0">
                <a:solidFill>
                  <a:schemeClr val="bg1"/>
                </a:solidFill>
                <a:latin typeface="Calibri" panose="020F0502020204030204" pitchFamily="34" charset="0"/>
                <a:cs typeface="Calibri" panose="020F0502020204030204" pitchFamily="34" charset="0"/>
              </a:rPr>
              <a:t>“Jesus came into Galilee” (Mark 1:14b)</a:t>
            </a:r>
          </a:p>
        </p:txBody>
      </p:sp>
      <p:sp>
        <p:nvSpPr>
          <p:cNvPr id="5" name="TextBox 4">
            <a:extLst>
              <a:ext uri="{FF2B5EF4-FFF2-40B4-BE49-F238E27FC236}">
                <a16:creationId xmlns:a16="http://schemas.microsoft.com/office/drawing/2014/main" id="{28326F5B-A06D-B096-D248-4B1D0182C900}"/>
              </a:ext>
            </a:extLst>
          </p:cNvPr>
          <p:cNvSpPr txBox="1"/>
          <p:nvPr/>
        </p:nvSpPr>
        <p:spPr>
          <a:xfrm>
            <a:off x="284202" y="4734051"/>
            <a:ext cx="11602995" cy="646331"/>
          </a:xfrm>
          <a:prstGeom prst="rect">
            <a:avLst/>
          </a:prstGeom>
          <a:noFill/>
        </p:spPr>
        <p:txBody>
          <a:bodyPr wrap="square" rtlCol="0">
            <a:spAutoFit/>
          </a:bodyPr>
          <a:lstStyle/>
          <a:p>
            <a:r>
              <a:rPr lang="en-US" sz="3600" b="1" dirty="0">
                <a:solidFill>
                  <a:schemeClr val="bg1"/>
                </a:solidFill>
                <a:latin typeface="Calibri" panose="020F0502020204030204" pitchFamily="34" charset="0"/>
                <a:cs typeface="Calibri" panose="020F0502020204030204" pitchFamily="34" charset="0"/>
              </a:rPr>
              <a:t>“proclaiming the gospel of God” (Mark 1:14c)</a:t>
            </a:r>
          </a:p>
        </p:txBody>
      </p:sp>
    </p:spTree>
    <p:extLst>
      <p:ext uri="{BB962C8B-B14F-4D97-AF65-F5344CB8AC3E}">
        <p14:creationId xmlns:p14="http://schemas.microsoft.com/office/powerpoint/2010/main" val="2197248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10A91A-7DE6-43D0-8653-76872D2927C2}"/>
            </a:ext>
          </a:extLst>
        </p:cNvPr>
        <p:cNvGrpSpPr/>
        <p:nvPr/>
      </p:nvGrpSpPr>
      <p:grpSpPr>
        <a:xfrm>
          <a:off x="0" y="0"/>
          <a:ext cx="0" cy="0"/>
          <a:chOff x="0" y="0"/>
          <a:chExt cx="0" cy="0"/>
        </a:xfrm>
      </p:grpSpPr>
      <p:pic>
        <p:nvPicPr>
          <p:cNvPr id="10" name="Picture 9" descr="A person with his hands to his face&#10;&#10;AI-generated content may be incorrect.">
            <a:extLst>
              <a:ext uri="{FF2B5EF4-FFF2-40B4-BE49-F238E27FC236}">
                <a16:creationId xmlns:a16="http://schemas.microsoft.com/office/drawing/2014/main" id="{5882890A-ED17-C00D-FFC5-E51543D809CC}"/>
              </a:ext>
            </a:extLst>
          </p:cNvPr>
          <p:cNvPicPr>
            <a:picLocks noChangeAspect="1"/>
          </p:cNvPicPr>
          <p:nvPr/>
        </p:nvPicPr>
        <p:blipFill>
          <a:blip r:embed="rId3"/>
          <a:stretch>
            <a:fillRect/>
          </a:stretch>
        </p:blipFill>
        <p:spPr>
          <a:xfrm flipH="1">
            <a:off x="0" y="0"/>
            <a:ext cx="12192000" cy="6858000"/>
          </a:xfrm>
          <a:prstGeom prst="rect">
            <a:avLst/>
          </a:prstGeom>
        </p:spPr>
      </p:pic>
      <p:sp>
        <p:nvSpPr>
          <p:cNvPr id="2" name="TextBox 1">
            <a:extLst>
              <a:ext uri="{FF2B5EF4-FFF2-40B4-BE49-F238E27FC236}">
                <a16:creationId xmlns:a16="http://schemas.microsoft.com/office/drawing/2014/main" id="{8E0472AB-C2A1-4A49-E100-49F72B4EE033}"/>
              </a:ext>
            </a:extLst>
          </p:cNvPr>
          <p:cNvSpPr txBox="1"/>
          <p:nvPr/>
        </p:nvSpPr>
        <p:spPr>
          <a:xfrm>
            <a:off x="294502" y="420129"/>
            <a:ext cx="11602995" cy="646331"/>
          </a:xfrm>
          <a:prstGeom prst="rect">
            <a:avLst/>
          </a:prstGeom>
          <a:noFill/>
        </p:spPr>
        <p:txBody>
          <a:bodyPr wrap="square" rtlCol="0">
            <a:spAutoFit/>
          </a:bodyPr>
          <a:lstStyle/>
          <a:p>
            <a:r>
              <a:rPr lang="en-US" sz="3600" b="1" dirty="0">
                <a:solidFill>
                  <a:schemeClr val="bg1"/>
                </a:solidFill>
                <a:latin typeface="Calibri" panose="020F0502020204030204" pitchFamily="34" charset="0"/>
                <a:cs typeface="Calibri" panose="020F0502020204030204" pitchFamily="34" charset="0"/>
              </a:rPr>
              <a:t>“and saying, “The time is fulfilled” (Mark 1:15a)</a:t>
            </a:r>
          </a:p>
        </p:txBody>
      </p:sp>
      <p:sp>
        <p:nvSpPr>
          <p:cNvPr id="3" name="TextBox 2">
            <a:extLst>
              <a:ext uri="{FF2B5EF4-FFF2-40B4-BE49-F238E27FC236}">
                <a16:creationId xmlns:a16="http://schemas.microsoft.com/office/drawing/2014/main" id="{FF7C09C7-4D56-D336-61A2-2A34EE565610}"/>
              </a:ext>
            </a:extLst>
          </p:cNvPr>
          <p:cNvSpPr txBox="1"/>
          <p:nvPr/>
        </p:nvSpPr>
        <p:spPr>
          <a:xfrm>
            <a:off x="294502" y="1869989"/>
            <a:ext cx="11602995" cy="646331"/>
          </a:xfrm>
          <a:prstGeom prst="rect">
            <a:avLst/>
          </a:prstGeom>
          <a:noFill/>
        </p:spPr>
        <p:txBody>
          <a:bodyPr wrap="square" rtlCol="0">
            <a:spAutoFit/>
          </a:bodyPr>
          <a:lstStyle/>
          <a:p>
            <a:r>
              <a:rPr lang="en-US" sz="3600" b="1" dirty="0">
                <a:solidFill>
                  <a:schemeClr val="bg1"/>
                </a:solidFill>
                <a:latin typeface="Calibri" panose="020F0502020204030204" pitchFamily="34" charset="0"/>
                <a:cs typeface="Calibri" panose="020F0502020204030204" pitchFamily="34" charset="0"/>
              </a:rPr>
              <a:t>“and the kingdom of God is at hand” (Mark 1:15b)</a:t>
            </a:r>
          </a:p>
        </p:txBody>
      </p:sp>
      <p:sp>
        <p:nvSpPr>
          <p:cNvPr id="4" name="TextBox 3">
            <a:extLst>
              <a:ext uri="{FF2B5EF4-FFF2-40B4-BE49-F238E27FC236}">
                <a16:creationId xmlns:a16="http://schemas.microsoft.com/office/drawing/2014/main" id="{433B2C3C-B5F8-466E-ABF8-9E28D9010301}"/>
              </a:ext>
            </a:extLst>
          </p:cNvPr>
          <p:cNvSpPr txBox="1"/>
          <p:nvPr/>
        </p:nvSpPr>
        <p:spPr>
          <a:xfrm>
            <a:off x="294500" y="3323724"/>
            <a:ext cx="11602995" cy="646331"/>
          </a:xfrm>
          <a:prstGeom prst="rect">
            <a:avLst/>
          </a:prstGeom>
          <a:noFill/>
        </p:spPr>
        <p:txBody>
          <a:bodyPr wrap="square" rtlCol="0">
            <a:spAutoFit/>
          </a:bodyPr>
          <a:lstStyle/>
          <a:p>
            <a:r>
              <a:rPr lang="en-US" sz="3600" b="1" dirty="0">
                <a:solidFill>
                  <a:schemeClr val="bg1"/>
                </a:solidFill>
                <a:latin typeface="Calibri" panose="020F0502020204030204" pitchFamily="34" charset="0"/>
                <a:cs typeface="Calibri" panose="020F0502020204030204" pitchFamily="34" charset="0"/>
              </a:rPr>
              <a:t>“repent” (Mark 1:15c) – What repentance is not</a:t>
            </a:r>
          </a:p>
        </p:txBody>
      </p:sp>
      <p:sp>
        <p:nvSpPr>
          <p:cNvPr id="5" name="TextBox 4">
            <a:extLst>
              <a:ext uri="{FF2B5EF4-FFF2-40B4-BE49-F238E27FC236}">
                <a16:creationId xmlns:a16="http://schemas.microsoft.com/office/drawing/2014/main" id="{ADE81C5A-5DAD-F21E-E644-6D4106F075D6}"/>
              </a:ext>
            </a:extLst>
          </p:cNvPr>
          <p:cNvSpPr txBox="1"/>
          <p:nvPr/>
        </p:nvSpPr>
        <p:spPr>
          <a:xfrm>
            <a:off x="294500" y="4773584"/>
            <a:ext cx="11602995" cy="646331"/>
          </a:xfrm>
          <a:prstGeom prst="rect">
            <a:avLst/>
          </a:prstGeom>
          <a:noFill/>
        </p:spPr>
        <p:txBody>
          <a:bodyPr wrap="square" rtlCol="0">
            <a:spAutoFit/>
          </a:bodyPr>
          <a:lstStyle/>
          <a:p>
            <a:r>
              <a:rPr lang="en-US" sz="3600" b="1" dirty="0">
                <a:solidFill>
                  <a:schemeClr val="bg1"/>
                </a:solidFill>
                <a:latin typeface="Calibri" panose="020F0502020204030204" pitchFamily="34" charset="0"/>
                <a:cs typeface="Calibri" panose="020F0502020204030204" pitchFamily="34" charset="0"/>
              </a:rPr>
              <a:t>What repentance is…</a:t>
            </a:r>
          </a:p>
        </p:txBody>
      </p:sp>
    </p:spTree>
    <p:extLst>
      <p:ext uri="{BB962C8B-B14F-4D97-AF65-F5344CB8AC3E}">
        <p14:creationId xmlns:p14="http://schemas.microsoft.com/office/powerpoint/2010/main" val="3210535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EA8E25-26A9-145C-9A33-ABD30AAF999C}"/>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F6E963BB-F68D-018B-D26D-BC654D2A1C87}"/>
              </a:ext>
            </a:extLst>
          </p:cNvPr>
          <p:cNvPicPr>
            <a:picLocks noChangeAspect="1"/>
          </p:cNvPicPr>
          <p:nvPr/>
        </p:nvPicPr>
        <p:blipFill>
          <a:blip r:embed="rId3"/>
          <a:stretch>
            <a:fillRect/>
          </a:stretch>
        </p:blipFill>
        <p:spPr>
          <a:xfrm>
            <a:off x="0" y="0"/>
            <a:ext cx="12192000" cy="6866308"/>
          </a:xfrm>
          <a:prstGeom prst="rect">
            <a:avLst/>
          </a:prstGeom>
        </p:spPr>
      </p:pic>
      <p:sp>
        <p:nvSpPr>
          <p:cNvPr id="3" name="TextBox 2">
            <a:extLst>
              <a:ext uri="{FF2B5EF4-FFF2-40B4-BE49-F238E27FC236}">
                <a16:creationId xmlns:a16="http://schemas.microsoft.com/office/drawing/2014/main" id="{68B647C4-D130-83AC-8AEC-93902F68EAFD}"/>
              </a:ext>
            </a:extLst>
          </p:cNvPr>
          <p:cNvSpPr txBox="1"/>
          <p:nvPr/>
        </p:nvSpPr>
        <p:spPr>
          <a:xfrm>
            <a:off x="226538" y="500134"/>
            <a:ext cx="11738919" cy="2308324"/>
          </a:xfrm>
          <a:prstGeom prst="rect">
            <a:avLst/>
          </a:prstGeom>
          <a:noFill/>
        </p:spPr>
        <p:txBody>
          <a:bodyPr wrap="square">
            <a:spAutoFit/>
          </a:bodyPr>
          <a:lstStyle/>
          <a:p>
            <a:pPr algn="ctr"/>
            <a:r>
              <a:rPr lang="en-AU" sz="3600" b="1" kern="100" dirty="0">
                <a:solidFill>
                  <a:schemeClr val="bg1"/>
                </a:solidFill>
                <a:effectLst/>
                <a:latin typeface="Calibri" panose="020F0502020204030204" pitchFamily="34" charset="0"/>
                <a:ea typeface="Aptos" panose="020B0004020202020204" pitchFamily="34" charset="0"/>
                <a:cs typeface="Calibri" panose="020F0502020204030204" pitchFamily="34" charset="0"/>
              </a:rPr>
              <a:t>"That dear friend," said he, "is repentance; repentance has been with me all my life, and I think I shall drop a tear as I go through the gates, to think that I can repent no more.” Rowland Hill</a:t>
            </a:r>
          </a:p>
        </p:txBody>
      </p:sp>
      <p:sp>
        <p:nvSpPr>
          <p:cNvPr id="4" name="TextBox 3">
            <a:extLst>
              <a:ext uri="{FF2B5EF4-FFF2-40B4-BE49-F238E27FC236}">
                <a16:creationId xmlns:a16="http://schemas.microsoft.com/office/drawing/2014/main" id="{1841187B-B6C8-089B-4D98-9B9BA67595D6}"/>
              </a:ext>
            </a:extLst>
          </p:cNvPr>
          <p:cNvSpPr txBox="1"/>
          <p:nvPr/>
        </p:nvSpPr>
        <p:spPr>
          <a:xfrm>
            <a:off x="226538" y="3105834"/>
            <a:ext cx="11738919" cy="646331"/>
          </a:xfrm>
          <a:prstGeom prst="rect">
            <a:avLst/>
          </a:prstGeom>
          <a:noFill/>
        </p:spPr>
        <p:txBody>
          <a:bodyPr wrap="square">
            <a:spAutoFit/>
          </a:bodyPr>
          <a:lstStyle/>
          <a:p>
            <a:pPr algn="ctr"/>
            <a:r>
              <a:rPr lang="en-AU" sz="3600" b="1" kern="100" dirty="0">
                <a:solidFill>
                  <a:schemeClr val="bg1"/>
                </a:solidFill>
                <a:effectLst/>
                <a:latin typeface="Calibri" panose="020F0502020204030204" pitchFamily="34" charset="0"/>
                <a:ea typeface="Aptos" panose="020B0004020202020204" pitchFamily="34" charset="0"/>
                <a:cs typeface="Calibri" panose="020F0502020204030204" pitchFamily="34" charset="0"/>
              </a:rPr>
              <a:t>“and believe in the gospel” (Mark 1:15d)</a:t>
            </a:r>
          </a:p>
        </p:txBody>
      </p:sp>
      <p:sp>
        <p:nvSpPr>
          <p:cNvPr id="5" name="TextBox 4">
            <a:extLst>
              <a:ext uri="{FF2B5EF4-FFF2-40B4-BE49-F238E27FC236}">
                <a16:creationId xmlns:a16="http://schemas.microsoft.com/office/drawing/2014/main" id="{37DF79E7-FA6D-F34F-BA6A-27BC928563D1}"/>
              </a:ext>
            </a:extLst>
          </p:cNvPr>
          <p:cNvSpPr txBox="1"/>
          <p:nvPr/>
        </p:nvSpPr>
        <p:spPr>
          <a:xfrm>
            <a:off x="226538" y="4049541"/>
            <a:ext cx="11738919" cy="1200329"/>
          </a:xfrm>
          <a:prstGeom prst="rect">
            <a:avLst/>
          </a:prstGeom>
          <a:noFill/>
        </p:spPr>
        <p:txBody>
          <a:bodyPr wrap="square">
            <a:spAutoFit/>
          </a:bodyPr>
          <a:lstStyle/>
          <a:p>
            <a:pPr algn="ctr"/>
            <a:r>
              <a:rPr lang="en-AU" sz="3600" b="1" kern="100" dirty="0">
                <a:solidFill>
                  <a:schemeClr val="bg1"/>
                </a:solidFill>
                <a:effectLst/>
                <a:latin typeface="Calibri" panose="020F0502020204030204" pitchFamily="34" charset="0"/>
                <a:ea typeface="Aptos" panose="020B0004020202020204" pitchFamily="34" charset="0"/>
                <a:cs typeface="Calibri" panose="020F0502020204030204" pitchFamily="34" charset="0"/>
              </a:rPr>
              <a:t>The fullness of time has come, the king is here, he commands us to repent and believe, what is your response?</a:t>
            </a:r>
          </a:p>
        </p:txBody>
      </p:sp>
    </p:spTree>
    <p:extLst>
      <p:ext uri="{BB962C8B-B14F-4D97-AF65-F5344CB8AC3E}">
        <p14:creationId xmlns:p14="http://schemas.microsoft.com/office/powerpoint/2010/main" val="1025587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1E27EB-8CA5-7B6C-794C-AF3FDA71606D}"/>
            </a:ext>
          </a:extLst>
        </p:cNvPr>
        <p:cNvGrpSpPr/>
        <p:nvPr/>
      </p:nvGrpSpPr>
      <p:grpSpPr>
        <a:xfrm>
          <a:off x="0" y="0"/>
          <a:ext cx="0" cy="0"/>
          <a:chOff x="0" y="0"/>
          <a:chExt cx="0" cy="0"/>
        </a:xfrm>
      </p:grpSpPr>
      <p:pic>
        <p:nvPicPr>
          <p:cNvPr id="8" name="Picture 7" descr="A person standing in a line of sheep&#10;&#10;AI-generated content may be incorrect.">
            <a:extLst>
              <a:ext uri="{FF2B5EF4-FFF2-40B4-BE49-F238E27FC236}">
                <a16:creationId xmlns:a16="http://schemas.microsoft.com/office/drawing/2014/main" id="{1F824864-C74E-D142-B423-0C9CD3A10760}"/>
              </a:ext>
            </a:extLst>
          </p:cNvPr>
          <p:cNvPicPr>
            <a:picLocks noChangeAspect="1"/>
          </p:cNvPicPr>
          <p:nvPr/>
        </p:nvPicPr>
        <p:blipFill>
          <a:blip r:embed="rId3"/>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6114F41D-B16A-16D6-C7BC-05F7AFB7E0C0}"/>
              </a:ext>
            </a:extLst>
          </p:cNvPr>
          <p:cNvSpPr txBox="1"/>
          <p:nvPr/>
        </p:nvSpPr>
        <p:spPr>
          <a:xfrm>
            <a:off x="226540" y="463775"/>
            <a:ext cx="11701849" cy="707886"/>
          </a:xfrm>
          <a:prstGeom prst="rect">
            <a:avLst/>
          </a:prstGeom>
          <a:noFill/>
        </p:spPr>
        <p:txBody>
          <a:bodyPr wrap="square" rtlCol="0">
            <a:spAutoFit/>
          </a:bodyPr>
          <a:lstStyle/>
          <a:p>
            <a:pPr algn="ctr"/>
            <a:r>
              <a:rPr lang="en-US" sz="4000" b="1" dirty="0">
                <a:solidFill>
                  <a:schemeClr val="bg1"/>
                </a:solidFill>
                <a:latin typeface="Calibri" panose="020F0502020204030204" pitchFamily="34" charset="0"/>
                <a:cs typeface="Calibri" panose="020F0502020204030204" pitchFamily="34" charset="0"/>
              </a:rPr>
              <a:t>CHRIST’S AUTHORITATIVE CALL (vs 16-20)</a:t>
            </a:r>
          </a:p>
        </p:txBody>
      </p:sp>
      <p:sp>
        <p:nvSpPr>
          <p:cNvPr id="3" name="TextBox 2">
            <a:extLst>
              <a:ext uri="{FF2B5EF4-FFF2-40B4-BE49-F238E27FC236}">
                <a16:creationId xmlns:a16="http://schemas.microsoft.com/office/drawing/2014/main" id="{9F5155DB-B0AC-E8C4-298F-4E32BD1C3BF7}"/>
              </a:ext>
            </a:extLst>
          </p:cNvPr>
          <p:cNvSpPr txBox="1"/>
          <p:nvPr/>
        </p:nvSpPr>
        <p:spPr>
          <a:xfrm>
            <a:off x="226540" y="1339465"/>
            <a:ext cx="11738919" cy="1754326"/>
          </a:xfrm>
          <a:prstGeom prst="rect">
            <a:avLst/>
          </a:prstGeom>
          <a:noFill/>
        </p:spPr>
        <p:txBody>
          <a:bodyPr wrap="square">
            <a:spAutoFit/>
          </a:bodyPr>
          <a:lstStyle/>
          <a:p>
            <a:pPr algn="ctr"/>
            <a:r>
              <a:rPr lang="en-AU" sz="3600" b="1" kern="100" dirty="0">
                <a:solidFill>
                  <a:schemeClr val="bg1"/>
                </a:solidFill>
                <a:effectLst/>
                <a:latin typeface="Calibri" panose="020F0502020204030204" pitchFamily="34" charset="0"/>
                <a:ea typeface="Aptos" panose="020B0004020202020204" pitchFamily="34" charset="0"/>
                <a:cs typeface="Calibri" panose="020F0502020204030204" pitchFamily="34" charset="0"/>
              </a:rPr>
              <a:t>“Passing alongside the Sea of Galilee, he saw Simon and Andrew the brother of Simon casting a net into the sea, for they were fishermen” (Mark 1:16)</a:t>
            </a:r>
          </a:p>
        </p:txBody>
      </p:sp>
      <p:sp>
        <p:nvSpPr>
          <p:cNvPr id="4" name="TextBox 3">
            <a:extLst>
              <a:ext uri="{FF2B5EF4-FFF2-40B4-BE49-F238E27FC236}">
                <a16:creationId xmlns:a16="http://schemas.microsoft.com/office/drawing/2014/main" id="{AA613B6A-843C-D01A-AC4B-DA422A509D51}"/>
              </a:ext>
            </a:extLst>
          </p:cNvPr>
          <p:cNvSpPr txBox="1"/>
          <p:nvPr/>
        </p:nvSpPr>
        <p:spPr>
          <a:xfrm>
            <a:off x="226540" y="3498787"/>
            <a:ext cx="11738919" cy="646331"/>
          </a:xfrm>
          <a:prstGeom prst="rect">
            <a:avLst/>
          </a:prstGeom>
          <a:noFill/>
        </p:spPr>
        <p:txBody>
          <a:bodyPr wrap="square">
            <a:spAutoFit/>
          </a:bodyPr>
          <a:lstStyle/>
          <a:p>
            <a:pPr algn="ctr"/>
            <a:r>
              <a:rPr lang="en-AU" sz="3600" b="1" kern="100" dirty="0">
                <a:solidFill>
                  <a:schemeClr val="bg1"/>
                </a:solidFill>
                <a:effectLst/>
                <a:latin typeface="Calibri" panose="020F0502020204030204" pitchFamily="34" charset="0"/>
                <a:ea typeface="Aptos" panose="020B0004020202020204" pitchFamily="34" charset="0"/>
                <a:cs typeface="Calibri" panose="020F0502020204030204" pitchFamily="34" charset="0"/>
              </a:rPr>
              <a:t>“And Jesus said to them, “Follow me” (Mark 1:17a)</a:t>
            </a:r>
          </a:p>
        </p:txBody>
      </p:sp>
      <p:sp>
        <p:nvSpPr>
          <p:cNvPr id="5" name="TextBox 4">
            <a:extLst>
              <a:ext uri="{FF2B5EF4-FFF2-40B4-BE49-F238E27FC236}">
                <a16:creationId xmlns:a16="http://schemas.microsoft.com/office/drawing/2014/main" id="{EE096D49-5A72-2829-8918-7EA8A857CDD1}"/>
              </a:ext>
            </a:extLst>
          </p:cNvPr>
          <p:cNvSpPr txBox="1"/>
          <p:nvPr/>
        </p:nvSpPr>
        <p:spPr>
          <a:xfrm>
            <a:off x="226540" y="4550114"/>
            <a:ext cx="11738919" cy="646331"/>
          </a:xfrm>
          <a:prstGeom prst="rect">
            <a:avLst/>
          </a:prstGeom>
          <a:noFill/>
        </p:spPr>
        <p:txBody>
          <a:bodyPr wrap="square">
            <a:spAutoFit/>
          </a:bodyPr>
          <a:lstStyle/>
          <a:p>
            <a:pPr algn="ctr"/>
            <a:r>
              <a:rPr lang="en-AU" sz="3600" b="1" kern="100" dirty="0">
                <a:solidFill>
                  <a:schemeClr val="bg1"/>
                </a:solidFill>
                <a:effectLst/>
                <a:latin typeface="Calibri" panose="020F0502020204030204" pitchFamily="34" charset="0"/>
                <a:ea typeface="Aptos" panose="020B0004020202020204" pitchFamily="34" charset="0"/>
                <a:cs typeface="Calibri" panose="020F0502020204030204" pitchFamily="34" charset="0"/>
              </a:rPr>
              <a:t>“and I wil</a:t>
            </a:r>
            <a:r>
              <a:rPr lang="en-AU" sz="3600" b="1" kern="100" dirty="0">
                <a:solidFill>
                  <a:schemeClr val="bg1"/>
                </a:solidFill>
                <a:latin typeface="Calibri" panose="020F0502020204030204" pitchFamily="34" charset="0"/>
                <a:ea typeface="Aptos" panose="020B0004020202020204" pitchFamily="34" charset="0"/>
                <a:cs typeface="Calibri" panose="020F0502020204030204" pitchFamily="34" charset="0"/>
              </a:rPr>
              <a:t>l make you become” (Mark 1:17b)</a:t>
            </a:r>
            <a:endParaRPr lang="en-AU" sz="3600" b="1" kern="100" dirty="0">
              <a:solidFill>
                <a:schemeClr val="bg1"/>
              </a:solidFill>
              <a:effectLst/>
              <a:latin typeface="Calibri" panose="020F0502020204030204" pitchFamily="34" charset="0"/>
              <a:ea typeface="Aptos" panose="020B0004020202020204" pitchFamily="34" charset="0"/>
              <a:cs typeface="Calibri" panose="020F0502020204030204" pitchFamily="34" charset="0"/>
            </a:endParaRPr>
          </a:p>
        </p:txBody>
      </p:sp>
    </p:spTree>
    <p:extLst>
      <p:ext uri="{BB962C8B-B14F-4D97-AF65-F5344CB8AC3E}">
        <p14:creationId xmlns:p14="http://schemas.microsoft.com/office/powerpoint/2010/main" val="2762696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CF3D62-5E43-E3A0-84FC-2E9E6002DDCA}"/>
            </a:ext>
          </a:extLst>
        </p:cNvPr>
        <p:cNvGrpSpPr/>
        <p:nvPr/>
      </p:nvGrpSpPr>
      <p:grpSpPr>
        <a:xfrm>
          <a:off x="0" y="0"/>
          <a:ext cx="0" cy="0"/>
          <a:chOff x="0" y="0"/>
          <a:chExt cx="0" cy="0"/>
        </a:xfrm>
      </p:grpSpPr>
      <p:pic>
        <p:nvPicPr>
          <p:cNvPr id="11" name="Picture 10" descr="A cross with a tie in the middle of the field&#10;&#10;AI-generated content may be incorrect.">
            <a:extLst>
              <a:ext uri="{FF2B5EF4-FFF2-40B4-BE49-F238E27FC236}">
                <a16:creationId xmlns:a16="http://schemas.microsoft.com/office/drawing/2014/main" id="{83616DF6-93C8-C6E3-2C6E-CE06DB41C7D2}"/>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contrast="20000"/>
                    </a14:imgEffect>
                  </a14:imgLayer>
                </a14:imgProps>
              </a:ext>
            </a:extLst>
          </a:blip>
          <a:stretch>
            <a:fillRect/>
          </a:stretch>
        </p:blipFill>
        <p:spPr>
          <a:xfrm flipH="1">
            <a:off x="0" y="1"/>
            <a:ext cx="12192000" cy="6858000"/>
          </a:xfrm>
          <a:prstGeom prst="rect">
            <a:avLst/>
          </a:prstGeom>
        </p:spPr>
      </p:pic>
      <p:sp>
        <p:nvSpPr>
          <p:cNvPr id="2" name="TextBox 1">
            <a:extLst>
              <a:ext uri="{FF2B5EF4-FFF2-40B4-BE49-F238E27FC236}">
                <a16:creationId xmlns:a16="http://schemas.microsoft.com/office/drawing/2014/main" id="{7278756F-6E2E-9729-C2F8-E23D424EAB23}"/>
              </a:ext>
            </a:extLst>
          </p:cNvPr>
          <p:cNvSpPr txBox="1"/>
          <p:nvPr/>
        </p:nvSpPr>
        <p:spPr>
          <a:xfrm>
            <a:off x="226540" y="463378"/>
            <a:ext cx="11738919" cy="646331"/>
          </a:xfrm>
          <a:prstGeom prst="rect">
            <a:avLst/>
          </a:prstGeom>
          <a:noFill/>
        </p:spPr>
        <p:txBody>
          <a:bodyPr wrap="square">
            <a:spAutoFit/>
          </a:bodyPr>
          <a:lstStyle/>
          <a:p>
            <a:r>
              <a:rPr lang="en-AU" sz="3600" b="1" kern="100" dirty="0">
                <a:effectLst/>
                <a:latin typeface="Calibri" panose="020F0502020204030204" pitchFamily="34" charset="0"/>
                <a:ea typeface="Aptos" panose="020B0004020202020204" pitchFamily="34" charset="0"/>
                <a:cs typeface="Calibri" panose="020F0502020204030204" pitchFamily="34" charset="0"/>
              </a:rPr>
              <a:t>“fishers of men” (Mark 1:17c)</a:t>
            </a:r>
          </a:p>
        </p:txBody>
      </p:sp>
      <p:sp>
        <p:nvSpPr>
          <p:cNvPr id="3" name="TextBox 2">
            <a:extLst>
              <a:ext uri="{FF2B5EF4-FFF2-40B4-BE49-F238E27FC236}">
                <a16:creationId xmlns:a16="http://schemas.microsoft.com/office/drawing/2014/main" id="{79989C39-4E8D-9870-43F1-5A4021594246}"/>
              </a:ext>
            </a:extLst>
          </p:cNvPr>
          <p:cNvSpPr txBox="1"/>
          <p:nvPr/>
        </p:nvSpPr>
        <p:spPr>
          <a:xfrm>
            <a:off x="226540" y="1828845"/>
            <a:ext cx="11738919" cy="1200329"/>
          </a:xfrm>
          <a:prstGeom prst="rect">
            <a:avLst/>
          </a:prstGeom>
          <a:noFill/>
        </p:spPr>
        <p:txBody>
          <a:bodyPr wrap="square">
            <a:spAutoFit/>
          </a:bodyPr>
          <a:lstStyle/>
          <a:p>
            <a:r>
              <a:rPr lang="en-AU" sz="3600" b="1" kern="100" dirty="0">
                <a:effectLst/>
                <a:latin typeface="Calibri" panose="020F0502020204030204" pitchFamily="34" charset="0"/>
                <a:ea typeface="Aptos" panose="020B0004020202020204" pitchFamily="34" charset="0"/>
                <a:cs typeface="Calibri" panose="020F0502020204030204" pitchFamily="34" charset="0"/>
              </a:rPr>
              <a:t>“And immediately they left their nets and followed him” (Mark 1:18)</a:t>
            </a:r>
          </a:p>
        </p:txBody>
      </p:sp>
      <p:sp>
        <p:nvSpPr>
          <p:cNvPr id="4" name="TextBox 3">
            <a:extLst>
              <a:ext uri="{FF2B5EF4-FFF2-40B4-BE49-F238E27FC236}">
                <a16:creationId xmlns:a16="http://schemas.microsoft.com/office/drawing/2014/main" id="{0F844016-BA03-B032-1439-67976ABFD866}"/>
              </a:ext>
            </a:extLst>
          </p:cNvPr>
          <p:cNvSpPr txBox="1"/>
          <p:nvPr/>
        </p:nvSpPr>
        <p:spPr>
          <a:xfrm>
            <a:off x="226540" y="3748310"/>
            <a:ext cx="8065054" cy="2308324"/>
          </a:xfrm>
          <a:prstGeom prst="rect">
            <a:avLst/>
          </a:prstGeom>
          <a:noFill/>
        </p:spPr>
        <p:txBody>
          <a:bodyPr wrap="square">
            <a:spAutoFit/>
          </a:bodyPr>
          <a:lstStyle/>
          <a:p>
            <a:r>
              <a:rPr lang="en-AU" sz="3600" b="1" kern="100" dirty="0">
                <a:effectLst/>
                <a:latin typeface="Calibri" panose="020F0502020204030204" pitchFamily="34" charset="0"/>
                <a:ea typeface="Aptos" panose="020B0004020202020204" pitchFamily="34" charset="0"/>
                <a:cs typeface="Calibri" panose="020F0502020204030204" pitchFamily="34" charset="0"/>
              </a:rPr>
              <a:t>“And going on a little farther, he saw James the son of Zebedee and John his brother, who were in their boat mending the nets” (Mark 1:19)</a:t>
            </a:r>
          </a:p>
        </p:txBody>
      </p:sp>
    </p:spTree>
    <p:extLst>
      <p:ext uri="{BB962C8B-B14F-4D97-AF65-F5344CB8AC3E}">
        <p14:creationId xmlns:p14="http://schemas.microsoft.com/office/powerpoint/2010/main" val="3999629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BFAD86-463A-4E5E-606F-9E8C7C8929CA}"/>
            </a:ext>
          </a:extLst>
        </p:cNvPr>
        <p:cNvGrpSpPr/>
        <p:nvPr/>
      </p:nvGrpSpPr>
      <p:grpSpPr>
        <a:xfrm>
          <a:off x="0" y="0"/>
          <a:ext cx="0" cy="0"/>
          <a:chOff x="0" y="0"/>
          <a:chExt cx="0" cy="0"/>
        </a:xfrm>
      </p:grpSpPr>
      <p:pic>
        <p:nvPicPr>
          <p:cNvPr id="6" name="Picture 5" descr="A yellow and white arrows on a black background&#10;&#10;AI-generated content may be incorrect.">
            <a:extLst>
              <a:ext uri="{FF2B5EF4-FFF2-40B4-BE49-F238E27FC236}">
                <a16:creationId xmlns:a16="http://schemas.microsoft.com/office/drawing/2014/main" id="{61872D09-47B9-D049-DFB5-F29713D0D772}"/>
              </a:ext>
            </a:extLst>
          </p:cNvPr>
          <p:cNvPicPr>
            <a:picLocks noChangeAspect="1"/>
          </p:cNvPicPr>
          <p:nvPr/>
        </p:nvPicPr>
        <p:blipFill>
          <a:blip r:embed="rId3"/>
          <a:stretch>
            <a:fillRect/>
          </a:stretch>
        </p:blipFill>
        <p:spPr>
          <a:xfrm>
            <a:off x="1" y="-1"/>
            <a:ext cx="12192000" cy="6877373"/>
          </a:xfrm>
          <a:prstGeom prst="rect">
            <a:avLst/>
          </a:prstGeom>
        </p:spPr>
      </p:pic>
      <p:sp>
        <p:nvSpPr>
          <p:cNvPr id="2" name="TextBox 1">
            <a:extLst>
              <a:ext uri="{FF2B5EF4-FFF2-40B4-BE49-F238E27FC236}">
                <a16:creationId xmlns:a16="http://schemas.microsoft.com/office/drawing/2014/main" id="{120EAE83-912A-6ED7-6A8C-7A05DCE3BD3A}"/>
              </a:ext>
            </a:extLst>
          </p:cNvPr>
          <p:cNvSpPr txBox="1"/>
          <p:nvPr/>
        </p:nvSpPr>
        <p:spPr>
          <a:xfrm>
            <a:off x="226540" y="442783"/>
            <a:ext cx="11738919" cy="1754326"/>
          </a:xfrm>
          <a:prstGeom prst="rect">
            <a:avLst/>
          </a:prstGeom>
          <a:noFill/>
        </p:spPr>
        <p:txBody>
          <a:bodyPr wrap="square">
            <a:spAutoFit/>
          </a:bodyPr>
          <a:lstStyle/>
          <a:p>
            <a:pPr algn="ctr"/>
            <a:r>
              <a:rPr lang="en-AU" sz="3600" b="1" kern="100" dirty="0">
                <a:solidFill>
                  <a:schemeClr val="bg1"/>
                </a:solidFill>
                <a:effectLst/>
                <a:latin typeface="Calibri" panose="020F0502020204030204" pitchFamily="34" charset="0"/>
                <a:ea typeface="Aptos" panose="020B0004020202020204" pitchFamily="34" charset="0"/>
                <a:cs typeface="Calibri" panose="020F0502020204030204" pitchFamily="34" charset="0"/>
              </a:rPr>
              <a:t>“And immediately he called them, and they left their father Zebedee in the boat with the hired servants and followed him” (Mark 1:20)</a:t>
            </a:r>
          </a:p>
        </p:txBody>
      </p:sp>
      <p:sp>
        <p:nvSpPr>
          <p:cNvPr id="3" name="TextBox 2">
            <a:extLst>
              <a:ext uri="{FF2B5EF4-FFF2-40B4-BE49-F238E27FC236}">
                <a16:creationId xmlns:a16="http://schemas.microsoft.com/office/drawing/2014/main" id="{051300EA-86B0-D154-930F-0974C2759F60}"/>
              </a:ext>
            </a:extLst>
          </p:cNvPr>
          <p:cNvSpPr txBox="1"/>
          <p:nvPr/>
        </p:nvSpPr>
        <p:spPr>
          <a:xfrm>
            <a:off x="226540" y="2649057"/>
            <a:ext cx="11738919" cy="1200329"/>
          </a:xfrm>
          <a:prstGeom prst="rect">
            <a:avLst/>
          </a:prstGeom>
          <a:noFill/>
        </p:spPr>
        <p:txBody>
          <a:bodyPr wrap="square">
            <a:spAutoFit/>
          </a:bodyPr>
          <a:lstStyle/>
          <a:p>
            <a:pPr algn="ctr"/>
            <a:r>
              <a:rPr lang="en-AU" sz="3600" b="1" kern="100" dirty="0">
                <a:solidFill>
                  <a:schemeClr val="bg1"/>
                </a:solidFill>
                <a:effectLst/>
                <a:latin typeface="Calibri" panose="020F0502020204030204" pitchFamily="34" charset="0"/>
                <a:ea typeface="Aptos" panose="020B0004020202020204" pitchFamily="34" charset="0"/>
                <a:cs typeface="Calibri" panose="020F0502020204030204" pitchFamily="34" charset="0"/>
              </a:rPr>
              <a:t>A sovereign king, with a sovereign call, a sovereign enabling, moved us to follow </a:t>
            </a:r>
            <a:r>
              <a:rPr lang="en-AU" sz="3600" b="1" kern="100" dirty="0">
                <a:solidFill>
                  <a:schemeClr val="bg1"/>
                </a:solidFill>
                <a:latin typeface="Calibri" panose="020F0502020204030204" pitchFamily="34" charset="0"/>
                <a:ea typeface="Aptos" panose="020B0004020202020204" pitchFamily="34" charset="0"/>
                <a:cs typeface="Calibri" panose="020F0502020204030204" pitchFamily="34" charset="0"/>
              </a:rPr>
              <a:t>him</a:t>
            </a:r>
            <a:r>
              <a:rPr lang="en-AU" sz="3600" b="1" kern="100" dirty="0">
                <a:solidFill>
                  <a:schemeClr val="bg1"/>
                </a:solidFill>
                <a:effectLst/>
                <a:latin typeface="Calibri" panose="020F0502020204030204" pitchFamily="34" charset="0"/>
                <a:ea typeface="Aptos" panose="020B0004020202020204" pitchFamily="34" charset="0"/>
                <a:cs typeface="Calibri" panose="020F0502020204030204" pitchFamily="34" charset="0"/>
              </a:rPr>
              <a:t> by the sovereign power of God</a:t>
            </a:r>
          </a:p>
        </p:txBody>
      </p:sp>
      <p:sp>
        <p:nvSpPr>
          <p:cNvPr id="4" name="TextBox 3">
            <a:extLst>
              <a:ext uri="{FF2B5EF4-FFF2-40B4-BE49-F238E27FC236}">
                <a16:creationId xmlns:a16="http://schemas.microsoft.com/office/drawing/2014/main" id="{C23F3051-97A5-68EE-C6EA-200A5A6D3ED5}"/>
              </a:ext>
            </a:extLst>
          </p:cNvPr>
          <p:cNvSpPr txBox="1"/>
          <p:nvPr/>
        </p:nvSpPr>
        <p:spPr>
          <a:xfrm>
            <a:off x="226540" y="4301334"/>
            <a:ext cx="11738919" cy="1200329"/>
          </a:xfrm>
          <a:prstGeom prst="rect">
            <a:avLst/>
          </a:prstGeom>
          <a:noFill/>
        </p:spPr>
        <p:txBody>
          <a:bodyPr wrap="square">
            <a:spAutoFit/>
          </a:bodyPr>
          <a:lstStyle/>
          <a:p>
            <a:pPr algn="ctr"/>
            <a:r>
              <a:rPr lang="en-AU" sz="3600" b="1" kern="100" dirty="0">
                <a:solidFill>
                  <a:schemeClr val="bg1"/>
                </a:solidFill>
                <a:latin typeface="Calibri" panose="020F0502020204030204" pitchFamily="34" charset="0"/>
                <a:ea typeface="Aptos" panose="020B0004020202020204" pitchFamily="34" charset="0"/>
                <a:cs typeface="Calibri" panose="020F0502020204030204" pitchFamily="34" charset="0"/>
              </a:rPr>
              <a:t>As his followers, we are to carry on the mission of Christ, to be fishers of men</a:t>
            </a:r>
            <a:endParaRPr lang="en-AU" sz="3600" b="1" kern="100" dirty="0">
              <a:solidFill>
                <a:schemeClr val="bg1"/>
              </a:solidFill>
              <a:effectLst/>
              <a:latin typeface="Calibri" panose="020F0502020204030204" pitchFamily="34" charset="0"/>
              <a:ea typeface="Aptos" panose="020B0004020202020204" pitchFamily="34" charset="0"/>
              <a:cs typeface="Calibri" panose="020F0502020204030204" pitchFamily="34" charset="0"/>
            </a:endParaRPr>
          </a:p>
        </p:txBody>
      </p:sp>
    </p:spTree>
    <p:extLst>
      <p:ext uri="{BB962C8B-B14F-4D97-AF65-F5344CB8AC3E}">
        <p14:creationId xmlns:p14="http://schemas.microsoft.com/office/powerpoint/2010/main" val="206773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02CFE3-B0DB-31A8-D00A-1D11030C5CD7}"/>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1FDE25CA-DF7C-54DE-86D6-DD5D9EFC7BA0}"/>
              </a:ext>
            </a:extLst>
          </p:cNvPr>
          <p:cNvSpPr txBox="1"/>
          <p:nvPr/>
        </p:nvSpPr>
        <p:spPr>
          <a:xfrm>
            <a:off x="4757980" y="204190"/>
            <a:ext cx="7306333" cy="6494085"/>
          </a:xfrm>
          <a:prstGeom prst="rect">
            <a:avLst/>
          </a:prstGeom>
          <a:noFill/>
        </p:spPr>
        <p:txBody>
          <a:bodyPr wrap="square">
            <a:spAutoFit/>
          </a:bodyPr>
          <a:lstStyle/>
          <a:p>
            <a:r>
              <a:rPr lang="en-AU" sz="3200" b="1" i="0" u="none" strike="noStrike" dirty="0">
                <a:effectLst/>
                <a:latin typeface="Calibri" panose="020F0502020204030204" pitchFamily="34" charset="0"/>
                <a:cs typeface="Calibri" panose="020F0502020204030204" pitchFamily="34" charset="0"/>
              </a:rPr>
              <a:t>“The business of evangelism is not just to solve people’s problems; psychology does that, the cults do that, many things do that. The thing that separates the gospel from every other teaching is that it is primarily a proclamation of God and </a:t>
            </a:r>
          </a:p>
          <a:p>
            <a:r>
              <a:rPr lang="en-AU" sz="3200" b="1" i="0" u="none" strike="noStrike" dirty="0">
                <a:effectLst/>
                <a:latin typeface="Calibri" panose="020F0502020204030204" pitchFamily="34" charset="0"/>
                <a:cs typeface="Calibri" panose="020F0502020204030204" pitchFamily="34" charset="0"/>
              </a:rPr>
              <a:t>our relationship to God. Not </a:t>
            </a:r>
            <a:r>
              <a:rPr lang="en-AU" sz="3200" b="1" i="0" u="none" strike="noStrike">
                <a:effectLst/>
                <a:latin typeface="Calibri" panose="020F0502020204030204" pitchFamily="34" charset="0"/>
                <a:cs typeface="Calibri" panose="020F0502020204030204" pitchFamily="34" charset="0"/>
              </a:rPr>
              <a:t>our </a:t>
            </a:r>
            <a:r>
              <a:rPr lang="en-AU" sz="3200" b="1" i="1" u="none" strike="noStrike">
                <a:effectLst/>
                <a:latin typeface="Calibri" panose="020F0502020204030204" pitchFamily="34" charset="0"/>
                <a:cs typeface="Calibri" panose="020F0502020204030204" pitchFamily="34" charset="0"/>
              </a:rPr>
              <a:t>particular</a:t>
            </a:r>
            <a:r>
              <a:rPr lang="en-AU" sz="3200" b="1" i="0" u="none" strike="noStrike">
                <a:effectLst/>
                <a:latin typeface="Calibri" panose="020F0502020204030204" pitchFamily="34" charset="0"/>
                <a:cs typeface="Calibri" panose="020F0502020204030204" pitchFamily="34" charset="0"/>
              </a:rPr>
              <a:t> </a:t>
            </a:r>
            <a:r>
              <a:rPr lang="en-AU" sz="3200" b="1" i="0" u="none" strike="noStrike" dirty="0">
                <a:effectLst/>
                <a:latin typeface="Calibri" panose="020F0502020204030204" pitchFamily="34" charset="0"/>
                <a:cs typeface="Calibri" panose="020F0502020204030204" pitchFamily="34" charset="0"/>
              </a:rPr>
              <a:t>problems, but the same problem that has come to all of us, that we are condemned sinners before a holy God and a holy law. That is evangelism. It must, therefore, always put repentance first.” Martyn Lloyd-Jones</a:t>
            </a:r>
            <a:endParaRPr lang="en-US" sz="3200" b="1" dirty="0">
              <a:latin typeface="Calibri" panose="020F0502020204030204" pitchFamily="34" charset="0"/>
              <a:cs typeface="Calibri" panose="020F0502020204030204" pitchFamily="34" charset="0"/>
            </a:endParaRPr>
          </a:p>
        </p:txBody>
      </p:sp>
      <p:pic>
        <p:nvPicPr>
          <p:cNvPr id="1026" name="Picture 2" descr="Sermons of Dr. Martyn Lloyd-Jones - Podcast - Apple Podcasts">
            <a:extLst>
              <a:ext uri="{FF2B5EF4-FFF2-40B4-BE49-F238E27FC236}">
                <a16:creationId xmlns:a16="http://schemas.microsoft.com/office/drawing/2014/main" id="{B90F7846-158B-790E-20DA-FE6A245FFAF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1751" t="11193" r="11111" b="8475"/>
          <a:stretch>
            <a:fillRect/>
          </a:stretch>
        </p:blipFill>
        <p:spPr bwMode="auto">
          <a:xfrm>
            <a:off x="0" y="0"/>
            <a:ext cx="4510007"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641390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2944</TotalTime>
  <Words>6109</Words>
  <Application>Microsoft Office PowerPoint</Application>
  <PresentationFormat>Widescreen</PresentationFormat>
  <Paragraphs>70</Paragraphs>
  <Slides>8</Slides>
  <Notes>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Aptos</vt:lpstr>
      <vt:lpstr>Aptos Display</vt: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Harrison Gallagher</dc:creator>
  <cp:lastModifiedBy>Sue Roberts</cp:lastModifiedBy>
  <cp:revision>48</cp:revision>
  <cp:lastPrinted>2025-07-19T04:16:15Z</cp:lastPrinted>
  <dcterms:created xsi:type="dcterms:W3CDTF">2025-07-17T06:33:15Z</dcterms:created>
  <dcterms:modified xsi:type="dcterms:W3CDTF">2025-07-20T07:23:59Z</dcterms:modified>
</cp:coreProperties>
</file>