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7" r:id="rId3"/>
    <p:sldId id="257" r:id="rId4"/>
    <p:sldId id="258" r:id="rId5"/>
    <p:sldId id="259" r:id="rId6"/>
    <p:sldId id="260" r:id="rId7"/>
    <p:sldId id="261" r:id="rId8"/>
    <p:sldId id="262" r:id="rId9"/>
    <p:sldId id="263" r:id="rId10"/>
    <p:sldId id="264"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8FF"/>
    <a:srgbClr val="A3EA90"/>
    <a:srgbClr val="88F1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77215"/>
  </p:normalViewPr>
  <p:slideViewPr>
    <p:cSldViewPr snapToGrid="0">
      <p:cViewPr varScale="1">
        <p:scale>
          <a:sx n="96" d="100"/>
          <a:sy n="96" d="100"/>
        </p:scale>
        <p:origin x="35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16" d="100"/>
          <a:sy n="116" d="100"/>
        </p:scale>
        <p:origin x="321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9D462E-B9D9-5D4C-9652-B6D585D6355B}" type="datetimeFigureOut">
              <a:rPr lang="en-US" smtClean="0"/>
              <a:t>6/15/2025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5F5C44-A9E6-1F49-90E1-BFDB5C61669C}" type="slidenum">
              <a:rPr lang="en-US" smtClean="0"/>
              <a:t>‹#›</a:t>
            </a:fld>
            <a:endParaRPr lang="en-US"/>
          </a:p>
        </p:txBody>
      </p:sp>
    </p:spTree>
    <p:extLst>
      <p:ext uri="{BB962C8B-B14F-4D97-AF65-F5344CB8AC3E}">
        <p14:creationId xmlns:p14="http://schemas.microsoft.com/office/powerpoint/2010/main" val="2022086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400050"/>
            <a:ext cx="2228850" cy="1254125"/>
          </a:xfrm>
        </p:spPr>
      </p:sp>
      <p:sp>
        <p:nvSpPr>
          <p:cNvPr id="3" name="Notes Placeholder 2"/>
          <p:cNvSpPr>
            <a:spLocks noGrp="1"/>
          </p:cNvSpPr>
          <p:nvPr>
            <p:ph type="body" idx="1"/>
          </p:nvPr>
        </p:nvSpPr>
        <p:spPr>
          <a:xfrm>
            <a:off x="127861" y="1843329"/>
            <a:ext cx="6602277" cy="4696956"/>
          </a:xfrm>
        </p:spPr>
        <p:txBody>
          <a:bodyPr/>
          <a:lstStyle/>
          <a:p>
            <a:pPr marL="171450" indent="-171450">
              <a:buFont typeface="Arial" panose="020B0604020202020204" pitchFamily="34" charset="0"/>
              <a:buChar char="•"/>
            </a:pPr>
            <a:r>
              <a:rPr lang="en-US" dirty="0"/>
              <a:t>Good morning everyone. Just wanted to quickly say a massive thank you to John for filling in last week at such short notice</a:t>
            </a:r>
          </a:p>
          <a:p>
            <a:pPr marL="171450" indent="-171450">
              <a:buFont typeface="Arial" panose="020B0604020202020204" pitchFamily="34" charset="0"/>
              <a:buChar char="•"/>
            </a:pPr>
            <a:r>
              <a:rPr lang="en-US" dirty="0"/>
              <a:t>And thank you to everyone for all the prayers, meals, and calls myself and Jess received over the last week</a:t>
            </a:r>
          </a:p>
          <a:p>
            <a:pPr marL="171450" indent="-171450">
              <a:buFont typeface="Arial" panose="020B0604020202020204" pitchFamily="34" charset="0"/>
              <a:buChar char="•"/>
            </a:pPr>
            <a:r>
              <a:rPr lang="en-US" dirty="0">
                <a:highlight>
                  <a:srgbClr val="8AF8FF"/>
                </a:highlight>
              </a:rPr>
              <a:t>Well we are getting towards the end of our series in 2 Timothy, but these last few sermons contain some of the most famous passages </a:t>
            </a:r>
            <a:br>
              <a:rPr lang="en-US" dirty="0"/>
            </a:br>
            <a:r>
              <a:rPr lang="en-US" dirty="0"/>
              <a:t>- So if you would open up your Bibles to 2 Timothy 3, and we will work our way through verses 10-17</a:t>
            </a:r>
          </a:p>
          <a:p>
            <a:pPr marL="171450" indent="-171450">
              <a:buFont typeface="Arial" panose="020B0604020202020204" pitchFamily="34" charset="0"/>
              <a:buChar char="•"/>
            </a:pPr>
            <a:r>
              <a:rPr lang="en-US" dirty="0"/>
              <a:t>So today, I have the privilege of preaching on one of the key passages relating to our doctrine of Scripture</a:t>
            </a:r>
          </a:p>
          <a:p>
            <a:pPr marL="171450" indent="-171450">
              <a:buFont typeface="Arial" panose="020B0604020202020204" pitchFamily="34" charset="0"/>
              <a:buChar char="•"/>
            </a:pPr>
            <a:r>
              <a:rPr lang="en-US" dirty="0">
                <a:highlight>
                  <a:srgbClr val="8AF8FF"/>
                </a:highlight>
              </a:rPr>
              <a:t>All throughout today’s passage Paul is constantly making a contrast between himself and the life of Timothy to the false teachers from Bill’s passage from 2 weeks ago</a:t>
            </a:r>
          </a:p>
          <a:p>
            <a:pPr marL="171450" indent="-171450">
              <a:buFont typeface="Arial" panose="020B0604020202020204" pitchFamily="34" charset="0"/>
              <a:buChar char="•"/>
            </a:pPr>
            <a:r>
              <a:rPr lang="en-US" dirty="0"/>
              <a:t>In verses 1-9 of chapter 3 Paul warns against people who love self, money and pleasure</a:t>
            </a:r>
          </a:p>
          <a:p>
            <a:pPr marL="171450" indent="-171450">
              <a:buFont typeface="Arial" panose="020B0604020202020204" pitchFamily="34" charset="0"/>
              <a:buChar char="•"/>
            </a:pPr>
            <a:r>
              <a:rPr lang="en-US" dirty="0"/>
              <a:t>And to fend off these people, and sin which so easily entangles Paul gives Timothy an example</a:t>
            </a:r>
            <a:br>
              <a:rPr lang="en-US" dirty="0"/>
            </a:br>
            <a:r>
              <a:rPr lang="en-US" dirty="0">
                <a:highlight>
                  <a:srgbClr val="8AF8FF"/>
                </a:highlight>
              </a:rPr>
              <a:t>- He tells him to be expectant of persecution</a:t>
            </a:r>
            <a:br>
              <a:rPr lang="en-US" dirty="0"/>
            </a:br>
            <a:r>
              <a:rPr lang="en-US" dirty="0"/>
              <a:t>- He urges Timothy to endure and continue in the sacred writings</a:t>
            </a:r>
            <a:br>
              <a:rPr lang="en-US" dirty="0"/>
            </a:br>
            <a:r>
              <a:rPr lang="en-US" dirty="0"/>
              <a:t>- Which is all rooted in the firm foundation of Scripture</a:t>
            </a:r>
          </a:p>
          <a:p>
            <a:pPr marL="171450" indent="-171450">
              <a:buFont typeface="Arial" panose="020B0604020202020204" pitchFamily="34" charset="0"/>
              <a:buChar char="•"/>
            </a:pPr>
            <a:r>
              <a:rPr lang="en-US" dirty="0">
                <a:highlight>
                  <a:srgbClr val="8AF8FF"/>
                </a:highlight>
              </a:rPr>
              <a:t>Many of us take the Bible that we have in our hands, or the 4 that we have sitting on our bookshelves at home for granted </a:t>
            </a:r>
          </a:p>
          <a:p>
            <a:pPr marL="171450" indent="-171450">
              <a:buFont typeface="Arial" panose="020B0604020202020204" pitchFamily="34" charset="0"/>
              <a:buChar char="•"/>
            </a:pPr>
            <a:r>
              <a:rPr lang="en-US" dirty="0"/>
              <a:t>But there was once a time when to have a Bible in English was so desired and yet so frowned upon by the Roman Catholic church that it was considered a crime</a:t>
            </a:r>
          </a:p>
        </p:txBody>
      </p:sp>
      <p:sp>
        <p:nvSpPr>
          <p:cNvPr id="4" name="Slide Number Placeholder 3"/>
          <p:cNvSpPr>
            <a:spLocks noGrp="1"/>
          </p:cNvSpPr>
          <p:nvPr>
            <p:ph type="sldNum" sz="quarter" idx="5"/>
          </p:nvPr>
        </p:nvSpPr>
        <p:spPr/>
        <p:txBody>
          <a:bodyPr/>
          <a:lstStyle/>
          <a:p>
            <a:fld id="{905F5C44-A9E6-1F49-90E1-BFDB5C61669C}" type="slidenum">
              <a:rPr lang="en-US" smtClean="0"/>
              <a:t>1</a:t>
            </a:fld>
            <a:endParaRPr lang="en-US"/>
          </a:p>
        </p:txBody>
      </p:sp>
    </p:spTree>
    <p:extLst>
      <p:ext uri="{BB962C8B-B14F-4D97-AF65-F5344CB8AC3E}">
        <p14:creationId xmlns:p14="http://schemas.microsoft.com/office/powerpoint/2010/main" val="2068199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8588" y="182563"/>
            <a:ext cx="1520825" cy="855662"/>
          </a:xfrm>
        </p:spPr>
      </p:sp>
      <p:sp>
        <p:nvSpPr>
          <p:cNvPr id="3" name="Notes Placeholder 2"/>
          <p:cNvSpPr>
            <a:spLocks noGrp="1"/>
          </p:cNvSpPr>
          <p:nvPr>
            <p:ph type="body" idx="1"/>
          </p:nvPr>
        </p:nvSpPr>
        <p:spPr>
          <a:xfrm>
            <a:off x="197604" y="1113791"/>
            <a:ext cx="6462792" cy="7689246"/>
          </a:xfrm>
        </p:spPr>
        <p:txBody>
          <a:bodyPr/>
          <a:lstStyle/>
          <a:p>
            <a:pPr marL="171450" indent="-171450">
              <a:buFont typeface="Arial" panose="020B0604020202020204" pitchFamily="34" charset="0"/>
              <a:buChar char="•"/>
            </a:pPr>
            <a:r>
              <a:rPr lang="en-US" dirty="0">
                <a:highlight>
                  <a:srgbClr val="FFFF00"/>
                </a:highlight>
              </a:rPr>
              <a:t>“for correction, and for training in righteousness” (2 Tim 3:16d)</a:t>
            </a:r>
            <a:br>
              <a:rPr lang="en-US" dirty="0"/>
            </a:br>
            <a:r>
              <a:rPr lang="en-US" dirty="0"/>
              <a:t>- Then Paul goes on to state how Scripture is profitable for the conduct, the </a:t>
            </a:r>
            <a:r>
              <a:rPr lang="en-US" dirty="0" err="1"/>
              <a:t>behaviour</a:t>
            </a:r>
            <a:r>
              <a:rPr lang="en-US" dirty="0"/>
              <a:t> of the person</a:t>
            </a:r>
            <a:br>
              <a:rPr lang="en-US" dirty="0"/>
            </a:br>
            <a:r>
              <a:rPr lang="en-US" dirty="0"/>
              <a:t>- First the negative, it’s profitable for correction.</a:t>
            </a:r>
            <a:br>
              <a:rPr lang="en-US" dirty="0"/>
            </a:br>
            <a:r>
              <a:rPr lang="en-US" dirty="0">
                <a:highlight>
                  <a:srgbClr val="8AF8FF"/>
                </a:highlight>
              </a:rPr>
              <a:t>- After Scripture points out sin. </a:t>
            </a:r>
            <a:br>
              <a:rPr lang="en-US" dirty="0"/>
            </a:br>
            <a:r>
              <a:rPr lang="en-US" dirty="0"/>
              <a:t>- The sinful pattern then ought to be amended, through the submission of the Christian to God’s Word and the inward working of the Holy Spirit</a:t>
            </a:r>
            <a:br>
              <a:rPr lang="en-US" dirty="0"/>
            </a:br>
            <a:r>
              <a:rPr lang="en-US" dirty="0"/>
              <a:t>- In today’s self-esteem culture, people don’t want to be reminded of their need to repent, that they are fallen people</a:t>
            </a:r>
            <a:br>
              <a:rPr lang="en-US" dirty="0"/>
            </a:br>
            <a:r>
              <a:rPr lang="en-US" dirty="0">
                <a:highlight>
                  <a:srgbClr val="8AF8FF"/>
                </a:highlight>
              </a:rPr>
              <a:t>- But as Christians we are called to repentance and faith, as an ongoing cycle in our lives</a:t>
            </a:r>
            <a:br>
              <a:rPr lang="en-US" dirty="0"/>
            </a:br>
            <a:r>
              <a:rPr lang="en-US" dirty="0"/>
              <a:t>- God accepts the Christian as they are, eternally secure as a result of their union with Christ,</a:t>
            </a:r>
            <a:br>
              <a:rPr lang="en-US" dirty="0"/>
            </a:br>
            <a:r>
              <a:rPr lang="en-US" dirty="0"/>
              <a:t>- But He does not leave us where we are, but gradually, day by day, conforms us to the image of His Son</a:t>
            </a:r>
            <a:br>
              <a:rPr lang="en-US" dirty="0"/>
            </a:br>
            <a:r>
              <a:rPr lang="en-US" dirty="0">
                <a:highlight>
                  <a:srgbClr val="8AF8FF"/>
                </a:highlight>
              </a:rPr>
              <a:t>- So we must preach grace and sin, love and repentance, we must preach the whole counsel of God</a:t>
            </a:r>
            <a:br>
              <a:rPr lang="en-US" dirty="0"/>
            </a:br>
            <a:r>
              <a:rPr lang="en-US" dirty="0"/>
              <a:t>- We are not helping people if we tell them that they are fine living in sin, for we deny the good news of the gospel in doing that</a:t>
            </a:r>
            <a:br>
              <a:rPr lang="en-US" dirty="0"/>
            </a:br>
            <a:r>
              <a:rPr lang="en-US" dirty="0"/>
              <a:t>- The gospel is good news because it offers a way for totally depraved people to be made right with God</a:t>
            </a:r>
            <a:br>
              <a:rPr lang="en-US" dirty="0"/>
            </a:br>
            <a:r>
              <a:rPr lang="en-US" dirty="0">
                <a:highlight>
                  <a:srgbClr val="8AF8FF"/>
                </a:highlight>
              </a:rPr>
              <a:t>- Upon seeing their sins, in light of a holy God, God offers forgiveness based on the finished work and resurrection of His one and only Son, Jesus Christ</a:t>
            </a:r>
            <a:br>
              <a:rPr lang="en-US" dirty="0"/>
            </a:br>
            <a:r>
              <a:rPr lang="en-US" dirty="0"/>
              <a:t>- Godly reproof always aims for correction. And so Christian, confess your sins, and you will find forgiveness in Christ</a:t>
            </a:r>
            <a:br>
              <a:rPr lang="en-US" dirty="0"/>
            </a:br>
            <a:r>
              <a:rPr lang="en-US" dirty="0"/>
              <a:t>- Unbeliever, repent and believe in Jesus Christ as Lord and </a:t>
            </a:r>
            <a:r>
              <a:rPr lang="en-US" dirty="0" err="1"/>
              <a:t>Saviour</a:t>
            </a:r>
            <a:r>
              <a:rPr lang="en-US" dirty="0"/>
              <a:t>, and you will be reconciled, made right with God, and adopted into the family of God</a:t>
            </a:r>
            <a:br>
              <a:rPr lang="en-US" dirty="0"/>
            </a:br>
            <a:r>
              <a:rPr lang="en-US" dirty="0">
                <a:highlight>
                  <a:srgbClr val="8AF8FF"/>
                </a:highlight>
              </a:rPr>
              <a:t>- </a:t>
            </a:r>
            <a:r>
              <a:rPr lang="en-US" b="1" dirty="0">
                <a:highlight>
                  <a:srgbClr val="8AF8FF"/>
                </a:highlight>
              </a:rPr>
              <a:t>And now the positive</a:t>
            </a:r>
            <a:r>
              <a:rPr lang="en-US" dirty="0">
                <a:highlight>
                  <a:srgbClr val="8AF8FF"/>
                </a:highlight>
              </a:rPr>
              <a:t>, Scripture is profitable for training in righteousness, this is the positive descriptive that promotes God-like character</a:t>
            </a:r>
            <a:br>
              <a:rPr lang="en-US" dirty="0"/>
            </a:br>
            <a:r>
              <a:rPr lang="en-US" dirty="0"/>
              <a:t>- So it corrects us, shows us how we </a:t>
            </a:r>
            <a:r>
              <a:rPr lang="en-US" b="1" dirty="0"/>
              <a:t>shouldn’t</a:t>
            </a:r>
            <a:r>
              <a:rPr lang="en-US" dirty="0"/>
              <a:t> be living, and then shows us how we</a:t>
            </a:r>
            <a:r>
              <a:rPr lang="en-US" b="1" dirty="0"/>
              <a:t> should </a:t>
            </a:r>
            <a:r>
              <a:rPr lang="en-US" dirty="0"/>
              <a:t>be living</a:t>
            </a:r>
            <a:br>
              <a:rPr lang="en-US" dirty="0"/>
            </a:br>
            <a:r>
              <a:rPr lang="en-US" dirty="0"/>
              <a:t>- It instructs in how we are to lead a holy and righteous life before God</a:t>
            </a:r>
          </a:p>
          <a:p>
            <a:pPr marL="171450" indent="-171450">
              <a:buFont typeface="Arial" panose="020B0604020202020204" pitchFamily="34" charset="0"/>
              <a:buChar char="•"/>
            </a:pPr>
            <a:r>
              <a:rPr lang="en-US" dirty="0">
                <a:highlight>
                  <a:srgbClr val="FFFF00"/>
                </a:highlight>
              </a:rPr>
              <a:t>“that the man of God may be complete, equipped for every good work” (2 Tim 3:17)</a:t>
            </a:r>
            <a:br>
              <a:rPr lang="en-US" dirty="0"/>
            </a:br>
            <a:r>
              <a:rPr lang="en-US" dirty="0"/>
              <a:t>- This verse points and introduces us to the ultimate purpose of Scripture’s inspiration</a:t>
            </a:r>
            <a:br>
              <a:rPr lang="en-US" dirty="0"/>
            </a:br>
            <a:r>
              <a:rPr lang="en-US" dirty="0"/>
              <a:t>- That Scripture is profitable, in that it provides the content and direction necessary for Timothy, Christian leaders, and all Christians to be fully equipped and enabled for every good work</a:t>
            </a:r>
            <a:br>
              <a:rPr lang="en-US" dirty="0"/>
            </a:br>
            <a:r>
              <a:rPr lang="en-US" dirty="0">
                <a:highlight>
                  <a:srgbClr val="8AF8FF"/>
                </a:highlight>
              </a:rPr>
              <a:t>- Elders, future elders, this is especially written for you, for we have one tool. It is this, it is the inspired, God-breathed Scriptures.</a:t>
            </a:r>
            <a:br>
              <a:rPr lang="en-US" dirty="0"/>
            </a:br>
            <a:r>
              <a:rPr lang="en-US" dirty="0"/>
              <a:t>- We are to guard it, to entrust it to faithful men, we are to be able to rightly divide it, we are to preach it</a:t>
            </a:r>
            <a:br>
              <a:rPr lang="en-US" dirty="0"/>
            </a:br>
            <a:r>
              <a:rPr lang="en-US" dirty="0"/>
              <a:t>- Paul gives Timothy one job, and God has instructed the elders of His church with one job.</a:t>
            </a:r>
            <a:br>
              <a:rPr lang="en-US" dirty="0"/>
            </a:br>
            <a:r>
              <a:rPr lang="en-US" dirty="0">
                <a:highlight>
                  <a:srgbClr val="8AF8FF"/>
                </a:highlight>
              </a:rPr>
              <a:t>- Preach the Word!</a:t>
            </a:r>
            <a:br>
              <a:rPr lang="en-US" dirty="0"/>
            </a:br>
            <a:r>
              <a:rPr lang="en-US" dirty="0"/>
              <a:t>- The Word of God is </a:t>
            </a:r>
            <a:r>
              <a:rPr lang="en-US" b="1" dirty="0"/>
              <a:t>authoritative</a:t>
            </a:r>
            <a:r>
              <a:rPr lang="en-US" dirty="0"/>
              <a:t>, we have been given the decree of the king of Kings, and it is contained in these 66 books, and so we preach it, and dare not alter it</a:t>
            </a:r>
            <a:br>
              <a:rPr lang="en-US" dirty="0"/>
            </a:br>
            <a:r>
              <a:rPr lang="en-US" dirty="0"/>
              <a:t>- And we preach it because it is profitable that the man of God may be complete, equipped for every good work</a:t>
            </a:r>
            <a:br>
              <a:rPr lang="en-US" dirty="0"/>
            </a:br>
            <a:r>
              <a:rPr lang="en-US" dirty="0">
                <a:highlight>
                  <a:srgbClr val="8AF8FF"/>
                </a:highlight>
              </a:rPr>
              <a:t>- This is the means by which God has been building His church for the last 2000 years</a:t>
            </a:r>
            <a:br>
              <a:rPr lang="en-US" dirty="0"/>
            </a:br>
            <a:r>
              <a:rPr lang="en-US" dirty="0"/>
              <a:t>- Christians, the Word of God is </a:t>
            </a:r>
            <a:r>
              <a:rPr lang="en-US" b="1" dirty="0"/>
              <a:t>sufficient</a:t>
            </a:r>
            <a:r>
              <a:rPr lang="en-US" dirty="0"/>
              <a:t>, it is enough, and we need nothing else that we may be complete, equipped for every good work</a:t>
            </a:r>
            <a:br>
              <a:rPr lang="en-US" dirty="0"/>
            </a:br>
            <a:r>
              <a:rPr lang="en-US" dirty="0"/>
              <a:t>- As the Spirit of God and Scriptures work together, the soul is converted from its beloved sins and lusts</a:t>
            </a:r>
            <a:br>
              <a:rPr lang="en-US" dirty="0"/>
            </a:br>
            <a:r>
              <a:rPr lang="en-US" dirty="0">
                <a:highlight>
                  <a:srgbClr val="8AF8FF"/>
                </a:highlight>
              </a:rPr>
              <a:t>- And by the grace of God we are sanctified, being conformed to the likeness of Christ</a:t>
            </a:r>
            <a:br>
              <a:rPr lang="en-US" dirty="0"/>
            </a:br>
            <a:r>
              <a:rPr lang="en-US" dirty="0"/>
              <a:t>- And so we see that Paul is saying to Timothy cling tight to the Scriptures, because they are authoritative, and they are sufficient for doctrine and the Christian life</a:t>
            </a:r>
          </a:p>
          <a:p>
            <a:pPr marL="171450" indent="-171450">
              <a:buFont typeface="Arial" panose="020B0604020202020204" pitchFamily="34" charset="0"/>
              <a:buChar char="•"/>
            </a:pPr>
            <a:r>
              <a:rPr lang="en-US" dirty="0">
                <a:highlight>
                  <a:srgbClr val="FFFF00"/>
                </a:highlight>
              </a:rPr>
              <a:t>God’s divine word given to us, is THE firm foundation</a:t>
            </a:r>
            <a:br>
              <a:rPr lang="en-US" dirty="0"/>
            </a:br>
            <a:r>
              <a:rPr lang="en-US" dirty="0"/>
              <a:t>- The Catholic church, believes Scripture to be one of the primary foundations, one of the primary sources for doctrine and Christian living</a:t>
            </a:r>
            <a:br>
              <a:rPr lang="en-US" dirty="0"/>
            </a:br>
            <a:r>
              <a:rPr lang="en-US" dirty="0"/>
              <a:t>- But it is not one of, it is </a:t>
            </a:r>
            <a:r>
              <a:rPr lang="en-US" b="1" dirty="0"/>
              <a:t>THE</a:t>
            </a:r>
            <a:r>
              <a:rPr lang="en-US" dirty="0"/>
              <a:t> foundation, sola scriptura, Scripture alone</a:t>
            </a:r>
            <a:br>
              <a:rPr lang="en-US" dirty="0"/>
            </a:br>
            <a:r>
              <a:rPr lang="en-US" dirty="0">
                <a:highlight>
                  <a:srgbClr val="8AF8FF"/>
                </a:highlight>
              </a:rPr>
              <a:t>- This is the firm foundation which will last forever</a:t>
            </a:r>
            <a:br>
              <a:rPr lang="en-US" dirty="0"/>
            </a:br>
            <a:r>
              <a:rPr lang="en-US" dirty="0"/>
              <a:t>– Christian the natural application is this</a:t>
            </a:r>
            <a:br>
              <a:rPr lang="en-US" dirty="0"/>
            </a:br>
            <a:r>
              <a:rPr lang="en-US" dirty="0"/>
              <a:t>- Will you spend the rest of your life committing yourself to know God’s Word, to read God’s Word that you might know Christ more and more intimately?</a:t>
            </a:r>
            <a:br>
              <a:rPr lang="en-US" dirty="0"/>
            </a:br>
            <a:r>
              <a:rPr lang="en-US" dirty="0">
                <a:highlight>
                  <a:srgbClr val="8AF8FF"/>
                </a:highlight>
              </a:rPr>
              <a:t>- Elders, Home group leaders, Sunday School teachers, parents, grandparents, will you teach God’s Word faithfully</a:t>
            </a:r>
            <a:br>
              <a:rPr lang="en-US" dirty="0"/>
            </a:br>
            <a:r>
              <a:rPr lang="en-US" dirty="0"/>
              <a:t>- There needs to be a greater reverence and understanding of the Holy Scriptures in the church in the west</a:t>
            </a:r>
            <a:br>
              <a:rPr lang="en-US" dirty="0"/>
            </a:br>
            <a:r>
              <a:rPr lang="en-US" dirty="0"/>
              <a:t>- God does not ask for our gimmicks, God says, you want to be a man of God, a woman of God. </a:t>
            </a:r>
            <a:br>
              <a:rPr lang="en-US" dirty="0"/>
            </a:br>
            <a:r>
              <a:rPr lang="en-US" dirty="0">
                <a:highlight>
                  <a:srgbClr val="8AF8FF"/>
                </a:highlight>
              </a:rPr>
              <a:t>- You want to walk more and more closely with me, you want to be a church that glorifies me</a:t>
            </a:r>
            <a:br>
              <a:rPr lang="en-US" dirty="0"/>
            </a:br>
            <a:r>
              <a:rPr lang="en-US" dirty="0"/>
              <a:t>- You want to love God more and hate sin.</a:t>
            </a:r>
            <a:br>
              <a:rPr lang="en-US" dirty="0"/>
            </a:br>
            <a:r>
              <a:rPr lang="en-US" dirty="0"/>
              <a:t>- Read the Word, know the Word, preach the Word, submit and obey the word</a:t>
            </a:r>
            <a:br>
              <a:rPr lang="en-US" dirty="0"/>
            </a:br>
            <a:r>
              <a:rPr lang="en-US" dirty="0">
                <a:highlight>
                  <a:srgbClr val="8AF8FF"/>
                </a:highlight>
              </a:rPr>
              <a:t>- Let us contend for Scripture, hold fast to Scripture, let it guide our every step, for it is a lamp unto our feet</a:t>
            </a:r>
            <a:br>
              <a:rPr lang="en-US" dirty="0"/>
            </a:br>
            <a:r>
              <a:rPr lang="en-US" dirty="0"/>
              <a:t>- And praise God that He has made His will known by writing</a:t>
            </a:r>
            <a:br>
              <a:rPr lang="en-US" dirty="0"/>
            </a:br>
            <a:r>
              <a:rPr lang="en-US" dirty="0"/>
              <a:t>- And praise God that he has not only written His word, but sealed it upon our hearts and made it effectual</a:t>
            </a:r>
            <a:br>
              <a:rPr lang="en-US" dirty="0"/>
            </a:br>
            <a:r>
              <a:rPr lang="en-US" dirty="0">
                <a:highlight>
                  <a:srgbClr val="8AF8FF"/>
                </a:highlight>
              </a:rPr>
              <a:t>- Let me close with a quote from John Wycliffe, who wrote the first English hand-written translation of the Bible from the Latin Vulgate during the 1300’s</a:t>
            </a:r>
          </a:p>
        </p:txBody>
      </p:sp>
      <p:sp>
        <p:nvSpPr>
          <p:cNvPr id="4" name="Slide Number Placeholder 3"/>
          <p:cNvSpPr>
            <a:spLocks noGrp="1"/>
          </p:cNvSpPr>
          <p:nvPr>
            <p:ph type="sldNum" sz="quarter" idx="5"/>
          </p:nvPr>
        </p:nvSpPr>
        <p:spPr/>
        <p:txBody>
          <a:bodyPr/>
          <a:lstStyle/>
          <a:p>
            <a:fld id="{905F5C44-A9E6-1F49-90E1-BFDB5C61669C}" type="slidenum">
              <a:rPr lang="en-US" smtClean="0"/>
              <a:t>10</a:t>
            </a:fld>
            <a:endParaRPr lang="en-US"/>
          </a:p>
        </p:txBody>
      </p:sp>
    </p:spTree>
    <p:extLst>
      <p:ext uri="{BB962C8B-B14F-4D97-AF65-F5344CB8AC3E}">
        <p14:creationId xmlns:p14="http://schemas.microsoft.com/office/powerpoint/2010/main" val="1291463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4338"/>
            <a:ext cx="5486400" cy="3086100"/>
          </a:xfrm>
        </p:spPr>
      </p:sp>
      <p:sp>
        <p:nvSpPr>
          <p:cNvPr id="3" name="Notes Placeholder 2"/>
          <p:cNvSpPr>
            <a:spLocks noGrp="1"/>
          </p:cNvSpPr>
          <p:nvPr>
            <p:ph type="body" idx="1"/>
          </p:nvPr>
        </p:nvSpPr>
        <p:spPr>
          <a:xfrm>
            <a:off x="151108" y="3734123"/>
            <a:ext cx="6555783" cy="3600450"/>
          </a:xfrm>
        </p:spPr>
        <p:txBody>
          <a:bodyPr/>
          <a:lstStyle/>
          <a:p>
            <a:pPr marL="171450" indent="-171450">
              <a:buFont typeface="Arial" panose="020B0604020202020204" pitchFamily="34" charset="0"/>
              <a:buChar char="•"/>
            </a:pPr>
            <a:r>
              <a:rPr lang="en-US" dirty="0"/>
              <a:t>So I urge you, let all things be measured against Scripture</a:t>
            </a:r>
          </a:p>
          <a:p>
            <a:pPr marL="171450" indent="-171450">
              <a:buFont typeface="Arial" panose="020B0604020202020204" pitchFamily="34" charset="0"/>
              <a:buChar char="•"/>
            </a:pPr>
            <a:r>
              <a:rPr lang="en-US" dirty="0"/>
              <a:t>Be acquainting yourselves with Scripture</a:t>
            </a:r>
          </a:p>
          <a:p>
            <a:pPr marL="171450" indent="-171450">
              <a:buFont typeface="Arial" panose="020B0604020202020204" pitchFamily="34" charset="0"/>
              <a:buChar char="•"/>
            </a:pPr>
            <a:r>
              <a:rPr lang="en-US" dirty="0"/>
              <a:t>May we never take the Scriptures for granted but rather take the Scriptures for the rule of your walking or else you may wander</a:t>
            </a:r>
          </a:p>
          <a:p>
            <a:pPr marL="171450" indent="-171450">
              <a:buFont typeface="Arial" panose="020B0604020202020204" pitchFamily="34" charset="0"/>
              <a:buChar char="•"/>
            </a:pPr>
            <a:r>
              <a:rPr lang="en-US" dirty="0"/>
              <a:t>For “</a:t>
            </a:r>
            <a:r>
              <a:rPr lang="en-US" b="1" dirty="0">
                <a:highlight>
                  <a:srgbClr val="A3EA90"/>
                </a:highlight>
              </a:rPr>
              <a:t>All Scripture is breathed out by God and profitable for teaching, for reproof, for correction, and for training in righteousness, that the man of God may be complete, equipped for every good </a:t>
            </a:r>
            <a:r>
              <a:rPr lang="en-US" b="1">
                <a:highlight>
                  <a:srgbClr val="A3EA90"/>
                </a:highlight>
              </a:rPr>
              <a:t>work”</a:t>
            </a:r>
            <a:endParaRPr lang="en-US" b="1" dirty="0">
              <a:highlight>
                <a:srgbClr val="A3EA90"/>
              </a:highlight>
            </a:endParaRPr>
          </a:p>
        </p:txBody>
      </p:sp>
      <p:sp>
        <p:nvSpPr>
          <p:cNvPr id="4" name="Slide Number Placeholder 3"/>
          <p:cNvSpPr>
            <a:spLocks noGrp="1"/>
          </p:cNvSpPr>
          <p:nvPr>
            <p:ph type="sldNum" sz="quarter" idx="5"/>
          </p:nvPr>
        </p:nvSpPr>
        <p:spPr/>
        <p:txBody>
          <a:bodyPr/>
          <a:lstStyle/>
          <a:p>
            <a:fld id="{905F5C44-A9E6-1F49-90E1-BFDB5C61669C}" type="slidenum">
              <a:rPr lang="en-US" smtClean="0"/>
              <a:t>11</a:t>
            </a:fld>
            <a:endParaRPr lang="en-US"/>
          </a:p>
        </p:txBody>
      </p:sp>
    </p:spTree>
    <p:extLst>
      <p:ext uri="{BB962C8B-B14F-4D97-AF65-F5344CB8AC3E}">
        <p14:creationId xmlns:p14="http://schemas.microsoft.com/office/powerpoint/2010/main" val="504949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DF920-90F9-43AF-ACAA-C5AD389DC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05030D-B4DC-A3A8-41F5-31B773A685DD}"/>
              </a:ext>
            </a:extLst>
          </p:cNvPr>
          <p:cNvSpPr>
            <a:spLocks noGrp="1" noRot="1" noChangeAspect="1"/>
          </p:cNvSpPr>
          <p:nvPr>
            <p:ph type="sldImg"/>
          </p:nvPr>
        </p:nvSpPr>
        <p:spPr>
          <a:xfrm>
            <a:off x="2379663" y="290513"/>
            <a:ext cx="2098675" cy="1181100"/>
          </a:xfrm>
        </p:spPr>
      </p:sp>
      <p:sp>
        <p:nvSpPr>
          <p:cNvPr id="3" name="Notes Placeholder 2">
            <a:extLst>
              <a:ext uri="{FF2B5EF4-FFF2-40B4-BE49-F238E27FC236}">
                <a16:creationId xmlns:a16="http://schemas.microsoft.com/office/drawing/2014/main" id="{A8C01DC9-C9F2-8E4C-F299-92BCD6E7DCD5}"/>
              </a:ext>
            </a:extLst>
          </p:cNvPr>
          <p:cNvSpPr>
            <a:spLocks noGrp="1"/>
          </p:cNvSpPr>
          <p:nvPr>
            <p:ph type="body" idx="1"/>
          </p:nvPr>
        </p:nvSpPr>
        <p:spPr>
          <a:xfrm>
            <a:off x="143359" y="1595355"/>
            <a:ext cx="6571281" cy="6790763"/>
          </a:xfrm>
        </p:spPr>
        <p:txBody>
          <a:bodyPr/>
          <a:lstStyle/>
          <a:p>
            <a:pPr marL="171450" indent="-171450">
              <a:buFont typeface="Arial" panose="020B0604020202020204" pitchFamily="34" charset="0"/>
              <a:buChar char="•"/>
            </a:pPr>
            <a:r>
              <a:rPr lang="en-AU" sz="1200" b="0" i="0" u="none" strike="noStrike" kern="1200" dirty="0">
                <a:solidFill>
                  <a:schemeClr val="tx1"/>
                </a:solidFill>
                <a:effectLst/>
                <a:latin typeface="+mn-lt"/>
                <a:ea typeface="+mn-ea"/>
                <a:cs typeface="+mn-cs"/>
              </a:rPr>
              <a:t>Bishop Stephen Bradley once stated that: </a:t>
            </a:r>
            <a:r>
              <a:rPr lang="en-AU" sz="1200" b="1" i="1" u="none" strike="noStrike" kern="1200" dirty="0">
                <a:solidFill>
                  <a:schemeClr val="tx1"/>
                </a:solidFill>
                <a:effectLst/>
                <a:latin typeface="+mn-lt"/>
                <a:ea typeface="+mn-ea"/>
                <a:cs typeface="+mn-cs"/>
              </a:rPr>
              <a:t>“We are in danger of forgetting truths for which previous generations gave their lives.”</a:t>
            </a:r>
            <a:endParaRPr lang="en-AU"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b="1" i="0" u="none" strike="noStrike" kern="1200" dirty="0">
                <a:solidFill>
                  <a:schemeClr val="tx1"/>
                </a:solidFill>
                <a:effectLst/>
                <a:latin typeface="+mn-lt"/>
                <a:ea typeface="+mn-ea"/>
                <a:cs typeface="+mn-cs"/>
              </a:rPr>
              <a:t>The Illegal English Bible</a:t>
            </a:r>
            <a:r>
              <a:rPr lang="en-AU" sz="1200" b="0" i="0" u="none" strike="noStrike" kern="1200" dirty="0">
                <a:solidFill>
                  <a:schemeClr val="tx1"/>
                </a:solidFill>
                <a:effectLst/>
                <a:latin typeface="+mn-lt"/>
                <a:ea typeface="+mn-ea"/>
                <a:cs typeface="+mn-cs"/>
              </a:rPr>
              <a:t> - It may surprise most English-speaking Christians that the first Bible printed in English was illegal and that the Bible translator was burned alive for the crime of translating God’s Word into English.</a:t>
            </a:r>
          </a:p>
          <a:p>
            <a:pPr marL="171450" indent="-171450">
              <a:buFont typeface="Arial" panose="020B0604020202020204" pitchFamily="34" charset="0"/>
              <a:buChar char="•"/>
            </a:pPr>
            <a:r>
              <a:rPr lang="en-AU" sz="1200" b="0" i="0" u="none" strike="noStrike" kern="1200" dirty="0">
                <a:solidFill>
                  <a:schemeClr val="tx1"/>
                </a:solidFill>
                <a:effectLst/>
                <a:highlight>
                  <a:srgbClr val="8AF8FF"/>
                </a:highlight>
                <a:latin typeface="+mn-lt"/>
                <a:ea typeface="+mn-ea"/>
                <a:cs typeface="+mn-cs"/>
              </a:rPr>
              <a:t>William Tyndale is known as the father of the English Bible, because he produced the first English translation from the original Hebrew and Greek Scriptures. </a:t>
            </a:r>
          </a:p>
          <a:p>
            <a:pPr marL="171450" indent="-171450">
              <a:buFont typeface="Arial" panose="020B0604020202020204" pitchFamily="34" charset="0"/>
              <a:buChar char="•"/>
            </a:pPr>
            <a:r>
              <a:rPr lang="en-AU" sz="1200" b="0" i="0" u="none" strike="noStrike" kern="1200" dirty="0">
                <a:solidFill>
                  <a:schemeClr val="tx1"/>
                </a:solidFill>
                <a:effectLst/>
                <a:latin typeface="+mn-lt"/>
                <a:ea typeface="+mn-ea"/>
                <a:cs typeface="+mn-cs"/>
              </a:rPr>
              <a:t>150 Years earlier Wycliffe had overseen a hand-written translation of the Bible, but this had been translated from the Latin Vulgate. </a:t>
            </a:r>
          </a:p>
          <a:p>
            <a:pPr marL="171450" indent="-171450">
              <a:buFont typeface="Arial" panose="020B0604020202020204" pitchFamily="34" charset="0"/>
              <a:buChar char="•"/>
            </a:pPr>
            <a:r>
              <a:rPr lang="en-AU" sz="1200" b="0" i="0" u="none" strike="noStrike" kern="1200" dirty="0">
                <a:solidFill>
                  <a:schemeClr val="tx1"/>
                </a:solidFill>
                <a:effectLst/>
                <a:latin typeface="+mn-lt"/>
                <a:ea typeface="+mn-ea"/>
                <a:cs typeface="+mn-cs"/>
              </a:rPr>
              <a:t>Because of the persecution and determined campaign to uncover and burn these Bibles, few copies remain. It would take an average of 8 months to produce a single copy of the Wycliffe Bible, as they had to be written out by hand.</a:t>
            </a:r>
          </a:p>
          <a:p>
            <a:pPr marL="171450" indent="-171450">
              <a:buFont typeface="Arial" panose="020B0604020202020204" pitchFamily="34" charset="0"/>
              <a:buChar char="•"/>
            </a:pPr>
            <a:r>
              <a:rPr lang="en-AU" sz="1200" b="0" i="0" u="none" strike="noStrike" kern="1200" dirty="0">
                <a:solidFill>
                  <a:schemeClr val="tx1"/>
                </a:solidFill>
                <a:effectLst/>
                <a:highlight>
                  <a:srgbClr val="8AF8FF"/>
                </a:highlight>
                <a:latin typeface="+mn-lt"/>
                <a:ea typeface="+mn-ea"/>
                <a:cs typeface="+mn-cs"/>
              </a:rPr>
              <a:t>William Tyndale’s translation was the first copy of the Scriptures to be </a:t>
            </a:r>
            <a:r>
              <a:rPr lang="en-AU" sz="1200" b="1" i="0" u="none" strike="noStrike" kern="1200" dirty="0">
                <a:solidFill>
                  <a:schemeClr val="tx1"/>
                </a:solidFill>
                <a:effectLst/>
                <a:highlight>
                  <a:srgbClr val="8AF8FF"/>
                </a:highlight>
                <a:latin typeface="+mn-lt"/>
                <a:ea typeface="+mn-ea"/>
                <a:cs typeface="+mn-cs"/>
              </a:rPr>
              <a:t>printed</a:t>
            </a:r>
            <a:r>
              <a:rPr lang="en-AU" sz="1200" b="0" i="0" u="none" strike="noStrike" kern="1200" dirty="0">
                <a:solidFill>
                  <a:schemeClr val="tx1"/>
                </a:solidFill>
                <a:effectLst/>
                <a:highlight>
                  <a:srgbClr val="8AF8FF"/>
                </a:highlight>
                <a:latin typeface="+mn-lt"/>
                <a:ea typeface="+mn-ea"/>
                <a:cs typeface="+mn-cs"/>
              </a:rPr>
              <a:t> in the English language.</a:t>
            </a:r>
          </a:p>
          <a:p>
            <a:pPr marL="171450" indent="-171450">
              <a:buFont typeface="Arial" panose="020B0604020202020204" pitchFamily="34" charset="0"/>
              <a:buChar char="•"/>
            </a:pPr>
            <a:r>
              <a:rPr lang="en-AU" sz="1200" b="0" i="0" u="none" strike="noStrike" kern="1200" dirty="0">
                <a:solidFill>
                  <a:schemeClr val="tx1"/>
                </a:solidFill>
                <a:effectLst/>
                <a:latin typeface="+mn-lt"/>
                <a:ea typeface="+mn-ea"/>
                <a:cs typeface="+mn-cs"/>
              </a:rPr>
              <a:t>The official Roman Catholic and Holy Roman Empire abhorrence for Bibles translated into the vernacular can be seen from this quote: The Archbishop of Canterbury Arundel declared: </a:t>
            </a:r>
            <a:r>
              <a:rPr lang="en-AU" sz="1200" b="0" i="1" u="none" strike="noStrike" kern="1200" dirty="0">
                <a:solidFill>
                  <a:schemeClr val="tx1"/>
                </a:solidFill>
                <a:effectLst/>
                <a:latin typeface="+mn-lt"/>
                <a:ea typeface="+mn-ea"/>
                <a:cs typeface="+mn-cs"/>
              </a:rPr>
              <a:t>“</a:t>
            </a:r>
            <a:r>
              <a:rPr lang="en-AU" sz="1200" b="1" i="1" u="none" strike="noStrike" kern="1200" dirty="0">
                <a:solidFill>
                  <a:schemeClr val="tx1"/>
                </a:solidFill>
                <a:effectLst/>
                <a:highlight>
                  <a:srgbClr val="A3EA90"/>
                </a:highlight>
                <a:latin typeface="+mn-lt"/>
                <a:ea typeface="+mn-ea"/>
                <a:cs typeface="+mn-cs"/>
              </a:rPr>
              <a:t>That pestilent and most wretched John Wycliffe, of damnable memory, a child of the old devil, and himself a child and pupil of the anti-Christ…crowned his wickedness by translating the Scriptures into the mother tongue.” </a:t>
            </a:r>
            <a:r>
              <a:rPr lang="en-AU" sz="1200" b="0" i="1" u="none" strike="noStrike" kern="1200" dirty="0">
                <a:solidFill>
                  <a:schemeClr val="tx1"/>
                </a:solidFill>
                <a:effectLst/>
                <a:latin typeface="+mn-lt"/>
                <a:ea typeface="+mn-ea"/>
                <a:cs typeface="+mn-cs"/>
              </a:rPr>
              <a:t>But then along comes William Tyndale</a:t>
            </a:r>
            <a:endParaRPr lang="en-AU"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b="1" i="0" u="none" strike="noStrike" kern="1200" dirty="0">
                <a:solidFill>
                  <a:schemeClr val="tx1"/>
                </a:solidFill>
                <a:effectLst/>
                <a:latin typeface="+mn-lt"/>
                <a:ea typeface="+mn-ea"/>
                <a:cs typeface="+mn-cs"/>
              </a:rPr>
              <a:t>God’s Outlaw</a:t>
            </a:r>
            <a:r>
              <a:rPr lang="en-AU" sz="1200" b="0" i="0" u="none" strike="noStrike" kern="1200" dirty="0">
                <a:solidFill>
                  <a:schemeClr val="tx1"/>
                </a:solidFill>
                <a:effectLst/>
                <a:latin typeface="+mn-lt"/>
                <a:ea typeface="+mn-ea"/>
                <a:cs typeface="+mn-cs"/>
              </a:rPr>
              <a:t> - William Tyndale was a gifted scholar, a graduate of both Oxford and Cambridge Universities. </a:t>
            </a:r>
          </a:p>
          <a:p>
            <a:pPr marL="171450" indent="-171450">
              <a:buFont typeface="Arial" panose="020B0604020202020204" pitchFamily="34" charset="0"/>
              <a:buChar char="•"/>
            </a:pPr>
            <a:r>
              <a:rPr lang="en-AU" sz="1200" b="0" i="0" u="none" strike="noStrike" kern="1200" dirty="0">
                <a:solidFill>
                  <a:schemeClr val="tx1"/>
                </a:solidFill>
                <a:effectLst/>
                <a:latin typeface="+mn-lt"/>
                <a:ea typeface="+mn-ea"/>
                <a:cs typeface="+mn-cs"/>
              </a:rPr>
              <a:t>Tyndale was shocked by the ignorance of the Bible prevalent amongst the clergy of the day</a:t>
            </a:r>
          </a:p>
          <a:p>
            <a:pPr marL="171450" indent="-171450">
              <a:buFont typeface="Arial" panose="020B0604020202020204" pitchFamily="34" charset="0"/>
              <a:buChar char="•"/>
            </a:pPr>
            <a:r>
              <a:rPr lang="en-AU" sz="1200" b="0" i="0" u="none" strike="noStrike" kern="1200" dirty="0">
                <a:solidFill>
                  <a:schemeClr val="tx1"/>
                </a:solidFill>
                <a:effectLst/>
                <a:highlight>
                  <a:srgbClr val="8AF8FF"/>
                </a:highlight>
                <a:latin typeface="+mn-lt"/>
                <a:ea typeface="+mn-ea"/>
                <a:cs typeface="+mn-cs"/>
              </a:rPr>
              <a:t>To one such cleric he declared: </a:t>
            </a:r>
            <a:r>
              <a:rPr lang="en-AU" sz="1200" b="0" i="1" u="none" strike="noStrike" kern="1200" dirty="0">
                <a:solidFill>
                  <a:schemeClr val="tx1"/>
                </a:solidFill>
                <a:effectLst/>
                <a:highlight>
                  <a:srgbClr val="8AF8FF"/>
                </a:highlight>
                <a:latin typeface="+mn-lt"/>
                <a:ea typeface="+mn-ea"/>
                <a:cs typeface="+mn-cs"/>
              </a:rPr>
              <a:t>“I defy the Pope and all his laws. If God spares my life, before many years pass I will make it possible for the boy who drives the plough to know more of the Scriptures than you do.”</a:t>
            </a:r>
            <a:endParaRPr lang="en-AU" sz="1200" b="0" i="0" u="none" strike="noStrike" kern="1200" dirty="0">
              <a:solidFill>
                <a:schemeClr val="tx1"/>
              </a:solidFill>
              <a:effectLst/>
              <a:highlight>
                <a:srgbClr val="8AF8FF"/>
              </a:highlight>
              <a:latin typeface="+mn-lt"/>
              <a:ea typeface="+mn-ea"/>
              <a:cs typeface="+mn-cs"/>
            </a:endParaRPr>
          </a:p>
          <a:p>
            <a:pPr marL="171450" indent="-171450">
              <a:buFont typeface="Arial" panose="020B0604020202020204" pitchFamily="34" charset="0"/>
              <a:buChar char="•"/>
            </a:pPr>
            <a:r>
              <a:rPr lang="en-AU" sz="1200" b="0" i="0" u="none" strike="noStrike" kern="1200" dirty="0">
                <a:solidFill>
                  <a:schemeClr val="tx1"/>
                </a:solidFill>
                <a:effectLst/>
                <a:latin typeface="+mn-lt"/>
                <a:ea typeface="+mn-ea"/>
                <a:cs typeface="+mn-cs"/>
              </a:rPr>
              <a:t>Supported by some London merchants, Tyndale sailed in 1524 for Germany, never to return to his homeland.</a:t>
            </a:r>
          </a:p>
          <a:p>
            <a:pPr marL="171450" indent="-171450">
              <a:buFont typeface="Arial" panose="020B0604020202020204" pitchFamily="34" charset="0"/>
              <a:buChar char="•"/>
            </a:pPr>
            <a:r>
              <a:rPr lang="en-AU" sz="1200" b="0" i="0" u="none" strike="noStrike" kern="1200" dirty="0">
                <a:solidFill>
                  <a:schemeClr val="tx1"/>
                </a:solidFill>
                <a:effectLst/>
                <a:latin typeface="+mn-lt"/>
                <a:ea typeface="+mn-ea"/>
                <a:cs typeface="+mn-cs"/>
              </a:rPr>
              <a:t>In Hamburg he worked on the New Testament, which was ready for printing by the following year. </a:t>
            </a:r>
          </a:p>
          <a:p>
            <a:pPr marL="171450" indent="-171450">
              <a:buFont typeface="Arial" panose="020B0604020202020204" pitchFamily="34" charset="0"/>
              <a:buChar char="•"/>
            </a:pPr>
            <a:r>
              <a:rPr lang="en-AU" sz="1200" b="0" i="0" u="none" strike="noStrike" kern="1200" dirty="0">
                <a:solidFill>
                  <a:schemeClr val="tx1"/>
                </a:solidFill>
                <a:effectLst/>
                <a:highlight>
                  <a:srgbClr val="8AF8FF"/>
                </a:highlight>
                <a:latin typeface="+mn-lt"/>
                <a:ea typeface="+mn-ea"/>
                <a:cs typeface="+mn-cs"/>
              </a:rPr>
              <a:t>As the pages began to roll off the press in Cologne, soldiers of the Holy Roman Empire raided the printing press. Tyndale fled with as many of the pages as had so far been printed. </a:t>
            </a:r>
          </a:p>
          <a:p>
            <a:pPr marL="171450" indent="-171450">
              <a:buFont typeface="Arial" panose="020B0604020202020204" pitchFamily="34" charset="0"/>
              <a:buChar char="•"/>
            </a:pPr>
            <a:r>
              <a:rPr lang="en-AU" sz="1200" b="0" i="0" u="none" strike="noStrike" kern="1200" dirty="0">
                <a:solidFill>
                  <a:schemeClr val="tx1"/>
                </a:solidFill>
                <a:effectLst/>
                <a:latin typeface="+mn-lt"/>
                <a:ea typeface="+mn-ea"/>
                <a:cs typeface="+mn-cs"/>
              </a:rPr>
              <a:t>Only one incomplete copy of this Cologne New Testament edition survives.</a:t>
            </a:r>
          </a:p>
          <a:p>
            <a:pPr marL="171450" indent="-171450">
              <a:buFont typeface="Arial" panose="020B0604020202020204" pitchFamily="34" charset="0"/>
              <a:buChar char="•"/>
            </a:pPr>
            <a:r>
              <a:rPr lang="en-AU" sz="1200" b="0" i="0" u="none" strike="noStrike" kern="1200" dirty="0">
                <a:solidFill>
                  <a:schemeClr val="tx1"/>
                </a:solidFill>
                <a:effectLst/>
                <a:latin typeface="+mn-lt"/>
                <a:ea typeface="+mn-ea"/>
                <a:cs typeface="+mn-cs"/>
              </a:rPr>
              <a:t>Tyndale moved to Worms where the complete New Testament was published the following year (1526). Of the 6000 copies printed, only 2 of this edition have survived.</a:t>
            </a:r>
          </a:p>
          <a:p>
            <a:pPr marL="171450" indent="-171450">
              <a:buFont typeface="Arial" panose="020B0604020202020204" pitchFamily="34" charset="0"/>
              <a:buChar char="•"/>
            </a:pPr>
            <a:r>
              <a:rPr lang="en-AU" sz="1200" b="0" i="0" u="none" strike="noStrike" kern="1200" dirty="0">
                <a:solidFill>
                  <a:schemeClr val="tx1"/>
                </a:solidFill>
                <a:effectLst/>
                <a:highlight>
                  <a:srgbClr val="8AF8FF"/>
                </a:highlight>
                <a:latin typeface="+mn-lt"/>
                <a:ea typeface="+mn-ea"/>
                <a:cs typeface="+mn-cs"/>
              </a:rPr>
              <a:t>In 1530 Tyndale’s translation of the first five books of the Bible, the Pentateuch were printed in Antwerp, Holland. </a:t>
            </a:r>
          </a:p>
          <a:p>
            <a:pPr marL="171450" indent="-171450">
              <a:buFont typeface="Arial" panose="020B0604020202020204" pitchFamily="34" charset="0"/>
              <a:buChar char="•"/>
            </a:pPr>
            <a:r>
              <a:rPr lang="en-AU" sz="1200" b="1" i="0" u="none" strike="noStrike" kern="1200" dirty="0">
                <a:solidFill>
                  <a:schemeClr val="tx1"/>
                </a:solidFill>
                <a:effectLst/>
                <a:latin typeface="+mn-lt"/>
                <a:ea typeface="+mn-ea"/>
                <a:cs typeface="+mn-cs"/>
              </a:rPr>
              <a:t>Betrayal and Burning</a:t>
            </a:r>
            <a:r>
              <a:rPr lang="en-AU" sz="1200" b="0" i="0" u="none" strike="noStrike" kern="1200" dirty="0">
                <a:solidFill>
                  <a:schemeClr val="tx1"/>
                </a:solidFill>
                <a:effectLst/>
                <a:latin typeface="+mn-lt"/>
                <a:ea typeface="+mn-ea"/>
                <a:cs typeface="+mn-cs"/>
              </a:rPr>
              <a:t> - In 1535 Tyndale was betrayed by a fellow Englishman, Henry Phillips, who gained his confidence only to arrange treacherously for his arrest. </a:t>
            </a:r>
          </a:p>
          <a:p>
            <a:pPr marL="171450" indent="-171450">
              <a:buFont typeface="Arial" panose="020B0604020202020204" pitchFamily="34" charset="0"/>
              <a:buChar char="•"/>
            </a:pPr>
            <a:r>
              <a:rPr lang="en-AU" sz="1200" b="0" i="0" u="none" strike="noStrike" kern="1200" dirty="0">
                <a:solidFill>
                  <a:schemeClr val="tx1"/>
                </a:solidFill>
                <a:effectLst/>
                <a:latin typeface="+mn-lt"/>
                <a:ea typeface="+mn-ea"/>
                <a:cs typeface="+mn-cs"/>
              </a:rPr>
              <a:t>Tyndale was taken to the state prison in the castle of </a:t>
            </a:r>
            <a:r>
              <a:rPr lang="en-AU" sz="1200" b="0" i="0" u="none" strike="noStrike" kern="1200" dirty="0" err="1">
                <a:solidFill>
                  <a:schemeClr val="tx1"/>
                </a:solidFill>
                <a:effectLst/>
                <a:latin typeface="+mn-lt"/>
                <a:ea typeface="+mn-ea"/>
                <a:cs typeface="+mn-cs"/>
              </a:rPr>
              <a:t>Vilvorde</a:t>
            </a:r>
            <a:r>
              <a:rPr lang="en-AU" sz="1200" b="0" i="0" u="none" strike="noStrike" kern="1200" dirty="0">
                <a:solidFill>
                  <a:schemeClr val="tx1"/>
                </a:solidFill>
                <a:effectLst/>
                <a:latin typeface="+mn-lt"/>
                <a:ea typeface="+mn-ea"/>
                <a:cs typeface="+mn-cs"/>
              </a:rPr>
              <a:t>, near Brussels. </a:t>
            </a:r>
          </a:p>
          <a:p>
            <a:pPr marL="171450" indent="-171450">
              <a:buFont typeface="Arial" panose="020B0604020202020204" pitchFamily="34" charset="0"/>
              <a:buChar char="•"/>
            </a:pPr>
            <a:r>
              <a:rPr lang="en-AU" sz="1200" b="0" i="0" u="none" strike="noStrike" kern="1200" dirty="0">
                <a:solidFill>
                  <a:schemeClr val="tx1"/>
                </a:solidFill>
                <a:effectLst/>
                <a:highlight>
                  <a:srgbClr val="8AF8FF"/>
                </a:highlight>
                <a:latin typeface="+mn-lt"/>
                <a:ea typeface="+mn-ea"/>
                <a:cs typeface="+mn-cs"/>
              </a:rPr>
              <a:t>For 500 days, Tyndale suffered in a cold, dark and damp dungeon and then on 6 October, 1536, he was taken to a stake where he was garrotted and burned. His last reported words were: </a:t>
            </a:r>
            <a:r>
              <a:rPr lang="en-AU" sz="1200" b="0" i="1" u="none" strike="noStrike" kern="1200" dirty="0">
                <a:solidFill>
                  <a:schemeClr val="tx1"/>
                </a:solidFill>
                <a:effectLst/>
                <a:latin typeface="+mn-lt"/>
                <a:ea typeface="+mn-ea"/>
                <a:cs typeface="+mn-cs"/>
              </a:rPr>
              <a:t>“</a:t>
            </a:r>
            <a:r>
              <a:rPr lang="en-AU" sz="1200" b="1" i="1" u="none" strike="noStrike" kern="1200" dirty="0">
                <a:solidFill>
                  <a:schemeClr val="tx1"/>
                </a:solidFill>
                <a:effectLst/>
                <a:highlight>
                  <a:srgbClr val="A3EA90"/>
                </a:highlight>
                <a:latin typeface="+mn-lt"/>
                <a:ea typeface="+mn-ea"/>
                <a:cs typeface="+mn-cs"/>
              </a:rPr>
              <a:t>Lord, open the king of England’s eyes.”</a:t>
            </a:r>
            <a:endParaRPr lang="en-AU" sz="1200" b="1" i="0" u="none" strike="noStrike" kern="1200" dirty="0">
              <a:solidFill>
                <a:schemeClr val="tx1"/>
              </a:solidFill>
              <a:effectLst/>
              <a:highlight>
                <a:srgbClr val="A3EA90"/>
              </a:highlight>
              <a:latin typeface="+mn-lt"/>
              <a:ea typeface="+mn-ea"/>
              <a:cs typeface="+mn-cs"/>
            </a:endParaRPr>
          </a:p>
          <a:p>
            <a:pPr marL="171450" indent="-171450">
              <a:buFont typeface="Arial" panose="020B0604020202020204" pitchFamily="34" charset="0"/>
              <a:buChar char="•"/>
            </a:pPr>
            <a:r>
              <a:rPr lang="en-AU" sz="1200" b="1" i="0" u="none" strike="noStrike" kern="1200" dirty="0">
                <a:solidFill>
                  <a:schemeClr val="tx1"/>
                </a:solidFill>
                <a:effectLst/>
                <a:latin typeface="+mn-lt"/>
                <a:ea typeface="+mn-ea"/>
                <a:cs typeface="+mn-cs"/>
              </a:rPr>
              <a:t>Tyndale’s Dying Prayer Answered</a:t>
            </a:r>
            <a:r>
              <a:rPr lang="en-AU" sz="1200" b="0" i="0" u="none" strike="noStrike" kern="1200" dirty="0">
                <a:solidFill>
                  <a:schemeClr val="tx1"/>
                </a:solidFill>
                <a:effectLst/>
                <a:latin typeface="+mn-lt"/>
                <a:ea typeface="+mn-ea"/>
                <a:cs typeface="+mn-cs"/>
              </a:rPr>
              <a:t> - The Lord did indeed answer the dying prayer of Tyndale in the most remarkable way. </a:t>
            </a:r>
          </a:p>
          <a:p>
            <a:pPr marL="171450" indent="-171450">
              <a:buFont typeface="Arial" panose="020B0604020202020204" pitchFamily="34" charset="0"/>
              <a:buChar char="•"/>
            </a:pPr>
            <a:r>
              <a:rPr lang="en-AU" sz="1200" b="0" i="0" u="none" strike="noStrike" kern="1200" dirty="0">
                <a:solidFill>
                  <a:schemeClr val="tx1"/>
                </a:solidFill>
                <a:effectLst/>
                <a:latin typeface="+mn-lt"/>
                <a:ea typeface="+mn-ea"/>
                <a:cs typeface="+mn-cs"/>
              </a:rPr>
              <a:t>Just in the lifetime of William Shakespeare (1560-1616), 2 million Bibles were sold throughout the British Isles. About 90% of Tyndale’s wording passed on into the </a:t>
            </a:r>
            <a:r>
              <a:rPr lang="en-AU" sz="1200" b="1" i="0" u="none" strike="noStrike" kern="1200" dirty="0">
                <a:solidFill>
                  <a:schemeClr val="tx1"/>
                </a:solidFill>
                <a:effectLst/>
                <a:latin typeface="+mn-lt"/>
                <a:ea typeface="+mn-ea"/>
                <a:cs typeface="+mn-cs"/>
              </a:rPr>
              <a:t>King James Version</a:t>
            </a:r>
            <a:r>
              <a:rPr lang="en-AU" sz="1200" b="0" i="0" u="none" strike="noStrike" kern="1200" dirty="0">
                <a:solidFill>
                  <a:schemeClr val="tx1"/>
                </a:solidFill>
                <a:effectLst/>
                <a:latin typeface="+mn-lt"/>
                <a:ea typeface="+mn-ea"/>
                <a:cs typeface="+mn-cs"/>
              </a:rPr>
              <a:t> of the Bible.</a:t>
            </a:r>
          </a:p>
          <a:p>
            <a:pPr marL="171450" indent="-171450">
              <a:buFont typeface="Arial" panose="020B0604020202020204" pitchFamily="34" charset="0"/>
              <a:buChar char="•"/>
            </a:pPr>
            <a:r>
              <a:rPr lang="en-AU" sz="1200" b="0" i="0" u="none" strike="noStrike" kern="1200" dirty="0">
                <a:solidFill>
                  <a:schemeClr val="tx1"/>
                </a:solidFill>
                <a:effectLst/>
                <a:latin typeface="+mn-lt"/>
                <a:ea typeface="+mn-ea"/>
                <a:cs typeface="+mn-cs"/>
              </a:rPr>
              <a:t>​</a:t>
            </a:r>
            <a:r>
              <a:rPr lang="en-AU" sz="1200" b="1" i="0" u="none" strike="noStrike" kern="1200" dirty="0">
                <a:solidFill>
                  <a:schemeClr val="tx1"/>
                </a:solidFill>
                <a:effectLst/>
                <a:highlight>
                  <a:srgbClr val="8AF8FF"/>
                </a:highlight>
                <a:latin typeface="+mn-lt"/>
                <a:ea typeface="+mn-ea"/>
                <a:cs typeface="+mn-cs"/>
              </a:rPr>
              <a:t>The Most Influential Englishman</a:t>
            </a:r>
            <a:r>
              <a:rPr lang="en-AU" sz="1200" b="0" i="0" u="none" strike="noStrike" kern="1200" dirty="0">
                <a:solidFill>
                  <a:schemeClr val="tx1"/>
                </a:solidFill>
                <a:effectLst/>
                <a:highlight>
                  <a:srgbClr val="8AF8FF"/>
                </a:highlight>
                <a:latin typeface="+mn-lt"/>
                <a:ea typeface="+mn-ea"/>
                <a:cs typeface="+mn-cs"/>
              </a:rPr>
              <a:t> - William Tyndale can be described not only as the father of the English Bible, but in a real sense the foremost influence on the shaping of the English language itself. </a:t>
            </a:r>
          </a:p>
          <a:p>
            <a:pPr marL="171450" indent="-171450">
              <a:buFont typeface="Arial" panose="020B0604020202020204" pitchFamily="34" charset="0"/>
              <a:buChar char="•"/>
            </a:pPr>
            <a:r>
              <a:rPr lang="en-AU" sz="1200" b="1" i="0" u="none" strike="noStrike" kern="1200" dirty="0">
                <a:solidFill>
                  <a:schemeClr val="tx1"/>
                </a:solidFill>
                <a:effectLst/>
                <a:latin typeface="+mn-lt"/>
                <a:ea typeface="+mn-ea"/>
                <a:cs typeface="+mn-cs"/>
              </a:rPr>
              <a:t>Pioneers for Freedom</a:t>
            </a:r>
            <a:r>
              <a:rPr lang="en-AU" sz="1200" b="0" i="0" u="none" strike="noStrike" kern="1200" dirty="0">
                <a:solidFill>
                  <a:schemeClr val="tx1"/>
                </a:solidFill>
                <a:effectLst/>
                <a:latin typeface="+mn-lt"/>
                <a:ea typeface="+mn-ea"/>
                <a:cs typeface="+mn-cs"/>
              </a:rPr>
              <a:t> - The Reformation in the 16th Century was one of the most important epochs in the history of the world. The Reformation gave us the Bible – now freely available in our own languages.  </a:t>
            </a:r>
          </a:p>
          <a:p>
            <a:pPr marL="171450" indent="-171450">
              <a:buFont typeface="Arial" panose="020B0604020202020204" pitchFamily="34" charset="0"/>
              <a:buChar char="•"/>
            </a:pPr>
            <a:r>
              <a:rPr lang="en-AU" sz="1200" b="0" i="0" u="none" strike="noStrike" kern="1200" dirty="0">
                <a:solidFill>
                  <a:schemeClr val="tx1"/>
                </a:solidFill>
                <a:effectLst/>
                <a:latin typeface="+mn-lt"/>
                <a:ea typeface="+mn-ea"/>
                <a:cs typeface="+mn-cs"/>
              </a:rPr>
              <a:t>And they fought and were killed defendin</a:t>
            </a:r>
            <a:r>
              <a:rPr lang="en-AU" dirty="0"/>
              <a:t>g the principal that Scripture alone is our final authority</a:t>
            </a:r>
            <a:endParaRPr lang="en-AU"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b="0" i="0" u="none" strike="noStrike" kern="1200" dirty="0">
                <a:solidFill>
                  <a:schemeClr val="tx1"/>
                </a:solidFill>
                <a:effectLst/>
                <a:highlight>
                  <a:srgbClr val="8AF8FF"/>
                </a:highlight>
                <a:latin typeface="+mn-lt"/>
                <a:ea typeface="+mn-ea"/>
                <a:cs typeface="+mn-cs"/>
              </a:rPr>
              <a:t>Tyndale’s life and work is a reminder of the cost that has been paid to have the Bible. </a:t>
            </a:r>
          </a:p>
          <a:p>
            <a:pPr marL="171450" indent="-171450">
              <a:buFont typeface="Arial" panose="020B0604020202020204" pitchFamily="34" charset="0"/>
              <a:buChar char="•"/>
            </a:pPr>
            <a:r>
              <a:rPr lang="en-AU" sz="1200" b="0" i="0" u="none" strike="noStrike" kern="1200" dirty="0">
                <a:solidFill>
                  <a:schemeClr val="tx1"/>
                </a:solidFill>
                <a:effectLst/>
                <a:latin typeface="+mn-lt"/>
                <a:ea typeface="+mn-ea"/>
                <a:cs typeface="+mn-cs"/>
              </a:rPr>
              <a:t>Even listening to a copy being read could be punished by death in the flames. </a:t>
            </a:r>
          </a:p>
          <a:p>
            <a:pPr marL="171450" indent="-171450">
              <a:buFont typeface="Arial" panose="020B0604020202020204" pitchFamily="34" charset="0"/>
              <a:buChar char="•"/>
            </a:pPr>
            <a:r>
              <a:rPr lang="en-AU" sz="1200" b="0" i="0" u="none" strike="noStrike" kern="1200" dirty="0">
                <a:solidFill>
                  <a:schemeClr val="tx1"/>
                </a:solidFill>
                <a:effectLst/>
                <a:latin typeface="+mn-lt"/>
                <a:ea typeface="+mn-ea"/>
                <a:cs typeface="+mn-cs"/>
              </a:rPr>
              <a:t>Today, our easy access to dozens of English translations can lead us to take the English Bible for granted. </a:t>
            </a:r>
          </a:p>
          <a:p>
            <a:pPr marL="171450" indent="-171450">
              <a:buFont typeface="Arial" panose="020B0604020202020204" pitchFamily="34" charset="0"/>
              <a:buChar char="•"/>
            </a:pPr>
            <a:r>
              <a:rPr lang="en-AU" sz="1200" b="1" i="1" u="none" strike="noStrike" kern="1200" dirty="0">
                <a:solidFill>
                  <a:schemeClr val="tx1"/>
                </a:solidFill>
                <a:effectLst/>
                <a:highlight>
                  <a:srgbClr val="8AF8FF"/>
                </a:highlight>
                <a:latin typeface="+mn-lt"/>
                <a:ea typeface="+mn-ea"/>
                <a:cs typeface="+mn-cs"/>
              </a:rPr>
              <a:t>My prayer and desire, is that God may so grant us the same desire and hunger for His Word as the men of old, even so far back as men like the apostle Paul</a:t>
            </a:r>
          </a:p>
          <a:p>
            <a:pPr marL="171450" indent="-171450">
              <a:buFont typeface="Arial" panose="020B0604020202020204" pitchFamily="34" charset="0"/>
              <a:buChar char="•"/>
            </a:pPr>
            <a:r>
              <a:rPr lang="en-AU" sz="1200" b="1" i="1" u="none" strike="noStrike" kern="1200" dirty="0">
                <a:solidFill>
                  <a:schemeClr val="tx1"/>
                </a:solidFill>
                <a:effectLst/>
                <a:latin typeface="+mn-lt"/>
                <a:ea typeface="+mn-ea"/>
                <a:cs typeface="+mn-cs"/>
              </a:rPr>
              <a:t>For he was Timothy’s example of a man of great faith, who cherished the sacred Scriptures, so let’s get into today’s passage</a:t>
            </a:r>
            <a:endParaRPr lang="en-AU" sz="1200" b="0" i="0" u="none" strike="noStrike"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F7F63A46-AA96-828C-323B-D0EB403D98C9}"/>
              </a:ext>
            </a:extLst>
          </p:cNvPr>
          <p:cNvSpPr>
            <a:spLocks noGrp="1"/>
          </p:cNvSpPr>
          <p:nvPr>
            <p:ph type="sldNum" sz="quarter" idx="5"/>
          </p:nvPr>
        </p:nvSpPr>
        <p:spPr/>
        <p:txBody>
          <a:bodyPr/>
          <a:lstStyle/>
          <a:p>
            <a:fld id="{905F5C44-A9E6-1F49-90E1-BFDB5C61669C}" type="slidenum">
              <a:rPr lang="en-US" smtClean="0"/>
              <a:t>2</a:t>
            </a:fld>
            <a:endParaRPr lang="en-US"/>
          </a:p>
        </p:txBody>
      </p:sp>
    </p:spTree>
    <p:extLst>
      <p:ext uri="{BB962C8B-B14F-4D97-AF65-F5344CB8AC3E}">
        <p14:creationId xmlns:p14="http://schemas.microsoft.com/office/powerpoint/2010/main" val="2814449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228600"/>
            <a:ext cx="2073275" cy="1166813"/>
          </a:xfrm>
        </p:spPr>
      </p:sp>
      <p:sp>
        <p:nvSpPr>
          <p:cNvPr id="3" name="Notes Placeholder 2"/>
          <p:cNvSpPr>
            <a:spLocks noGrp="1"/>
          </p:cNvSpPr>
          <p:nvPr>
            <p:ph type="body" idx="1"/>
          </p:nvPr>
        </p:nvSpPr>
        <p:spPr>
          <a:xfrm>
            <a:off x="154983" y="1610854"/>
            <a:ext cx="6555783" cy="7424658"/>
          </a:xfrm>
        </p:spPr>
        <p:txBody>
          <a:bodyPr/>
          <a:lstStyle/>
          <a:p>
            <a:pPr marL="171450" indent="-171450">
              <a:buFont typeface="Arial" panose="020B0604020202020204" pitchFamily="34" charset="0"/>
              <a:buChar char="•"/>
            </a:pPr>
            <a:r>
              <a:rPr lang="en-US" dirty="0">
                <a:highlight>
                  <a:srgbClr val="FFFF00"/>
                </a:highlight>
              </a:rPr>
              <a:t>“You, however, have followed my teaching” (2 Tim 3:10a)</a:t>
            </a:r>
            <a:br>
              <a:rPr lang="en-US" dirty="0"/>
            </a:br>
            <a:r>
              <a:rPr lang="en-US" dirty="0"/>
              <a:t>- Paul beginning this section with ‘you however’, is him pointing back to the previous 9 verses</a:t>
            </a:r>
            <a:br>
              <a:rPr lang="en-US" dirty="0"/>
            </a:br>
            <a:r>
              <a:rPr lang="en-US" dirty="0"/>
              <a:t>- That yes there are evil wicked people out there</a:t>
            </a:r>
            <a:br>
              <a:rPr lang="en-US" dirty="0"/>
            </a:br>
            <a:r>
              <a:rPr lang="en-US" dirty="0">
                <a:highlight>
                  <a:srgbClr val="8AF8FF"/>
                </a:highlight>
              </a:rPr>
              <a:t>- And there are false teachers running amuck in Ephesus and in the church</a:t>
            </a:r>
            <a:br>
              <a:rPr lang="en-US" dirty="0"/>
            </a:br>
            <a:r>
              <a:rPr lang="en-US" dirty="0"/>
              <a:t>- But you Timothy, you have a different call upon your life, you must be different</a:t>
            </a:r>
            <a:br>
              <a:rPr lang="en-US" dirty="0"/>
            </a:br>
            <a:r>
              <a:rPr lang="en-US" dirty="0"/>
              <a:t>- Paul switches from the signs of the end to now urge Timothy to conduct himself differently</a:t>
            </a:r>
            <a:br>
              <a:rPr lang="en-US" dirty="0"/>
            </a:br>
            <a:r>
              <a:rPr lang="en-US" dirty="0">
                <a:highlight>
                  <a:srgbClr val="8AF8FF"/>
                </a:highlight>
              </a:rPr>
              <a:t>- Timothy, has and is to continue following in the footsteps of Paul</a:t>
            </a:r>
            <a:br>
              <a:rPr lang="en-US" dirty="0"/>
            </a:br>
            <a:r>
              <a:rPr lang="en-US" dirty="0"/>
              <a:t>- To imitate Paul as he imitates Christ</a:t>
            </a:r>
            <a:br>
              <a:rPr lang="en-US" dirty="0"/>
            </a:br>
            <a:r>
              <a:rPr lang="en-US" dirty="0"/>
              <a:t>- The word here for follow is like a disciple following his teacher, learning from him and following his example</a:t>
            </a:r>
            <a:br>
              <a:rPr lang="en-US" dirty="0"/>
            </a:br>
            <a:r>
              <a:rPr lang="en-US" dirty="0">
                <a:highlight>
                  <a:srgbClr val="8AF8FF"/>
                </a:highlight>
              </a:rPr>
              <a:t>- It is to carefully investigate, to follow closely. </a:t>
            </a:r>
            <a:br>
              <a:rPr lang="en-US" dirty="0"/>
            </a:br>
            <a:r>
              <a:rPr lang="en-US" dirty="0"/>
              <a:t>- Luke uses this in Luke 1:3 when he said that he followed all things closely, as he wrote his orderly account of the gospel to Theophilus </a:t>
            </a:r>
            <a:br>
              <a:rPr lang="en-US" dirty="0"/>
            </a:br>
            <a:r>
              <a:rPr lang="en-US" dirty="0"/>
              <a:t>- The first thing that Paul exhorts Timothy to continue following is his </a:t>
            </a:r>
            <a:r>
              <a:rPr lang="en-US" b="1" dirty="0"/>
              <a:t>teaching</a:t>
            </a:r>
            <a:br>
              <a:rPr lang="en-US" dirty="0"/>
            </a:br>
            <a:r>
              <a:rPr lang="en-US" dirty="0">
                <a:highlight>
                  <a:srgbClr val="8AF8FF"/>
                </a:highlight>
              </a:rPr>
              <a:t>– It’s imperative that Paul put this first, because it is from teaching, or the word here is actually doctrine, that the rest of the list of virtues flows</a:t>
            </a:r>
            <a:br>
              <a:rPr lang="en-US" dirty="0"/>
            </a:br>
            <a:r>
              <a:rPr lang="en-US" dirty="0"/>
              <a:t>- Our doctrine, our theology, is not merely intellectual but formative in the way in which we live, it not only enlightens the mind, but shapes our hearts</a:t>
            </a:r>
            <a:br>
              <a:rPr lang="en-US" dirty="0"/>
            </a:br>
            <a:r>
              <a:rPr lang="en-US" dirty="0"/>
              <a:t>- 6 of Paul’s epistles list Timothy as co-author or co-sender, so Timothy knows a significant amount about Paul’s teaching. </a:t>
            </a:r>
            <a:br>
              <a:rPr lang="en-US" dirty="0"/>
            </a:br>
            <a:r>
              <a:rPr lang="en-US" dirty="0">
                <a:highlight>
                  <a:srgbClr val="8AF8FF"/>
                </a:highlight>
              </a:rPr>
              <a:t>- And from his doctrine comes the practice of it</a:t>
            </a:r>
          </a:p>
          <a:p>
            <a:pPr marL="171450" indent="-171450">
              <a:buFont typeface="Arial" panose="020B0604020202020204" pitchFamily="34" charset="0"/>
              <a:buChar char="•"/>
            </a:pPr>
            <a:r>
              <a:rPr lang="en-US" dirty="0">
                <a:highlight>
                  <a:srgbClr val="FFFF00"/>
                </a:highlight>
              </a:rPr>
              <a:t>“my conduct, my aim in life” (2 Tim 3:10b)</a:t>
            </a:r>
            <a:br>
              <a:rPr lang="en-US" dirty="0"/>
            </a:br>
            <a:r>
              <a:rPr lang="en-US" dirty="0"/>
              <a:t>- Paul wasn’t ashamed that Timothy had witnessed his conduct, he had nothing to hide, for his conduct lined up with what he taught</a:t>
            </a:r>
            <a:br>
              <a:rPr lang="en-US" dirty="0"/>
            </a:br>
            <a:r>
              <a:rPr lang="en-US" dirty="0"/>
              <a:t>- Timothy knew Paul’s patterns, his habits, his intense </a:t>
            </a:r>
            <a:r>
              <a:rPr lang="en-US" dirty="0" err="1"/>
              <a:t>labours</a:t>
            </a:r>
            <a:r>
              <a:rPr lang="en-US" dirty="0"/>
              <a:t> and resolve to see the salvation of souls </a:t>
            </a:r>
            <a:br>
              <a:rPr lang="en-US" dirty="0"/>
            </a:br>
            <a:r>
              <a:rPr lang="en-US" dirty="0">
                <a:highlight>
                  <a:srgbClr val="8AF8FF"/>
                </a:highlight>
              </a:rPr>
              <a:t>- Paul’s aim in life, his purpose was to preach the gospel where Christ was unknown. </a:t>
            </a:r>
            <a:br>
              <a:rPr lang="en-US" dirty="0"/>
            </a:br>
            <a:r>
              <a:rPr lang="en-US" dirty="0"/>
              <a:t>- He was to spread the gospel amongst the Gentiles, and this too was to be Timothy’s aim in life</a:t>
            </a:r>
            <a:br>
              <a:rPr lang="en-US" dirty="0"/>
            </a:br>
            <a:r>
              <a:rPr lang="en-US" dirty="0"/>
              <a:t>- Paul is directly contrasting his conduct and way of life with the false teachers in the previous verses. </a:t>
            </a:r>
            <a:br>
              <a:rPr lang="en-US" dirty="0"/>
            </a:br>
            <a:r>
              <a:rPr lang="en-US" dirty="0">
                <a:highlight>
                  <a:srgbClr val="8AF8FF"/>
                </a:highlight>
              </a:rPr>
              <a:t>- He is not to be a lover of self, a lover of money and pleasure</a:t>
            </a:r>
            <a:br>
              <a:rPr lang="en-US" dirty="0"/>
            </a:br>
            <a:r>
              <a:rPr lang="en-US" dirty="0"/>
              <a:t>- He is not to be prideful, and seek to deceive people</a:t>
            </a:r>
            <a:br>
              <a:rPr lang="en-US" dirty="0"/>
            </a:br>
            <a:r>
              <a:rPr lang="en-US" dirty="0"/>
              <a:t>- He is to die to self and love Christ above all. He is to put to death, by the grace of God, the pleasures of this world</a:t>
            </a:r>
            <a:br>
              <a:rPr lang="en-US" dirty="0"/>
            </a:br>
            <a:r>
              <a:rPr lang="en-US" dirty="0">
                <a:highlight>
                  <a:srgbClr val="8AF8FF"/>
                </a:highlight>
              </a:rPr>
              <a:t>- So too are we as Christians, we are to die to self and live for Christ. </a:t>
            </a:r>
            <a:br>
              <a:rPr lang="en-US" dirty="0"/>
            </a:br>
            <a:r>
              <a:rPr lang="en-US" dirty="0"/>
              <a:t>– Timothy is to be humble and rather than deceiving people, see those in darkness be brought into the light, through the proclamation of the gospel, through the preaching of the truth</a:t>
            </a:r>
            <a:br>
              <a:rPr lang="en-US" dirty="0"/>
            </a:br>
            <a:r>
              <a:rPr lang="en-US" dirty="0"/>
              <a:t>- And then step aside and watch as the power of God goes forth and breathes new life into dead hearts</a:t>
            </a:r>
            <a:br>
              <a:rPr lang="en-US" dirty="0"/>
            </a:br>
            <a:r>
              <a:rPr lang="en-US" dirty="0">
                <a:highlight>
                  <a:srgbClr val="8AF8FF"/>
                </a:highlight>
              </a:rPr>
              <a:t>- Timothy’s life was to be agreeable to his doctrine</a:t>
            </a:r>
            <a:br>
              <a:rPr lang="en-US" dirty="0"/>
            </a:br>
            <a:r>
              <a:rPr lang="en-US" dirty="0"/>
              <a:t>- He is to be holy as God is holy, that his character and message would never be in doubt or in danger of being confused with those in the previous 9 verses</a:t>
            </a:r>
            <a:br>
              <a:rPr lang="en-US" dirty="0"/>
            </a:br>
            <a:r>
              <a:rPr lang="en-US" dirty="0"/>
              <a:t>- He is also to follow Paul’s…</a:t>
            </a:r>
          </a:p>
          <a:p>
            <a:pPr marL="171450" indent="-171450">
              <a:buFont typeface="Arial" panose="020B0604020202020204" pitchFamily="34" charset="0"/>
              <a:buChar char="•"/>
            </a:pPr>
            <a:r>
              <a:rPr lang="en-US" dirty="0">
                <a:highlight>
                  <a:srgbClr val="FFFF00"/>
                </a:highlight>
              </a:rPr>
              <a:t>“my faith, my patience, my love, my steadfastness” (2 Tim 3:10c)</a:t>
            </a:r>
            <a:br>
              <a:rPr lang="en-US" dirty="0"/>
            </a:br>
            <a:r>
              <a:rPr lang="en-US" dirty="0"/>
              <a:t>- Timothy is encouraged to pursue faith. Paul is not talking about saving faith, but daily trust in the Lord </a:t>
            </a:r>
            <a:br>
              <a:rPr lang="en-US" dirty="0"/>
            </a:br>
            <a:r>
              <a:rPr lang="en-US" dirty="0"/>
              <a:t>- Timothy knew that Paul daily relied on and trusted in the Lord for his strength</a:t>
            </a:r>
            <a:br>
              <a:rPr lang="en-US" dirty="0"/>
            </a:br>
            <a:r>
              <a:rPr lang="en-US" dirty="0">
                <a:highlight>
                  <a:srgbClr val="8AF8FF"/>
                </a:highlight>
              </a:rPr>
              <a:t>- </a:t>
            </a:r>
            <a:r>
              <a:rPr lang="en-US" b="1" dirty="0">
                <a:highlight>
                  <a:srgbClr val="8AF8FF"/>
                </a:highlight>
              </a:rPr>
              <a:t>Patience</a:t>
            </a:r>
            <a:r>
              <a:rPr lang="en-US" dirty="0">
                <a:highlight>
                  <a:srgbClr val="8AF8FF"/>
                </a:highlight>
              </a:rPr>
              <a:t> in the English language is a very passive virtue</a:t>
            </a:r>
            <a:br>
              <a:rPr lang="en-US" dirty="0"/>
            </a:br>
            <a:r>
              <a:rPr lang="en-US" dirty="0"/>
              <a:t>- In the Greek the idea of waiting is not absent, but it also includes the will to endure through that which is in front of us</a:t>
            </a:r>
            <a:br>
              <a:rPr lang="en-US" dirty="0"/>
            </a:br>
            <a:r>
              <a:rPr lang="en-US" dirty="0"/>
              <a:t>- So as we patiently await the return of our Lord we are to be active in doing the will of God, in doing that which most glorifies Him</a:t>
            </a:r>
            <a:br>
              <a:rPr lang="en-US" dirty="0"/>
            </a:br>
            <a:r>
              <a:rPr lang="en-US" dirty="0">
                <a:highlight>
                  <a:srgbClr val="8AF8FF"/>
                </a:highlight>
              </a:rPr>
              <a:t>- Paul’s love for people was great, because God first loved him </a:t>
            </a:r>
            <a:br>
              <a:rPr lang="en-US" dirty="0"/>
            </a:br>
            <a:r>
              <a:rPr lang="en-US" dirty="0"/>
              <a:t>- And it is upon thinking and meditating upon the love of God, as is particularly demonstrated through the sacrifice of Jesus Christ</a:t>
            </a:r>
            <a:br>
              <a:rPr lang="en-US" dirty="0"/>
            </a:br>
            <a:r>
              <a:rPr lang="en-US" dirty="0"/>
              <a:t>- That we are assured of His love, and it spurs us on to love others, our </a:t>
            </a:r>
            <a:r>
              <a:rPr lang="en-US" dirty="0" err="1"/>
              <a:t>neighbours</a:t>
            </a:r>
            <a:r>
              <a:rPr lang="en-US" dirty="0"/>
              <a:t>, our friends, and our enemies</a:t>
            </a:r>
            <a:br>
              <a:rPr lang="en-US" dirty="0"/>
            </a:br>
            <a:r>
              <a:rPr lang="en-US" dirty="0">
                <a:highlight>
                  <a:srgbClr val="8AF8FF"/>
                </a:highlight>
              </a:rPr>
              <a:t>- And Timothy knew of Paul’s steadfastness, his perseverance. </a:t>
            </a:r>
            <a:br>
              <a:rPr lang="en-US" dirty="0"/>
            </a:br>
            <a:r>
              <a:rPr lang="en-US" dirty="0"/>
              <a:t>- Paul showed great fortitude in adverse conditions</a:t>
            </a:r>
            <a:br>
              <a:rPr lang="en-US" dirty="0"/>
            </a:br>
            <a:r>
              <a:rPr lang="en-US" dirty="0"/>
              <a:t>- And Paul is saying to Timothy, to the Christian, be steadfast, be immovable in the grace of God, knowing that He will hold you fast, and He will get you to glory</a:t>
            </a:r>
          </a:p>
        </p:txBody>
      </p:sp>
      <p:sp>
        <p:nvSpPr>
          <p:cNvPr id="4" name="Slide Number Placeholder 3"/>
          <p:cNvSpPr>
            <a:spLocks noGrp="1"/>
          </p:cNvSpPr>
          <p:nvPr>
            <p:ph type="sldNum" sz="quarter" idx="5"/>
          </p:nvPr>
        </p:nvSpPr>
        <p:spPr/>
        <p:txBody>
          <a:bodyPr/>
          <a:lstStyle/>
          <a:p>
            <a:fld id="{905F5C44-A9E6-1F49-90E1-BFDB5C61669C}" type="slidenum">
              <a:rPr lang="en-US" smtClean="0"/>
              <a:t>3</a:t>
            </a:fld>
            <a:endParaRPr lang="en-US"/>
          </a:p>
        </p:txBody>
      </p:sp>
    </p:spTree>
    <p:extLst>
      <p:ext uri="{BB962C8B-B14F-4D97-AF65-F5344CB8AC3E}">
        <p14:creationId xmlns:p14="http://schemas.microsoft.com/office/powerpoint/2010/main" val="1635998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7288" y="376238"/>
            <a:ext cx="2003425" cy="1127125"/>
          </a:xfrm>
        </p:spPr>
      </p:sp>
      <p:sp>
        <p:nvSpPr>
          <p:cNvPr id="3" name="Notes Placeholder 2"/>
          <p:cNvSpPr>
            <a:spLocks noGrp="1"/>
          </p:cNvSpPr>
          <p:nvPr>
            <p:ph type="body" idx="1"/>
          </p:nvPr>
        </p:nvSpPr>
        <p:spPr>
          <a:xfrm>
            <a:off x="139485" y="1672848"/>
            <a:ext cx="6602277" cy="6882216"/>
          </a:xfrm>
        </p:spPr>
        <p:txBody>
          <a:bodyPr/>
          <a:lstStyle/>
          <a:p>
            <a:pPr marL="171450" indent="-171450">
              <a:buFont typeface="Arial" panose="020B0604020202020204" pitchFamily="34" charset="0"/>
              <a:buChar char="•"/>
            </a:pPr>
            <a:r>
              <a:rPr lang="en-US" dirty="0">
                <a:highlight>
                  <a:srgbClr val="FFFF00"/>
                </a:highlight>
              </a:rPr>
              <a:t>“my persecutions and sufferings that happened to me at Antioch, at Iconium, and at Lystra” (2 Tim 3:11a)</a:t>
            </a:r>
            <a:br>
              <a:rPr lang="en-US" dirty="0"/>
            </a:br>
            <a:r>
              <a:rPr lang="en-US" dirty="0"/>
              <a:t>- Notice we have switched from singular, my love, my faith, my patience, to the plural, </a:t>
            </a:r>
            <a:r>
              <a:rPr lang="en-US" dirty="0" err="1"/>
              <a:t>persecutionS</a:t>
            </a:r>
            <a:r>
              <a:rPr lang="en-US" dirty="0"/>
              <a:t>, and </a:t>
            </a:r>
            <a:r>
              <a:rPr lang="en-US" dirty="0" err="1"/>
              <a:t>sufferingS</a:t>
            </a:r>
            <a:br>
              <a:rPr lang="en-US" dirty="0"/>
            </a:br>
            <a:r>
              <a:rPr lang="en-US" dirty="0"/>
              <a:t>- Meaning we are no longer talking about virtues but events in the life of Paul, which Timothy also must expect and endure</a:t>
            </a:r>
            <a:br>
              <a:rPr lang="en-US" dirty="0"/>
            </a:br>
            <a:r>
              <a:rPr lang="en-US" dirty="0">
                <a:highlight>
                  <a:srgbClr val="8AF8FF"/>
                </a:highlight>
              </a:rPr>
              <a:t>- As a result of the virtues in which God has wrought in Paul by His grace, as a natural flow on effect, Paul has suffered greatly in his life</a:t>
            </a:r>
            <a:br>
              <a:rPr lang="en-US" dirty="0"/>
            </a:br>
            <a:r>
              <a:rPr lang="en-US" dirty="0"/>
              <a:t>- These three places that Paul mentions, he does so deliberately, this is part of Paul’s first missionary journey</a:t>
            </a:r>
            <a:br>
              <a:rPr lang="en-US" dirty="0"/>
            </a:br>
            <a:r>
              <a:rPr lang="en-US" dirty="0"/>
              <a:t>- Timothy didn’t jump on board with Paul until his second</a:t>
            </a:r>
            <a:br>
              <a:rPr lang="en-US" dirty="0"/>
            </a:br>
            <a:r>
              <a:rPr lang="en-US" dirty="0">
                <a:highlight>
                  <a:srgbClr val="8AF8FF"/>
                </a:highlight>
              </a:rPr>
              <a:t>- In Antioch, Paul and Barnabas were initially received well, but then the jealous Jews incited persecution and they were kicked out of the city</a:t>
            </a:r>
            <a:br>
              <a:rPr lang="en-US" dirty="0"/>
            </a:br>
            <a:r>
              <a:rPr lang="en-US" dirty="0"/>
              <a:t>- At Iconium they spent a considerable amount of time, but they left when the Jew and Gentiles tried to stone them</a:t>
            </a:r>
            <a:br>
              <a:rPr lang="en-US" dirty="0"/>
            </a:br>
            <a:r>
              <a:rPr lang="en-US" dirty="0"/>
              <a:t>- And then at Lystra, Paul and Barnabas were initially received as gods, but eventually Paul was stoned, left for dead, and dragged out of the city</a:t>
            </a:r>
            <a:br>
              <a:rPr lang="en-US" dirty="0"/>
            </a:br>
            <a:r>
              <a:rPr lang="en-US" dirty="0">
                <a:highlight>
                  <a:srgbClr val="8AF8FF"/>
                </a:highlight>
              </a:rPr>
              <a:t>- It is also here in Lystra that Timothy lived and would join Paul on his next missionary journey</a:t>
            </a:r>
            <a:br>
              <a:rPr lang="en-US" dirty="0"/>
            </a:br>
            <a:r>
              <a:rPr lang="en-US" dirty="0"/>
              <a:t>– So it is likely that Paul is mentioning these sufferings to cast Timothy’s mind back to the pain and suffering that Paul endured</a:t>
            </a:r>
            <a:br>
              <a:rPr lang="en-US" dirty="0"/>
            </a:br>
            <a:r>
              <a:rPr lang="en-US" dirty="0"/>
              <a:t>- Timothy probably heard testimonies and maybe even saw Paul laying outside, practically dead outside the city of Lystra</a:t>
            </a:r>
            <a:br>
              <a:rPr lang="en-US" dirty="0"/>
            </a:br>
            <a:r>
              <a:rPr lang="en-US" dirty="0">
                <a:highlight>
                  <a:srgbClr val="8AF8FF"/>
                </a:highlight>
              </a:rPr>
              <a:t>- Timothy knew very well what Paul had gone through for the sake of the gospel, and again he is calling Timothy to the same mission, the same suffering</a:t>
            </a:r>
            <a:br>
              <a:rPr lang="en-US" dirty="0"/>
            </a:br>
            <a:r>
              <a:rPr lang="en-US" dirty="0"/>
              <a:t>- But we are also provided with hope…</a:t>
            </a:r>
          </a:p>
          <a:p>
            <a:pPr marL="171450" indent="-171450">
              <a:buFont typeface="Arial" panose="020B0604020202020204" pitchFamily="34" charset="0"/>
              <a:buChar char="•"/>
            </a:pPr>
            <a:r>
              <a:rPr lang="en-US" dirty="0">
                <a:highlight>
                  <a:srgbClr val="FFFF00"/>
                </a:highlight>
              </a:rPr>
              <a:t>“which persecution I endured; yet from them all the Lord rescued me” (2 Tim 3:11b)</a:t>
            </a:r>
            <a:br>
              <a:rPr lang="en-US" dirty="0"/>
            </a:br>
            <a:r>
              <a:rPr lang="en-US" dirty="0"/>
              <a:t>- Paul endured them all. </a:t>
            </a:r>
            <a:br>
              <a:rPr lang="en-US" dirty="0"/>
            </a:br>
            <a:r>
              <a:rPr lang="en-US" dirty="0"/>
              <a:t>- Notice something here, that God did not stop him from going through that suffering, or halt the hand of those who would try to stone him</a:t>
            </a:r>
            <a:br>
              <a:rPr lang="en-US" dirty="0"/>
            </a:br>
            <a:r>
              <a:rPr lang="en-US" dirty="0">
                <a:highlight>
                  <a:srgbClr val="8AF8FF"/>
                </a:highlight>
              </a:rPr>
              <a:t>- God delivered Paul </a:t>
            </a:r>
            <a:r>
              <a:rPr lang="en-US" b="1" dirty="0">
                <a:highlight>
                  <a:srgbClr val="8AF8FF"/>
                </a:highlight>
              </a:rPr>
              <a:t>through</a:t>
            </a:r>
            <a:r>
              <a:rPr lang="en-US" dirty="0">
                <a:highlight>
                  <a:srgbClr val="8AF8FF"/>
                </a:highlight>
              </a:rPr>
              <a:t> suffering, not </a:t>
            </a:r>
            <a:r>
              <a:rPr lang="en-US" b="1" dirty="0">
                <a:highlight>
                  <a:srgbClr val="8AF8FF"/>
                </a:highlight>
              </a:rPr>
              <a:t>from</a:t>
            </a:r>
            <a:r>
              <a:rPr lang="en-US" dirty="0">
                <a:highlight>
                  <a:srgbClr val="8AF8FF"/>
                </a:highlight>
              </a:rPr>
              <a:t> suffering</a:t>
            </a:r>
            <a:br>
              <a:rPr lang="en-US" dirty="0"/>
            </a:br>
            <a:r>
              <a:rPr lang="en-US" dirty="0"/>
              <a:t>- And yet at the end of it Paul rejoices saying, the Lord was faithful, he rescued me</a:t>
            </a:r>
            <a:br>
              <a:rPr lang="en-US" dirty="0"/>
            </a:br>
            <a:r>
              <a:rPr lang="en-US" dirty="0"/>
              <a:t>- And even as Paul’s trial and execution loom, Paul is still able to think this exact same way</a:t>
            </a:r>
            <a:br>
              <a:rPr lang="en-US" dirty="0"/>
            </a:br>
            <a:r>
              <a:rPr lang="en-US" dirty="0"/>
              <a:t>- </a:t>
            </a:r>
            <a:r>
              <a:rPr lang="en-US" b="1" dirty="0">
                <a:highlight>
                  <a:srgbClr val="A3EA90"/>
                </a:highlight>
              </a:rPr>
              <a:t>In 2 Timothy 4:18, “The Lord will rescue me from every evil deed and bring me safely into his heavenly kingdom. To him be the glory forever and ever amen”</a:t>
            </a:r>
            <a:br>
              <a:rPr lang="en-US" dirty="0"/>
            </a:br>
            <a:r>
              <a:rPr lang="en-US" dirty="0"/>
              <a:t>- Ah what wonderful faith, what amazing courage to look death square in the eyes and say, to God be the glory, for He will bring me safely home into His arms</a:t>
            </a:r>
            <a:br>
              <a:rPr lang="en-US" dirty="0"/>
            </a:br>
            <a:r>
              <a:rPr lang="en-US" dirty="0"/>
              <a:t>- Oh how we need this kind of tenacity, courage, and faith in this day and age</a:t>
            </a:r>
          </a:p>
          <a:p>
            <a:pPr marL="171450" indent="-171450">
              <a:buFont typeface="Arial" panose="020B0604020202020204" pitchFamily="34" charset="0"/>
              <a:buChar char="•"/>
            </a:pPr>
            <a:r>
              <a:rPr lang="en-US" dirty="0">
                <a:highlight>
                  <a:srgbClr val="FFFF00"/>
                </a:highlight>
              </a:rPr>
              <a:t>Paul has lived a cross-carrying, self-denying life</a:t>
            </a:r>
            <a:br>
              <a:rPr lang="en-US" dirty="0"/>
            </a:br>
            <a:r>
              <a:rPr lang="en-US" dirty="0"/>
              <a:t>- By God’s grace, Paul has done much for the kingdom of God, but he suffered much as well</a:t>
            </a:r>
            <a:br>
              <a:rPr lang="en-US" dirty="0"/>
            </a:br>
            <a:r>
              <a:rPr lang="en-US" dirty="0"/>
              <a:t>- Sincere devotion to the truth, self-denial, and a commitment to the gospel, so often brings tremendous suffering</a:t>
            </a:r>
            <a:br>
              <a:rPr lang="en-US" dirty="0"/>
            </a:br>
            <a:r>
              <a:rPr lang="en-US" dirty="0">
                <a:highlight>
                  <a:srgbClr val="8AF8FF"/>
                </a:highlight>
              </a:rPr>
              <a:t>- This is what lies ahead for Timothy, and there is no way humanly speaking he will come out the other side unscathed by the world</a:t>
            </a:r>
            <a:br>
              <a:rPr lang="en-US" dirty="0"/>
            </a:br>
            <a:r>
              <a:rPr lang="en-US" dirty="0"/>
              <a:t>- And yet God in His sovereignty, through the finished work of Jesus Christ, will abolish suffering, and wipe away sin once for all, for all who will repent and believe in Jesus Christ</a:t>
            </a:r>
            <a:br>
              <a:rPr lang="en-US" dirty="0"/>
            </a:br>
            <a:r>
              <a:rPr lang="en-US" dirty="0"/>
              <a:t>- Few of us have ever and will ever endure anything like Paul did</a:t>
            </a:r>
            <a:br>
              <a:rPr lang="en-US" dirty="0"/>
            </a:br>
            <a:r>
              <a:rPr lang="en-US" dirty="0">
                <a:highlight>
                  <a:srgbClr val="8AF8FF"/>
                </a:highlight>
              </a:rPr>
              <a:t>- But Paul goes on to say something that flies in the face of many of the false gospels that are preached in this day and age</a:t>
            </a:r>
            <a:br>
              <a:rPr lang="en-US" dirty="0"/>
            </a:br>
            <a:r>
              <a:rPr lang="en-US" dirty="0"/>
              <a:t>- What Paul goes through is not unique to him alone…</a:t>
            </a:r>
          </a:p>
        </p:txBody>
      </p:sp>
      <p:sp>
        <p:nvSpPr>
          <p:cNvPr id="4" name="Slide Number Placeholder 3"/>
          <p:cNvSpPr>
            <a:spLocks noGrp="1"/>
          </p:cNvSpPr>
          <p:nvPr>
            <p:ph type="sldNum" sz="quarter" idx="5"/>
          </p:nvPr>
        </p:nvSpPr>
        <p:spPr/>
        <p:txBody>
          <a:bodyPr/>
          <a:lstStyle/>
          <a:p>
            <a:fld id="{905F5C44-A9E6-1F49-90E1-BFDB5C61669C}" type="slidenum">
              <a:rPr lang="en-US" smtClean="0"/>
              <a:t>4</a:t>
            </a:fld>
            <a:endParaRPr lang="en-US" dirty="0"/>
          </a:p>
        </p:txBody>
      </p:sp>
    </p:spTree>
    <p:extLst>
      <p:ext uri="{BB962C8B-B14F-4D97-AF65-F5344CB8AC3E}">
        <p14:creationId xmlns:p14="http://schemas.microsoft.com/office/powerpoint/2010/main" val="1457562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52713" y="250825"/>
            <a:ext cx="1552575" cy="873125"/>
          </a:xfrm>
        </p:spPr>
      </p:sp>
      <p:sp>
        <p:nvSpPr>
          <p:cNvPr id="3" name="Notes Placeholder 2"/>
          <p:cNvSpPr>
            <a:spLocks noGrp="1"/>
          </p:cNvSpPr>
          <p:nvPr>
            <p:ph type="body" idx="1"/>
          </p:nvPr>
        </p:nvSpPr>
        <p:spPr>
          <a:xfrm>
            <a:off x="158857" y="1273119"/>
            <a:ext cx="6540285" cy="7620055"/>
          </a:xfrm>
        </p:spPr>
        <p:txBody>
          <a:bodyPr/>
          <a:lstStyle/>
          <a:p>
            <a:pPr marL="171450" indent="-171450">
              <a:buFont typeface="Arial" panose="020B0604020202020204" pitchFamily="34" charset="0"/>
              <a:buChar char="•"/>
            </a:pPr>
            <a:r>
              <a:rPr lang="en-US" dirty="0">
                <a:highlight>
                  <a:srgbClr val="FFFF00"/>
                </a:highlight>
              </a:rPr>
              <a:t>“Indeed, all who desire to live a godly life” (2 Tim 3:12a)</a:t>
            </a:r>
            <a:br>
              <a:rPr lang="en-US" dirty="0"/>
            </a:br>
            <a:r>
              <a:rPr lang="en-US" dirty="0"/>
              <a:t>- It is something we can all expect throughout our lives as Christians who desire to live a godly life. </a:t>
            </a:r>
            <a:r>
              <a:rPr lang="en-US" b="1" dirty="0"/>
              <a:t>But what exactly is a godly life?</a:t>
            </a:r>
            <a:br>
              <a:rPr lang="en-US" dirty="0"/>
            </a:br>
            <a:r>
              <a:rPr lang="en-US" dirty="0"/>
              <a:t>- Well, there is a sense in which all who have the indwelling presence of the Holy Spirit, desire to live a godly life as a result of sanctifying work of the Holy Spirit</a:t>
            </a:r>
            <a:br>
              <a:rPr lang="en-US" dirty="0"/>
            </a:br>
            <a:r>
              <a:rPr lang="en-US" dirty="0">
                <a:highlight>
                  <a:srgbClr val="8AF8FF"/>
                </a:highlight>
              </a:rPr>
              <a:t>- To desire to live a godly life is to make God’s divine will, and not our own the sole principle of all our thoughts, words and actions</a:t>
            </a:r>
            <a:br>
              <a:rPr lang="en-US" dirty="0"/>
            </a:br>
            <a:r>
              <a:rPr lang="en-US" dirty="0"/>
              <a:t>- So that whatever we do, whether we eat or drink, we do to the glory of God</a:t>
            </a:r>
            <a:br>
              <a:rPr lang="en-US" dirty="0"/>
            </a:br>
            <a:r>
              <a:rPr lang="en-US" dirty="0"/>
              <a:t>- It is to be led by the Spirit as a child is led by the hand of his father</a:t>
            </a:r>
            <a:br>
              <a:rPr lang="en-US" dirty="0"/>
            </a:br>
            <a:r>
              <a:rPr lang="en-US" dirty="0">
                <a:highlight>
                  <a:srgbClr val="8AF8FF"/>
                </a:highlight>
              </a:rPr>
              <a:t>- And as we fixate all our affections and desires on Christ, and on doing His will.</a:t>
            </a:r>
            <a:br>
              <a:rPr lang="en-US" dirty="0"/>
            </a:br>
            <a:r>
              <a:rPr lang="en-US" dirty="0"/>
              <a:t>- We will inevitably encounter persecution. </a:t>
            </a:r>
          </a:p>
          <a:p>
            <a:pPr marL="171450" indent="-171450">
              <a:buFont typeface="Arial" panose="020B0604020202020204" pitchFamily="34" charset="0"/>
              <a:buChar char="•"/>
            </a:pPr>
            <a:r>
              <a:rPr lang="en-US" dirty="0">
                <a:highlight>
                  <a:srgbClr val="FFFF00"/>
                </a:highlight>
              </a:rPr>
              <a:t>“in Christ Jesus will be persecuted” (2 Tim 3:12b)</a:t>
            </a:r>
            <a:br>
              <a:rPr lang="en-US" dirty="0"/>
            </a:br>
            <a:r>
              <a:rPr lang="en-US" dirty="0"/>
              <a:t>- Those who belong to the kingdom of darkness will hate those who belong to the light. </a:t>
            </a:r>
            <a:br>
              <a:rPr lang="en-US" dirty="0"/>
            </a:br>
            <a:r>
              <a:rPr lang="en-US" dirty="0"/>
              <a:t>- If they hated Jesus, they will hate his disciples, for the servant is not greater than the master</a:t>
            </a:r>
            <a:br>
              <a:rPr lang="en-US" dirty="0"/>
            </a:br>
            <a:r>
              <a:rPr lang="en-US" dirty="0">
                <a:highlight>
                  <a:srgbClr val="8AF8FF"/>
                </a:highlight>
              </a:rPr>
              <a:t>- Brothers and sisters in Christ, we must remember our calling, that Christ has chosen and called us out of the world, therefore the world will hate us</a:t>
            </a:r>
            <a:br>
              <a:rPr lang="en-US" dirty="0"/>
            </a:br>
            <a:r>
              <a:rPr lang="en-US" dirty="0"/>
              <a:t>- This verse puts the final nail in the coffin of the prosperity gospel or any false gospel that promotes an abundant life devoid of persecutions</a:t>
            </a:r>
            <a:br>
              <a:rPr lang="en-US" dirty="0"/>
            </a:br>
            <a:r>
              <a:rPr lang="en-US" dirty="0">
                <a:highlight>
                  <a:srgbClr val="8AF8FF"/>
                </a:highlight>
              </a:rPr>
              <a:t>- There will be people who love self and hate God, and thus take great pleasure in casting stones, and putting whatever they can in the way of those who love God</a:t>
            </a:r>
            <a:br>
              <a:rPr lang="en-US" dirty="0"/>
            </a:br>
            <a:r>
              <a:rPr lang="en-US" dirty="0"/>
              <a:t>- And yet in spite of that, the command is to live godly, and fear not contempt for the sake of Jesus Christ </a:t>
            </a:r>
            <a:br>
              <a:rPr lang="en-US" dirty="0"/>
            </a:br>
            <a:r>
              <a:rPr lang="en-US" dirty="0"/>
              <a:t>- And as you do this, as you suffer, you will look around and see that while you may be persecuted for being obedient to the will of God…</a:t>
            </a:r>
          </a:p>
          <a:p>
            <a:pPr marL="171450" indent="-171450">
              <a:buFont typeface="Arial" panose="020B0604020202020204" pitchFamily="34" charset="0"/>
              <a:buChar char="•"/>
            </a:pPr>
            <a:r>
              <a:rPr lang="en-US" dirty="0">
                <a:highlight>
                  <a:srgbClr val="FFFF00"/>
                </a:highlight>
              </a:rPr>
              <a:t>“while evil people and impostors will go on” (2 Tim 3:13a)</a:t>
            </a:r>
            <a:br>
              <a:rPr lang="en-US" dirty="0"/>
            </a:br>
            <a:r>
              <a:rPr lang="en-US" dirty="0"/>
              <a:t>- Once again Paul is making reference back to those in the previous 9 verses</a:t>
            </a:r>
            <a:br>
              <a:rPr lang="en-US" dirty="0"/>
            </a:br>
            <a:r>
              <a:rPr lang="en-US" dirty="0"/>
              <a:t>- These are evil people, who have an insatiable hunger to satisfy the flesh, people who are dead in their sins</a:t>
            </a:r>
            <a:br>
              <a:rPr lang="en-US" dirty="0"/>
            </a:br>
            <a:r>
              <a:rPr lang="en-US" dirty="0">
                <a:highlight>
                  <a:srgbClr val="8AF8FF"/>
                </a:highlight>
              </a:rPr>
              <a:t>- Just like we were prior to the grace of God working in us and making us alive to the things of God</a:t>
            </a:r>
            <a:br>
              <a:rPr lang="en-US" dirty="0"/>
            </a:br>
            <a:r>
              <a:rPr lang="en-US" dirty="0"/>
              <a:t>- These are people of corrupted mind, they are evil, and they are impostors</a:t>
            </a:r>
            <a:br>
              <a:rPr lang="en-US" dirty="0"/>
            </a:br>
            <a:r>
              <a:rPr lang="en-US" dirty="0"/>
              <a:t>- The word here for impostors is a direct reference back to Jannes and </a:t>
            </a:r>
            <a:r>
              <a:rPr lang="en-US" dirty="0" err="1"/>
              <a:t>Jombres</a:t>
            </a:r>
            <a:r>
              <a:rPr lang="en-US" dirty="0"/>
              <a:t>, Pharaoh’s magicians in Exodus</a:t>
            </a:r>
            <a:br>
              <a:rPr lang="en-US" dirty="0"/>
            </a:br>
            <a:r>
              <a:rPr lang="en-US" dirty="0">
                <a:highlight>
                  <a:srgbClr val="8AF8FF"/>
                </a:highlight>
              </a:rPr>
              <a:t>- The word means sorcerer, enchanter, deceiver, a wizard, a seducer</a:t>
            </a:r>
            <a:br>
              <a:rPr lang="en-US" dirty="0"/>
            </a:br>
            <a:r>
              <a:rPr lang="en-US" dirty="0"/>
              <a:t>- These people are tricky, and have the appearance of godliness but deny its power</a:t>
            </a:r>
            <a:br>
              <a:rPr lang="en-US" dirty="0"/>
            </a:br>
            <a:r>
              <a:rPr lang="en-US" dirty="0"/>
              <a:t>- You see what makes all this persecution all the more terrifying is that it is often cloaked in Christianity</a:t>
            </a:r>
            <a:br>
              <a:rPr lang="en-US" dirty="0"/>
            </a:br>
            <a:r>
              <a:rPr lang="en-US" dirty="0">
                <a:highlight>
                  <a:srgbClr val="8AF8FF"/>
                </a:highlight>
              </a:rPr>
              <a:t>- They are wolves dressed up in sheep’s clothing</a:t>
            </a:r>
            <a:br>
              <a:rPr lang="en-US" dirty="0"/>
            </a:br>
            <a:r>
              <a:rPr lang="en-US" dirty="0"/>
              <a:t>- Christian our worse persecution, so often comes from within</a:t>
            </a:r>
            <a:br>
              <a:rPr lang="en-US" dirty="0"/>
            </a:br>
            <a:r>
              <a:rPr lang="en-US" dirty="0"/>
              <a:t>- And these people, aren’t going from bad to better but rather…</a:t>
            </a:r>
          </a:p>
        </p:txBody>
      </p:sp>
      <p:sp>
        <p:nvSpPr>
          <p:cNvPr id="4" name="Slide Number Placeholder 3"/>
          <p:cNvSpPr>
            <a:spLocks noGrp="1"/>
          </p:cNvSpPr>
          <p:nvPr>
            <p:ph type="sldNum" sz="quarter" idx="5"/>
          </p:nvPr>
        </p:nvSpPr>
        <p:spPr/>
        <p:txBody>
          <a:bodyPr/>
          <a:lstStyle/>
          <a:p>
            <a:fld id="{905F5C44-A9E6-1F49-90E1-BFDB5C61669C}" type="slidenum">
              <a:rPr lang="en-US" smtClean="0"/>
              <a:t>5</a:t>
            </a:fld>
            <a:endParaRPr lang="en-US"/>
          </a:p>
        </p:txBody>
      </p:sp>
    </p:spTree>
    <p:extLst>
      <p:ext uri="{BB962C8B-B14F-4D97-AF65-F5344CB8AC3E}">
        <p14:creationId xmlns:p14="http://schemas.microsoft.com/office/powerpoint/2010/main" val="366887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5113" y="214313"/>
            <a:ext cx="1246187" cy="701675"/>
          </a:xfrm>
        </p:spPr>
      </p:sp>
      <p:sp>
        <p:nvSpPr>
          <p:cNvPr id="3" name="Notes Placeholder 2"/>
          <p:cNvSpPr>
            <a:spLocks noGrp="1"/>
          </p:cNvSpPr>
          <p:nvPr>
            <p:ph type="body" idx="1"/>
          </p:nvPr>
        </p:nvSpPr>
        <p:spPr>
          <a:xfrm>
            <a:off x="150314" y="1115259"/>
            <a:ext cx="6555783" cy="8028741"/>
          </a:xfrm>
        </p:spPr>
        <p:txBody>
          <a:bodyPr/>
          <a:lstStyle/>
          <a:p>
            <a:pPr marL="171450" indent="-171450">
              <a:buFont typeface="Arial" panose="020B0604020202020204" pitchFamily="34" charset="0"/>
              <a:buChar char="•"/>
            </a:pPr>
            <a:r>
              <a:rPr lang="en-US" dirty="0">
                <a:highlight>
                  <a:srgbClr val="FFFF00"/>
                </a:highlight>
              </a:rPr>
              <a:t>“from bad to worse, deceiving and being deceived”</a:t>
            </a:r>
            <a:br>
              <a:rPr lang="en-US" dirty="0"/>
            </a:br>
            <a:r>
              <a:rPr lang="en-US" dirty="0"/>
              <a:t>- The evil people are getting worse and worse, and they are prowling around deceiving others</a:t>
            </a:r>
            <a:br>
              <a:rPr lang="en-US" dirty="0"/>
            </a:br>
            <a:r>
              <a:rPr lang="en-US" dirty="0"/>
              <a:t>- But all the while, they think they are in control, pushing everyone into their trap, and yet they have been caught themselves, fallen prey to Satan’s deception</a:t>
            </a:r>
            <a:br>
              <a:rPr lang="en-US" dirty="0"/>
            </a:br>
            <a:r>
              <a:rPr lang="en-US" dirty="0">
                <a:highlight>
                  <a:srgbClr val="8AF8FF"/>
                </a:highlight>
              </a:rPr>
              <a:t>- They themselves have become deceived</a:t>
            </a:r>
            <a:br>
              <a:rPr lang="en-US" dirty="0"/>
            </a:br>
            <a:r>
              <a:rPr lang="en-US" dirty="0"/>
              <a:t>– The elders of the local church are to watch for these people, for false teaching, and we are to call it out, that the sheep may not fall victim to it</a:t>
            </a:r>
            <a:br>
              <a:rPr lang="en-US" dirty="0"/>
            </a:br>
            <a:r>
              <a:rPr lang="en-US" dirty="0"/>
              <a:t>- </a:t>
            </a:r>
            <a:r>
              <a:rPr lang="en-US" b="1" dirty="0">
                <a:highlight>
                  <a:srgbClr val="A3EA90"/>
                </a:highlight>
              </a:rPr>
              <a:t>John Calvin once said, ”the pastor ought to have two voices, one for gathering the sheep and one for driving away wolves and thieves”</a:t>
            </a:r>
            <a:br>
              <a:rPr lang="en-US" dirty="0"/>
            </a:br>
            <a:r>
              <a:rPr lang="en-US" dirty="0"/>
              <a:t>- The elders have been entrusted with the people of Coolum Beach Baptist Church, sitting under the authority of Christ and God’s Word. </a:t>
            </a:r>
            <a:br>
              <a:rPr lang="en-US" dirty="0"/>
            </a:br>
            <a:r>
              <a:rPr lang="en-US" dirty="0"/>
              <a:t>- We are build you up in the truth, wash you clean by the preaching of the Word of God</a:t>
            </a:r>
            <a:br>
              <a:rPr lang="en-US" dirty="0"/>
            </a:br>
            <a:r>
              <a:rPr lang="en-US" dirty="0">
                <a:highlight>
                  <a:srgbClr val="8AF8FF"/>
                </a:highlight>
              </a:rPr>
              <a:t>- While also, as the wolves encroach on the sheep-fold we are to fend them off with the truth of God’s Word</a:t>
            </a:r>
            <a:br>
              <a:rPr lang="en-US" dirty="0"/>
            </a:br>
            <a:r>
              <a:rPr lang="en-US" dirty="0"/>
              <a:t>- As we see these evil people and impostors, they seem to go by unscathed</a:t>
            </a:r>
            <a:br>
              <a:rPr lang="en-US" dirty="0"/>
            </a:br>
            <a:r>
              <a:rPr lang="en-US" dirty="0"/>
              <a:t>- Remember it is because they are of the world, and the world loves them</a:t>
            </a:r>
            <a:br>
              <a:rPr lang="en-US" dirty="0"/>
            </a:br>
            <a:r>
              <a:rPr lang="en-US" dirty="0">
                <a:highlight>
                  <a:srgbClr val="8AF8FF"/>
                </a:highlight>
              </a:rPr>
              <a:t>- But we must remember that God has already won, there will come a day when sin will be entirely vanquished, and God’s justice will be on full display</a:t>
            </a:r>
          </a:p>
          <a:p>
            <a:pPr marL="171450" indent="-171450">
              <a:buFont typeface="Arial" panose="020B0604020202020204" pitchFamily="34" charset="0"/>
              <a:buChar char="•"/>
            </a:pPr>
            <a:r>
              <a:rPr lang="en-US" dirty="0">
                <a:highlight>
                  <a:srgbClr val="FFFF00"/>
                </a:highlight>
              </a:rPr>
              <a:t>“but for those who are self-seeking and do not obey the truth, but obey unrighteousness there will be wrath and fury” (Rom 2:8)</a:t>
            </a:r>
            <a:br>
              <a:rPr lang="en-US" dirty="0"/>
            </a:br>
            <a:r>
              <a:rPr lang="en-US" dirty="0"/>
              <a:t>- We do serve a holy and just God </a:t>
            </a:r>
            <a:br>
              <a:rPr lang="en-US" dirty="0"/>
            </a:br>
            <a:r>
              <a:rPr lang="en-US" dirty="0"/>
              <a:t>- And he will one day pour it out upon those who have rejected him, they will be cast away for an eternity in hell</a:t>
            </a:r>
            <a:br>
              <a:rPr lang="en-US" dirty="0"/>
            </a:br>
            <a:r>
              <a:rPr lang="en-US" dirty="0">
                <a:highlight>
                  <a:srgbClr val="8AF8FF"/>
                </a:highlight>
              </a:rPr>
              <a:t>- These people have spent their lives in fear of man, seeking after man’s approval, man’s attention, and a worldly reputation</a:t>
            </a:r>
            <a:br>
              <a:rPr lang="en-US" dirty="0"/>
            </a:br>
            <a:r>
              <a:rPr lang="en-US" dirty="0"/>
              <a:t>- But as Jesus says in Matthew, they should have “feared him who can destroy both soul and body in hell”</a:t>
            </a:r>
            <a:br>
              <a:rPr lang="en-US" dirty="0"/>
            </a:br>
            <a:r>
              <a:rPr lang="en-US" dirty="0"/>
              <a:t>- So do not stoop to their level. Do not fall for Satan’s trap, but rather…</a:t>
            </a:r>
          </a:p>
          <a:p>
            <a:pPr marL="171450" indent="-171450">
              <a:buFont typeface="Arial" panose="020B0604020202020204" pitchFamily="34" charset="0"/>
              <a:buChar char="•"/>
            </a:pPr>
            <a:r>
              <a:rPr lang="en-US" dirty="0">
                <a:highlight>
                  <a:srgbClr val="FFFF00"/>
                </a:highlight>
              </a:rPr>
              <a:t>“Dare, dare to live godly in Christ Jesus, though you may suffer all manner of persecution” – George Whitfield</a:t>
            </a:r>
            <a:br>
              <a:rPr lang="en-US" dirty="0"/>
            </a:br>
            <a:r>
              <a:rPr lang="en-US" dirty="0"/>
              <a:t>- You have been the given the privilege to believe, granted repentance and faith, eyes opened by the Holy Spirit</a:t>
            </a:r>
            <a:br>
              <a:rPr lang="en-US" dirty="0"/>
            </a:br>
            <a:r>
              <a:rPr lang="en-US" dirty="0"/>
              <a:t>- But it has also been given to you, the privilege of suffering for the sake of the gospel</a:t>
            </a:r>
            <a:br>
              <a:rPr lang="en-US" dirty="0"/>
            </a:br>
            <a:r>
              <a:rPr lang="en-US" dirty="0">
                <a:highlight>
                  <a:srgbClr val="8AF8FF"/>
                </a:highlight>
              </a:rPr>
              <a:t>- Have your friends, family, or the whole world forsaken you? He will not</a:t>
            </a:r>
            <a:br>
              <a:rPr lang="en-US" dirty="0"/>
            </a:br>
            <a:r>
              <a:rPr lang="en-US" dirty="0"/>
              <a:t>- Are you rejected, downcast, in despair, have been cast aside? Jesus Christ will hold you fast, he will hold you close</a:t>
            </a:r>
            <a:br>
              <a:rPr lang="en-US" dirty="0"/>
            </a:br>
            <a:r>
              <a:rPr lang="en-US" dirty="0"/>
              <a:t>- So my dear friends, dare to live a godly life, in your short time here on earth. </a:t>
            </a:r>
            <a:br>
              <a:rPr lang="en-US" dirty="0"/>
            </a:br>
            <a:r>
              <a:rPr lang="en-US" dirty="0">
                <a:highlight>
                  <a:srgbClr val="8AF8FF"/>
                </a:highlight>
              </a:rPr>
              <a:t>- May the gospel give you spines of steel, and hearts that are soft, and may God grant you courage to proclaim the gospel even when persecution comes</a:t>
            </a:r>
            <a:br>
              <a:rPr lang="en-US" dirty="0"/>
            </a:br>
            <a:r>
              <a:rPr lang="en-US" dirty="0"/>
              <a:t>- For indeed, all who desire to live a godly life, will be persecuted. So do not be surprised when it comes, and do not run from it</a:t>
            </a:r>
            <a:br>
              <a:rPr lang="en-US" dirty="0"/>
            </a:br>
            <a:r>
              <a:rPr lang="en-US" dirty="0">
                <a:highlight>
                  <a:srgbClr val="8AF8FF"/>
                </a:highlight>
              </a:rPr>
              <a:t>- For it is often through the fiery furnace of life that we are conformed to the image of Christ</a:t>
            </a:r>
          </a:p>
        </p:txBody>
      </p:sp>
      <p:sp>
        <p:nvSpPr>
          <p:cNvPr id="4" name="Slide Number Placeholder 3"/>
          <p:cNvSpPr>
            <a:spLocks noGrp="1"/>
          </p:cNvSpPr>
          <p:nvPr>
            <p:ph type="sldNum" sz="quarter" idx="5"/>
          </p:nvPr>
        </p:nvSpPr>
        <p:spPr/>
        <p:txBody>
          <a:bodyPr/>
          <a:lstStyle/>
          <a:p>
            <a:fld id="{905F5C44-A9E6-1F49-90E1-BFDB5C61669C}" type="slidenum">
              <a:rPr lang="en-US" smtClean="0"/>
              <a:t>6</a:t>
            </a:fld>
            <a:endParaRPr lang="en-US"/>
          </a:p>
        </p:txBody>
      </p:sp>
    </p:spTree>
    <p:extLst>
      <p:ext uri="{BB962C8B-B14F-4D97-AF65-F5344CB8AC3E}">
        <p14:creationId xmlns:p14="http://schemas.microsoft.com/office/powerpoint/2010/main" val="1252319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57413" y="274638"/>
            <a:ext cx="2541587" cy="1428750"/>
          </a:xfrm>
        </p:spPr>
      </p:sp>
      <p:sp>
        <p:nvSpPr>
          <p:cNvPr id="3" name="Notes Placeholder 2"/>
          <p:cNvSpPr>
            <a:spLocks noGrp="1"/>
          </p:cNvSpPr>
          <p:nvPr>
            <p:ph type="body" idx="1"/>
          </p:nvPr>
        </p:nvSpPr>
        <p:spPr>
          <a:xfrm>
            <a:off x="196810" y="1843329"/>
            <a:ext cx="6462792" cy="7145687"/>
          </a:xfrm>
        </p:spPr>
        <p:txBody>
          <a:bodyPr/>
          <a:lstStyle/>
          <a:p>
            <a:pPr marL="171450" indent="-171450">
              <a:buFont typeface="Arial" panose="020B0604020202020204" pitchFamily="34" charset="0"/>
              <a:buChar char="•"/>
            </a:pPr>
            <a:r>
              <a:rPr lang="en-US" dirty="0">
                <a:highlight>
                  <a:srgbClr val="FFFF00"/>
                </a:highlight>
              </a:rPr>
              <a:t>“But as for you, continue in what you have learned and firmly believed” (2 Tim 3:14a)</a:t>
            </a:r>
            <a:br>
              <a:rPr lang="en-US" dirty="0"/>
            </a:br>
            <a:r>
              <a:rPr lang="en-US" dirty="0"/>
              <a:t>- Again, contrasting with verse 7, Paul referring to the false teachers how they are “always learning and never able to arrive at a knowledge of the truth”</a:t>
            </a:r>
            <a:br>
              <a:rPr lang="en-US" dirty="0"/>
            </a:br>
            <a:r>
              <a:rPr lang="en-US" dirty="0"/>
              <a:t>- But not Timothy. Here Timothy is given his first imperative, his first command in this section, to continue, to endure, to remember what he learned and continue in it</a:t>
            </a:r>
            <a:br>
              <a:rPr lang="en-US" dirty="0"/>
            </a:br>
            <a:r>
              <a:rPr lang="en-US" dirty="0">
                <a:highlight>
                  <a:srgbClr val="8AF8FF"/>
                </a:highlight>
              </a:rPr>
              <a:t>- Against the backdrop of evil people, wicked men, and impostors, Paul’s strategy for Timothy and for you Christian is to continue in the truth which you already know</a:t>
            </a:r>
            <a:br>
              <a:rPr lang="en-US" dirty="0"/>
            </a:br>
            <a:r>
              <a:rPr lang="en-US" dirty="0"/>
              <a:t>- The gospel truth and holiness are the surest, sweetest, strongest antidotes to error and unrighteousness</a:t>
            </a:r>
            <a:br>
              <a:rPr lang="en-US" dirty="0"/>
            </a:br>
            <a:r>
              <a:rPr lang="en-US" dirty="0"/>
              <a:t>- Here Paul is snapshotting what it is that separates us from the false teachers, the evil people and the impostors</a:t>
            </a:r>
            <a:br>
              <a:rPr lang="en-US" dirty="0"/>
            </a:br>
            <a:r>
              <a:rPr lang="en-US" dirty="0">
                <a:highlight>
                  <a:srgbClr val="8AF8FF"/>
                </a:highlight>
              </a:rPr>
              <a:t>- It’s not that you are better than them, it’s the gospel, it’s the sweet aroma of the righteousness of Christ, it is the indwelling Spirit of the living God</a:t>
            </a:r>
            <a:br>
              <a:rPr lang="en-US" dirty="0"/>
            </a:br>
            <a:r>
              <a:rPr lang="en-US" dirty="0"/>
              <a:t>- My dear friends, it’s the grace of God having opened your eyes to the gospel</a:t>
            </a:r>
            <a:br>
              <a:rPr lang="en-US" dirty="0"/>
            </a:br>
            <a:r>
              <a:rPr lang="en-US" dirty="0"/>
              <a:t>- Now continue in the Word of God, and may God keep our feet firmly planted in our sure and steady foundation, Jesus Christ</a:t>
            </a:r>
            <a:br>
              <a:rPr lang="en-US" dirty="0"/>
            </a:br>
            <a:r>
              <a:rPr lang="en-US" dirty="0">
                <a:highlight>
                  <a:srgbClr val="8AF8FF"/>
                </a:highlight>
              </a:rPr>
              <a:t>- Because it is by His grace that we walk in holiness, and it is by His grace that you no longer desire to live for self, for money, or for pleasure. </a:t>
            </a:r>
            <a:br>
              <a:rPr lang="en-US" dirty="0"/>
            </a:br>
            <a:r>
              <a:rPr lang="en-US" dirty="0"/>
              <a:t>- Only by His grace is  your desire now that God might be glorified in all that you do</a:t>
            </a:r>
            <a:br>
              <a:rPr lang="en-US" dirty="0"/>
            </a:br>
            <a:r>
              <a:rPr lang="en-US" dirty="0"/>
              <a:t>- We must never become prideful, but always remembering that it is all of grace</a:t>
            </a:r>
          </a:p>
          <a:p>
            <a:pPr marL="171450" indent="-171450">
              <a:buFont typeface="Arial" panose="020B0604020202020204" pitchFamily="34" charset="0"/>
              <a:buChar char="•"/>
            </a:pPr>
            <a:r>
              <a:rPr lang="en-US" dirty="0">
                <a:highlight>
                  <a:srgbClr val="FFFF00"/>
                </a:highlight>
              </a:rPr>
              <a:t>“knowing from whom you learned it” (2 Tim 3:14b)</a:t>
            </a:r>
            <a:br>
              <a:rPr lang="en-US" dirty="0"/>
            </a:br>
            <a:r>
              <a:rPr lang="en-US" dirty="0"/>
              <a:t>- Once again, we continue with the theme of remembrance in this letter. </a:t>
            </a:r>
            <a:br>
              <a:rPr lang="en-US" dirty="0"/>
            </a:br>
            <a:r>
              <a:rPr lang="en-US" dirty="0"/>
              <a:t>- Remember who taught you, and remember the character of those who taught you</a:t>
            </a:r>
            <a:br>
              <a:rPr lang="en-US" dirty="0"/>
            </a:br>
            <a:r>
              <a:rPr lang="en-US" dirty="0">
                <a:highlight>
                  <a:srgbClr val="8AF8FF"/>
                </a:highlight>
              </a:rPr>
              <a:t>- The ‘whom’ here refers most likely to 3 people. </a:t>
            </a:r>
            <a:br>
              <a:rPr lang="en-US" dirty="0"/>
            </a:br>
            <a:r>
              <a:rPr lang="en-US" dirty="0"/>
              <a:t>- First and foremost, Paul, and as we will discover in just a minute, his childhood teachers, his mother and grandmother, Eunice and Lois</a:t>
            </a:r>
            <a:br>
              <a:rPr lang="en-US" dirty="0"/>
            </a:br>
            <a:r>
              <a:rPr lang="en-US" dirty="0"/>
              <a:t>- Again, in stark contrast to previous 9 verses, the reliability of the gospel message can in part be seen in the character of Timothy’s teachers</a:t>
            </a:r>
            <a:br>
              <a:rPr lang="en-US" dirty="0"/>
            </a:br>
            <a:r>
              <a:rPr lang="en-US" dirty="0">
                <a:highlight>
                  <a:srgbClr val="8AF8FF"/>
                </a:highlight>
              </a:rPr>
              <a:t>- Whereas the unreliable message of the false teachers, can also be seen in their evil and corrupt  </a:t>
            </a:r>
            <a:r>
              <a:rPr lang="en-US" dirty="0" err="1">
                <a:highlight>
                  <a:srgbClr val="8AF8FF"/>
                </a:highlight>
              </a:rPr>
              <a:t>behaviour</a:t>
            </a:r>
            <a:br>
              <a:rPr lang="en-US" dirty="0"/>
            </a:br>
            <a:r>
              <a:rPr lang="en-US" dirty="0"/>
              <a:t>- Not because Timothy’s teachers are better people, but because the message they believe and teach Timothy with, is effective and powerful for both salvation, and transformation</a:t>
            </a:r>
          </a:p>
          <a:p>
            <a:pPr marL="171450" indent="-171450">
              <a:buFont typeface="Arial" panose="020B0604020202020204" pitchFamily="34" charset="0"/>
              <a:buChar char="•"/>
            </a:pPr>
            <a:r>
              <a:rPr lang="en-US" dirty="0">
                <a:highlight>
                  <a:srgbClr val="FFFF00"/>
                </a:highlight>
              </a:rPr>
              <a:t>“and how from childhood you have been acquainted with the sacred writings” (2 Tim 3:15a)</a:t>
            </a:r>
            <a:br>
              <a:rPr lang="en-US" dirty="0"/>
            </a:br>
            <a:r>
              <a:rPr lang="en-US" dirty="0"/>
              <a:t>- The word here for childhood means newborn child or unborn baby</a:t>
            </a:r>
            <a:br>
              <a:rPr lang="en-US" dirty="0"/>
            </a:br>
            <a:r>
              <a:rPr lang="en-US" dirty="0"/>
              <a:t>- But given the context and Jewish culture, Timothy would have started being taught the sacred writings, which is the Old Testament, from the age of 5</a:t>
            </a:r>
            <a:br>
              <a:rPr lang="en-US" dirty="0"/>
            </a:br>
            <a:r>
              <a:rPr lang="en-US" dirty="0">
                <a:highlight>
                  <a:srgbClr val="8AF8FF"/>
                </a:highlight>
              </a:rPr>
              <a:t>- So here Paul presents parents, and even grandparents with a challenge and an encouragement.</a:t>
            </a:r>
            <a:br>
              <a:rPr lang="en-US" dirty="0"/>
            </a:br>
            <a:r>
              <a:rPr lang="en-US" dirty="0"/>
              <a:t>- The challenge is this. Your child is never too young to start learning the Bible, or about God, or to hear the gospel. </a:t>
            </a:r>
            <a:br>
              <a:rPr lang="en-US" dirty="0"/>
            </a:br>
            <a:r>
              <a:rPr lang="en-US" dirty="0"/>
              <a:t>- But will you heed the command of the Lord to bring your child up in the way of the Lord?</a:t>
            </a:r>
            <a:br>
              <a:rPr lang="en-US" dirty="0"/>
            </a:br>
            <a:r>
              <a:rPr lang="en-US" dirty="0">
                <a:highlight>
                  <a:srgbClr val="8AF8FF"/>
                </a:highlight>
              </a:rPr>
              <a:t>- Do not be so quick to dismiss your child’s ability or desire to learn about such holy matters.</a:t>
            </a:r>
            <a:br>
              <a:rPr lang="en-US" dirty="0"/>
            </a:br>
            <a:r>
              <a:rPr lang="en-US" dirty="0"/>
              <a:t>- There is no better time than now!</a:t>
            </a:r>
            <a:br>
              <a:rPr lang="en-US" dirty="0"/>
            </a:br>
            <a:r>
              <a:rPr lang="en-US" dirty="0"/>
              <a:t>- I know that we cannot save our child by teaching them all the theology in the world,</a:t>
            </a:r>
            <a:br>
              <a:rPr lang="en-US" dirty="0"/>
            </a:br>
            <a:r>
              <a:rPr lang="en-US" dirty="0">
                <a:highlight>
                  <a:srgbClr val="8AF8FF"/>
                </a:highlight>
              </a:rPr>
              <a:t>- And yet shouldn’t we lay a firm foundation for our child that when God reveals their sin to them</a:t>
            </a:r>
            <a:br>
              <a:rPr lang="en-US" dirty="0"/>
            </a:br>
            <a:r>
              <a:rPr lang="en-US" dirty="0"/>
              <a:t>- And they cast themselves before the cross of Jesus Christ, they might praise the Lord for their upbringing</a:t>
            </a:r>
            <a:br>
              <a:rPr lang="en-US" dirty="0"/>
            </a:br>
            <a:r>
              <a:rPr lang="en-US" dirty="0"/>
              <a:t>- That like Timothy they might continue in Scriptures, knowing from whom they learned it</a:t>
            </a:r>
            <a:br>
              <a:rPr lang="en-US" dirty="0"/>
            </a:br>
            <a:r>
              <a:rPr lang="en-US" dirty="0"/>
              <a:t>- </a:t>
            </a:r>
            <a:r>
              <a:rPr lang="en-US" dirty="0" err="1">
                <a:highlight>
                  <a:srgbClr val="A3EA90"/>
                </a:highlight>
              </a:rPr>
              <a:t>Voddie</a:t>
            </a:r>
            <a:r>
              <a:rPr lang="en-US" dirty="0">
                <a:highlight>
                  <a:srgbClr val="A3EA90"/>
                </a:highlight>
              </a:rPr>
              <a:t> Baucham phrased the challenge like this, “</a:t>
            </a:r>
            <a:r>
              <a:rPr lang="en-US" b="1" dirty="0">
                <a:highlight>
                  <a:srgbClr val="A3EA90"/>
                </a:highlight>
              </a:rPr>
              <a:t>If I teach my son to keep his eyes on the ball, but fail to teach him to keep his eyes on Christ, I have failed as a father.”</a:t>
            </a:r>
            <a:br>
              <a:rPr lang="en-US" dirty="0"/>
            </a:br>
            <a:r>
              <a:rPr lang="en-US" dirty="0"/>
              <a:t>- And yet I know there are many in this room, who have one or more children who do not know the Lord. </a:t>
            </a:r>
            <a:br>
              <a:rPr lang="en-US" dirty="0"/>
            </a:br>
            <a:r>
              <a:rPr lang="en-US" dirty="0"/>
              <a:t>- You are faithful parents, who did everything in their God-given strength, but as a parent I fail, we all fail over, and over and over</a:t>
            </a:r>
            <a:br>
              <a:rPr lang="en-US" dirty="0"/>
            </a:br>
            <a:r>
              <a:rPr lang="en-US" dirty="0">
                <a:highlight>
                  <a:srgbClr val="8AF8FF"/>
                </a:highlight>
              </a:rPr>
              <a:t>- I do not say this lightheartedly, but take heart, for while they still draw breath there is still time. </a:t>
            </a:r>
            <a:br>
              <a:rPr lang="en-US" dirty="0"/>
            </a:br>
            <a:r>
              <a:rPr lang="en-US" dirty="0"/>
              <a:t>- Their salvation never rested in your strength, or your ability, it is only by grace alone through faith alone in Christ alone</a:t>
            </a:r>
            <a:br>
              <a:rPr lang="en-US" dirty="0"/>
            </a:br>
            <a:r>
              <a:rPr lang="en-US" dirty="0"/>
              <a:t>- The same gospel that saved you can save them, so keep praying</a:t>
            </a:r>
            <a:br>
              <a:rPr lang="en-US" dirty="0"/>
            </a:br>
            <a:r>
              <a:rPr lang="en-US" dirty="0">
                <a:highlight>
                  <a:srgbClr val="8AF8FF"/>
                </a:highlight>
              </a:rPr>
              <a:t>- For the the gospel is the power of God unto salvation for all who will believe.</a:t>
            </a:r>
            <a:br>
              <a:rPr lang="en-US" dirty="0"/>
            </a:br>
            <a:r>
              <a:rPr lang="en-US" dirty="0"/>
              <a:t>- And parents, for your </a:t>
            </a:r>
            <a:r>
              <a:rPr lang="en-US" dirty="0" err="1"/>
              <a:t>labour</a:t>
            </a:r>
            <a:r>
              <a:rPr lang="en-US" dirty="0"/>
              <a:t> in the word with your child, God will commend you on that day when you enter glory, with well done good and faithful servant</a:t>
            </a:r>
            <a:br>
              <a:rPr lang="en-US" dirty="0"/>
            </a:br>
            <a:r>
              <a:rPr lang="en-US" dirty="0"/>
              <a:t>- Church, pray for our parents, pray for our kids, pray for our Sunday School teachers</a:t>
            </a:r>
            <a:br>
              <a:rPr lang="en-US" dirty="0"/>
            </a:br>
            <a:r>
              <a:rPr lang="en-US" dirty="0"/>
              <a:t>- </a:t>
            </a:r>
            <a:r>
              <a:rPr lang="en-US" dirty="0">
                <a:highlight>
                  <a:srgbClr val="8AF8FF"/>
                </a:highlight>
              </a:rPr>
              <a:t>For out there in Sunday School, and in the homes of all the parents of our church live future preachers, elders, deacons, wives, mothers, husbands, fathers, home group leaders, and Sunday School teachers. </a:t>
            </a:r>
            <a:br>
              <a:rPr lang="en-US" dirty="0"/>
            </a:br>
            <a:r>
              <a:rPr lang="en-US" dirty="0"/>
              <a:t>- Pray for them!</a:t>
            </a:r>
          </a:p>
        </p:txBody>
      </p:sp>
      <p:sp>
        <p:nvSpPr>
          <p:cNvPr id="4" name="Slide Number Placeholder 3"/>
          <p:cNvSpPr>
            <a:spLocks noGrp="1"/>
          </p:cNvSpPr>
          <p:nvPr>
            <p:ph type="sldNum" sz="quarter" idx="5"/>
          </p:nvPr>
        </p:nvSpPr>
        <p:spPr/>
        <p:txBody>
          <a:bodyPr/>
          <a:lstStyle/>
          <a:p>
            <a:fld id="{905F5C44-A9E6-1F49-90E1-BFDB5C61669C}" type="slidenum">
              <a:rPr lang="en-US" smtClean="0"/>
              <a:t>7</a:t>
            </a:fld>
            <a:endParaRPr lang="en-US"/>
          </a:p>
        </p:txBody>
      </p:sp>
    </p:spTree>
    <p:extLst>
      <p:ext uri="{BB962C8B-B14F-4D97-AF65-F5344CB8AC3E}">
        <p14:creationId xmlns:p14="http://schemas.microsoft.com/office/powerpoint/2010/main" val="201699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6950" y="290513"/>
            <a:ext cx="2322513" cy="1306512"/>
          </a:xfrm>
        </p:spPr>
      </p:sp>
      <p:sp>
        <p:nvSpPr>
          <p:cNvPr id="3" name="Notes Placeholder 2"/>
          <p:cNvSpPr>
            <a:spLocks noGrp="1"/>
          </p:cNvSpPr>
          <p:nvPr>
            <p:ph type="body" idx="1"/>
          </p:nvPr>
        </p:nvSpPr>
        <p:spPr>
          <a:xfrm>
            <a:off x="165813" y="1827831"/>
            <a:ext cx="6524786" cy="6857382"/>
          </a:xfrm>
        </p:spPr>
        <p:txBody>
          <a:bodyPr/>
          <a:lstStyle/>
          <a:p>
            <a:pPr marL="171450" indent="-171450">
              <a:buFont typeface="Arial" panose="020B0604020202020204" pitchFamily="34" charset="0"/>
              <a:buChar char="•"/>
            </a:pPr>
            <a:r>
              <a:rPr lang="en-US" dirty="0">
                <a:highlight>
                  <a:srgbClr val="FFFF00"/>
                </a:highlight>
              </a:rPr>
              <a:t>“which are able to make you wise for salvation” (2 Tim 3:15b)</a:t>
            </a:r>
            <a:br>
              <a:rPr lang="en-US" dirty="0"/>
            </a:br>
            <a:r>
              <a:rPr lang="en-US" dirty="0"/>
              <a:t>- Mankind is not wise of themselves, in fact we are foolish and ignorant of that which is good and pure and true</a:t>
            </a:r>
            <a:br>
              <a:rPr lang="en-US" dirty="0"/>
            </a:br>
            <a:r>
              <a:rPr lang="en-US" dirty="0"/>
              <a:t>- We are naturally without understanding of spiritual things. But the sacred Scriptures, are able to make us wise and knowing in this respect</a:t>
            </a:r>
            <a:br>
              <a:rPr lang="en-US" dirty="0"/>
            </a:br>
            <a:r>
              <a:rPr lang="en-US" dirty="0">
                <a:highlight>
                  <a:srgbClr val="8AF8FF"/>
                </a:highlight>
              </a:rPr>
              <a:t>- But here’s what we must understand, the Holy Scriptures in and of themselves do not save us. </a:t>
            </a:r>
            <a:br>
              <a:rPr lang="en-US" dirty="0"/>
            </a:br>
            <a:r>
              <a:rPr lang="en-US" dirty="0"/>
              <a:t>- Many people have undertaken to reading the Scriptures cover to cover and do not close the book a born-again believer</a:t>
            </a:r>
            <a:br>
              <a:rPr lang="en-US" dirty="0"/>
            </a:br>
            <a:r>
              <a:rPr lang="en-US" dirty="0"/>
              <a:t>- It is only when He who breathed the Scriptures removes the veil from our eyes, opens our understandings, and gives light and knowledge in them that we become wise</a:t>
            </a:r>
            <a:br>
              <a:rPr lang="en-US" dirty="0"/>
            </a:br>
            <a:r>
              <a:rPr lang="en-US" dirty="0">
                <a:highlight>
                  <a:srgbClr val="8AF8FF"/>
                </a:highlight>
              </a:rPr>
              <a:t>- We become wise because Scripture alone, points us to Jesus Christ, and we at this point see that there is salvation in none other than Jesus Christ</a:t>
            </a:r>
          </a:p>
          <a:p>
            <a:pPr marL="171450" indent="-171450">
              <a:buFont typeface="Arial" panose="020B0604020202020204" pitchFamily="34" charset="0"/>
              <a:buChar char="•"/>
            </a:pPr>
            <a:r>
              <a:rPr lang="en-US" dirty="0">
                <a:highlight>
                  <a:srgbClr val="FFFF00"/>
                </a:highlight>
              </a:rPr>
              <a:t>“through faith in Christ Jesus” (2 Tim 3:15c)</a:t>
            </a:r>
            <a:br>
              <a:rPr lang="en-US" dirty="0"/>
            </a:br>
            <a:r>
              <a:rPr lang="en-US" dirty="0"/>
              <a:t>- And now having repented and believed in Jesus Christ, we now read Scripture and gradually the Holy Spirit begins to reveal to us the truth</a:t>
            </a:r>
            <a:br>
              <a:rPr lang="en-US" dirty="0"/>
            </a:br>
            <a:r>
              <a:rPr lang="en-US" dirty="0"/>
              <a:t>- Constantly helping us to see Christ in all the Scriptures</a:t>
            </a:r>
            <a:br>
              <a:rPr lang="en-US" dirty="0"/>
            </a:br>
            <a:r>
              <a:rPr lang="en-US" dirty="0"/>
              <a:t>- And our great reason for faith, our assurance, rests in, </a:t>
            </a:r>
            <a:r>
              <a:rPr lang="en-US" b="1" dirty="0"/>
              <a:t>“it is written”</a:t>
            </a:r>
            <a:br>
              <a:rPr lang="en-US" dirty="0"/>
            </a:br>
            <a:r>
              <a:rPr lang="en-US" dirty="0">
                <a:highlight>
                  <a:srgbClr val="8AF8FF"/>
                </a:highlight>
              </a:rPr>
              <a:t>- For only by what is written in these sacred writings, in these Holy Scriptures, do we find confidence to stand against the world</a:t>
            </a:r>
            <a:br>
              <a:rPr lang="en-US" dirty="0"/>
            </a:br>
            <a:r>
              <a:rPr lang="en-US" dirty="0"/>
              <a:t>- The message of salvation begun in the sacred writings, the Old Testament, was fulfilled in the gospel which Paul preached to Timothy as a young adult</a:t>
            </a:r>
            <a:br>
              <a:rPr lang="en-US" dirty="0"/>
            </a:br>
            <a:r>
              <a:rPr lang="en-US" dirty="0"/>
              <a:t>- And it is this message, that which is written, that Timothy is to preach </a:t>
            </a:r>
          </a:p>
          <a:p>
            <a:pPr marL="171450" indent="-171450">
              <a:buFont typeface="Arial" panose="020B0604020202020204" pitchFamily="34" charset="0"/>
              <a:buChar char="•"/>
            </a:pPr>
            <a:r>
              <a:rPr lang="en-US" dirty="0">
                <a:highlight>
                  <a:srgbClr val="FFFF00"/>
                </a:highlight>
              </a:rPr>
              <a:t>Paul is essentially saying once again, ’Remember’</a:t>
            </a:r>
            <a:br>
              <a:rPr lang="en-US" dirty="0"/>
            </a:br>
            <a:r>
              <a:rPr lang="en-US" dirty="0"/>
              <a:t>- The best way for Timothy, for the church, for pastors, for Christians today to stand firm, is to remember the Scriptures, remember what you have learned, </a:t>
            </a:r>
            <a:br>
              <a:rPr lang="en-US" dirty="0"/>
            </a:br>
            <a:r>
              <a:rPr lang="en-US" dirty="0"/>
              <a:t>- Remember what you have been taught over the countless years of having the Bible faithfully exposited to you week after week, and as you have read and studied the Bible year after year</a:t>
            </a:r>
            <a:br>
              <a:rPr lang="en-US" dirty="0"/>
            </a:br>
            <a:r>
              <a:rPr lang="en-US" dirty="0">
                <a:highlight>
                  <a:srgbClr val="8AF8FF"/>
                </a:highlight>
              </a:rPr>
              <a:t>- The weapons of our warfare for the Christian life are few, but they are mighty</a:t>
            </a:r>
            <a:br>
              <a:rPr lang="en-US" dirty="0"/>
            </a:br>
            <a:r>
              <a:rPr lang="en-US" dirty="0"/>
              <a:t>- We have been given direct access to the throne room of God, we get to speak to God almighty</a:t>
            </a:r>
            <a:br>
              <a:rPr lang="en-US" dirty="0"/>
            </a:br>
            <a:r>
              <a:rPr lang="en-US" dirty="0"/>
              <a:t>- And He has given us His inspired, God-breathed, word</a:t>
            </a:r>
            <a:br>
              <a:rPr lang="en-US" dirty="0"/>
            </a:br>
            <a:r>
              <a:rPr lang="en-US" dirty="0">
                <a:highlight>
                  <a:srgbClr val="8AF8FF"/>
                </a:highlight>
              </a:rPr>
              <a:t>- My dear friends, so often we ask ourselves, how can I be a man or woman of God? How can I walk closely with God?</a:t>
            </a:r>
            <a:br>
              <a:rPr lang="en-US" dirty="0"/>
            </a:br>
            <a:r>
              <a:rPr lang="en-US" dirty="0"/>
              <a:t>- And we are looking for 7 steps to be a better you, when in reality the answer is this, prayer and His Word</a:t>
            </a:r>
            <a:br>
              <a:rPr lang="en-US" dirty="0"/>
            </a:br>
            <a:r>
              <a:rPr lang="en-US" dirty="0"/>
              <a:t>- We persevere in that which He has given us. </a:t>
            </a:r>
            <a:br>
              <a:rPr lang="en-US" dirty="0"/>
            </a:br>
            <a:r>
              <a:rPr lang="en-US" dirty="0">
                <a:highlight>
                  <a:srgbClr val="8AF8FF"/>
                </a:highlight>
              </a:rPr>
              <a:t>- Is it hard, does every ounce of the flesh want to stop us from doing so? Yes</a:t>
            </a:r>
            <a:br>
              <a:rPr lang="en-US" dirty="0"/>
            </a:br>
            <a:r>
              <a:rPr lang="en-US" dirty="0"/>
              <a:t>- But we fight, and we fight every day, because we know there is nothing more precious and nothing more sanctifying for the soul than that which He gave us, prayer and the Holy Scriptures</a:t>
            </a:r>
            <a:br>
              <a:rPr lang="en-US" dirty="0"/>
            </a:br>
            <a:r>
              <a:rPr lang="en-US" dirty="0"/>
              <a:t>- My prayer is that we would come to see the reading and study of God’s Word as a lifeline, as a necessity to our daily lives, as though it is the breath that fills our lungs.</a:t>
            </a:r>
            <a:br>
              <a:rPr lang="en-US" dirty="0"/>
            </a:br>
            <a:r>
              <a:rPr lang="en-US" dirty="0">
                <a:highlight>
                  <a:srgbClr val="8AF8FF"/>
                </a:highlight>
              </a:rPr>
              <a:t>- ‘Remember’, remember what He has given to us</a:t>
            </a:r>
            <a:br>
              <a:rPr lang="en-US" dirty="0"/>
            </a:br>
            <a:r>
              <a:rPr lang="en-US" dirty="0"/>
              <a:t>- And then we move onto the why? Why have I harped on about the reading of God’s Word?</a:t>
            </a:r>
            <a:br>
              <a:rPr lang="en-US" dirty="0"/>
            </a:br>
            <a:r>
              <a:rPr lang="en-US" dirty="0"/>
              <a:t>- Why do we harp on and insist on preaching verse by verse, through whole books of the Bible?</a:t>
            </a:r>
            <a:br>
              <a:rPr lang="en-US" dirty="0"/>
            </a:br>
            <a:r>
              <a:rPr lang="en-US" dirty="0">
                <a:highlight>
                  <a:srgbClr val="8AF8FF"/>
                </a:highlight>
              </a:rPr>
              <a:t>- Because…</a:t>
            </a:r>
          </a:p>
        </p:txBody>
      </p:sp>
      <p:sp>
        <p:nvSpPr>
          <p:cNvPr id="4" name="Slide Number Placeholder 3"/>
          <p:cNvSpPr>
            <a:spLocks noGrp="1"/>
          </p:cNvSpPr>
          <p:nvPr>
            <p:ph type="sldNum" sz="quarter" idx="5"/>
          </p:nvPr>
        </p:nvSpPr>
        <p:spPr/>
        <p:txBody>
          <a:bodyPr/>
          <a:lstStyle/>
          <a:p>
            <a:fld id="{905F5C44-A9E6-1F49-90E1-BFDB5C61669C}" type="slidenum">
              <a:rPr lang="en-US" smtClean="0"/>
              <a:t>8</a:t>
            </a:fld>
            <a:endParaRPr lang="en-US" dirty="0"/>
          </a:p>
        </p:txBody>
      </p:sp>
    </p:spTree>
    <p:extLst>
      <p:ext uri="{BB962C8B-B14F-4D97-AF65-F5344CB8AC3E}">
        <p14:creationId xmlns:p14="http://schemas.microsoft.com/office/powerpoint/2010/main" val="1630524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8075" y="352425"/>
            <a:ext cx="2100263" cy="1182688"/>
          </a:xfrm>
        </p:spPr>
      </p:sp>
      <p:sp>
        <p:nvSpPr>
          <p:cNvPr id="3" name="Notes Placeholder 2"/>
          <p:cNvSpPr>
            <a:spLocks noGrp="1"/>
          </p:cNvSpPr>
          <p:nvPr>
            <p:ph type="body" idx="1"/>
          </p:nvPr>
        </p:nvSpPr>
        <p:spPr>
          <a:xfrm>
            <a:off x="150314" y="1750339"/>
            <a:ext cx="6555783" cy="6339776"/>
          </a:xfrm>
        </p:spPr>
        <p:txBody>
          <a:bodyPr/>
          <a:lstStyle/>
          <a:p>
            <a:pPr marL="171450" indent="-171450">
              <a:buFont typeface="Arial" panose="020B0604020202020204" pitchFamily="34" charset="0"/>
              <a:buChar char="•"/>
            </a:pPr>
            <a:r>
              <a:rPr lang="en-US" dirty="0">
                <a:highlight>
                  <a:srgbClr val="FFFF00"/>
                </a:highlight>
              </a:rPr>
              <a:t>“All Scripture” (2 Tim 3:16a)</a:t>
            </a:r>
            <a:br>
              <a:rPr lang="en-US" dirty="0"/>
            </a:br>
            <a:r>
              <a:rPr lang="en-US" dirty="0"/>
              <a:t>- All Scripture is breathed out by God and profitable…</a:t>
            </a:r>
            <a:br>
              <a:rPr lang="en-US" dirty="0"/>
            </a:br>
            <a:r>
              <a:rPr lang="en-US" dirty="0"/>
              <a:t>- Here Paul would have been referring to the sacred writings of the Old Testament, which is no small statement for the church to remember today</a:t>
            </a:r>
            <a:br>
              <a:rPr lang="en-US" dirty="0"/>
            </a:br>
            <a:r>
              <a:rPr lang="en-US" dirty="0">
                <a:highlight>
                  <a:srgbClr val="8AF8FF"/>
                </a:highlight>
              </a:rPr>
              <a:t>- We love the words of Jesus, and we love the theology of the epistles</a:t>
            </a:r>
            <a:br>
              <a:rPr lang="en-US" dirty="0"/>
            </a:br>
            <a:r>
              <a:rPr lang="en-US" dirty="0"/>
              <a:t>- But let us never forget that that the Old Testament is inspired, breathed out by the same God who inspired the New Testament</a:t>
            </a:r>
            <a:br>
              <a:rPr lang="en-US" dirty="0"/>
            </a:br>
            <a:r>
              <a:rPr lang="en-US" dirty="0"/>
              <a:t>- And Paul would also be referring to the oral, verbal accounts of the gospel</a:t>
            </a:r>
            <a:br>
              <a:rPr lang="en-US" dirty="0"/>
            </a:br>
            <a:r>
              <a:rPr lang="en-US" dirty="0">
                <a:highlight>
                  <a:srgbClr val="8AF8FF"/>
                </a:highlight>
              </a:rPr>
              <a:t>- Now looking back through history, and how we now have all 66 books of the Bible established, we know that these 2 powerful verses apply to all 66 books</a:t>
            </a:r>
            <a:br>
              <a:rPr lang="en-US" dirty="0"/>
            </a:br>
            <a:r>
              <a:rPr lang="en-US" dirty="0"/>
              <a:t>- That ‘all Scripture’ refers to all of the Bible. And it is all…</a:t>
            </a:r>
          </a:p>
          <a:p>
            <a:pPr marL="171450" indent="-171450">
              <a:buFont typeface="Arial" panose="020B0604020202020204" pitchFamily="34" charset="0"/>
              <a:buChar char="•"/>
            </a:pPr>
            <a:r>
              <a:rPr lang="en-US" dirty="0">
                <a:highlight>
                  <a:srgbClr val="FFFF00"/>
                </a:highlight>
              </a:rPr>
              <a:t>“is breathed out by God” (2 Tim 3:16b)</a:t>
            </a:r>
            <a:br>
              <a:rPr lang="en-US" dirty="0"/>
            </a:br>
            <a:r>
              <a:rPr lang="en-US" dirty="0"/>
              <a:t>- Some translations have it as, “is given by inspiration of God”</a:t>
            </a:r>
            <a:br>
              <a:rPr lang="en-US" dirty="0"/>
            </a:br>
            <a:r>
              <a:rPr lang="en-US" dirty="0"/>
              <a:t>- This phrase here for breathed out by God, or God-breathed, occurs only here in the Greek Bible</a:t>
            </a:r>
            <a:br>
              <a:rPr lang="en-US" dirty="0"/>
            </a:br>
            <a:r>
              <a:rPr lang="en-US" dirty="0">
                <a:highlight>
                  <a:srgbClr val="8AF8FF"/>
                </a:highlight>
              </a:rPr>
              <a:t>- What Paul is talking about is not the manner in which God created Scripture, but Scripture’s source. </a:t>
            </a:r>
            <a:br>
              <a:rPr lang="en-US" dirty="0"/>
            </a:br>
            <a:r>
              <a:rPr lang="en-US" dirty="0"/>
              <a:t>- That Scripture’s origin comes from God Himself</a:t>
            </a:r>
            <a:br>
              <a:rPr lang="en-US" dirty="0"/>
            </a:br>
            <a:r>
              <a:rPr lang="en-US" dirty="0"/>
              <a:t>- That the entirety of Scripture comes from the mouth of God</a:t>
            </a:r>
            <a:br>
              <a:rPr lang="en-US" dirty="0"/>
            </a:br>
            <a:r>
              <a:rPr lang="en-US" dirty="0">
                <a:highlight>
                  <a:srgbClr val="8AF8FF"/>
                </a:highlight>
              </a:rPr>
              <a:t>- Paul is telling Timothy and to all the churches today, that Scripture is authoritative,  because it’s authority rests in God</a:t>
            </a:r>
            <a:br>
              <a:rPr lang="en-US" dirty="0"/>
            </a:br>
            <a:r>
              <a:rPr lang="en-US" dirty="0"/>
              <a:t>- And because Scripture has been delivered to us by the authority of God, it is to be received as truth</a:t>
            </a:r>
            <a:br>
              <a:rPr lang="en-US" dirty="0"/>
            </a:br>
            <a:r>
              <a:rPr lang="en-US" dirty="0"/>
              <a:t>- And when the word of men, and the word of God are at odds, it stands to reason that man’s word must be realigned in accordance with Scriptures</a:t>
            </a:r>
            <a:br>
              <a:rPr lang="en-US" dirty="0"/>
            </a:br>
            <a:r>
              <a:rPr lang="en-US" dirty="0">
                <a:highlight>
                  <a:srgbClr val="8AF8FF"/>
                </a:highlight>
              </a:rPr>
              <a:t>- This is God’s Word to us through the agency of the biblical authors. </a:t>
            </a:r>
            <a:br>
              <a:rPr lang="en-US" dirty="0"/>
            </a:br>
            <a:r>
              <a:rPr lang="en-US" dirty="0"/>
              <a:t>- </a:t>
            </a:r>
            <a:r>
              <a:rPr lang="en-US" dirty="0">
                <a:highlight>
                  <a:srgbClr val="A3EA90"/>
                </a:highlight>
              </a:rPr>
              <a:t>As 2 Peter 1:20-21 says, </a:t>
            </a:r>
            <a:r>
              <a:rPr lang="en-US" b="1" dirty="0">
                <a:highlight>
                  <a:srgbClr val="A3EA90"/>
                </a:highlight>
              </a:rPr>
              <a:t>“no prophecy of Scripture comes from someone's own interpretation. For no prophecy was ever produced by the will of man, but men spoke from God as they were carried along by the Holy Spirit”</a:t>
            </a:r>
            <a:br>
              <a:rPr lang="en-US" dirty="0"/>
            </a:br>
            <a:r>
              <a:rPr lang="en-US" dirty="0"/>
              <a:t>- So it was the Holy Spirit who was the principal author, who dictated to them, and in that sense, inspired the writers</a:t>
            </a:r>
            <a:br>
              <a:rPr lang="en-US" dirty="0"/>
            </a:br>
            <a:r>
              <a:rPr lang="en-US" dirty="0"/>
              <a:t>- And by this inspiration all of them were infallibly guided, so as to be beyond the possibility of erring</a:t>
            </a:r>
            <a:br>
              <a:rPr lang="en-US" dirty="0"/>
            </a:br>
            <a:r>
              <a:rPr lang="en-US" dirty="0">
                <a:highlight>
                  <a:srgbClr val="8AF8FF"/>
                </a:highlight>
              </a:rPr>
              <a:t>- So Scripture is therefore God-breathed, it is authoritative, and thus it is…</a:t>
            </a:r>
          </a:p>
          <a:p>
            <a:pPr marL="171450" indent="-171450">
              <a:buFont typeface="Arial" panose="020B0604020202020204" pitchFamily="34" charset="0"/>
              <a:buChar char="•"/>
            </a:pPr>
            <a:r>
              <a:rPr lang="en-US" dirty="0">
                <a:highlight>
                  <a:srgbClr val="FFFF00"/>
                </a:highlight>
              </a:rPr>
              <a:t>“and profitable for teaching, for reproof” (2 Tim 3:16c)</a:t>
            </a:r>
            <a:br>
              <a:rPr lang="en-US" dirty="0"/>
            </a:br>
            <a:r>
              <a:rPr lang="en-US" dirty="0"/>
              <a:t>- Because Scripture is God’s word, it is true and therefore profitable for teaching, for reproof, for correction, and for training in righteousness</a:t>
            </a:r>
            <a:br>
              <a:rPr lang="en-US" dirty="0"/>
            </a:br>
            <a:r>
              <a:rPr lang="en-US" dirty="0"/>
              <a:t>- These four phrases can be divided into two groups. </a:t>
            </a:r>
            <a:br>
              <a:rPr lang="en-US" dirty="0"/>
            </a:br>
            <a:r>
              <a:rPr lang="en-US" dirty="0">
                <a:highlight>
                  <a:srgbClr val="8AF8FF"/>
                </a:highlight>
              </a:rPr>
              <a:t>- Teaching and reproof, have to do with doctrine with theology, and correction and training in righteousness have to do with conduct </a:t>
            </a:r>
            <a:br>
              <a:rPr lang="en-US" dirty="0"/>
            </a:br>
            <a:r>
              <a:rPr lang="en-US" dirty="0"/>
              <a:t>- Meaning that what we believe matters, our theology shapes our conduct. </a:t>
            </a:r>
            <a:br>
              <a:rPr lang="en-US" dirty="0"/>
            </a:br>
            <a:r>
              <a:rPr lang="en-US" dirty="0"/>
              <a:t>- These four phrases also have what we call a chiastic structure, or what I like a call a double-layered compliment sandwich</a:t>
            </a:r>
            <a:br>
              <a:rPr lang="en-US" dirty="0"/>
            </a:br>
            <a:r>
              <a:rPr lang="en-US" dirty="0">
                <a:highlight>
                  <a:srgbClr val="8AF8FF"/>
                </a:highlight>
              </a:rPr>
              <a:t>- You know when you go to give someone criticism, we are told to start with a compliment, end with a compliment, and in the middle is the criticism, or the negative</a:t>
            </a:r>
            <a:br>
              <a:rPr lang="en-US" dirty="0">
                <a:highlight>
                  <a:srgbClr val="8AF8FF"/>
                </a:highlight>
              </a:rPr>
            </a:br>
            <a:r>
              <a:rPr lang="en-US" dirty="0"/>
              <a:t>- Well, here we have the two positives on the outside, and the two negatives on the inside</a:t>
            </a:r>
            <a:br>
              <a:rPr lang="en-US" dirty="0"/>
            </a:br>
            <a:r>
              <a:rPr lang="en-US" dirty="0"/>
              <a:t>- Teaching is the doctrinal formation of Scripture. </a:t>
            </a:r>
            <a:br>
              <a:rPr lang="en-US" dirty="0"/>
            </a:br>
            <a:r>
              <a:rPr lang="en-US" dirty="0">
                <a:highlight>
                  <a:srgbClr val="8AF8FF"/>
                </a:highlight>
              </a:rPr>
              <a:t>- It is doctrine concerning what we ought to believe about God, the creation and fall of man, the person of Christ, his righteousness, his atonement, and eternal life</a:t>
            </a:r>
            <a:br>
              <a:rPr lang="en-US" dirty="0"/>
            </a:br>
            <a:r>
              <a:rPr lang="en-US" dirty="0"/>
              <a:t>- It is essential that we have a right understanding of doctrine, as found in Scripture, in order for </a:t>
            </a:r>
            <a:r>
              <a:rPr lang="en-US" b="1" dirty="0"/>
              <a:t>reproof </a:t>
            </a:r>
            <a:r>
              <a:rPr lang="en-US" dirty="0"/>
              <a:t>to occur</a:t>
            </a:r>
            <a:br>
              <a:rPr lang="en-US" dirty="0"/>
            </a:br>
            <a:r>
              <a:rPr lang="en-US" dirty="0"/>
              <a:t>- Reproof is the conviction of false doctrine, the calling out of heresies and errors</a:t>
            </a:r>
            <a:br>
              <a:rPr lang="en-US" dirty="0"/>
            </a:br>
            <a:r>
              <a:rPr lang="en-US" dirty="0">
                <a:highlight>
                  <a:srgbClr val="8AF8FF"/>
                </a:highlight>
              </a:rPr>
              <a:t>- And the thing which cuts all false doctrine down, is the sword of the Spirit, is the Scriptures</a:t>
            </a:r>
            <a:br>
              <a:rPr lang="en-US" dirty="0"/>
            </a:br>
            <a:r>
              <a:rPr lang="en-US" dirty="0"/>
              <a:t>- So Scripture is authoritative and is profitable for doctrine which is good and right and pure, and calling out that which is evil, corrupt, and false</a:t>
            </a:r>
            <a:br>
              <a:rPr lang="en-US" dirty="0"/>
            </a:br>
            <a:r>
              <a:rPr lang="en-US" dirty="0"/>
              <a:t>- Which is essential in the context of Timothy in particular here who is dealing with false teachers and heresies</a:t>
            </a:r>
          </a:p>
        </p:txBody>
      </p:sp>
      <p:sp>
        <p:nvSpPr>
          <p:cNvPr id="4" name="Slide Number Placeholder 3"/>
          <p:cNvSpPr>
            <a:spLocks noGrp="1"/>
          </p:cNvSpPr>
          <p:nvPr>
            <p:ph type="sldNum" sz="quarter" idx="5"/>
          </p:nvPr>
        </p:nvSpPr>
        <p:spPr/>
        <p:txBody>
          <a:bodyPr/>
          <a:lstStyle/>
          <a:p>
            <a:fld id="{905F5C44-A9E6-1F49-90E1-BFDB5C61669C}" type="slidenum">
              <a:rPr lang="en-US" smtClean="0"/>
              <a:t>9</a:t>
            </a:fld>
            <a:endParaRPr lang="en-US"/>
          </a:p>
        </p:txBody>
      </p:sp>
    </p:spTree>
    <p:extLst>
      <p:ext uri="{BB962C8B-B14F-4D97-AF65-F5344CB8AC3E}">
        <p14:creationId xmlns:p14="http://schemas.microsoft.com/office/powerpoint/2010/main" val="385374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515B-9769-C302-AD67-149FF4CB111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EB8E37F-789D-E375-9BE1-FA69B6C198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AACE162-552A-A045-4401-01C044E66E46}"/>
              </a:ext>
            </a:extLst>
          </p:cNvPr>
          <p:cNvSpPr>
            <a:spLocks noGrp="1"/>
          </p:cNvSpPr>
          <p:nvPr>
            <p:ph type="dt" sz="half" idx="10"/>
          </p:nvPr>
        </p:nvSpPr>
        <p:spPr/>
        <p:txBody>
          <a:bodyPr/>
          <a:lstStyle/>
          <a:p>
            <a:fld id="{1F7509A2-06C0-2F41-A840-2416DB049810}" type="datetimeFigureOut">
              <a:rPr lang="en-US" smtClean="0"/>
              <a:t>6/15/2025</a:t>
            </a:fld>
            <a:endParaRPr lang="en-US"/>
          </a:p>
        </p:txBody>
      </p:sp>
      <p:sp>
        <p:nvSpPr>
          <p:cNvPr id="5" name="Footer Placeholder 4">
            <a:extLst>
              <a:ext uri="{FF2B5EF4-FFF2-40B4-BE49-F238E27FC236}">
                <a16:creationId xmlns:a16="http://schemas.microsoft.com/office/drawing/2014/main" id="{66D08542-FDBC-D492-7523-FCAAC62C2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76462-F7D1-C939-4EE3-392D270302F0}"/>
              </a:ext>
            </a:extLst>
          </p:cNvPr>
          <p:cNvSpPr>
            <a:spLocks noGrp="1"/>
          </p:cNvSpPr>
          <p:nvPr>
            <p:ph type="sldNum" sz="quarter" idx="12"/>
          </p:nvPr>
        </p:nvSpPr>
        <p:spPr/>
        <p:txBody>
          <a:bodyPr/>
          <a:lstStyle/>
          <a:p>
            <a:fld id="{AD8F20E7-DA85-5248-8252-C1347503C74D}" type="slidenum">
              <a:rPr lang="en-US" smtClean="0"/>
              <a:t>‹#›</a:t>
            </a:fld>
            <a:endParaRPr lang="en-US"/>
          </a:p>
        </p:txBody>
      </p:sp>
    </p:spTree>
    <p:extLst>
      <p:ext uri="{BB962C8B-B14F-4D97-AF65-F5344CB8AC3E}">
        <p14:creationId xmlns:p14="http://schemas.microsoft.com/office/powerpoint/2010/main" val="3115371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8EBC-16EB-AA57-ECF4-2A0992ADC1F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6223EAB-9C1B-A1DF-4514-52AFB8085E0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BE0B0C-AA36-7560-AB3C-0EE713B8297B}"/>
              </a:ext>
            </a:extLst>
          </p:cNvPr>
          <p:cNvSpPr>
            <a:spLocks noGrp="1"/>
          </p:cNvSpPr>
          <p:nvPr>
            <p:ph type="dt" sz="half" idx="10"/>
          </p:nvPr>
        </p:nvSpPr>
        <p:spPr/>
        <p:txBody>
          <a:bodyPr/>
          <a:lstStyle/>
          <a:p>
            <a:fld id="{1F7509A2-06C0-2F41-A840-2416DB049810}" type="datetimeFigureOut">
              <a:rPr lang="en-US" smtClean="0"/>
              <a:t>6/15/2025</a:t>
            </a:fld>
            <a:endParaRPr lang="en-US"/>
          </a:p>
        </p:txBody>
      </p:sp>
      <p:sp>
        <p:nvSpPr>
          <p:cNvPr id="5" name="Footer Placeholder 4">
            <a:extLst>
              <a:ext uri="{FF2B5EF4-FFF2-40B4-BE49-F238E27FC236}">
                <a16:creationId xmlns:a16="http://schemas.microsoft.com/office/drawing/2014/main" id="{BD2923EC-8ED6-2260-A1A9-F98C867567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4E584-0554-CC1E-6A76-4A9F97F69505}"/>
              </a:ext>
            </a:extLst>
          </p:cNvPr>
          <p:cNvSpPr>
            <a:spLocks noGrp="1"/>
          </p:cNvSpPr>
          <p:nvPr>
            <p:ph type="sldNum" sz="quarter" idx="12"/>
          </p:nvPr>
        </p:nvSpPr>
        <p:spPr/>
        <p:txBody>
          <a:bodyPr/>
          <a:lstStyle/>
          <a:p>
            <a:fld id="{AD8F20E7-DA85-5248-8252-C1347503C74D}" type="slidenum">
              <a:rPr lang="en-US" smtClean="0"/>
              <a:t>‹#›</a:t>
            </a:fld>
            <a:endParaRPr lang="en-US"/>
          </a:p>
        </p:txBody>
      </p:sp>
    </p:spTree>
    <p:extLst>
      <p:ext uri="{BB962C8B-B14F-4D97-AF65-F5344CB8AC3E}">
        <p14:creationId xmlns:p14="http://schemas.microsoft.com/office/powerpoint/2010/main" val="2422218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D468A7-DDDA-267E-383D-91A00A679EF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888731-0EE4-5D82-3ACE-AFEED6522A2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12DF46-50EE-645F-67AB-5AB27A7EB8AA}"/>
              </a:ext>
            </a:extLst>
          </p:cNvPr>
          <p:cNvSpPr>
            <a:spLocks noGrp="1"/>
          </p:cNvSpPr>
          <p:nvPr>
            <p:ph type="dt" sz="half" idx="10"/>
          </p:nvPr>
        </p:nvSpPr>
        <p:spPr/>
        <p:txBody>
          <a:bodyPr/>
          <a:lstStyle/>
          <a:p>
            <a:fld id="{1F7509A2-06C0-2F41-A840-2416DB049810}" type="datetimeFigureOut">
              <a:rPr lang="en-US" smtClean="0"/>
              <a:t>6/15/2025</a:t>
            </a:fld>
            <a:endParaRPr lang="en-US"/>
          </a:p>
        </p:txBody>
      </p:sp>
      <p:sp>
        <p:nvSpPr>
          <p:cNvPr id="5" name="Footer Placeholder 4">
            <a:extLst>
              <a:ext uri="{FF2B5EF4-FFF2-40B4-BE49-F238E27FC236}">
                <a16:creationId xmlns:a16="http://schemas.microsoft.com/office/drawing/2014/main" id="{48394880-E644-2833-BDA8-A153FD232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E4B0A9-7873-C2D1-26AF-5673EB4E7BAC}"/>
              </a:ext>
            </a:extLst>
          </p:cNvPr>
          <p:cNvSpPr>
            <a:spLocks noGrp="1"/>
          </p:cNvSpPr>
          <p:nvPr>
            <p:ph type="sldNum" sz="quarter" idx="12"/>
          </p:nvPr>
        </p:nvSpPr>
        <p:spPr/>
        <p:txBody>
          <a:bodyPr/>
          <a:lstStyle/>
          <a:p>
            <a:fld id="{AD8F20E7-DA85-5248-8252-C1347503C74D}" type="slidenum">
              <a:rPr lang="en-US" smtClean="0"/>
              <a:t>‹#›</a:t>
            </a:fld>
            <a:endParaRPr lang="en-US"/>
          </a:p>
        </p:txBody>
      </p:sp>
    </p:spTree>
    <p:extLst>
      <p:ext uri="{BB962C8B-B14F-4D97-AF65-F5344CB8AC3E}">
        <p14:creationId xmlns:p14="http://schemas.microsoft.com/office/powerpoint/2010/main" val="775432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DC78B-A993-EAC0-FCCE-79F16F55F0C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8674D27-5571-6742-7E74-00B17FDDDE2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D6FBC29-6FEE-9364-5862-20CF300C46D5}"/>
              </a:ext>
            </a:extLst>
          </p:cNvPr>
          <p:cNvSpPr>
            <a:spLocks noGrp="1"/>
          </p:cNvSpPr>
          <p:nvPr>
            <p:ph type="dt" sz="half" idx="10"/>
          </p:nvPr>
        </p:nvSpPr>
        <p:spPr/>
        <p:txBody>
          <a:bodyPr/>
          <a:lstStyle/>
          <a:p>
            <a:fld id="{1F7509A2-06C0-2F41-A840-2416DB049810}" type="datetimeFigureOut">
              <a:rPr lang="en-US" smtClean="0"/>
              <a:t>6/15/2025</a:t>
            </a:fld>
            <a:endParaRPr lang="en-US"/>
          </a:p>
        </p:txBody>
      </p:sp>
      <p:sp>
        <p:nvSpPr>
          <p:cNvPr id="5" name="Footer Placeholder 4">
            <a:extLst>
              <a:ext uri="{FF2B5EF4-FFF2-40B4-BE49-F238E27FC236}">
                <a16:creationId xmlns:a16="http://schemas.microsoft.com/office/drawing/2014/main" id="{499EC1F9-3108-3414-FDBF-F37807A76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6599F3-158D-2B67-CF1E-03C3A07E062B}"/>
              </a:ext>
            </a:extLst>
          </p:cNvPr>
          <p:cNvSpPr>
            <a:spLocks noGrp="1"/>
          </p:cNvSpPr>
          <p:nvPr>
            <p:ph type="sldNum" sz="quarter" idx="12"/>
          </p:nvPr>
        </p:nvSpPr>
        <p:spPr/>
        <p:txBody>
          <a:bodyPr/>
          <a:lstStyle/>
          <a:p>
            <a:fld id="{AD8F20E7-DA85-5248-8252-C1347503C74D}" type="slidenum">
              <a:rPr lang="en-US" smtClean="0"/>
              <a:t>‹#›</a:t>
            </a:fld>
            <a:endParaRPr lang="en-US"/>
          </a:p>
        </p:txBody>
      </p:sp>
    </p:spTree>
    <p:extLst>
      <p:ext uri="{BB962C8B-B14F-4D97-AF65-F5344CB8AC3E}">
        <p14:creationId xmlns:p14="http://schemas.microsoft.com/office/powerpoint/2010/main" val="40559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6E3E-D97D-C3A4-CC18-45BEA8F18EF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42B794C-F82F-46C2-F75F-964BF2BDF0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26C5B86-75F6-776F-B5ED-2CC7035FBB7D}"/>
              </a:ext>
            </a:extLst>
          </p:cNvPr>
          <p:cNvSpPr>
            <a:spLocks noGrp="1"/>
          </p:cNvSpPr>
          <p:nvPr>
            <p:ph type="dt" sz="half" idx="10"/>
          </p:nvPr>
        </p:nvSpPr>
        <p:spPr/>
        <p:txBody>
          <a:bodyPr/>
          <a:lstStyle/>
          <a:p>
            <a:fld id="{1F7509A2-06C0-2F41-A840-2416DB049810}" type="datetimeFigureOut">
              <a:rPr lang="en-US" smtClean="0"/>
              <a:t>6/15/2025</a:t>
            </a:fld>
            <a:endParaRPr lang="en-US"/>
          </a:p>
        </p:txBody>
      </p:sp>
      <p:sp>
        <p:nvSpPr>
          <p:cNvPr id="5" name="Footer Placeholder 4">
            <a:extLst>
              <a:ext uri="{FF2B5EF4-FFF2-40B4-BE49-F238E27FC236}">
                <a16:creationId xmlns:a16="http://schemas.microsoft.com/office/drawing/2014/main" id="{7502C4D8-10F8-1BF4-C0C3-9E5F78C54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DB4AC7-F948-BF88-9638-2458AEBF815F}"/>
              </a:ext>
            </a:extLst>
          </p:cNvPr>
          <p:cNvSpPr>
            <a:spLocks noGrp="1"/>
          </p:cNvSpPr>
          <p:nvPr>
            <p:ph type="sldNum" sz="quarter" idx="12"/>
          </p:nvPr>
        </p:nvSpPr>
        <p:spPr/>
        <p:txBody>
          <a:bodyPr/>
          <a:lstStyle/>
          <a:p>
            <a:fld id="{AD8F20E7-DA85-5248-8252-C1347503C74D}" type="slidenum">
              <a:rPr lang="en-US" smtClean="0"/>
              <a:t>‹#›</a:t>
            </a:fld>
            <a:endParaRPr lang="en-US"/>
          </a:p>
        </p:txBody>
      </p:sp>
    </p:spTree>
    <p:extLst>
      <p:ext uri="{BB962C8B-B14F-4D97-AF65-F5344CB8AC3E}">
        <p14:creationId xmlns:p14="http://schemas.microsoft.com/office/powerpoint/2010/main" val="106632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377C-D029-BB04-5A62-6257B8134D8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6DC444-0955-89E7-28BF-7A713A1CB02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3CCE786-34F4-6786-7A95-5DD5197355E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7246F82-3BD6-2282-9C4A-7E100AA87AE3}"/>
              </a:ext>
            </a:extLst>
          </p:cNvPr>
          <p:cNvSpPr>
            <a:spLocks noGrp="1"/>
          </p:cNvSpPr>
          <p:nvPr>
            <p:ph type="dt" sz="half" idx="10"/>
          </p:nvPr>
        </p:nvSpPr>
        <p:spPr/>
        <p:txBody>
          <a:bodyPr/>
          <a:lstStyle/>
          <a:p>
            <a:fld id="{1F7509A2-06C0-2F41-A840-2416DB049810}" type="datetimeFigureOut">
              <a:rPr lang="en-US" smtClean="0"/>
              <a:t>6/15/2025</a:t>
            </a:fld>
            <a:endParaRPr lang="en-US"/>
          </a:p>
        </p:txBody>
      </p:sp>
      <p:sp>
        <p:nvSpPr>
          <p:cNvPr id="6" name="Footer Placeholder 5">
            <a:extLst>
              <a:ext uri="{FF2B5EF4-FFF2-40B4-BE49-F238E27FC236}">
                <a16:creationId xmlns:a16="http://schemas.microsoft.com/office/drawing/2014/main" id="{BC006214-E164-D276-A2E5-90CC2C93E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DB208-4EE4-BF2F-523C-7B906F136709}"/>
              </a:ext>
            </a:extLst>
          </p:cNvPr>
          <p:cNvSpPr>
            <a:spLocks noGrp="1"/>
          </p:cNvSpPr>
          <p:nvPr>
            <p:ph type="sldNum" sz="quarter" idx="12"/>
          </p:nvPr>
        </p:nvSpPr>
        <p:spPr/>
        <p:txBody>
          <a:bodyPr/>
          <a:lstStyle/>
          <a:p>
            <a:fld id="{AD8F20E7-DA85-5248-8252-C1347503C74D}" type="slidenum">
              <a:rPr lang="en-US" smtClean="0"/>
              <a:t>‹#›</a:t>
            </a:fld>
            <a:endParaRPr lang="en-US"/>
          </a:p>
        </p:txBody>
      </p:sp>
    </p:spTree>
    <p:extLst>
      <p:ext uri="{BB962C8B-B14F-4D97-AF65-F5344CB8AC3E}">
        <p14:creationId xmlns:p14="http://schemas.microsoft.com/office/powerpoint/2010/main" val="697556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B3966-426E-3381-D90F-A6BB5B1D70D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9BB3801-EB05-B35F-CE62-4CE1CD6060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A113C80-6F84-FA5A-31CB-ACF811255F5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40F464E-63F5-A3BB-DFDE-29C0A49724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7B7D44-B034-CE13-3F5C-4B6B91771B9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D37C2F5-E05F-F452-FAC4-A6A820DE9AAD}"/>
              </a:ext>
            </a:extLst>
          </p:cNvPr>
          <p:cNvSpPr>
            <a:spLocks noGrp="1"/>
          </p:cNvSpPr>
          <p:nvPr>
            <p:ph type="dt" sz="half" idx="10"/>
          </p:nvPr>
        </p:nvSpPr>
        <p:spPr/>
        <p:txBody>
          <a:bodyPr/>
          <a:lstStyle/>
          <a:p>
            <a:fld id="{1F7509A2-06C0-2F41-A840-2416DB049810}" type="datetimeFigureOut">
              <a:rPr lang="en-US" smtClean="0"/>
              <a:t>6/15/2025</a:t>
            </a:fld>
            <a:endParaRPr lang="en-US"/>
          </a:p>
        </p:txBody>
      </p:sp>
      <p:sp>
        <p:nvSpPr>
          <p:cNvPr id="8" name="Footer Placeholder 7">
            <a:extLst>
              <a:ext uri="{FF2B5EF4-FFF2-40B4-BE49-F238E27FC236}">
                <a16:creationId xmlns:a16="http://schemas.microsoft.com/office/drawing/2014/main" id="{B2979D56-42BF-6483-6617-3103002776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166C7E-58A3-73D3-F3E5-9D02776F1203}"/>
              </a:ext>
            </a:extLst>
          </p:cNvPr>
          <p:cNvSpPr>
            <a:spLocks noGrp="1"/>
          </p:cNvSpPr>
          <p:nvPr>
            <p:ph type="sldNum" sz="quarter" idx="12"/>
          </p:nvPr>
        </p:nvSpPr>
        <p:spPr/>
        <p:txBody>
          <a:bodyPr/>
          <a:lstStyle/>
          <a:p>
            <a:fld id="{AD8F20E7-DA85-5248-8252-C1347503C74D}" type="slidenum">
              <a:rPr lang="en-US" smtClean="0"/>
              <a:t>‹#›</a:t>
            </a:fld>
            <a:endParaRPr lang="en-US"/>
          </a:p>
        </p:txBody>
      </p:sp>
    </p:spTree>
    <p:extLst>
      <p:ext uri="{BB962C8B-B14F-4D97-AF65-F5344CB8AC3E}">
        <p14:creationId xmlns:p14="http://schemas.microsoft.com/office/powerpoint/2010/main" val="4143425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1391D-82E0-78E4-19E1-2993F8B47B3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01D2279-62F7-2E40-FE1F-82D43865DE9B}"/>
              </a:ext>
            </a:extLst>
          </p:cNvPr>
          <p:cNvSpPr>
            <a:spLocks noGrp="1"/>
          </p:cNvSpPr>
          <p:nvPr>
            <p:ph type="dt" sz="half" idx="10"/>
          </p:nvPr>
        </p:nvSpPr>
        <p:spPr/>
        <p:txBody>
          <a:bodyPr/>
          <a:lstStyle/>
          <a:p>
            <a:fld id="{1F7509A2-06C0-2F41-A840-2416DB049810}" type="datetimeFigureOut">
              <a:rPr lang="en-US" smtClean="0"/>
              <a:t>6/15/2025</a:t>
            </a:fld>
            <a:endParaRPr lang="en-US"/>
          </a:p>
        </p:txBody>
      </p:sp>
      <p:sp>
        <p:nvSpPr>
          <p:cNvPr id="4" name="Footer Placeholder 3">
            <a:extLst>
              <a:ext uri="{FF2B5EF4-FFF2-40B4-BE49-F238E27FC236}">
                <a16:creationId xmlns:a16="http://schemas.microsoft.com/office/drawing/2014/main" id="{F37AF81C-C0CF-BAA4-E030-10C2A65B4E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E7AB45-1CB2-3D4B-08F7-31C031ED786B}"/>
              </a:ext>
            </a:extLst>
          </p:cNvPr>
          <p:cNvSpPr>
            <a:spLocks noGrp="1"/>
          </p:cNvSpPr>
          <p:nvPr>
            <p:ph type="sldNum" sz="quarter" idx="12"/>
          </p:nvPr>
        </p:nvSpPr>
        <p:spPr/>
        <p:txBody>
          <a:bodyPr/>
          <a:lstStyle/>
          <a:p>
            <a:fld id="{AD8F20E7-DA85-5248-8252-C1347503C74D}" type="slidenum">
              <a:rPr lang="en-US" smtClean="0"/>
              <a:t>‹#›</a:t>
            </a:fld>
            <a:endParaRPr lang="en-US"/>
          </a:p>
        </p:txBody>
      </p:sp>
    </p:spTree>
    <p:extLst>
      <p:ext uri="{BB962C8B-B14F-4D97-AF65-F5344CB8AC3E}">
        <p14:creationId xmlns:p14="http://schemas.microsoft.com/office/powerpoint/2010/main" val="548723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9C247C-CD34-94DC-7B74-A9A129C3B1BB}"/>
              </a:ext>
            </a:extLst>
          </p:cNvPr>
          <p:cNvSpPr>
            <a:spLocks noGrp="1"/>
          </p:cNvSpPr>
          <p:nvPr>
            <p:ph type="dt" sz="half" idx="10"/>
          </p:nvPr>
        </p:nvSpPr>
        <p:spPr/>
        <p:txBody>
          <a:bodyPr/>
          <a:lstStyle/>
          <a:p>
            <a:fld id="{1F7509A2-06C0-2F41-A840-2416DB049810}" type="datetimeFigureOut">
              <a:rPr lang="en-US" smtClean="0"/>
              <a:t>6/15/2025</a:t>
            </a:fld>
            <a:endParaRPr lang="en-US"/>
          </a:p>
        </p:txBody>
      </p:sp>
      <p:sp>
        <p:nvSpPr>
          <p:cNvPr id="3" name="Footer Placeholder 2">
            <a:extLst>
              <a:ext uri="{FF2B5EF4-FFF2-40B4-BE49-F238E27FC236}">
                <a16:creationId xmlns:a16="http://schemas.microsoft.com/office/drawing/2014/main" id="{63032EC5-0A73-A765-A6E9-87C3823E45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306497-90CD-B37C-C997-33A890BD51D5}"/>
              </a:ext>
            </a:extLst>
          </p:cNvPr>
          <p:cNvSpPr>
            <a:spLocks noGrp="1"/>
          </p:cNvSpPr>
          <p:nvPr>
            <p:ph type="sldNum" sz="quarter" idx="12"/>
          </p:nvPr>
        </p:nvSpPr>
        <p:spPr/>
        <p:txBody>
          <a:bodyPr/>
          <a:lstStyle/>
          <a:p>
            <a:fld id="{AD8F20E7-DA85-5248-8252-C1347503C74D}" type="slidenum">
              <a:rPr lang="en-US" smtClean="0"/>
              <a:t>‹#›</a:t>
            </a:fld>
            <a:endParaRPr lang="en-US"/>
          </a:p>
        </p:txBody>
      </p:sp>
    </p:spTree>
    <p:extLst>
      <p:ext uri="{BB962C8B-B14F-4D97-AF65-F5344CB8AC3E}">
        <p14:creationId xmlns:p14="http://schemas.microsoft.com/office/powerpoint/2010/main" val="3513667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EFDAB-8E99-AECB-38AD-3AD0A08E011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1DD6CB5-FFED-9026-9477-F768460980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D696C67-A30D-8537-7792-85A5D580D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B0AF36-D95D-93EF-081B-98C22573055E}"/>
              </a:ext>
            </a:extLst>
          </p:cNvPr>
          <p:cNvSpPr>
            <a:spLocks noGrp="1"/>
          </p:cNvSpPr>
          <p:nvPr>
            <p:ph type="dt" sz="half" idx="10"/>
          </p:nvPr>
        </p:nvSpPr>
        <p:spPr/>
        <p:txBody>
          <a:bodyPr/>
          <a:lstStyle/>
          <a:p>
            <a:fld id="{1F7509A2-06C0-2F41-A840-2416DB049810}" type="datetimeFigureOut">
              <a:rPr lang="en-US" smtClean="0"/>
              <a:t>6/15/2025</a:t>
            </a:fld>
            <a:endParaRPr lang="en-US"/>
          </a:p>
        </p:txBody>
      </p:sp>
      <p:sp>
        <p:nvSpPr>
          <p:cNvPr id="6" name="Footer Placeholder 5">
            <a:extLst>
              <a:ext uri="{FF2B5EF4-FFF2-40B4-BE49-F238E27FC236}">
                <a16:creationId xmlns:a16="http://schemas.microsoft.com/office/drawing/2014/main" id="{A8781388-27CD-D65D-A17F-C378682A1F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48B619-47A2-925E-AB7B-5C322C3320D6}"/>
              </a:ext>
            </a:extLst>
          </p:cNvPr>
          <p:cNvSpPr>
            <a:spLocks noGrp="1"/>
          </p:cNvSpPr>
          <p:nvPr>
            <p:ph type="sldNum" sz="quarter" idx="12"/>
          </p:nvPr>
        </p:nvSpPr>
        <p:spPr/>
        <p:txBody>
          <a:bodyPr/>
          <a:lstStyle/>
          <a:p>
            <a:fld id="{AD8F20E7-DA85-5248-8252-C1347503C74D}" type="slidenum">
              <a:rPr lang="en-US" smtClean="0"/>
              <a:t>‹#›</a:t>
            </a:fld>
            <a:endParaRPr lang="en-US"/>
          </a:p>
        </p:txBody>
      </p:sp>
    </p:spTree>
    <p:extLst>
      <p:ext uri="{BB962C8B-B14F-4D97-AF65-F5344CB8AC3E}">
        <p14:creationId xmlns:p14="http://schemas.microsoft.com/office/powerpoint/2010/main" val="1472579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37D2F-74C6-9A0B-069F-8A95CC440C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818F931-1E10-A747-2799-88F1A74C9F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89CEC0-CA6D-4EB3-7208-E517543AF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F427E2C-CAFC-F979-47B3-B6287A862709}"/>
              </a:ext>
            </a:extLst>
          </p:cNvPr>
          <p:cNvSpPr>
            <a:spLocks noGrp="1"/>
          </p:cNvSpPr>
          <p:nvPr>
            <p:ph type="dt" sz="half" idx="10"/>
          </p:nvPr>
        </p:nvSpPr>
        <p:spPr/>
        <p:txBody>
          <a:bodyPr/>
          <a:lstStyle/>
          <a:p>
            <a:fld id="{1F7509A2-06C0-2F41-A840-2416DB049810}" type="datetimeFigureOut">
              <a:rPr lang="en-US" smtClean="0"/>
              <a:t>6/15/2025</a:t>
            </a:fld>
            <a:endParaRPr lang="en-US"/>
          </a:p>
        </p:txBody>
      </p:sp>
      <p:sp>
        <p:nvSpPr>
          <p:cNvPr id="6" name="Footer Placeholder 5">
            <a:extLst>
              <a:ext uri="{FF2B5EF4-FFF2-40B4-BE49-F238E27FC236}">
                <a16:creationId xmlns:a16="http://schemas.microsoft.com/office/drawing/2014/main" id="{440A754C-4D55-C2EF-FB24-2581E9639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48B0E-351B-E91E-34EA-391E641F786C}"/>
              </a:ext>
            </a:extLst>
          </p:cNvPr>
          <p:cNvSpPr>
            <a:spLocks noGrp="1"/>
          </p:cNvSpPr>
          <p:nvPr>
            <p:ph type="sldNum" sz="quarter" idx="12"/>
          </p:nvPr>
        </p:nvSpPr>
        <p:spPr/>
        <p:txBody>
          <a:bodyPr/>
          <a:lstStyle/>
          <a:p>
            <a:fld id="{AD8F20E7-DA85-5248-8252-C1347503C74D}" type="slidenum">
              <a:rPr lang="en-US" smtClean="0"/>
              <a:t>‹#›</a:t>
            </a:fld>
            <a:endParaRPr lang="en-US"/>
          </a:p>
        </p:txBody>
      </p:sp>
    </p:spTree>
    <p:extLst>
      <p:ext uri="{BB962C8B-B14F-4D97-AF65-F5344CB8AC3E}">
        <p14:creationId xmlns:p14="http://schemas.microsoft.com/office/powerpoint/2010/main" val="732171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026B82-191C-35E1-FCF9-4EFF7282C7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8682465-DB20-DE7E-4605-A0C32A39F0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81241C-4B37-9EAC-7CA8-FA6CA8E66A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7509A2-06C0-2F41-A840-2416DB049810}" type="datetimeFigureOut">
              <a:rPr lang="en-US" smtClean="0"/>
              <a:t>6/15/2025</a:t>
            </a:fld>
            <a:endParaRPr lang="en-US"/>
          </a:p>
        </p:txBody>
      </p:sp>
      <p:sp>
        <p:nvSpPr>
          <p:cNvPr id="5" name="Footer Placeholder 4">
            <a:extLst>
              <a:ext uri="{FF2B5EF4-FFF2-40B4-BE49-F238E27FC236}">
                <a16:creationId xmlns:a16="http://schemas.microsoft.com/office/drawing/2014/main" id="{4267E909-0638-9102-6071-24FEE418E1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B295FD-69E7-A024-417A-BF3E830619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8F20E7-DA85-5248-8252-C1347503C74D}" type="slidenum">
              <a:rPr lang="en-US" smtClean="0"/>
              <a:t>‹#›</a:t>
            </a:fld>
            <a:endParaRPr lang="en-US"/>
          </a:p>
        </p:txBody>
      </p:sp>
    </p:spTree>
    <p:extLst>
      <p:ext uri="{BB962C8B-B14F-4D97-AF65-F5344CB8AC3E}">
        <p14:creationId xmlns:p14="http://schemas.microsoft.com/office/powerpoint/2010/main" val="869661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open book on a table&#10;&#10;AI-generated content may be incorrect.">
            <a:extLst>
              <a:ext uri="{FF2B5EF4-FFF2-40B4-BE49-F238E27FC236}">
                <a16:creationId xmlns:a16="http://schemas.microsoft.com/office/drawing/2014/main" id="{6947C317-0EB2-17AD-AA93-C1C57B1C0A80}"/>
              </a:ext>
            </a:extLst>
          </p:cNvPr>
          <p:cNvPicPr>
            <a:picLocks noChangeAspect="1"/>
          </p:cNvPicPr>
          <p:nvPr/>
        </p:nvPicPr>
        <p:blipFill>
          <a:blip r:embed="rId3"/>
          <a:stretch>
            <a:fillRect/>
          </a:stretch>
        </p:blipFill>
        <p:spPr>
          <a:xfrm>
            <a:off x="-1" y="-1"/>
            <a:ext cx="12192001" cy="6860583"/>
          </a:xfrm>
          <a:prstGeom prst="rect">
            <a:avLst/>
          </a:prstGeom>
        </p:spPr>
      </p:pic>
      <p:sp>
        <p:nvSpPr>
          <p:cNvPr id="4" name="TextBox 3">
            <a:extLst>
              <a:ext uri="{FF2B5EF4-FFF2-40B4-BE49-F238E27FC236}">
                <a16:creationId xmlns:a16="http://schemas.microsoft.com/office/drawing/2014/main" id="{7EE816E5-6C77-F2D6-052E-EA1BFC85264A}"/>
              </a:ext>
            </a:extLst>
          </p:cNvPr>
          <p:cNvSpPr txBox="1"/>
          <p:nvPr/>
        </p:nvSpPr>
        <p:spPr>
          <a:xfrm>
            <a:off x="229890" y="2059394"/>
            <a:ext cx="11732217" cy="2739211"/>
          </a:xfrm>
          <a:prstGeom prst="rect">
            <a:avLst/>
          </a:prstGeom>
          <a:noFill/>
        </p:spPr>
        <p:txBody>
          <a:bodyPr wrap="square" rtlCol="0">
            <a:spAutoFit/>
          </a:bodyPr>
          <a:lstStyle/>
          <a:p>
            <a:pPr algn="ctr"/>
            <a:r>
              <a:rPr lang="en-US" sz="6600" b="1" dirty="0">
                <a:latin typeface="Calibri" panose="020F0502020204030204" pitchFamily="34" charset="0"/>
                <a:cs typeface="Calibri" panose="020F0502020204030204" pitchFamily="34" charset="0"/>
              </a:rPr>
              <a:t>SCRIPTURE: THE FIRM FOUNDATION</a:t>
            </a:r>
          </a:p>
          <a:p>
            <a:pPr algn="ctr"/>
            <a:r>
              <a:rPr lang="en-US" sz="4000" b="1" dirty="0">
                <a:latin typeface="Calibri" panose="020F0502020204030204" pitchFamily="34" charset="0"/>
                <a:cs typeface="Calibri" panose="020F0502020204030204" pitchFamily="34" charset="0"/>
              </a:rPr>
              <a:t>2 Timothy 3:10-17</a:t>
            </a:r>
          </a:p>
        </p:txBody>
      </p:sp>
    </p:spTree>
    <p:extLst>
      <p:ext uri="{BB962C8B-B14F-4D97-AF65-F5344CB8AC3E}">
        <p14:creationId xmlns:p14="http://schemas.microsoft.com/office/powerpoint/2010/main" val="3212259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BF3D3-3684-C311-D984-89C10CBB34FE}"/>
            </a:ext>
          </a:extLst>
        </p:cNvPr>
        <p:cNvGrpSpPr/>
        <p:nvPr/>
      </p:nvGrpSpPr>
      <p:grpSpPr>
        <a:xfrm>
          <a:off x="0" y="0"/>
          <a:ext cx="0" cy="0"/>
          <a:chOff x="0" y="0"/>
          <a:chExt cx="0" cy="0"/>
        </a:xfrm>
      </p:grpSpPr>
      <p:pic>
        <p:nvPicPr>
          <p:cNvPr id="6" name="Picture 5" descr="A book on a table&#10;&#10;AI-generated content may be incorrect.">
            <a:extLst>
              <a:ext uri="{FF2B5EF4-FFF2-40B4-BE49-F238E27FC236}">
                <a16:creationId xmlns:a16="http://schemas.microsoft.com/office/drawing/2014/main" id="{051FC1DF-05A9-50AD-13BC-5916CC31BAB4}"/>
              </a:ext>
            </a:extLst>
          </p:cNvPr>
          <p:cNvPicPr>
            <a:picLocks noChangeAspect="1"/>
          </p:cNvPicPr>
          <p:nvPr/>
        </p:nvPicPr>
        <p:blipFill>
          <a:blip r:embed="rId3"/>
          <a:srcRect b="7244"/>
          <a:stretch>
            <a:fillRect/>
          </a:stretch>
        </p:blipFill>
        <p:spPr>
          <a:xfrm flipH="1">
            <a:off x="-2" y="0"/>
            <a:ext cx="12192001" cy="6858000"/>
          </a:xfrm>
          <a:prstGeom prst="rect">
            <a:avLst/>
          </a:prstGeom>
        </p:spPr>
      </p:pic>
      <p:sp>
        <p:nvSpPr>
          <p:cNvPr id="2" name="TextBox 1">
            <a:extLst>
              <a:ext uri="{FF2B5EF4-FFF2-40B4-BE49-F238E27FC236}">
                <a16:creationId xmlns:a16="http://schemas.microsoft.com/office/drawing/2014/main" id="{1594A805-1ED7-8DF5-0FAD-4944F3E77E4B}"/>
              </a:ext>
            </a:extLst>
          </p:cNvPr>
          <p:cNvSpPr txBox="1"/>
          <p:nvPr/>
        </p:nvSpPr>
        <p:spPr>
          <a:xfrm>
            <a:off x="268759" y="492544"/>
            <a:ext cx="11654481"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“for correction, and for training in righteousness” (2 Tim 3:16d) </a:t>
            </a:r>
          </a:p>
        </p:txBody>
      </p:sp>
      <p:sp>
        <p:nvSpPr>
          <p:cNvPr id="3" name="TextBox 2">
            <a:extLst>
              <a:ext uri="{FF2B5EF4-FFF2-40B4-BE49-F238E27FC236}">
                <a16:creationId xmlns:a16="http://schemas.microsoft.com/office/drawing/2014/main" id="{6400BB0F-558F-8E6B-8226-62C26A0AAFA2}"/>
              </a:ext>
            </a:extLst>
          </p:cNvPr>
          <p:cNvSpPr txBox="1"/>
          <p:nvPr/>
        </p:nvSpPr>
        <p:spPr>
          <a:xfrm>
            <a:off x="268758" y="2337820"/>
            <a:ext cx="11654481"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“that the man of God may be complete, equipped for every good work” (2 Tim 3:17)</a:t>
            </a:r>
          </a:p>
        </p:txBody>
      </p:sp>
      <p:sp>
        <p:nvSpPr>
          <p:cNvPr id="4" name="TextBox 3">
            <a:extLst>
              <a:ext uri="{FF2B5EF4-FFF2-40B4-BE49-F238E27FC236}">
                <a16:creationId xmlns:a16="http://schemas.microsoft.com/office/drawing/2014/main" id="{52EA1055-B2C8-CD69-B896-4FDE8E81DD82}"/>
              </a:ext>
            </a:extLst>
          </p:cNvPr>
          <p:cNvSpPr txBox="1"/>
          <p:nvPr/>
        </p:nvSpPr>
        <p:spPr>
          <a:xfrm>
            <a:off x="268758" y="4183096"/>
            <a:ext cx="11654481"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God’s divine word given to us, is THE firm foundation</a:t>
            </a:r>
          </a:p>
        </p:txBody>
      </p:sp>
    </p:spTree>
    <p:extLst>
      <p:ext uri="{BB962C8B-B14F-4D97-AF65-F5344CB8AC3E}">
        <p14:creationId xmlns:p14="http://schemas.microsoft.com/office/powerpoint/2010/main" val="207757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3F407-D244-68A6-1AE3-B21BA50A89D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F5F116A-935F-A687-2CCA-C5A5B556F1AD}"/>
              </a:ext>
            </a:extLst>
          </p:cNvPr>
          <p:cNvSpPr txBox="1"/>
          <p:nvPr/>
        </p:nvSpPr>
        <p:spPr>
          <a:xfrm>
            <a:off x="3270141" y="181957"/>
            <a:ext cx="8741047" cy="6494085"/>
          </a:xfrm>
          <a:prstGeom prst="rect">
            <a:avLst/>
          </a:prstGeom>
          <a:noFill/>
        </p:spPr>
        <p:txBody>
          <a:bodyPr wrap="square">
            <a:spAutoFit/>
          </a:bodyPr>
          <a:lstStyle/>
          <a:p>
            <a:r>
              <a:rPr lang="en-AU" sz="3200" b="1" i="0" u="none" strike="noStrike" dirty="0">
                <a:solidFill>
                  <a:srgbClr val="181818"/>
                </a:solidFill>
                <a:effectLst/>
                <a:latin typeface="Calibri" panose="020F0502020204030204" pitchFamily="34" charset="0"/>
                <a:cs typeface="Calibri" panose="020F0502020204030204" pitchFamily="34" charset="0"/>
              </a:rPr>
              <a:t>“The true Christian was intended by Christ to prove all things by the Word of God: all churches, all ministers, all teaching, all preaching, all doctrines, all sermons, all writings, all opinions, all practices. These are his marching orders. Prove all by the Word of God; measure all by the measure of the Bible; compare all with the standard of the Bible; weigh all in the balances of the Bible; examine all by the light of the Bible; test all in the crucible of the Bible. That which cannot abide the fire of the Bible, reject, refuse, repudiate, and cast away. This is the flag which he nailed to the mast. May it never be lowered!” – John Wycliffe</a:t>
            </a:r>
            <a:endParaRPr lang="en-US" sz="3200" b="1" dirty="0">
              <a:latin typeface="Calibri" panose="020F0502020204030204" pitchFamily="34" charset="0"/>
              <a:cs typeface="Calibri" panose="020F0502020204030204" pitchFamily="34" charset="0"/>
            </a:endParaRPr>
          </a:p>
        </p:txBody>
      </p:sp>
      <p:pic>
        <p:nvPicPr>
          <p:cNvPr id="1026" name="Picture 2" descr="John Wycliffe — Work Out Your Faith">
            <a:extLst>
              <a:ext uri="{FF2B5EF4-FFF2-40B4-BE49-F238E27FC236}">
                <a16:creationId xmlns:a16="http://schemas.microsoft.com/office/drawing/2014/main" id="{C97A847A-2CFA-3EA5-F47A-18675B364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7014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0CDCC6-26ED-AE60-25E6-5E06D300C9B0}"/>
              </a:ext>
            </a:extLst>
          </p:cNvPr>
          <p:cNvSpPr txBox="1"/>
          <p:nvPr/>
        </p:nvSpPr>
        <p:spPr>
          <a:xfrm>
            <a:off x="180812" y="5475713"/>
            <a:ext cx="2887852"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1330-1384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(54 years)</a:t>
            </a:r>
          </a:p>
        </p:txBody>
      </p:sp>
    </p:spTree>
    <p:extLst>
      <p:ext uri="{BB962C8B-B14F-4D97-AF65-F5344CB8AC3E}">
        <p14:creationId xmlns:p14="http://schemas.microsoft.com/office/powerpoint/2010/main" val="1070328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2D518-5552-E36F-02AC-12AB51A0D8CE}"/>
            </a:ext>
          </a:extLst>
        </p:cNvPr>
        <p:cNvGrpSpPr/>
        <p:nvPr/>
      </p:nvGrpSpPr>
      <p:grpSpPr>
        <a:xfrm>
          <a:off x="0" y="0"/>
          <a:ext cx="0" cy="0"/>
          <a:chOff x="0" y="0"/>
          <a:chExt cx="0" cy="0"/>
        </a:xfrm>
      </p:grpSpPr>
      <p:pic>
        <p:nvPicPr>
          <p:cNvPr id="2052" name="Picture 4" descr="William Tyndale Biography: Bible Translator and Martyr">
            <a:extLst>
              <a:ext uri="{FF2B5EF4-FFF2-40B4-BE49-F238E27FC236}">
                <a16:creationId xmlns:a16="http://schemas.microsoft.com/office/drawing/2014/main" id="{A24FD715-BF03-E357-FC78-91141D326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811EE60-EAB8-605E-1F38-8EAB428E1733}"/>
              </a:ext>
            </a:extLst>
          </p:cNvPr>
          <p:cNvSpPr txBox="1"/>
          <p:nvPr/>
        </p:nvSpPr>
        <p:spPr>
          <a:xfrm>
            <a:off x="8193437" y="356461"/>
            <a:ext cx="3709261" cy="1754326"/>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William Tyndale 1494 – 1536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(42 Years)</a:t>
            </a:r>
          </a:p>
        </p:txBody>
      </p:sp>
    </p:spTree>
    <p:extLst>
      <p:ext uri="{BB962C8B-B14F-4D97-AF65-F5344CB8AC3E}">
        <p14:creationId xmlns:p14="http://schemas.microsoft.com/office/powerpoint/2010/main" val="3377117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17F3C-B84A-5A2F-1281-750E1C2C3E21}"/>
            </a:ext>
          </a:extLst>
        </p:cNvPr>
        <p:cNvGrpSpPr/>
        <p:nvPr/>
      </p:nvGrpSpPr>
      <p:grpSpPr>
        <a:xfrm>
          <a:off x="0" y="0"/>
          <a:ext cx="0" cy="0"/>
          <a:chOff x="0" y="0"/>
          <a:chExt cx="0" cy="0"/>
        </a:xfrm>
      </p:grpSpPr>
      <p:pic>
        <p:nvPicPr>
          <p:cNvPr id="17" name="Picture 16" descr="A person with his hands to his face&#10;&#10;AI-generated content may be incorrect.">
            <a:extLst>
              <a:ext uri="{FF2B5EF4-FFF2-40B4-BE49-F238E27FC236}">
                <a16:creationId xmlns:a16="http://schemas.microsoft.com/office/drawing/2014/main" id="{56A8BE88-3CFE-3D41-4DB9-EDDE030C4EEF}"/>
              </a:ext>
            </a:extLst>
          </p:cNvPr>
          <p:cNvPicPr>
            <a:picLocks noChangeAspect="1"/>
          </p:cNvPicPr>
          <p:nvPr/>
        </p:nvPicPr>
        <p:blipFill>
          <a:blip r:embed="rId3"/>
          <a:stretch>
            <a:fillRect/>
          </a:stretch>
        </p:blipFill>
        <p:spPr>
          <a:xfrm flipH="1">
            <a:off x="0" y="0"/>
            <a:ext cx="12192000" cy="6866308"/>
          </a:xfrm>
          <a:prstGeom prst="rect">
            <a:avLst/>
          </a:prstGeom>
        </p:spPr>
      </p:pic>
      <p:sp>
        <p:nvSpPr>
          <p:cNvPr id="2" name="TextBox 1">
            <a:extLst>
              <a:ext uri="{FF2B5EF4-FFF2-40B4-BE49-F238E27FC236}">
                <a16:creationId xmlns:a16="http://schemas.microsoft.com/office/drawing/2014/main" id="{6C513481-299E-FE92-2BB1-D9FF8E0D4DDF}"/>
              </a:ext>
            </a:extLst>
          </p:cNvPr>
          <p:cNvSpPr txBox="1"/>
          <p:nvPr/>
        </p:nvSpPr>
        <p:spPr>
          <a:xfrm>
            <a:off x="220362" y="420130"/>
            <a:ext cx="1175127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EXAMPLE (vs 10-11)</a:t>
            </a:r>
          </a:p>
        </p:txBody>
      </p:sp>
      <p:sp>
        <p:nvSpPr>
          <p:cNvPr id="3" name="TextBox 2">
            <a:extLst>
              <a:ext uri="{FF2B5EF4-FFF2-40B4-BE49-F238E27FC236}">
                <a16:creationId xmlns:a16="http://schemas.microsoft.com/office/drawing/2014/main" id="{ECC3EE1D-0871-55DA-E69C-98CBC0244A86}"/>
              </a:ext>
            </a:extLst>
          </p:cNvPr>
          <p:cNvSpPr txBox="1"/>
          <p:nvPr/>
        </p:nvSpPr>
        <p:spPr>
          <a:xfrm>
            <a:off x="220362" y="1445741"/>
            <a:ext cx="11654481"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“You, however, have followed my teaching” (2 Tim 3:10a)</a:t>
            </a:r>
          </a:p>
        </p:txBody>
      </p:sp>
      <p:sp>
        <p:nvSpPr>
          <p:cNvPr id="4" name="TextBox 3">
            <a:extLst>
              <a:ext uri="{FF2B5EF4-FFF2-40B4-BE49-F238E27FC236}">
                <a16:creationId xmlns:a16="http://schemas.microsoft.com/office/drawing/2014/main" id="{55FF95A3-9307-AA9F-3B6B-5C6B2AFC3547}"/>
              </a:ext>
            </a:extLst>
          </p:cNvPr>
          <p:cNvSpPr txBox="1"/>
          <p:nvPr/>
        </p:nvSpPr>
        <p:spPr>
          <a:xfrm>
            <a:off x="220361" y="2542097"/>
            <a:ext cx="11654481"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“my conduct, my aim in life” (2 Tim 3:10b)</a:t>
            </a:r>
          </a:p>
        </p:txBody>
      </p:sp>
      <p:sp>
        <p:nvSpPr>
          <p:cNvPr id="5" name="TextBox 4">
            <a:extLst>
              <a:ext uri="{FF2B5EF4-FFF2-40B4-BE49-F238E27FC236}">
                <a16:creationId xmlns:a16="http://schemas.microsoft.com/office/drawing/2014/main" id="{E1920815-776C-B81B-6309-4040D23F5E2F}"/>
              </a:ext>
            </a:extLst>
          </p:cNvPr>
          <p:cNvSpPr txBox="1"/>
          <p:nvPr/>
        </p:nvSpPr>
        <p:spPr>
          <a:xfrm>
            <a:off x="220361" y="3638453"/>
            <a:ext cx="6800371" cy="1754326"/>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“my faith, my patience, my love, my steadfastness”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(2 Tim 3:10c)</a:t>
            </a:r>
          </a:p>
        </p:txBody>
      </p:sp>
    </p:spTree>
    <p:extLst>
      <p:ext uri="{BB962C8B-B14F-4D97-AF65-F5344CB8AC3E}">
        <p14:creationId xmlns:p14="http://schemas.microsoft.com/office/powerpoint/2010/main" val="12633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177B5-D191-922F-A355-CA7E4379E733}"/>
            </a:ext>
          </a:extLst>
        </p:cNvPr>
        <p:cNvGrpSpPr/>
        <p:nvPr/>
      </p:nvGrpSpPr>
      <p:grpSpPr>
        <a:xfrm>
          <a:off x="0" y="0"/>
          <a:ext cx="0" cy="0"/>
          <a:chOff x="0" y="0"/>
          <a:chExt cx="0" cy="0"/>
        </a:xfrm>
      </p:grpSpPr>
      <p:pic>
        <p:nvPicPr>
          <p:cNvPr id="7" name="Picture 6" descr="A person carrying a cross&#10;&#10;AI-generated content may be incorrect.">
            <a:extLst>
              <a:ext uri="{FF2B5EF4-FFF2-40B4-BE49-F238E27FC236}">
                <a16:creationId xmlns:a16="http://schemas.microsoft.com/office/drawing/2014/main" id="{8487952C-D8CC-1EB7-3A11-B4BA1A94C281}"/>
              </a:ext>
            </a:extLst>
          </p:cNvPr>
          <p:cNvPicPr>
            <a:picLocks noChangeAspect="1"/>
          </p:cNvPicPr>
          <p:nvPr/>
        </p:nvPicPr>
        <p:blipFill>
          <a:blip r:embed="rId3"/>
          <a:stretch>
            <a:fillRect/>
          </a:stretch>
        </p:blipFill>
        <p:spPr>
          <a:xfrm>
            <a:off x="-1" y="1"/>
            <a:ext cx="12192001" cy="6881802"/>
          </a:xfrm>
          <a:prstGeom prst="rect">
            <a:avLst/>
          </a:prstGeom>
        </p:spPr>
      </p:pic>
      <p:sp>
        <p:nvSpPr>
          <p:cNvPr id="2" name="TextBox 1">
            <a:extLst>
              <a:ext uri="{FF2B5EF4-FFF2-40B4-BE49-F238E27FC236}">
                <a16:creationId xmlns:a16="http://schemas.microsoft.com/office/drawing/2014/main" id="{443F178D-645C-E117-04B6-86CDB2A0DFF4}"/>
              </a:ext>
            </a:extLst>
          </p:cNvPr>
          <p:cNvSpPr txBox="1"/>
          <p:nvPr/>
        </p:nvSpPr>
        <p:spPr>
          <a:xfrm>
            <a:off x="268759" y="620237"/>
            <a:ext cx="11654481"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“my persecutions and sufferings that happened to me at Antioch, at Iconium, and at Lystra” (2 Tim 3:11a)</a:t>
            </a:r>
          </a:p>
        </p:txBody>
      </p:sp>
      <p:sp>
        <p:nvSpPr>
          <p:cNvPr id="3" name="TextBox 2">
            <a:extLst>
              <a:ext uri="{FF2B5EF4-FFF2-40B4-BE49-F238E27FC236}">
                <a16:creationId xmlns:a16="http://schemas.microsoft.com/office/drawing/2014/main" id="{65E22866-6208-9199-7FBD-D1BE66A98848}"/>
              </a:ext>
            </a:extLst>
          </p:cNvPr>
          <p:cNvSpPr txBox="1"/>
          <p:nvPr/>
        </p:nvSpPr>
        <p:spPr>
          <a:xfrm>
            <a:off x="268759" y="2242509"/>
            <a:ext cx="11654481"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“which persecutions I endured; yet from them all the Lord the Lord rescued me” (2 Tim 3:11b)</a:t>
            </a:r>
          </a:p>
        </p:txBody>
      </p:sp>
      <p:sp>
        <p:nvSpPr>
          <p:cNvPr id="4" name="TextBox 3">
            <a:extLst>
              <a:ext uri="{FF2B5EF4-FFF2-40B4-BE49-F238E27FC236}">
                <a16:creationId xmlns:a16="http://schemas.microsoft.com/office/drawing/2014/main" id="{97B70E61-EBF3-597D-2201-49E5B9828DE4}"/>
              </a:ext>
            </a:extLst>
          </p:cNvPr>
          <p:cNvSpPr txBox="1"/>
          <p:nvPr/>
        </p:nvSpPr>
        <p:spPr>
          <a:xfrm>
            <a:off x="268759" y="3864781"/>
            <a:ext cx="11654481"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Paul has lived a cross-carrying, self-denying life</a:t>
            </a:r>
          </a:p>
        </p:txBody>
      </p:sp>
    </p:spTree>
    <p:extLst>
      <p:ext uri="{BB962C8B-B14F-4D97-AF65-F5344CB8AC3E}">
        <p14:creationId xmlns:p14="http://schemas.microsoft.com/office/powerpoint/2010/main" val="208495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A387D-A9FD-582D-656B-5A945DD9F65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5B75D3B-0007-26DB-9BBC-E663A902B8EF}"/>
              </a:ext>
            </a:extLst>
          </p:cNvPr>
          <p:cNvPicPr>
            <a:picLocks noChangeAspect="1"/>
          </p:cNvPicPr>
          <p:nvPr/>
        </p:nvPicPr>
        <p:blipFill>
          <a:blip r:embed="rId3"/>
          <a:stretch>
            <a:fillRect/>
          </a:stretch>
        </p:blipFill>
        <p:spPr>
          <a:xfrm>
            <a:off x="-1" y="-1"/>
            <a:ext cx="12192001" cy="6892871"/>
          </a:xfrm>
          <a:prstGeom prst="rect">
            <a:avLst/>
          </a:prstGeom>
        </p:spPr>
      </p:pic>
      <p:sp>
        <p:nvSpPr>
          <p:cNvPr id="2" name="TextBox 1">
            <a:extLst>
              <a:ext uri="{FF2B5EF4-FFF2-40B4-BE49-F238E27FC236}">
                <a16:creationId xmlns:a16="http://schemas.microsoft.com/office/drawing/2014/main" id="{1954F891-D20B-472C-AFE0-F4006EE1D119}"/>
              </a:ext>
            </a:extLst>
          </p:cNvPr>
          <p:cNvSpPr txBox="1"/>
          <p:nvPr/>
        </p:nvSpPr>
        <p:spPr>
          <a:xfrm>
            <a:off x="220362" y="420130"/>
            <a:ext cx="1175127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EXPECTATION (vs 12-13)</a:t>
            </a:r>
          </a:p>
        </p:txBody>
      </p:sp>
      <p:sp>
        <p:nvSpPr>
          <p:cNvPr id="3" name="TextBox 2">
            <a:extLst>
              <a:ext uri="{FF2B5EF4-FFF2-40B4-BE49-F238E27FC236}">
                <a16:creationId xmlns:a16="http://schemas.microsoft.com/office/drawing/2014/main" id="{5045D120-1221-A66A-E7C6-95F3445BA032}"/>
              </a:ext>
            </a:extLst>
          </p:cNvPr>
          <p:cNvSpPr txBox="1"/>
          <p:nvPr/>
        </p:nvSpPr>
        <p:spPr>
          <a:xfrm>
            <a:off x="268759" y="1328691"/>
            <a:ext cx="11654481"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“Indeed, all who desire to live a godly life” (2 Tim 3:12a)</a:t>
            </a:r>
          </a:p>
        </p:txBody>
      </p:sp>
      <p:sp>
        <p:nvSpPr>
          <p:cNvPr id="4" name="TextBox 3">
            <a:extLst>
              <a:ext uri="{FF2B5EF4-FFF2-40B4-BE49-F238E27FC236}">
                <a16:creationId xmlns:a16="http://schemas.microsoft.com/office/drawing/2014/main" id="{A168023B-6B3A-E55E-A580-1BD920D32954}"/>
              </a:ext>
            </a:extLst>
          </p:cNvPr>
          <p:cNvSpPr txBox="1"/>
          <p:nvPr/>
        </p:nvSpPr>
        <p:spPr>
          <a:xfrm>
            <a:off x="268759" y="2782669"/>
            <a:ext cx="11654481"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“in Christ Jesus will be persecuted” (2 Tim 3:12b)</a:t>
            </a:r>
          </a:p>
        </p:txBody>
      </p:sp>
      <p:sp>
        <p:nvSpPr>
          <p:cNvPr id="5" name="TextBox 4">
            <a:extLst>
              <a:ext uri="{FF2B5EF4-FFF2-40B4-BE49-F238E27FC236}">
                <a16:creationId xmlns:a16="http://schemas.microsoft.com/office/drawing/2014/main" id="{00F432A8-3C5D-6D62-5EAA-5F2A5865206C}"/>
              </a:ext>
            </a:extLst>
          </p:cNvPr>
          <p:cNvSpPr txBox="1"/>
          <p:nvPr/>
        </p:nvSpPr>
        <p:spPr>
          <a:xfrm>
            <a:off x="268758" y="4236648"/>
            <a:ext cx="11654481"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“while evil people and impostors will go on” (2 Tim 3:13a)</a:t>
            </a:r>
          </a:p>
        </p:txBody>
      </p:sp>
    </p:spTree>
    <p:extLst>
      <p:ext uri="{BB962C8B-B14F-4D97-AF65-F5344CB8AC3E}">
        <p14:creationId xmlns:p14="http://schemas.microsoft.com/office/powerpoint/2010/main" val="225729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10638-7C0C-B3DB-BD28-3480E7A0D23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7872B7B-9A15-35E8-3240-69A939B9E55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 y="0"/>
            <a:ext cx="12192001" cy="6874514"/>
          </a:xfrm>
          <a:prstGeom prst="rect">
            <a:avLst/>
          </a:prstGeom>
        </p:spPr>
      </p:pic>
      <p:sp>
        <p:nvSpPr>
          <p:cNvPr id="2" name="TextBox 1">
            <a:extLst>
              <a:ext uri="{FF2B5EF4-FFF2-40B4-BE49-F238E27FC236}">
                <a16:creationId xmlns:a16="http://schemas.microsoft.com/office/drawing/2014/main" id="{4265FC96-C420-F984-669A-3374B3D24D33}"/>
              </a:ext>
            </a:extLst>
          </p:cNvPr>
          <p:cNvSpPr txBox="1"/>
          <p:nvPr/>
        </p:nvSpPr>
        <p:spPr>
          <a:xfrm>
            <a:off x="268759" y="468140"/>
            <a:ext cx="11654481"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“from bad to worse, deceiving and being deceived”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(2 Tim 3:13b)</a:t>
            </a:r>
          </a:p>
        </p:txBody>
      </p:sp>
      <p:sp>
        <p:nvSpPr>
          <p:cNvPr id="3" name="TextBox 2">
            <a:extLst>
              <a:ext uri="{FF2B5EF4-FFF2-40B4-BE49-F238E27FC236}">
                <a16:creationId xmlns:a16="http://schemas.microsoft.com/office/drawing/2014/main" id="{2E2A44A8-E543-C400-FD58-C172FF20D46B}"/>
              </a:ext>
            </a:extLst>
          </p:cNvPr>
          <p:cNvSpPr txBox="1"/>
          <p:nvPr/>
        </p:nvSpPr>
        <p:spPr>
          <a:xfrm>
            <a:off x="268759" y="1993215"/>
            <a:ext cx="11654481" cy="1754326"/>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“but for those who are self-seeking and do not obey the truth, but obey unrighteousness there will be wrath and fury” (Rom 2:8)</a:t>
            </a:r>
          </a:p>
        </p:txBody>
      </p:sp>
      <p:sp>
        <p:nvSpPr>
          <p:cNvPr id="4" name="TextBox 3">
            <a:extLst>
              <a:ext uri="{FF2B5EF4-FFF2-40B4-BE49-F238E27FC236}">
                <a16:creationId xmlns:a16="http://schemas.microsoft.com/office/drawing/2014/main" id="{88CACF32-F2A6-56E0-1919-F2B4FD6C0153}"/>
              </a:ext>
            </a:extLst>
          </p:cNvPr>
          <p:cNvSpPr txBox="1"/>
          <p:nvPr/>
        </p:nvSpPr>
        <p:spPr>
          <a:xfrm>
            <a:off x="268759" y="4072287"/>
            <a:ext cx="11654481"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“Dare, dare to live godly in Christ Jesus, though you may suffer all manner of persecution” – George Whitfield</a:t>
            </a:r>
          </a:p>
        </p:txBody>
      </p:sp>
    </p:spTree>
    <p:extLst>
      <p:ext uri="{BB962C8B-B14F-4D97-AF65-F5344CB8AC3E}">
        <p14:creationId xmlns:p14="http://schemas.microsoft.com/office/powerpoint/2010/main" val="73861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051B8-4311-DCB3-5796-BD574EEA561E}"/>
            </a:ext>
          </a:extLst>
        </p:cNvPr>
        <p:cNvGrpSpPr/>
        <p:nvPr/>
      </p:nvGrpSpPr>
      <p:grpSpPr>
        <a:xfrm>
          <a:off x="0" y="0"/>
          <a:ext cx="0" cy="0"/>
          <a:chOff x="0" y="0"/>
          <a:chExt cx="0" cy="0"/>
        </a:xfrm>
      </p:grpSpPr>
      <p:pic>
        <p:nvPicPr>
          <p:cNvPr id="15" name="Picture 14" descr="A person helping another person climb a mountain&#10;&#10;AI-generated content may be incorrect.">
            <a:extLst>
              <a:ext uri="{FF2B5EF4-FFF2-40B4-BE49-F238E27FC236}">
                <a16:creationId xmlns:a16="http://schemas.microsoft.com/office/drawing/2014/main" id="{F0D81950-CA89-7945-EA7B-BB48D7EF17B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t="33446" r="9491"/>
          <a:stretch>
            <a:fillRect/>
          </a:stretch>
        </p:blipFill>
        <p:spPr>
          <a:xfrm>
            <a:off x="0" y="0"/>
            <a:ext cx="12191999" cy="6857999"/>
          </a:xfrm>
          <a:prstGeom prst="rect">
            <a:avLst/>
          </a:prstGeom>
        </p:spPr>
      </p:pic>
      <p:sp>
        <p:nvSpPr>
          <p:cNvPr id="2" name="TextBox 1">
            <a:extLst>
              <a:ext uri="{FF2B5EF4-FFF2-40B4-BE49-F238E27FC236}">
                <a16:creationId xmlns:a16="http://schemas.microsoft.com/office/drawing/2014/main" id="{BD4E9F27-72A5-23F2-8780-FA998053257A}"/>
              </a:ext>
            </a:extLst>
          </p:cNvPr>
          <p:cNvSpPr txBox="1"/>
          <p:nvPr/>
        </p:nvSpPr>
        <p:spPr>
          <a:xfrm>
            <a:off x="220362" y="420130"/>
            <a:ext cx="1177532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ENDURE (vs 14-15)</a:t>
            </a:r>
          </a:p>
        </p:txBody>
      </p:sp>
      <p:sp>
        <p:nvSpPr>
          <p:cNvPr id="3" name="TextBox 2">
            <a:extLst>
              <a:ext uri="{FF2B5EF4-FFF2-40B4-BE49-F238E27FC236}">
                <a16:creationId xmlns:a16="http://schemas.microsoft.com/office/drawing/2014/main" id="{F95804D0-180F-32BC-5A68-A35700F736B0}"/>
              </a:ext>
            </a:extLst>
          </p:cNvPr>
          <p:cNvSpPr txBox="1"/>
          <p:nvPr/>
        </p:nvSpPr>
        <p:spPr>
          <a:xfrm>
            <a:off x="317156" y="1378118"/>
            <a:ext cx="11678531"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“But as for you, continue in what you have learned and have firmly believed” (2 Tim 3:14a)</a:t>
            </a:r>
          </a:p>
        </p:txBody>
      </p:sp>
      <p:sp>
        <p:nvSpPr>
          <p:cNvPr id="4" name="TextBox 3">
            <a:extLst>
              <a:ext uri="{FF2B5EF4-FFF2-40B4-BE49-F238E27FC236}">
                <a16:creationId xmlns:a16="http://schemas.microsoft.com/office/drawing/2014/main" id="{E1FD580E-7587-2E33-BCEC-D82F00F023D2}"/>
              </a:ext>
            </a:extLst>
          </p:cNvPr>
          <p:cNvSpPr txBox="1"/>
          <p:nvPr/>
        </p:nvSpPr>
        <p:spPr>
          <a:xfrm>
            <a:off x="317156" y="3052455"/>
            <a:ext cx="7478490"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“knowing from whom you learned it” (2 Tim 3:14b)</a:t>
            </a:r>
          </a:p>
        </p:txBody>
      </p:sp>
      <p:sp>
        <p:nvSpPr>
          <p:cNvPr id="5" name="TextBox 4">
            <a:extLst>
              <a:ext uri="{FF2B5EF4-FFF2-40B4-BE49-F238E27FC236}">
                <a16:creationId xmlns:a16="http://schemas.microsoft.com/office/drawing/2014/main" id="{8B02B7E9-19D8-CCBC-74D1-A48016ADD2E7}"/>
              </a:ext>
            </a:extLst>
          </p:cNvPr>
          <p:cNvSpPr txBox="1"/>
          <p:nvPr/>
        </p:nvSpPr>
        <p:spPr>
          <a:xfrm>
            <a:off x="317158" y="4726793"/>
            <a:ext cx="9942720" cy="1754326"/>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“and how from childhood you have been acquainted with the sacred writings”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(2 Tim 3:15a)</a:t>
            </a:r>
          </a:p>
        </p:txBody>
      </p:sp>
    </p:spTree>
    <p:extLst>
      <p:ext uri="{BB962C8B-B14F-4D97-AF65-F5344CB8AC3E}">
        <p14:creationId xmlns:p14="http://schemas.microsoft.com/office/powerpoint/2010/main" val="21551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4FF90-CDC9-E5CE-EACC-528824EFE6F0}"/>
            </a:ext>
          </a:extLst>
        </p:cNvPr>
        <p:cNvGrpSpPr/>
        <p:nvPr/>
      </p:nvGrpSpPr>
      <p:grpSpPr>
        <a:xfrm>
          <a:off x="0" y="0"/>
          <a:ext cx="0" cy="0"/>
          <a:chOff x="0" y="0"/>
          <a:chExt cx="0" cy="0"/>
        </a:xfrm>
      </p:grpSpPr>
      <p:pic>
        <p:nvPicPr>
          <p:cNvPr id="8" name="Picture 7" descr="A close-up of a person reading a book&#10;&#10;AI-generated content may be incorrect.">
            <a:extLst>
              <a:ext uri="{FF2B5EF4-FFF2-40B4-BE49-F238E27FC236}">
                <a16:creationId xmlns:a16="http://schemas.microsoft.com/office/drawing/2014/main" id="{CCF282BF-5C9F-5A9B-9CCA-D67C8695A469}"/>
              </a:ext>
            </a:extLst>
          </p:cNvPr>
          <p:cNvPicPr>
            <a:picLocks noChangeAspect="1"/>
          </p:cNvPicPr>
          <p:nvPr/>
        </p:nvPicPr>
        <p:blipFill>
          <a:blip r:embed="rId3"/>
          <a:stretch>
            <a:fillRect/>
          </a:stretch>
        </p:blipFill>
        <p:spPr>
          <a:xfrm flipH="1">
            <a:off x="0" y="0"/>
            <a:ext cx="12192000" cy="6866308"/>
          </a:xfrm>
          <a:prstGeom prst="rect">
            <a:avLst/>
          </a:prstGeom>
        </p:spPr>
      </p:pic>
      <p:sp>
        <p:nvSpPr>
          <p:cNvPr id="2" name="TextBox 1">
            <a:extLst>
              <a:ext uri="{FF2B5EF4-FFF2-40B4-BE49-F238E27FC236}">
                <a16:creationId xmlns:a16="http://schemas.microsoft.com/office/drawing/2014/main" id="{CC97B8D0-ED00-01A9-8E29-1244A62ACBF8}"/>
              </a:ext>
            </a:extLst>
          </p:cNvPr>
          <p:cNvSpPr txBox="1"/>
          <p:nvPr/>
        </p:nvSpPr>
        <p:spPr>
          <a:xfrm>
            <a:off x="268759" y="484306"/>
            <a:ext cx="11654481"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“which are able to make you wise for salvation”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(2 Tim 3:15b)</a:t>
            </a:r>
          </a:p>
        </p:txBody>
      </p:sp>
      <p:sp>
        <p:nvSpPr>
          <p:cNvPr id="3" name="TextBox 2">
            <a:extLst>
              <a:ext uri="{FF2B5EF4-FFF2-40B4-BE49-F238E27FC236}">
                <a16:creationId xmlns:a16="http://schemas.microsoft.com/office/drawing/2014/main" id="{F555D9A7-F900-B17B-9A6C-9AFA098BB222}"/>
              </a:ext>
            </a:extLst>
          </p:cNvPr>
          <p:cNvSpPr txBox="1"/>
          <p:nvPr/>
        </p:nvSpPr>
        <p:spPr>
          <a:xfrm>
            <a:off x="268759" y="2527290"/>
            <a:ext cx="11654481"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“through faith in Christ Jesus” (2 Tim 3:15c) </a:t>
            </a:r>
          </a:p>
        </p:txBody>
      </p:sp>
      <p:sp>
        <p:nvSpPr>
          <p:cNvPr id="4" name="TextBox 3">
            <a:extLst>
              <a:ext uri="{FF2B5EF4-FFF2-40B4-BE49-F238E27FC236}">
                <a16:creationId xmlns:a16="http://schemas.microsoft.com/office/drawing/2014/main" id="{946A65DF-FCEC-C7F2-3A69-004B62FA23D6}"/>
              </a:ext>
            </a:extLst>
          </p:cNvPr>
          <p:cNvSpPr txBox="1"/>
          <p:nvPr/>
        </p:nvSpPr>
        <p:spPr>
          <a:xfrm>
            <a:off x="268759" y="4016276"/>
            <a:ext cx="11654481"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Paul is essentially saying once again, ‘Remember’</a:t>
            </a:r>
          </a:p>
        </p:txBody>
      </p:sp>
    </p:spTree>
    <p:extLst>
      <p:ext uri="{BB962C8B-B14F-4D97-AF65-F5344CB8AC3E}">
        <p14:creationId xmlns:p14="http://schemas.microsoft.com/office/powerpoint/2010/main" val="387095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B52E3-5106-3AD5-4465-76DD21B21DFD}"/>
            </a:ext>
          </a:extLst>
        </p:cNvPr>
        <p:cNvGrpSpPr/>
        <p:nvPr/>
      </p:nvGrpSpPr>
      <p:grpSpPr>
        <a:xfrm>
          <a:off x="0" y="0"/>
          <a:ext cx="0" cy="0"/>
          <a:chOff x="0" y="0"/>
          <a:chExt cx="0" cy="0"/>
        </a:xfrm>
      </p:grpSpPr>
      <p:pic>
        <p:nvPicPr>
          <p:cNvPr id="7" name="Picture 6" descr="A white surface with a lot of scratches&#10;&#10;AI-generated content may be incorrect.">
            <a:extLst>
              <a:ext uri="{FF2B5EF4-FFF2-40B4-BE49-F238E27FC236}">
                <a16:creationId xmlns:a16="http://schemas.microsoft.com/office/drawing/2014/main" id="{2F265705-07CC-9171-6436-F9F5C40869E7}"/>
              </a:ext>
            </a:extLst>
          </p:cNvPr>
          <p:cNvPicPr>
            <a:picLocks noChangeAspect="1"/>
          </p:cNvPicPr>
          <p:nvPr/>
        </p:nvPicPr>
        <p:blipFill>
          <a:blip r:embed="rId3"/>
          <a:stretch>
            <a:fillRect/>
          </a:stretch>
        </p:blipFill>
        <p:spPr>
          <a:xfrm flipH="1">
            <a:off x="0" y="0"/>
            <a:ext cx="12192000" cy="6854691"/>
          </a:xfrm>
          <a:prstGeom prst="rect">
            <a:avLst/>
          </a:prstGeom>
        </p:spPr>
      </p:pic>
      <p:sp>
        <p:nvSpPr>
          <p:cNvPr id="2" name="TextBox 1">
            <a:extLst>
              <a:ext uri="{FF2B5EF4-FFF2-40B4-BE49-F238E27FC236}">
                <a16:creationId xmlns:a16="http://schemas.microsoft.com/office/drawing/2014/main" id="{94C85D21-9CB2-C25A-29D8-1B05BED18012}"/>
              </a:ext>
            </a:extLst>
          </p:cNvPr>
          <p:cNvSpPr txBox="1"/>
          <p:nvPr/>
        </p:nvSpPr>
        <p:spPr>
          <a:xfrm>
            <a:off x="220362" y="420130"/>
            <a:ext cx="11751276"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THE FIRM FOUNDATION (vs 16-17)</a:t>
            </a:r>
          </a:p>
        </p:txBody>
      </p:sp>
      <p:sp>
        <p:nvSpPr>
          <p:cNvPr id="3" name="TextBox 2">
            <a:extLst>
              <a:ext uri="{FF2B5EF4-FFF2-40B4-BE49-F238E27FC236}">
                <a16:creationId xmlns:a16="http://schemas.microsoft.com/office/drawing/2014/main" id="{0FB345F1-03F6-033D-92D3-4DC29A8408EB}"/>
              </a:ext>
            </a:extLst>
          </p:cNvPr>
          <p:cNvSpPr txBox="1"/>
          <p:nvPr/>
        </p:nvSpPr>
        <p:spPr>
          <a:xfrm>
            <a:off x="268758" y="1548146"/>
            <a:ext cx="11654481"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“All Scripture” (2 Tim 3:16a) </a:t>
            </a:r>
          </a:p>
        </p:txBody>
      </p:sp>
      <p:sp>
        <p:nvSpPr>
          <p:cNvPr id="4" name="TextBox 3">
            <a:extLst>
              <a:ext uri="{FF2B5EF4-FFF2-40B4-BE49-F238E27FC236}">
                <a16:creationId xmlns:a16="http://schemas.microsoft.com/office/drawing/2014/main" id="{0AF50AA9-EC96-2E93-80A5-180CFC0DC1D9}"/>
              </a:ext>
            </a:extLst>
          </p:cNvPr>
          <p:cNvSpPr txBox="1"/>
          <p:nvPr/>
        </p:nvSpPr>
        <p:spPr>
          <a:xfrm>
            <a:off x="220362" y="2996852"/>
            <a:ext cx="11654481"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“is breathed out by God” (2 Tim 3:16b) </a:t>
            </a:r>
          </a:p>
        </p:txBody>
      </p:sp>
      <p:sp>
        <p:nvSpPr>
          <p:cNvPr id="5" name="TextBox 4">
            <a:extLst>
              <a:ext uri="{FF2B5EF4-FFF2-40B4-BE49-F238E27FC236}">
                <a16:creationId xmlns:a16="http://schemas.microsoft.com/office/drawing/2014/main" id="{0EDBA774-71DA-6995-FBBE-5366F2D2DDA7}"/>
              </a:ext>
            </a:extLst>
          </p:cNvPr>
          <p:cNvSpPr txBox="1"/>
          <p:nvPr/>
        </p:nvSpPr>
        <p:spPr>
          <a:xfrm>
            <a:off x="2021636" y="4445558"/>
            <a:ext cx="8148724"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“and profitable for teaching, for reproof” (2 Tim 3:16c) </a:t>
            </a:r>
          </a:p>
        </p:txBody>
      </p:sp>
    </p:spTree>
    <p:extLst>
      <p:ext uri="{BB962C8B-B14F-4D97-AF65-F5344CB8AC3E}">
        <p14:creationId xmlns:p14="http://schemas.microsoft.com/office/powerpoint/2010/main" val="382026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2673</TotalTime>
  <Words>8186</Words>
  <Application>Microsoft Office PowerPoint</Application>
  <PresentationFormat>Widescreen</PresentationFormat>
  <Paragraphs>110</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Harrison Gallagher</dc:creator>
  <cp:lastModifiedBy>Sue Roberts</cp:lastModifiedBy>
  <cp:revision>57</cp:revision>
  <cp:lastPrinted>2025-06-14T11:19:32Z</cp:lastPrinted>
  <dcterms:created xsi:type="dcterms:W3CDTF">2025-06-06T00:24:07Z</dcterms:created>
  <dcterms:modified xsi:type="dcterms:W3CDTF">2025-06-15T04:54:58Z</dcterms:modified>
</cp:coreProperties>
</file>