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2" r:id="rId7"/>
    <p:sldId id="263"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8FF"/>
    <a:srgbClr val="A3E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78639"/>
  </p:normalViewPr>
  <p:slideViewPr>
    <p:cSldViewPr snapToGrid="0">
      <p:cViewPr varScale="1">
        <p:scale>
          <a:sx n="97" d="100"/>
          <a:sy n="97" d="100"/>
        </p:scale>
        <p:origin x="312"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99" d="100"/>
          <a:sy n="99" d="100"/>
        </p:scale>
        <p:origin x="357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A740F-873E-A846-94C3-FE78A1D156C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B84D1-8EB7-1341-83CD-54A5858C9FA3}" type="slidenum">
              <a:rPr lang="en-US" smtClean="0"/>
              <a:t>‹#›</a:t>
            </a:fld>
            <a:endParaRPr lang="en-US"/>
          </a:p>
        </p:txBody>
      </p:sp>
    </p:spTree>
    <p:extLst>
      <p:ext uri="{BB962C8B-B14F-4D97-AF65-F5344CB8AC3E}">
        <p14:creationId xmlns:p14="http://schemas.microsoft.com/office/powerpoint/2010/main" val="172319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8163"/>
            <a:ext cx="5486400" cy="3086100"/>
          </a:xfrm>
        </p:spPr>
      </p:sp>
      <p:sp>
        <p:nvSpPr>
          <p:cNvPr id="3" name="Notes Placeholder 2"/>
          <p:cNvSpPr>
            <a:spLocks noGrp="1"/>
          </p:cNvSpPr>
          <p:nvPr>
            <p:ph type="body" idx="1"/>
          </p:nvPr>
        </p:nvSpPr>
        <p:spPr>
          <a:xfrm>
            <a:off x="189855" y="3941762"/>
            <a:ext cx="6478290" cy="4743451"/>
          </a:xfrm>
        </p:spPr>
        <p:txBody>
          <a:bodyPr/>
          <a:lstStyle/>
          <a:p>
            <a:pPr marL="171450" indent="-171450">
              <a:buFont typeface="Arial" panose="020B0604020202020204" pitchFamily="34" charset="0"/>
              <a:buChar char="•"/>
            </a:pPr>
            <a:r>
              <a:rPr lang="en-US" dirty="0">
                <a:highlight>
                  <a:srgbClr val="8AF8FF"/>
                </a:highlight>
              </a:rPr>
              <a:t>Good morning everyone, I hope you are all doing well</a:t>
            </a:r>
          </a:p>
          <a:p>
            <a:pPr marL="171450" indent="-171450">
              <a:buFont typeface="Arial" panose="020B0604020202020204" pitchFamily="34" charset="0"/>
              <a:buChar char="•"/>
            </a:pPr>
            <a:r>
              <a:rPr lang="en-US" dirty="0"/>
              <a:t>For those of you who are visiting us or joining us for the first time today, we are up to our 3</a:t>
            </a:r>
            <a:r>
              <a:rPr lang="en-US" baseline="30000" dirty="0"/>
              <a:t>rd</a:t>
            </a:r>
            <a:r>
              <a:rPr lang="en-US" dirty="0"/>
              <a:t> sermon in our series on 2 Timothy</a:t>
            </a:r>
          </a:p>
          <a:p>
            <a:pPr marL="171450" indent="-171450">
              <a:buFont typeface="Arial" panose="020B0604020202020204" pitchFamily="34" charset="0"/>
              <a:buChar char="•"/>
            </a:pPr>
            <a:r>
              <a:rPr lang="en-US" dirty="0"/>
              <a:t>Today’s sermon has two main points, and it looks at Paul’s call to Timothy to suffer for the sake of the gospel in the first 7 verses</a:t>
            </a:r>
          </a:p>
          <a:p>
            <a:pPr marL="171450" indent="-171450">
              <a:buFont typeface="Arial" panose="020B0604020202020204" pitchFamily="34" charset="0"/>
              <a:buChar char="•"/>
            </a:pPr>
            <a:r>
              <a:rPr lang="en-US" dirty="0">
                <a:highlight>
                  <a:srgbClr val="8AF8FF"/>
                </a:highlight>
              </a:rPr>
              <a:t>And then in verses 8-13 Paul provides Timothy with the comfort to endure the call to suffer</a:t>
            </a:r>
          </a:p>
          <a:p>
            <a:pPr marL="171450" indent="-171450">
              <a:buFont typeface="Arial" panose="020B0604020202020204" pitchFamily="34" charset="0"/>
              <a:buChar char="•"/>
            </a:pPr>
            <a:r>
              <a:rPr lang="en-US" dirty="0"/>
              <a:t>Today’s sermon is particularly relevant to elders and pastors in the church, but the application still generally applies to all of us</a:t>
            </a:r>
          </a:p>
          <a:p>
            <a:pPr marL="171450" indent="-171450">
              <a:buFont typeface="Arial" panose="020B0604020202020204" pitchFamily="34" charset="0"/>
              <a:buChar char="•"/>
            </a:pPr>
            <a:r>
              <a:rPr lang="en-US" dirty="0"/>
              <a:t>The Christian and pastor as a soldier is something we desperately need to recover today</a:t>
            </a:r>
          </a:p>
          <a:p>
            <a:pPr marL="171450" indent="-171450">
              <a:buFont typeface="Arial" panose="020B0604020202020204" pitchFamily="34" charset="0"/>
              <a:buChar char="•"/>
            </a:pPr>
            <a:r>
              <a:rPr lang="en-US" dirty="0">
                <a:highlight>
                  <a:srgbClr val="8AF8FF"/>
                </a:highlight>
              </a:rPr>
              <a:t>The elders of a church (pastor’s included in that title) have been given a divine commission to raise up more faithful men in the church, and preach the gospel faithfully, no matter the cost</a:t>
            </a:r>
          </a:p>
          <a:p>
            <a:pPr marL="171450" indent="-171450">
              <a:buFont typeface="Arial" panose="020B0604020202020204" pitchFamily="34" charset="0"/>
              <a:buChar char="•"/>
            </a:pPr>
            <a:r>
              <a:rPr lang="en-US" dirty="0"/>
              <a:t>We need to be Christians of resolve and conviction as we execute the orders of our commanding officer Jesus Christ</a:t>
            </a:r>
          </a:p>
          <a:p>
            <a:pPr marL="171450" indent="-171450">
              <a:buFont typeface="Arial" panose="020B0604020202020204" pitchFamily="34" charset="0"/>
              <a:buChar char="•"/>
            </a:pPr>
            <a:r>
              <a:rPr lang="en-US" dirty="0"/>
              <a:t>Timothy so desperately needed to hear this. </a:t>
            </a:r>
          </a:p>
          <a:p>
            <a:pPr marL="171450" indent="-171450">
              <a:buFont typeface="Arial" panose="020B0604020202020204" pitchFamily="34" charset="0"/>
              <a:buChar char="•"/>
            </a:pPr>
            <a:r>
              <a:rPr lang="en-US" dirty="0">
                <a:highlight>
                  <a:srgbClr val="8AF8FF"/>
                </a:highlight>
              </a:rPr>
              <a:t>He was being persecuted and attacked with heresy, false teaching, and misalignment with the gospel. </a:t>
            </a:r>
          </a:p>
          <a:p>
            <a:pPr marL="171450" indent="-171450">
              <a:buFont typeface="Arial" panose="020B0604020202020204" pitchFamily="34" charset="0"/>
              <a:buChar char="•"/>
            </a:pPr>
            <a:r>
              <a:rPr lang="en-US" dirty="0"/>
              <a:t>So much so that Paul notes Timothy’s spirit of fear, of timidity </a:t>
            </a:r>
          </a:p>
          <a:p>
            <a:pPr marL="171450" indent="-171450">
              <a:buFont typeface="Arial" panose="020B0604020202020204" pitchFamily="34" charset="0"/>
              <a:buChar char="•"/>
            </a:pPr>
            <a:r>
              <a:rPr lang="en-US" dirty="0"/>
              <a:t>He had become weary doing the work of the ministry, and had become overwhelmed with the fear of man</a:t>
            </a:r>
          </a:p>
          <a:p>
            <a:pPr marL="171450" indent="-171450">
              <a:buFont typeface="Arial" panose="020B0604020202020204" pitchFamily="34" charset="0"/>
              <a:buChar char="•"/>
            </a:pPr>
            <a:r>
              <a:rPr lang="en-US" dirty="0">
                <a:highlight>
                  <a:srgbClr val="8AF8FF"/>
                </a:highlight>
              </a:rPr>
              <a:t>So this whole letter, but particularly this chapter is a wake-up call to Timothy, to die to self and live for Christ</a:t>
            </a:r>
          </a:p>
          <a:p>
            <a:pPr marL="171450" indent="-171450">
              <a:buFont typeface="Arial" panose="020B0604020202020204" pitchFamily="34" charset="0"/>
              <a:buChar char="•"/>
            </a:pPr>
            <a:r>
              <a:rPr lang="en-US" dirty="0"/>
              <a:t>And it’s a wake-up call for us to do the same</a:t>
            </a:r>
          </a:p>
          <a:p>
            <a:pPr marL="171450" indent="-171450">
              <a:buFont typeface="Arial" panose="020B0604020202020204" pitchFamily="34" charset="0"/>
              <a:buChar char="•"/>
            </a:pPr>
            <a:r>
              <a:rPr lang="en-US" dirty="0"/>
              <a:t>May God use this sermon, and use His Word to convict us, to encourage us, to point us onward to Jesus Christ and to be obedient to His Word, that He might be glorified</a:t>
            </a:r>
          </a:p>
        </p:txBody>
      </p:sp>
      <p:sp>
        <p:nvSpPr>
          <p:cNvPr id="4" name="Slide Number Placeholder 3"/>
          <p:cNvSpPr>
            <a:spLocks noGrp="1"/>
          </p:cNvSpPr>
          <p:nvPr>
            <p:ph type="sldNum" sz="quarter" idx="5"/>
          </p:nvPr>
        </p:nvSpPr>
        <p:spPr/>
        <p:txBody>
          <a:bodyPr/>
          <a:lstStyle/>
          <a:p>
            <a:fld id="{1CBB84D1-8EB7-1341-83CD-54A5858C9FA3}" type="slidenum">
              <a:rPr lang="en-US" smtClean="0"/>
              <a:t>1</a:t>
            </a:fld>
            <a:endParaRPr lang="en-US"/>
          </a:p>
        </p:txBody>
      </p:sp>
    </p:spTree>
    <p:extLst>
      <p:ext uri="{BB962C8B-B14F-4D97-AF65-F5344CB8AC3E}">
        <p14:creationId xmlns:p14="http://schemas.microsoft.com/office/powerpoint/2010/main" val="353847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B84D1-8EB7-1341-83CD-54A5858C9FA3}" type="slidenum">
              <a:rPr lang="en-US" smtClean="0"/>
              <a:t>10</a:t>
            </a:fld>
            <a:endParaRPr lang="en-US"/>
          </a:p>
        </p:txBody>
      </p:sp>
    </p:spTree>
    <p:extLst>
      <p:ext uri="{BB962C8B-B14F-4D97-AF65-F5344CB8AC3E}">
        <p14:creationId xmlns:p14="http://schemas.microsoft.com/office/powerpoint/2010/main" val="53536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000AE-2EC0-F0A7-978A-2D62697AA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05F56-F13B-D7A0-7B0D-EF559A907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42BCD-93E3-0DB1-B5C9-119347AF2937}"/>
              </a:ext>
            </a:extLst>
          </p:cNvPr>
          <p:cNvSpPr>
            <a:spLocks noGrp="1"/>
          </p:cNvSpPr>
          <p:nvPr>
            <p:ph type="body" idx="1"/>
          </p:nvPr>
        </p:nvSpPr>
        <p:spPr>
          <a:xfrm>
            <a:off x="139485" y="4400550"/>
            <a:ext cx="6571281" cy="3600450"/>
          </a:xfrm>
        </p:spPr>
        <p:txBody>
          <a:bodyPr/>
          <a:lstStyle/>
          <a:p>
            <a:pPr marL="171450" indent="-171450">
              <a:buFont typeface="Arial" panose="020B0604020202020204" pitchFamily="34" charset="0"/>
              <a:buChar char="•"/>
            </a:pPr>
            <a:r>
              <a:rPr lang="en-US" dirty="0"/>
              <a:t>So, Christians, good soldiers in Christ Jesus, will you heed the call to endure hardship? </a:t>
            </a:r>
          </a:p>
          <a:p>
            <a:pPr marL="171450" indent="-171450">
              <a:buFont typeface="Arial" panose="020B0604020202020204" pitchFamily="34" charset="0"/>
              <a:buChar char="•"/>
            </a:pPr>
            <a:r>
              <a:rPr lang="en-US" dirty="0"/>
              <a:t>You will suffer, the body they may kill</a:t>
            </a:r>
          </a:p>
          <a:p>
            <a:pPr marL="171450" indent="-171450">
              <a:buFont typeface="Arial" panose="020B0604020202020204" pitchFamily="34" charset="0"/>
              <a:buChar char="•"/>
            </a:pPr>
            <a:r>
              <a:rPr lang="en-US" dirty="0">
                <a:highlight>
                  <a:srgbClr val="8AF8FF"/>
                </a:highlight>
              </a:rPr>
              <a:t>God’s truth </a:t>
            </a:r>
            <a:r>
              <a:rPr lang="en-US" dirty="0" err="1">
                <a:highlight>
                  <a:srgbClr val="8AF8FF"/>
                </a:highlight>
              </a:rPr>
              <a:t>abideth</a:t>
            </a:r>
            <a:r>
              <a:rPr lang="en-US" dirty="0">
                <a:highlight>
                  <a:srgbClr val="8AF8FF"/>
                </a:highlight>
              </a:rPr>
              <a:t> still. His kingdom is forever</a:t>
            </a:r>
          </a:p>
          <a:p>
            <a:pPr marL="171450" indent="-171450">
              <a:buFont typeface="Arial" panose="020B0604020202020204" pitchFamily="34" charset="0"/>
              <a:buChar char="•"/>
            </a:pPr>
            <a:r>
              <a:rPr lang="en-US" dirty="0"/>
              <a:t>So lift your eyes, and look by faith and see your Lord and </a:t>
            </a:r>
            <a:r>
              <a:rPr lang="en-US" dirty="0" err="1"/>
              <a:t>Saviour</a:t>
            </a:r>
            <a:r>
              <a:rPr lang="en-US" dirty="0"/>
              <a:t> clothed in glory and </a:t>
            </a:r>
            <a:r>
              <a:rPr lang="en-US" dirty="0" err="1"/>
              <a:t>splendour</a:t>
            </a:r>
            <a:r>
              <a:rPr lang="en-US" dirty="0"/>
              <a:t>, see the glory that awaits</a:t>
            </a:r>
          </a:p>
          <a:p>
            <a:pPr marL="171450" indent="-171450">
              <a:buFont typeface="Arial" panose="020B0604020202020204" pitchFamily="34" charset="0"/>
              <a:buChar char="•"/>
            </a:pPr>
            <a:r>
              <a:rPr lang="en-US" dirty="0"/>
              <a:t>And while you are suffering for the sake of the gospel and the glory of God, remember Jesus Christ</a:t>
            </a:r>
          </a:p>
        </p:txBody>
      </p:sp>
      <p:sp>
        <p:nvSpPr>
          <p:cNvPr id="4" name="Slide Number Placeholder 3">
            <a:extLst>
              <a:ext uri="{FF2B5EF4-FFF2-40B4-BE49-F238E27FC236}">
                <a16:creationId xmlns:a16="http://schemas.microsoft.com/office/drawing/2014/main" id="{7E929C50-3D22-14CC-4793-9277D212D75F}"/>
              </a:ext>
            </a:extLst>
          </p:cNvPr>
          <p:cNvSpPr>
            <a:spLocks noGrp="1"/>
          </p:cNvSpPr>
          <p:nvPr>
            <p:ph type="sldNum" sz="quarter" idx="5"/>
          </p:nvPr>
        </p:nvSpPr>
        <p:spPr/>
        <p:txBody>
          <a:bodyPr/>
          <a:lstStyle/>
          <a:p>
            <a:fld id="{1CBB84D1-8EB7-1341-83CD-54A5858C9FA3}" type="slidenum">
              <a:rPr lang="en-US" smtClean="0"/>
              <a:t>11</a:t>
            </a:fld>
            <a:endParaRPr lang="en-US"/>
          </a:p>
        </p:txBody>
      </p:sp>
    </p:spTree>
    <p:extLst>
      <p:ext uri="{BB962C8B-B14F-4D97-AF65-F5344CB8AC3E}">
        <p14:creationId xmlns:p14="http://schemas.microsoft.com/office/powerpoint/2010/main" val="289602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260350"/>
            <a:ext cx="2679700" cy="1506538"/>
          </a:xfrm>
        </p:spPr>
      </p:sp>
      <p:sp>
        <p:nvSpPr>
          <p:cNvPr id="3" name="Notes Placeholder 2"/>
          <p:cNvSpPr>
            <a:spLocks noGrp="1"/>
          </p:cNvSpPr>
          <p:nvPr>
            <p:ph type="body" idx="1"/>
          </p:nvPr>
        </p:nvSpPr>
        <p:spPr>
          <a:xfrm>
            <a:off x="182105" y="1951817"/>
            <a:ext cx="6493790" cy="6386271"/>
          </a:xfrm>
        </p:spPr>
        <p:txBody>
          <a:bodyPr/>
          <a:lstStyle/>
          <a:p>
            <a:pPr marL="171450" indent="-171450">
              <a:buFont typeface="Arial" panose="020B0604020202020204" pitchFamily="34" charset="0"/>
              <a:buChar char="•"/>
            </a:pPr>
            <a:r>
              <a:rPr lang="en-US" dirty="0">
                <a:highlight>
                  <a:srgbClr val="FFFF00"/>
                </a:highlight>
              </a:rPr>
              <a:t>“You then, my child, be strengthened” (2 Tim 2:1a)</a:t>
            </a:r>
            <a:br>
              <a:rPr lang="en-US" dirty="0"/>
            </a:br>
            <a:r>
              <a:rPr lang="en-US" dirty="0"/>
              <a:t>- You then, or in other translations, it says, “You therefore”, and we know that whenever Scripture says therefore it points us back to the previous verses</a:t>
            </a:r>
            <a:br>
              <a:rPr lang="en-US" dirty="0"/>
            </a:br>
            <a:r>
              <a:rPr lang="en-US" dirty="0"/>
              <a:t>- Or sometimes the previous block of teaching, which Bill walked us through last week</a:t>
            </a:r>
            <a:br>
              <a:rPr lang="en-US" dirty="0"/>
            </a:br>
            <a:r>
              <a:rPr lang="en-US" dirty="0">
                <a:highlight>
                  <a:srgbClr val="8AF8FF"/>
                </a:highlight>
              </a:rPr>
              <a:t>- Paul is writing an intimate final letter to Timothy, to his dear child in the faith, that he might be encouraged</a:t>
            </a:r>
            <a:br>
              <a:rPr lang="en-US" dirty="0"/>
            </a:br>
            <a:r>
              <a:rPr lang="en-US" dirty="0"/>
              <a:t>- He is saying, read again verse 9-10. It is God who saved you and called you. Not because of anything you did, but because of what Christ has done</a:t>
            </a:r>
            <a:br>
              <a:rPr lang="en-US" dirty="0"/>
            </a:br>
            <a:r>
              <a:rPr lang="en-US" dirty="0"/>
              <a:t>- Because of His own purpose and grace, which he gave us in Christ before the ages began,</a:t>
            </a:r>
            <a:br>
              <a:rPr lang="en-US" dirty="0"/>
            </a:br>
            <a:r>
              <a:rPr lang="en-US" dirty="0">
                <a:highlight>
                  <a:srgbClr val="8AF8FF"/>
                </a:highlight>
              </a:rPr>
              <a:t>- And which now has been manifested through the appearing of our </a:t>
            </a:r>
            <a:r>
              <a:rPr lang="en-US" dirty="0" err="1">
                <a:highlight>
                  <a:srgbClr val="8AF8FF"/>
                </a:highlight>
              </a:rPr>
              <a:t>Saviour</a:t>
            </a:r>
            <a:r>
              <a:rPr lang="en-US" dirty="0">
                <a:highlight>
                  <a:srgbClr val="8AF8FF"/>
                </a:highlight>
              </a:rPr>
              <a:t> Christ Jesus, who abolished death and brought life and immortality to light through the gospel. </a:t>
            </a:r>
            <a:br>
              <a:rPr lang="en-US" dirty="0"/>
            </a:br>
            <a:r>
              <a:rPr lang="en-US" dirty="0"/>
              <a:t>- I mean how awesome is that</a:t>
            </a:r>
            <a:br>
              <a:rPr lang="en-US" dirty="0"/>
            </a:br>
            <a:r>
              <a:rPr lang="en-US" dirty="0"/>
              <a:t>- Timothy I know you’re scared, I know you’re fearful, but you need not fear for God has saved you, called you, by grace. </a:t>
            </a:r>
            <a:br>
              <a:rPr lang="en-US" dirty="0"/>
            </a:br>
            <a:r>
              <a:rPr lang="en-US" dirty="0">
                <a:highlight>
                  <a:srgbClr val="8AF8FF"/>
                </a:highlight>
              </a:rPr>
              <a:t>- And none whom the Father has given to the Son will be snatched out of his hands</a:t>
            </a:r>
            <a:br>
              <a:rPr lang="en-US" dirty="0"/>
            </a:br>
            <a:r>
              <a:rPr lang="en-US" dirty="0"/>
              <a:t>- And then we have the examples of those who turned away from Paul, and then the example of Onesiphorus. </a:t>
            </a:r>
            <a:br>
              <a:rPr lang="en-US" dirty="0"/>
            </a:br>
            <a:r>
              <a:rPr lang="en-US" dirty="0"/>
              <a:t>- Paul is telling Timothy, it’s hard out there, people will abandon you, you will be mocked and ridiculed</a:t>
            </a:r>
            <a:br>
              <a:rPr lang="en-US" dirty="0"/>
            </a:br>
            <a:r>
              <a:rPr lang="en-US" dirty="0">
                <a:highlight>
                  <a:srgbClr val="8AF8FF"/>
                </a:highlight>
              </a:rPr>
              <a:t>- Even in his church he has false teachers, heresies, woman trying to usurp the authority of men in the local church</a:t>
            </a:r>
            <a:br>
              <a:rPr lang="en-US" dirty="0"/>
            </a:br>
            <a:r>
              <a:rPr lang="en-US" dirty="0"/>
              <a:t>- But Timothy, remember the gospel and be strengthened</a:t>
            </a:r>
            <a:br>
              <a:rPr lang="en-US" dirty="0"/>
            </a:br>
            <a:r>
              <a:rPr lang="en-US" dirty="0"/>
              <a:t>- These words “be strengthened” are a present passive imperative</a:t>
            </a:r>
            <a:br>
              <a:rPr lang="en-US" dirty="0"/>
            </a:br>
            <a:r>
              <a:rPr lang="en-US" dirty="0">
                <a:highlight>
                  <a:srgbClr val="8AF8FF"/>
                </a:highlight>
              </a:rPr>
              <a:t>- What I mean by that, is that present tense, indicates that this is ongoing, that this strength is something you need over and over and over. </a:t>
            </a:r>
            <a:br>
              <a:rPr lang="en-US" dirty="0"/>
            </a:br>
            <a:r>
              <a:rPr lang="en-US" dirty="0"/>
              <a:t>- You will need this strength every waking minute in order that you may be sustained</a:t>
            </a:r>
            <a:br>
              <a:rPr lang="en-US" dirty="0"/>
            </a:br>
            <a:r>
              <a:rPr lang="en-US" dirty="0"/>
              <a:t>- And passive means that the strength is not Timothy’s strength, but it needs to be enacted upon him from outside himself</a:t>
            </a:r>
            <a:br>
              <a:rPr lang="en-US" dirty="0"/>
            </a:br>
            <a:r>
              <a:rPr lang="en-US" dirty="0">
                <a:highlight>
                  <a:srgbClr val="8AF8FF"/>
                </a:highlight>
              </a:rPr>
              <a:t>- He will not find the strength within, but without. </a:t>
            </a:r>
            <a:br>
              <a:rPr lang="en-US" dirty="0"/>
            </a:br>
            <a:r>
              <a:rPr lang="en-US" dirty="0"/>
              <a:t>- And the fact that it’s an imperative means it’s a command, Timothy, as a good soldier, I command you to be strengthened</a:t>
            </a:r>
            <a:br>
              <a:rPr lang="en-US" dirty="0"/>
            </a:br>
            <a:r>
              <a:rPr lang="en-US" dirty="0"/>
              <a:t>- This is not optional for the Christian life, and especially for elders, for we cannot hope to shepherd the flock apart from God enacting and working in us. </a:t>
            </a:r>
            <a:br>
              <a:rPr lang="en-US" dirty="0"/>
            </a:br>
            <a:r>
              <a:rPr lang="en-US" dirty="0">
                <a:highlight>
                  <a:srgbClr val="8AF8FF"/>
                </a:highlight>
              </a:rPr>
              <a:t>- And where do we find this strength, yes from God, but more specifically…</a:t>
            </a:r>
          </a:p>
          <a:p>
            <a:pPr marL="171450" indent="-171450">
              <a:buFont typeface="Arial" panose="020B0604020202020204" pitchFamily="34" charset="0"/>
              <a:buChar char="•"/>
            </a:pPr>
            <a:r>
              <a:rPr lang="en-US" dirty="0">
                <a:highlight>
                  <a:srgbClr val="FFFF00"/>
                </a:highlight>
              </a:rPr>
              <a:t>“by the grace that is in Christ Jesus” (2 Tim 2:1b)</a:t>
            </a:r>
            <a:br>
              <a:rPr lang="en-US" dirty="0"/>
            </a:br>
            <a:r>
              <a:rPr lang="en-US" dirty="0"/>
              <a:t>- Now in Scripture the word grace is the same throughout as far as its source goes, but its context can change in that there are 3 senses in which it is used</a:t>
            </a:r>
            <a:br>
              <a:rPr lang="en-US" dirty="0"/>
            </a:br>
            <a:r>
              <a:rPr lang="en-US" dirty="0"/>
              <a:t>- The first is God’s unmerited </a:t>
            </a:r>
            <a:r>
              <a:rPr lang="en-US" dirty="0" err="1"/>
              <a:t>favour</a:t>
            </a:r>
            <a:r>
              <a:rPr lang="en-US" dirty="0"/>
              <a:t>, His grace in bestowing gifts upon the undeserving, which is all of us</a:t>
            </a:r>
            <a:br>
              <a:rPr lang="en-US" dirty="0"/>
            </a:br>
            <a:r>
              <a:rPr lang="en-US" dirty="0">
                <a:highlight>
                  <a:srgbClr val="8AF8FF"/>
                </a:highlight>
              </a:rPr>
              <a:t>- This is God’s common grace, which we all enjoy, believer or unbeliever. </a:t>
            </a:r>
            <a:br>
              <a:rPr lang="en-US" dirty="0"/>
            </a:br>
            <a:r>
              <a:rPr lang="en-US" dirty="0"/>
              <a:t>- We are all given the privilege of being able to walk down the beach and swim, play and surf regardless of whether we have trusted in Christ</a:t>
            </a:r>
            <a:br>
              <a:rPr lang="en-US" dirty="0"/>
            </a:br>
            <a:r>
              <a:rPr lang="en-US" dirty="0"/>
              <a:t>- We are all given the privilege of friendship, </a:t>
            </a:r>
            <a:r>
              <a:rPr lang="en-US" dirty="0" err="1"/>
              <a:t>comraderie</a:t>
            </a:r>
            <a:r>
              <a:rPr lang="en-US" dirty="0"/>
              <a:t>, sunshine and the rain. </a:t>
            </a:r>
            <a:br>
              <a:rPr lang="en-US" dirty="0"/>
            </a:br>
            <a:r>
              <a:rPr lang="en-US" dirty="0">
                <a:highlight>
                  <a:srgbClr val="8AF8FF"/>
                </a:highlight>
              </a:rPr>
              <a:t>- That’s the first sense, God’s common grace</a:t>
            </a:r>
            <a:br>
              <a:rPr lang="en-US" dirty="0"/>
            </a:br>
            <a:r>
              <a:rPr lang="en-US" dirty="0"/>
              <a:t>- The second is God’s saving grace – That God graciously forgives sinners such as Noah, Jacob, Moses, David and Paul, and you and me</a:t>
            </a:r>
            <a:br>
              <a:rPr lang="en-US" dirty="0"/>
            </a:br>
            <a:r>
              <a:rPr lang="en-US" dirty="0"/>
              <a:t>- These men were drunkards adulterers, murderers, they persecuted the church and schemed</a:t>
            </a:r>
            <a:br>
              <a:rPr lang="en-US" dirty="0"/>
            </a:br>
            <a:r>
              <a:rPr lang="en-US" dirty="0">
                <a:highlight>
                  <a:srgbClr val="8AF8FF"/>
                </a:highlight>
              </a:rPr>
              <a:t>- God’s grace does not merely go to those who don’t deserve it, but it goes to sinners who deserved God’s wrath instead</a:t>
            </a:r>
            <a:br>
              <a:rPr lang="en-US" dirty="0"/>
            </a:br>
            <a:r>
              <a:rPr lang="en-US" dirty="0"/>
              <a:t>- We stand before an infinitely holy and just God deserving hell</a:t>
            </a:r>
            <a:br>
              <a:rPr lang="en-US" dirty="0"/>
            </a:br>
            <a:r>
              <a:rPr lang="en-US" dirty="0"/>
              <a:t>- And yet by grace, and grace alone, the Lord grants eternal life to those whom He has saved and called according to His own good will</a:t>
            </a:r>
            <a:br>
              <a:rPr lang="en-US" dirty="0"/>
            </a:br>
            <a:r>
              <a:rPr lang="en-US" dirty="0">
                <a:highlight>
                  <a:srgbClr val="8AF8FF"/>
                </a:highlight>
              </a:rPr>
              <a:t>- It is not only that we don’t deserve grace, but we deserve condemnation</a:t>
            </a:r>
            <a:br>
              <a:rPr lang="en-US" dirty="0"/>
            </a:br>
            <a:r>
              <a:rPr lang="en-US" dirty="0"/>
              <a:t>- And then thirdly we have the grace that empowers us believers</a:t>
            </a:r>
            <a:br>
              <a:rPr lang="en-US" dirty="0"/>
            </a:br>
            <a:r>
              <a:rPr lang="en-US" dirty="0"/>
              <a:t>- Saved by grace, through faith, created in Christ Jesus for good works, prepared beforehand that we should walk in them</a:t>
            </a:r>
          </a:p>
          <a:p>
            <a:pPr marL="171450" indent="-171450">
              <a:buFont typeface="Arial" panose="020B0604020202020204" pitchFamily="34" charset="0"/>
              <a:buChar char="•"/>
            </a:pPr>
            <a:r>
              <a:rPr lang="en-US" dirty="0">
                <a:highlight>
                  <a:srgbClr val="FFFF00"/>
                </a:highlight>
              </a:rPr>
              <a:t>We need this empowering grace applied daily to our lives</a:t>
            </a:r>
            <a:br>
              <a:rPr lang="en-US" dirty="0"/>
            </a:br>
            <a:r>
              <a:rPr lang="en-US" dirty="0"/>
              <a:t>- But how? How is it applied if it isn’t something that we do</a:t>
            </a:r>
            <a:br>
              <a:rPr lang="en-US" dirty="0"/>
            </a:br>
            <a:r>
              <a:rPr lang="en-US" dirty="0"/>
              <a:t>- If it is strength which the Lord supplies, then we must humble ourselves, take a nice long look in the mirror</a:t>
            </a:r>
            <a:br>
              <a:rPr lang="en-US" dirty="0"/>
            </a:br>
            <a:r>
              <a:rPr lang="en-US" dirty="0">
                <a:highlight>
                  <a:srgbClr val="8AF8FF"/>
                </a:highlight>
              </a:rPr>
              <a:t>- And allow the Holy Spirit to convict, to point out the pride and sin that is in our lives</a:t>
            </a:r>
            <a:br>
              <a:rPr lang="en-US" dirty="0"/>
            </a:br>
            <a:r>
              <a:rPr lang="en-US" dirty="0"/>
              <a:t>- For as James says, God resists the proud but gives grace to the humble</a:t>
            </a:r>
            <a:br>
              <a:rPr lang="en-US" dirty="0"/>
            </a:br>
            <a:r>
              <a:rPr lang="en-US" dirty="0"/>
              <a:t>- We must confess our weakness. Yes our weakness. </a:t>
            </a:r>
            <a:br>
              <a:rPr lang="en-US" dirty="0"/>
            </a:br>
            <a:r>
              <a:rPr lang="en-US" dirty="0">
                <a:highlight>
                  <a:srgbClr val="8AF8FF"/>
                </a:highlight>
              </a:rPr>
              <a:t>- One of our greatest assets as a Christian is our weakness</a:t>
            </a:r>
            <a:br>
              <a:rPr lang="en-US" dirty="0"/>
            </a:br>
            <a:r>
              <a:rPr lang="en-US" dirty="0"/>
              <a:t>- Paul says in 2 Corinthians 12:9-10: and this is God saying this to Paul,</a:t>
            </a:r>
            <a:r>
              <a:rPr lang="en-US" b="1" dirty="0">
                <a:highlight>
                  <a:srgbClr val="A3EA90"/>
                </a:highlight>
              </a:rPr>
              <a:t> “My grace is sufficient for you, for my power is made perfect in weakness”. Now Paul. “Therefore I will boast all the more gladly of my weaknesses, so that the power of Christ may rest upon me. For the sake of Christ, then, I am content with weaknesses, insults, hardships, persecutions, and calamities. For when I am weak, then I am strong”</a:t>
            </a:r>
            <a:br>
              <a:rPr lang="en-US" dirty="0"/>
            </a:br>
            <a:r>
              <a:rPr lang="en-US" dirty="0"/>
              <a:t>- So may God enable us to see just how weak we are, for it is through weak people that God works mightily</a:t>
            </a:r>
            <a:br>
              <a:rPr lang="en-US" dirty="0"/>
            </a:br>
            <a:r>
              <a:rPr lang="en-US" dirty="0"/>
              <a:t>- Christian maturity is </a:t>
            </a:r>
            <a:r>
              <a:rPr lang="en-US" dirty="0" err="1"/>
              <a:t>realising</a:t>
            </a:r>
            <a:r>
              <a:rPr lang="en-US" dirty="0"/>
              <a:t> more and more just how weak we are and how much we need God for strength, we become less dependent on self, and more dependent upon God</a:t>
            </a:r>
            <a:br>
              <a:rPr lang="en-US" dirty="0"/>
            </a:br>
            <a:r>
              <a:rPr lang="en-US" dirty="0">
                <a:highlight>
                  <a:srgbClr val="8AF8FF"/>
                </a:highlight>
              </a:rPr>
              <a:t>- We bring nothing to the table but our weakness</a:t>
            </a:r>
            <a:br>
              <a:rPr lang="en-US" dirty="0"/>
            </a:br>
            <a:r>
              <a:rPr lang="en-US" dirty="0"/>
              <a:t>- So this is how the strength is applied, by humbling ourselves and seeing just how weak we are, for God will give grace to the humble</a:t>
            </a:r>
          </a:p>
        </p:txBody>
      </p:sp>
      <p:sp>
        <p:nvSpPr>
          <p:cNvPr id="4" name="Slide Number Placeholder 3"/>
          <p:cNvSpPr>
            <a:spLocks noGrp="1"/>
          </p:cNvSpPr>
          <p:nvPr>
            <p:ph type="sldNum" sz="quarter" idx="5"/>
          </p:nvPr>
        </p:nvSpPr>
        <p:spPr/>
        <p:txBody>
          <a:bodyPr/>
          <a:lstStyle/>
          <a:p>
            <a:fld id="{1CBB84D1-8EB7-1341-83CD-54A5858C9FA3}" type="slidenum">
              <a:rPr lang="en-US" smtClean="0"/>
              <a:t>2</a:t>
            </a:fld>
            <a:endParaRPr lang="en-US"/>
          </a:p>
        </p:txBody>
      </p:sp>
    </p:spTree>
    <p:extLst>
      <p:ext uri="{BB962C8B-B14F-4D97-AF65-F5344CB8AC3E}">
        <p14:creationId xmlns:p14="http://schemas.microsoft.com/office/powerpoint/2010/main" val="164703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9813" y="368300"/>
            <a:ext cx="2238375" cy="1258888"/>
          </a:xfrm>
        </p:spPr>
      </p:sp>
      <p:sp>
        <p:nvSpPr>
          <p:cNvPr id="3" name="Notes Placeholder 2"/>
          <p:cNvSpPr>
            <a:spLocks noGrp="1"/>
          </p:cNvSpPr>
          <p:nvPr>
            <p:ph type="body" idx="1"/>
          </p:nvPr>
        </p:nvSpPr>
        <p:spPr>
          <a:xfrm>
            <a:off x="182105" y="1781336"/>
            <a:ext cx="6493790" cy="4913932"/>
          </a:xfrm>
        </p:spPr>
        <p:txBody>
          <a:bodyPr/>
          <a:lstStyle/>
          <a:p>
            <a:pPr marL="171450" indent="-171450">
              <a:buFont typeface="Arial" panose="020B0604020202020204" pitchFamily="34" charset="0"/>
              <a:buChar char="•"/>
            </a:pPr>
            <a:r>
              <a:rPr lang="en-US" dirty="0">
                <a:highlight>
                  <a:srgbClr val="FFFF00"/>
                </a:highlight>
              </a:rPr>
              <a:t>“and what you have heard from me in the presence of many witnesses (2 Tim 2:2a)</a:t>
            </a:r>
            <a:br>
              <a:rPr lang="en-US" dirty="0"/>
            </a:br>
            <a:r>
              <a:rPr lang="en-US" dirty="0"/>
              <a:t>- Paul is about to give Timothy a second command, a command to entrust, a command to pass on, a command to carry on the gospel message through the generations. </a:t>
            </a:r>
            <a:br>
              <a:rPr lang="en-US" dirty="0"/>
            </a:br>
            <a:r>
              <a:rPr lang="en-US" dirty="0"/>
              <a:t>- This is not a succession of pope’s or apostles, but a succession of the gospel message, ensuring that it continues to be passed down, generation after generation</a:t>
            </a:r>
            <a:br>
              <a:rPr lang="en-US" dirty="0"/>
            </a:br>
            <a:r>
              <a:rPr lang="en-US" dirty="0">
                <a:highlight>
                  <a:srgbClr val="8AF8FF"/>
                </a:highlight>
              </a:rPr>
              <a:t>- What Timothy has heard from Paul, is the totality of the gospel message. </a:t>
            </a:r>
            <a:br>
              <a:rPr lang="en-US" dirty="0">
                <a:highlight>
                  <a:srgbClr val="8AF8FF"/>
                </a:highlight>
              </a:rPr>
            </a:br>
            <a:r>
              <a:rPr lang="en-US" dirty="0">
                <a:highlight>
                  <a:srgbClr val="8AF8FF"/>
                </a:highlight>
              </a:rPr>
              <a:t>- This includes the doctrines of atonement, sin, resurrection, salvation by grace through faith</a:t>
            </a:r>
            <a:br>
              <a:rPr lang="en-US" dirty="0"/>
            </a:br>
            <a:r>
              <a:rPr lang="en-US" dirty="0"/>
              <a:t>- It was these doctrines that were preached before many witnesses. </a:t>
            </a:r>
            <a:br>
              <a:rPr lang="en-US" dirty="0"/>
            </a:br>
            <a:r>
              <a:rPr lang="en-US" dirty="0"/>
              <a:t>- Paul adds the ‘many witnesses’ to testify to the reliability of what he is saying</a:t>
            </a:r>
            <a:br>
              <a:rPr lang="en-US" dirty="0"/>
            </a:br>
            <a:r>
              <a:rPr lang="en-US" dirty="0"/>
              <a:t>- The church in Ephesus and its opponents were preaching myths and legends of which there were no witnesses to verify their reliability</a:t>
            </a:r>
            <a:br>
              <a:rPr lang="en-US" dirty="0"/>
            </a:br>
            <a:r>
              <a:rPr lang="en-US" dirty="0">
                <a:highlight>
                  <a:srgbClr val="8AF8FF"/>
                </a:highlight>
              </a:rPr>
              <a:t>- But the gospel is reliable and trustworthy. It is widely and publicly attested to. </a:t>
            </a:r>
            <a:br>
              <a:rPr lang="en-US" dirty="0"/>
            </a:br>
            <a:r>
              <a:rPr lang="en-US" dirty="0"/>
              <a:t>- It is this firm, reliable, trustworthy gospel which Timothy is to…</a:t>
            </a:r>
          </a:p>
          <a:p>
            <a:pPr marL="171450" indent="-171450">
              <a:buFont typeface="Arial" panose="020B0604020202020204" pitchFamily="34" charset="0"/>
              <a:buChar char="•"/>
            </a:pPr>
            <a:r>
              <a:rPr lang="en-US" dirty="0">
                <a:highlight>
                  <a:srgbClr val="FFFF00"/>
                </a:highlight>
              </a:rPr>
              <a:t>“entrust to faithful men” (2 Tim 2:2b)</a:t>
            </a:r>
            <a:br>
              <a:rPr lang="en-US" dirty="0"/>
            </a:br>
            <a:r>
              <a:rPr lang="en-US" dirty="0"/>
              <a:t>- The word for faithful, means trustworthy and reliable</a:t>
            </a:r>
            <a:br>
              <a:rPr lang="en-US" dirty="0"/>
            </a:br>
            <a:r>
              <a:rPr lang="en-US" dirty="0"/>
              <a:t>- The gospel which Timothy was to guard, to protect, to preach without compromise, to defend at all costs</a:t>
            </a:r>
            <a:br>
              <a:rPr lang="en-US" dirty="0"/>
            </a:br>
            <a:r>
              <a:rPr lang="en-US" dirty="0">
                <a:highlight>
                  <a:srgbClr val="8AF8FF"/>
                </a:highlight>
              </a:rPr>
              <a:t>- It is this gospel which Timothy is to pass on to faithful men</a:t>
            </a:r>
            <a:br>
              <a:rPr lang="en-US" dirty="0"/>
            </a:br>
            <a:r>
              <a:rPr lang="en-US" dirty="0"/>
              <a:t>- One of the main reasons Paul wrote this letter to Timothy was to urge Timothy to come and see him. </a:t>
            </a:r>
            <a:br>
              <a:rPr lang="en-US" dirty="0"/>
            </a:br>
            <a:r>
              <a:rPr lang="en-US" dirty="0"/>
              <a:t>- But before he does that, he must get the household of God in order, he must raise up trustworthy, reliable elders</a:t>
            </a:r>
            <a:br>
              <a:rPr lang="en-US" dirty="0"/>
            </a:br>
            <a:r>
              <a:rPr lang="en-US" dirty="0">
                <a:highlight>
                  <a:srgbClr val="8AF8FF"/>
                </a:highlight>
              </a:rPr>
              <a:t>- And whilst this verse can be applied broadly to our great commission of discipleship to all people</a:t>
            </a:r>
            <a:br>
              <a:rPr lang="en-US" dirty="0"/>
            </a:br>
            <a:r>
              <a:rPr lang="en-US" dirty="0"/>
              <a:t>- Specifically I think Paul is talking to raising up elders, because he goes on to talk about the fact that they must be able to teach</a:t>
            </a:r>
          </a:p>
          <a:p>
            <a:pPr marL="171450" indent="-171450">
              <a:buFont typeface="Arial" panose="020B0604020202020204" pitchFamily="34" charset="0"/>
              <a:buChar char="•"/>
            </a:pPr>
            <a:r>
              <a:rPr lang="en-US" dirty="0">
                <a:highlight>
                  <a:srgbClr val="FFFF00"/>
                </a:highlight>
              </a:rPr>
              <a:t>“who will be able to teach others also” (2 Tim 2:2c)</a:t>
            </a:r>
            <a:br>
              <a:rPr lang="en-US" dirty="0"/>
            </a:br>
            <a:r>
              <a:rPr lang="en-US" dirty="0"/>
              <a:t>- They must be men as 2 Tim 2:15 says, who can rightly handle the word of truth</a:t>
            </a:r>
            <a:br>
              <a:rPr lang="en-US" dirty="0"/>
            </a:br>
            <a:r>
              <a:rPr lang="en-US" dirty="0"/>
              <a:t>- The word for </a:t>
            </a:r>
            <a:r>
              <a:rPr lang="en-US" b="1" dirty="0"/>
              <a:t>able</a:t>
            </a:r>
            <a:r>
              <a:rPr lang="en-US" dirty="0"/>
              <a:t> </a:t>
            </a:r>
            <a:r>
              <a:rPr lang="en-US" b="1" dirty="0"/>
              <a:t>to</a:t>
            </a:r>
            <a:r>
              <a:rPr lang="en-US" dirty="0"/>
              <a:t> is sufficient, competent, worthy, fit</a:t>
            </a:r>
            <a:br>
              <a:rPr lang="en-US" dirty="0"/>
            </a:br>
            <a:r>
              <a:rPr lang="en-US" dirty="0">
                <a:highlight>
                  <a:srgbClr val="8AF8FF"/>
                </a:highlight>
              </a:rPr>
              <a:t>- So we must raise up men of character and men who understand the Scriptures, who can rightly divide the word of truth</a:t>
            </a:r>
            <a:br>
              <a:rPr lang="en-US" dirty="0"/>
            </a:br>
            <a:r>
              <a:rPr lang="en-US" dirty="0"/>
              <a:t>- Who will guard the gospel at all costs, who defend the bride of Christ, and build up the saints in Christ</a:t>
            </a:r>
            <a:br>
              <a:rPr lang="en-US" dirty="0"/>
            </a:br>
            <a:r>
              <a:rPr lang="en-US" dirty="0"/>
              <a:t>- There are 4 levels of succession here, Paul to Timothy, Timothy to faithful men, and faithful men to others</a:t>
            </a:r>
            <a:br>
              <a:rPr lang="en-US" dirty="0"/>
            </a:br>
            <a:r>
              <a:rPr lang="en-US" dirty="0">
                <a:highlight>
                  <a:srgbClr val="8AF8FF"/>
                </a:highlight>
              </a:rPr>
              <a:t>- This is imperative for the health of the church, and the raising up of godly people, and particularly elders</a:t>
            </a:r>
            <a:br>
              <a:rPr lang="en-US" dirty="0"/>
            </a:br>
            <a:r>
              <a:rPr lang="en-US" dirty="0"/>
              <a:t>- Because this does not happen by accident, it must be done intentionally, but how?</a:t>
            </a:r>
            <a:br>
              <a:rPr lang="en-US" dirty="0"/>
            </a:br>
            <a:r>
              <a:rPr lang="en-US" dirty="0"/>
              <a:t>- Firstly, and primarily a strong pulpit ministry. </a:t>
            </a:r>
            <a:br>
              <a:rPr lang="en-US" dirty="0"/>
            </a:br>
            <a:r>
              <a:rPr lang="en-US" dirty="0">
                <a:highlight>
                  <a:srgbClr val="8AF8FF"/>
                </a:highlight>
              </a:rPr>
              <a:t>- Preaching that holds true to the word of God, has always been the primary means by which the church is built, we see that in Ephesians 2</a:t>
            </a:r>
            <a:br>
              <a:rPr lang="en-US" dirty="0"/>
            </a:br>
            <a:r>
              <a:rPr lang="en-US" dirty="0"/>
              <a:t>- It happens through mentoring and discipleship relationships like in Titus 2. </a:t>
            </a:r>
            <a:br>
              <a:rPr lang="en-US" dirty="0"/>
            </a:br>
            <a:r>
              <a:rPr lang="en-US" dirty="0"/>
              <a:t>- Where older men are able to get alongside younger men and teach them sound doctrine, teaching them theology, showing them how to faithfully exegete Scriptures, showing them how to do biblical theology</a:t>
            </a:r>
            <a:br>
              <a:rPr lang="en-US" dirty="0"/>
            </a:br>
            <a:r>
              <a:rPr lang="en-US" dirty="0">
                <a:highlight>
                  <a:srgbClr val="8AF8FF"/>
                </a:highlight>
              </a:rPr>
              <a:t>- Showing them how to lead their families and bring up their kids in the way of the Lord</a:t>
            </a:r>
            <a:br>
              <a:rPr lang="en-US" dirty="0"/>
            </a:br>
            <a:r>
              <a:rPr lang="en-US" dirty="0"/>
              <a:t>- To love their wives like Christ loves the church</a:t>
            </a:r>
            <a:br>
              <a:rPr lang="en-US" dirty="0"/>
            </a:br>
            <a:r>
              <a:rPr lang="en-US" dirty="0"/>
              <a:t>- And ladies, in case you forgot, Titus 2 teaches the same thing for women</a:t>
            </a:r>
            <a:br>
              <a:rPr lang="en-US" dirty="0"/>
            </a:br>
            <a:r>
              <a:rPr lang="en-US" dirty="0"/>
              <a:t>- For older women to get along side younger women, to teach other women what is good, to show them how to love their husbands and children</a:t>
            </a:r>
            <a:br>
              <a:rPr lang="en-US" dirty="0"/>
            </a:br>
            <a:r>
              <a:rPr lang="en-US" dirty="0">
                <a:highlight>
                  <a:srgbClr val="8AF8FF"/>
                </a:highlight>
              </a:rPr>
              <a:t>- To be self-controlled and pure, show them what it means to be godly women, who loves the church and longs to go deeper into the word of God</a:t>
            </a:r>
            <a:br>
              <a:rPr lang="en-US" dirty="0"/>
            </a:br>
            <a:r>
              <a:rPr lang="en-US" dirty="0"/>
              <a:t>- But it all </a:t>
            </a:r>
            <a:r>
              <a:rPr lang="en-US" dirty="0" err="1"/>
              <a:t>centres</a:t>
            </a:r>
            <a:r>
              <a:rPr lang="en-US" dirty="0"/>
              <a:t> around having a strong pulpit ministry.</a:t>
            </a:r>
            <a:br>
              <a:rPr lang="en-US" dirty="0"/>
            </a:br>
            <a:r>
              <a:rPr lang="en-US" dirty="0"/>
              <a:t>- Weak pulpit, weak church. Strong pulpit, strong church</a:t>
            </a:r>
            <a:br>
              <a:rPr lang="en-US" dirty="0"/>
            </a:br>
            <a:r>
              <a:rPr lang="en-US" dirty="0">
                <a:highlight>
                  <a:srgbClr val="8AF8FF"/>
                </a:highlight>
              </a:rPr>
              <a:t>- Everything is brought under the word of God and the headship of Christ, for he is the authority, it is God’s Word and this is His church</a:t>
            </a:r>
            <a:br>
              <a:rPr lang="en-US" dirty="0"/>
            </a:br>
            <a:r>
              <a:rPr lang="en-US" dirty="0"/>
              <a:t>- Pastors, Elders, brothers and sisters in Christ, we all need to be governed and shaped by God’s Word</a:t>
            </a:r>
          </a:p>
        </p:txBody>
      </p:sp>
      <p:sp>
        <p:nvSpPr>
          <p:cNvPr id="4" name="Slide Number Placeholder 3"/>
          <p:cNvSpPr>
            <a:spLocks noGrp="1"/>
          </p:cNvSpPr>
          <p:nvPr>
            <p:ph type="sldNum" sz="quarter" idx="5"/>
          </p:nvPr>
        </p:nvSpPr>
        <p:spPr/>
        <p:txBody>
          <a:bodyPr/>
          <a:lstStyle/>
          <a:p>
            <a:fld id="{1CBB84D1-8EB7-1341-83CD-54A5858C9FA3}" type="slidenum">
              <a:rPr lang="en-US" smtClean="0"/>
              <a:t>3</a:t>
            </a:fld>
            <a:endParaRPr lang="en-US"/>
          </a:p>
        </p:txBody>
      </p:sp>
    </p:spTree>
    <p:extLst>
      <p:ext uri="{BB962C8B-B14F-4D97-AF65-F5344CB8AC3E}">
        <p14:creationId xmlns:p14="http://schemas.microsoft.com/office/powerpoint/2010/main" val="35427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384175"/>
            <a:ext cx="2044700" cy="1150938"/>
          </a:xfrm>
        </p:spPr>
      </p:sp>
      <p:sp>
        <p:nvSpPr>
          <p:cNvPr id="3" name="Notes Placeholder 2"/>
          <p:cNvSpPr>
            <a:spLocks noGrp="1"/>
          </p:cNvSpPr>
          <p:nvPr>
            <p:ph type="body" idx="1"/>
          </p:nvPr>
        </p:nvSpPr>
        <p:spPr>
          <a:xfrm>
            <a:off x="197604" y="1719342"/>
            <a:ext cx="6462792" cy="6742733"/>
          </a:xfrm>
        </p:spPr>
        <p:txBody>
          <a:bodyPr/>
          <a:lstStyle/>
          <a:p>
            <a:pPr marL="171450" indent="-171450">
              <a:buFont typeface="Arial" panose="020B0604020202020204" pitchFamily="34" charset="0"/>
              <a:buChar char="•"/>
            </a:pPr>
            <a:r>
              <a:rPr lang="en-US" dirty="0">
                <a:highlight>
                  <a:srgbClr val="FFFF00"/>
                </a:highlight>
              </a:rPr>
              <a:t>“Share in suffering as a good soldier of Christ Jesus” (2 Tim 2:3)</a:t>
            </a:r>
            <a:br>
              <a:rPr lang="en-US" dirty="0"/>
            </a:br>
            <a:r>
              <a:rPr lang="en-US" dirty="0"/>
              <a:t>- Other translations have this as, “suffer hardship with me”</a:t>
            </a:r>
            <a:br>
              <a:rPr lang="en-US" dirty="0"/>
            </a:br>
            <a:r>
              <a:rPr lang="en-US" dirty="0"/>
              <a:t>- Paul is commanding, again its in the imperative, he is commanding Timothy to share in the same kind of suffering that Paul is</a:t>
            </a:r>
            <a:br>
              <a:rPr lang="en-US" dirty="0"/>
            </a:br>
            <a:r>
              <a:rPr lang="en-US" dirty="0">
                <a:highlight>
                  <a:srgbClr val="8AF8FF"/>
                </a:highlight>
              </a:rPr>
              <a:t>- No one suffered more for the gospel than the apostle Paul. </a:t>
            </a:r>
            <a:br>
              <a:rPr lang="en-US" dirty="0"/>
            </a:br>
            <a:r>
              <a:rPr lang="en-US" dirty="0"/>
              <a:t>- Paul has been flogged, stoned, chased out of town, put in </a:t>
            </a:r>
            <a:r>
              <a:rPr lang="en-US" dirty="0" err="1"/>
              <a:t>gaol</a:t>
            </a:r>
            <a:r>
              <a:rPr lang="en-US" dirty="0"/>
              <a:t> multiple times, shipwrecked, mocked, and despised, all for the sake of the gospel</a:t>
            </a:r>
            <a:br>
              <a:rPr lang="en-US" dirty="0"/>
            </a:br>
            <a:r>
              <a:rPr lang="en-US" dirty="0"/>
              <a:t>- And Timothy knows this when Paul is commanding him to share in the same suffering</a:t>
            </a:r>
            <a:br>
              <a:rPr lang="en-US" dirty="0"/>
            </a:br>
            <a:r>
              <a:rPr lang="en-US" dirty="0">
                <a:highlight>
                  <a:srgbClr val="8AF8FF"/>
                </a:highlight>
              </a:rPr>
              <a:t>- Every good soldier who is on the frontline, will suffer. And this call is again specifically true for preachers of the word</a:t>
            </a:r>
            <a:br>
              <a:rPr lang="en-US" dirty="0"/>
            </a:br>
            <a:r>
              <a:rPr lang="en-US" dirty="0"/>
              <a:t>- But Paul says in a chapter’s time, “indeed, all who desire to live a godly life in Christ Jesus will be persecuted”</a:t>
            </a:r>
            <a:br>
              <a:rPr lang="en-US" dirty="0"/>
            </a:br>
            <a:r>
              <a:rPr lang="en-US" dirty="0"/>
              <a:t>- It’s inevitable, the whole of the New testament, even Jesus himself, warns us to count the cost</a:t>
            </a:r>
            <a:br>
              <a:rPr lang="en-US" dirty="0"/>
            </a:br>
            <a:r>
              <a:rPr lang="en-US" dirty="0">
                <a:highlight>
                  <a:srgbClr val="8AF8FF"/>
                </a:highlight>
              </a:rPr>
              <a:t>- Because to live a godly life is to enter into a life of suffering and persecution for the sake of the gospel. It’s to be expected</a:t>
            </a:r>
            <a:br>
              <a:rPr lang="en-US" dirty="0"/>
            </a:br>
            <a:r>
              <a:rPr lang="en-US" dirty="0"/>
              <a:t>- Soldiers risk death in combat, they have to sleep on the ground, they suffer the extremes of the weather, they go through days of hunger and thirst. </a:t>
            </a:r>
            <a:br>
              <a:rPr lang="en-US" dirty="0"/>
            </a:br>
            <a:r>
              <a:rPr lang="en-US" dirty="0"/>
              <a:t>- The life of a soldier, is one of suffering</a:t>
            </a:r>
          </a:p>
          <a:p>
            <a:pPr marL="171450" indent="-171450">
              <a:buFont typeface="Arial" panose="020B0604020202020204" pitchFamily="34" charset="0"/>
              <a:buChar char="•"/>
            </a:pPr>
            <a:r>
              <a:rPr lang="en-US" dirty="0">
                <a:highlight>
                  <a:srgbClr val="FFFF00"/>
                </a:highlight>
              </a:rPr>
              <a:t>“No soldier gets entangled in civilian pursuits” (2 Tim 2:4a)</a:t>
            </a:r>
            <a:br>
              <a:rPr lang="en-US" dirty="0"/>
            </a:br>
            <a:r>
              <a:rPr lang="en-US" dirty="0"/>
              <a:t>- A soldier suffers, and yet in the face of suffering they are single-minded, they are wholeheartedly devoted to one thing. </a:t>
            </a:r>
            <a:br>
              <a:rPr lang="en-US" dirty="0"/>
            </a:br>
            <a:r>
              <a:rPr lang="en-US" dirty="0"/>
              <a:t>- For to focus on anything else, is to </a:t>
            </a:r>
            <a:r>
              <a:rPr lang="en-US" dirty="0" err="1"/>
              <a:t>jeopardise</a:t>
            </a:r>
            <a:r>
              <a:rPr lang="en-US" dirty="0"/>
              <a:t> everything </a:t>
            </a:r>
            <a:br>
              <a:rPr lang="en-US" dirty="0"/>
            </a:br>
            <a:r>
              <a:rPr lang="en-US" dirty="0">
                <a:highlight>
                  <a:srgbClr val="8AF8FF"/>
                </a:highlight>
              </a:rPr>
              <a:t>- Paul is telling Timothy that you cannot allow everyday life to keep you from faithful service and from </a:t>
            </a:r>
            <a:r>
              <a:rPr lang="en-US" dirty="0" err="1">
                <a:highlight>
                  <a:srgbClr val="8AF8FF"/>
                </a:highlight>
              </a:rPr>
              <a:t>prioritising</a:t>
            </a:r>
            <a:r>
              <a:rPr lang="en-US" dirty="0">
                <a:highlight>
                  <a:srgbClr val="8AF8FF"/>
                </a:highlight>
              </a:rPr>
              <a:t> Christ.</a:t>
            </a:r>
            <a:br>
              <a:rPr lang="en-US" dirty="0"/>
            </a:br>
            <a:r>
              <a:rPr lang="en-US" dirty="0"/>
              <a:t>- As Hebrews 12:1 says, </a:t>
            </a:r>
            <a:r>
              <a:rPr lang="en-US" b="1" dirty="0">
                <a:highlight>
                  <a:srgbClr val="A3EA90"/>
                </a:highlight>
              </a:rPr>
              <a:t>“let us also lay aside every weight, and sin which clings so closely”</a:t>
            </a:r>
            <a:br>
              <a:rPr lang="en-US" dirty="0"/>
            </a:br>
            <a:r>
              <a:rPr lang="en-US" dirty="0"/>
              <a:t>- We must be wholeheartedly committed to the mission of the gospel, let us be committed to our vision, to know Christ and make him known</a:t>
            </a:r>
            <a:br>
              <a:rPr lang="en-US" dirty="0"/>
            </a:br>
            <a:r>
              <a:rPr lang="en-US" dirty="0"/>
              <a:t>- Civilian affairs can be anything. It can be a commitment to our own comforts, the fear of suffering, of man, or a love of possessions</a:t>
            </a:r>
            <a:br>
              <a:rPr lang="en-US" dirty="0"/>
            </a:br>
            <a:r>
              <a:rPr lang="en-US" dirty="0">
                <a:highlight>
                  <a:srgbClr val="8AF8FF"/>
                </a:highlight>
              </a:rPr>
              <a:t>- Is the path that has been laid out for us hard? Yes</a:t>
            </a:r>
            <a:br>
              <a:rPr lang="en-US" dirty="0"/>
            </a:br>
            <a:r>
              <a:rPr lang="en-US" dirty="0"/>
              <a:t>- Is there going to be suffering and hardship? Yes</a:t>
            </a:r>
            <a:br>
              <a:rPr lang="en-US" dirty="0"/>
            </a:br>
            <a:r>
              <a:rPr lang="en-US" dirty="0"/>
              <a:t>- But you do not walk alone, for we press on and are being strengthened by the grace that is in Christ Jesus. </a:t>
            </a:r>
            <a:br>
              <a:rPr lang="en-US" dirty="0"/>
            </a:br>
            <a:r>
              <a:rPr lang="en-US" dirty="0">
                <a:highlight>
                  <a:srgbClr val="8AF8FF"/>
                </a:highlight>
              </a:rPr>
              <a:t>- My dear brothers and sisters. You do not go alone. </a:t>
            </a:r>
            <a:br>
              <a:rPr lang="en-US" dirty="0"/>
            </a:br>
            <a:r>
              <a:rPr lang="en-US" dirty="0"/>
              <a:t>- For we have been given a royal mission, a royal decree, to go and preach the gospel to all nations. </a:t>
            </a:r>
            <a:br>
              <a:rPr lang="en-US" dirty="0"/>
            </a:br>
            <a:r>
              <a:rPr lang="en-US" dirty="0"/>
              <a:t>- And he has given us a royal promise, that surely he, the king of kings, will go with us until the end of the age</a:t>
            </a:r>
            <a:br>
              <a:rPr lang="en-US" dirty="0"/>
            </a:br>
            <a:r>
              <a:rPr lang="en-US" dirty="0">
                <a:highlight>
                  <a:srgbClr val="8AF8FF"/>
                </a:highlight>
              </a:rPr>
              <a:t>- We must cast all idols aside, we must be killing sin, or sin will be killing us. </a:t>
            </a:r>
            <a:br>
              <a:rPr lang="en-US" dirty="0"/>
            </a:br>
            <a:r>
              <a:rPr lang="en-US" dirty="0"/>
              <a:t>- We must be willing to forgo the pleasures of this world, and we must fight against Satan’s fiery arrows</a:t>
            </a:r>
            <a:br>
              <a:rPr lang="en-US" dirty="0"/>
            </a:br>
            <a:r>
              <a:rPr lang="en-US" dirty="0"/>
              <a:t>- We have one goal, one mission, one aim in life</a:t>
            </a:r>
          </a:p>
          <a:p>
            <a:pPr marL="171450" indent="-171450">
              <a:buFont typeface="Arial" panose="020B0604020202020204" pitchFamily="34" charset="0"/>
              <a:buChar char="•"/>
            </a:pPr>
            <a:r>
              <a:rPr lang="en-US" dirty="0">
                <a:highlight>
                  <a:srgbClr val="FFFF00"/>
                </a:highlight>
              </a:rPr>
              <a:t>“since his aim is to please the one who enlisted him” (2 Tim 2:4b)</a:t>
            </a:r>
            <a:br>
              <a:rPr lang="en-US" dirty="0"/>
            </a:br>
            <a:r>
              <a:rPr lang="en-US" dirty="0"/>
              <a:t>- It’s Christ Jesus. Man’s chief end is to glorify God. It is Him who saved us, it is him who called us. </a:t>
            </a:r>
            <a:br>
              <a:rPr lang="en-US" dirty="0"/>
            </a:br>
            <a:r>
              <a:rPr lang="en-US" dirty="0"/>
              <a:t>- From a slave to sin, to a slave to righteousness</a:t>
            </a:r>
            <a:br>
              <a:rPr lang="en-US" dirty="0"/>
            </a:br>
            <a:r>
              <a:rPr lang="en-US" dirty="0">
                <a:highlight>
                  <a:srgbClr val="8AF8FF"/>
                </a:highlight>
              </a:rPr>
              <a:t>- From a child of the devil, to a child of God</a:t>
            </a:r>
            <a:br>
              <a:rPr lang="en-US" dirty="0"/>
            </a:br>
            <a:r>
              <a:rPr lang="en-US" dirty="0"/>
              <a:t>- We suffer, and we lay down our life in the service of our Lord and </a:t>
            </a:r>
            <a:r>
              <a:rPr lang="en-US" dirty="0" err="1"/>
              <a:t>Saviour</a:t>
            </a:r>
            <a:r>
              <a:rPr lang="en-US" dirty="0"/>
              <a:t>, because he alone is worthy, he alone deserves the praise and the </a:t>
            </a:r>
            <a:r>
              <a:rPr lang="en-US" dirty="0" err="1"/>
              <a:t>honour</a:t>
            </a:r>
            <a:r>
              <a:rPr lang="en-US" dirty="0"/>
              <a:t> and the glory</a:t>
            </a:r>
            <a:br>
              <a:rPr lang="en-US" dirty="0"/>
            </a:br>
            <a:r>
              <a:rPr lang="en-US" dirty="0"/>
              <a:t>- So just as Paul urges Timothy, we persevere because our greatest pleasure in life is to please the one who enlisted us. </a:t>
            </a:r>
            <a:br>
              <a:rPr lang="en-US" dirty="0"/>
            </a:br>
            <a:r>
              <a:rPr lang="en-US" dirty="0">
                <a:highlight>
                  <a:srgbClr val="8AF8FF"/>
                </a:highlight>
              </a:rPr>
              <a:t>- It is to please the one who saved us from our sins and eternity in hell</a:t>
            </a:r>
            <a:br>
              <a:rPr lang="en-US" dirty="0"/>
            </a:br>
            <a:r>
              <a:rPr lang="en-US" dirty="0"/>
              <a:t>- Paul is wanting Timothy to look at his life, and to look at his priorities. </a:t>
            </a:r>
            <a:br>
              <a:rPr lang="en-US" dirty="0"/>
            </a:br>
            <a:r>
              <a:rPr lang="en-US" dirty="0"/>
              <a:t>- Timothy’s situation is dire, it’s tough, but he cannot shy away now from the suffering</a:t>
            </a:r>
            <a:br>
              <a:rPr lang="en-US" dirty="0"/>
            </a:br>
            <a:r>
              <a:rPr lang="en-US" dirty="0">
                <a:highlight>
                  <a:srgbClr val="8AF8FF"/>
                </a:highlight>
              </a:rPr>
              <a:t>- He cannot give in to the flesh, he needs to remember his first love, he needs to remember his call</a:t>
            </a:r>
            <a:br>
              <a:rPr lang="en-US" dirty="0"/>
            </a:br>
            <a:r>
              <a:rPr lang="en-US" dirty="0"/>
              <a:t>- As a preacher, as a pastor, as an elder, the call is to preach God’s word faithfully no matter the consequences</a:t>
            </a:r>
            <a:br>
              <a:rPr lang="en-US" dirty="0"/>
            </a:br>
            <a:r>
              <a:rPr lang="en-US" dirty="0"/>
              <a:t>- Christians we must be a people who are dedicated, committed, single-minded on living for the glory of God in everything we do</a:t>
            </a:r>
          </a:p>
        </p:txBody>
      </p:sp>
      <p:sp>
        <p:nvSpPr>
          <p:cNvPr id="4" name="Slide Number Placeholder 3"/>
          <p:cNvSpPr>
            <a:spLocks noGrp="1"/>
          </p:cNvSpPr>
          <p:nvPr>
            <p:ph type="sldNum" sz="quarter" idx="5"/>
          </p:nvPr>
        </p:nvSpPr>
        <p:spPr/>
        <p:txBody>
          <a:bodyPr/>
          <a:lstStyle/>
          <a:p>
            <a:fld id="{1CBB84D1-8EB7-1341-83CD-54A5858C9FA3}" type="slidenum">
              <a:rPr lang="en-US" smtClean="0"/>
              <a:t>4</a:t>
            </a:fld>
            <a:endParaRPr lang="en-US" dirty="0"/>
          </a:p>
        </p:txBody>
      </p:sp>
    </p:spTree>
    <p:extLst>
      <p:ext uri="{BB962C8B-B14F-4D97-AF65-F5344CB8AC3E}">
        <p14:creationId xmlns:p14="http://schemas.microsoft.com/office/powerpoint/2010/main" val="336166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414338"/>
            <a:ext cx="2184400" cy="1228725"/>
          </a:xfrm>
        </p:spPr>
      </p:sp>
      <p:sp>
        <p:nvSpPr>
          <p:cNvPr id="3" name="Notes Placeholder 2"/>
          <p:cNvSpPr>
            <a:spLocks noGrp="1"/>
          </p:cNvSpPr>
          <p:nvPr>
            <p:ph type="body" idx="1"/>
          </p:nvPr>
        </p:nvSpPr>
        <p:spPr>
          <a:xfrm>
            <a:off x="166607" y="1843329"/>
            <a:ext cx="6524786" cy="6886333"/>
          </a:xfrm>
        </p:spPr>
        <p:txBody>
          <a:bodyPr/>
          <a:lstStyle/>
          <a:p>
            <a:pPr marL="171450" indent="-171450">
              <a:buFont typeface="Arial" panose="020B0604020202020204" pitchFamily="34" charset="0"/>
              <a:buChar char="•"/>
            </a:pPr>
            <a:r>
              <a:rPr lang="en-US" dirty="0">
                <a:highlight>
                  <a:srgbClr val="FFFF00"/>
                </a:highlight>
              </a:rPr>
              <a:t>“An athlete is not crowned unless he competes according to the rules” (2 Tim 2:5)</a:t>
            </a:r>
            <a:br>
              <a:rPr lang="en-US" dirty="0"/>
            </a:br>
            <a:r>
              <a:rPr lang="en-US" dirty="0"/>
              <a:t>- An athlete must train. Timothy’s training is in godliness, he is to be strengthened by that grace that is in Christ Jesus, and persevere through hardships</a:t>
            </a:r>
            <a:br>
              <a:rPr lang="en-US" dirty="0"/>
            </a:br>
            <a:r>
              <a:rPr lang="en-US" dirty="0"/>
              <a:t>- That by God’s grace he may be conformed to the image of the Son</a:t>
            </a:r>
            <a:br>
              <a:rPr lang="en-US" dirty="0"/>
            </a:br>
            <a:r>
              <a:rPr lang="en-US" dirty="0">
                <a:highlight>
                  <a:srgbClr val="8AF8FF"/>
                </a:highlight>
              </a:rPr>
              <a:t>- So that he may echo the words of Paul in chapter 4 of this letter.</a:t>
            </a:r>
            <a:br>
              <a:rPr lang="en-US" dirty="0"/>
            </a:br>
            <a:r>
              <a:rPr lang="en-US" b="1" dirty="0">
                <a:highlight>
                  <a:srgbClr val="A3EA90"/>
                </a:highlight>
              </a:rPr>
              <a:t>- ”I have fought the good fight of faith, I have finished the race, I have kept the faith. Henceforth there is laid up for me the crown of righteousness, which the Lord, the righteous judge, will award to me on that day”</a:t>
            </a:r>
            <a:br>
              <a:rPr lang="en-US" dirty="0"/>
            </a:br>
            <a:r>
              <a:rPr lang="en-US" dirty="0"/>
              <a:t>- We look to Jesus, as the founder and perfecter of our faith, who for the joy that was set before him endured the cross</a:t>
            </a:r>
            <a:br>
              <a:rPr lang="en-US" dirty="0"/>
            </a:br>
            <a:r>
              <a:rPr lang="en-US" dirty="0"/>
              <a:t>- We press on as soldiers, and we will suffer, but press on for the crown of life that is bestowed upon those who persevere by God’ grace</a:t>
            </a:r>
            <a:br>
              <a:rPr lang="en-US" dirty="0"/>
            </a:br>
            <a:r>
              <a:rPr lang="en-US" dirty="0">
                <a:highlight>
                  <a:srgbClr val="8AF8FF"/>
                </a:highlight>
              </a:rPr>
              <a:t>- We are wholeheartedly devoted to Christ, and we </a:t>
            </a:r>
            <a:r>
              <a:rPr lang="en-US" dirty="0" err="1">
                <a:highlight>
                  <a:srgbClr val="8AF8FF"/>
                </a:highlight>
              </a:rPr>
              <a:t>labour</a:t>
            </a:r>
            <a:r>
              <a:rPr lang="en-US" dirty="0">
                <a:highlight>
                  <a:srgbClr val="8AF8FF"/>
                </a:highlight>
              </a:rPr>
              <a:t>, not for a perishable crown, but an imperishable crown</a:t>
            </a:r>
            <a:br>
              <a:rPr lang="en-US" dirty="0"/>
            </a:br>
            <a:r>
              <a:rPr lang="en-US" dirty="0"/>
              <a:t>- But we must do so according to the rules, or we must do so lawfully as the word translates</a:t>
            </a:r>
            <a:br>
              <a:rPr lang="en-US" dirty="0"/>
            </a:br>
            <a:r>
              <a:rPr lang="en-US" dirty="0"/>
              <a:t>- We must run the race in the right way, and in accordance with the rules. </a:t>
            </a:r>
            <a:br>
              <a:rPr lang="en-US" dirty="0"/>
            </a:br>
            <a:r>
              <a:rPr lang="en-US" dirty="0">
                <a:highlight>
                  <a:srgbClr val="8AF8FF"/>
                </a:highlight>
              </a:rPr>
              <a:t>- For the minister in particular, I think Paul is saying, is that one of the rules, one of the things that you must get through is suffering</a:t>
            </a:r>
            <a:br>
              <a:rPr lang="en-US" dirty="0"/>
            </a:br>
            <a:r>
              <a:rPr lang="en-US" dirty="0"/>
              <a:t>- Secondly I think Paul is wanting to convey the idea of submissiveness. We must submit to God, the one who enlisted us, the one who gives us the rules</a:t>
            </a:r>
            <a:br>
              <a:rPr lang="en-US" dirty="0"/>
            </a:br>
            <a:r>
              <a:rPr lang="en-US" dirty="0"/>
              <a:t>- We play by his rules, not our own, and we submit to His commands, and we allow His Word, His precepts to guide us, by the power of the Holy Spirit, every step of the way</a:t>
            </a:r>
            <a:br>
              <a:rPr lang="en-US" dirty="0"/>
            </a:br>
            <a:r>
              <a:rPr lang="en-US" dirty="0">
                <a:highlight>
                  <a:srgbClr val="8AF8FF"/>
                </a:highlight>
              </a:rPr>
              <a:t>- We do not get the liberty of being able to re-write the playbook. We are to remain faithful to the task at hand</a:t>
            </a:r>
            <a:br>
              <a:rPr lang="en-US" dirty="0"/>
            </a:br>
            <a:r>
              <a:rPr lang="en-US" dirty="0"/>
              <a:t>- Timothy could have accommodated the culture, and modify the biblical mandate given to him, but to do so would forfeit the prize</a:t>
            </a:r>
            <a:br>
              <a:rPr lang="en-US" dirty="0"/>
            </a:br>
            <a:r>
              <a:rPr lang="en-US" dirty="0"/>
              <a:t>- So Paul is making it clear, that as soldiers we are to be single-minded, and we are to be submissive, and now Paul goes on to tell Timothy to sweat, to work hard</a:t>
            </a:r>
          </a:p>
          <a:p>
            <a:pPr marL="171450" indent="-171450">
              <a:buFont typeface="Arial" panose="020B0604020202020204" pitchFamily="34" charset="0"/>
              <a:buChar char="•"/>
            </a:pPr>
            <a:r>
              <a:rPr lang="en-US" dirty="0">
                <a:highlight>
                  <a:srgbClr val="FFFF00"/>
                </a:highlight>
              </a:rPr>
              <a:t>“It is the hard-working farmer who ought to have the first share of crops” (2 Tim 2:6)</a:t>
            </a:r>
            <a:br>
              <a:rPr lang="en-US" dirty="0"/>
            </a:br>
            <a:r>
              <a:rPr lang="en-US" dirty="0"/>
              <a:t>- The emphasis in this verse lies on the effort. It is a call to exert, struggle and toil for the sake of Christ Jesus</a:t>
            </a:r>
            <a:br>
              <a:rPr lang="en-US" dirty="0"/>
            </a:br>
            <a:r>
              <a:rPr lang="en-US" dirty="0"/>
              <a:t>- The minister of the gospel must </a:t>
            </a:r>
            <a:r>
              <a:rPr lang="en-US" dirty="0" err="1"/>
              <a:t>labour</a:t>
            </a:r>
            <a:r>
              <a:rPr lang="en-US" dirty="0"/>
              <a:t> over the text, and remain faithful to the text, and apply the text to the saints that they might be edified</a:t>
            </a:r>
            <a:br>
              <a:rPr lang="en-US" dirty="0"/>
            </a:br>
            <a:r>
              <a:rPr lang="en-US" dirty="0">
                <a:highlight>
                  <a:srgbClr val="8AF8FF"/>
                </a:highlight>
              </a:rPr>
              <a:t>- He is to </a:t>
            </a:r>
            <a:r>
              <a:rPr lang="en-US" dirty="0" err="1">
                <a:highlight>
                  <a:srgbClr val="8AF8FF"/>
                </a:highlight>
              </a:rPr>
              <a:t>labour</a:t>
            </a:r>
            <a:r>
              <a:rPr lang="en-US" dirty="0">
                <a:highlight>
                  <a:srgbClr val="8AF8FF"/>
                </a:highlight>
              </a:rPr>
              <a:t> in prayer on behalf of his people for their souls and pray with his people that God might be glorified through the local church</a:t>
            </a:r>
            <a:br>
              <a:rPr lang="en-US" dirty="0"/>
            </a:br>
            <a:r>
              <a:rPr lang="en-US" dirty="0"/>
              <a:t>- He is to be with his people during the highs and lows and bear their burdens</a:t>
            </a:r>
            <a:br>
              <a:rPr lang="en-US" dirty="0"/>
            </a:br>
            <a:r>
              <a:rPr lang="en-US" dirty="0"/>
              <a:t>- And in all that he does, he does it that God might be glorified </a:t>
            </a:r>
            <a:br>
              <a:rPr lang="en-US" dirty="0"/>
            </a:br>
            <a:r>
              <a:rPr lang="en-US" dirty="0">
                <a:highlight>
                  <a:srgbClr val="8AF8FF"/>
                </a:highlight>
              </a:rPr>
              <a:t>- Christians, we are to lay it all on the line</a:t>
            </a:r>
            <a:br>
              <a:rPr lang="en-US" dirty="0"/>
            </a:br>
            <a:r>
              <a:rPr lang="en-US" dirty="0"/>
              <a:t>- Like farmers, as God’s servants, we must work hard doing the will of the Lord while the day lasts, and then we wait on the Lord to bring the fruit</a:t>
            </a:r>
            <a:br>
              <a:rPr lang="en-US" dirty="0"/>
            </a:br>
            <a:r>
              <a:rPr lang="en-US" dirty="0"/>
              <a:t>- This is a call to sweat, exhaust oneself for the sake of the gospel</a:t>
            </a:r>
            <a:br>
              <a:rPr lang="en-US" dirty="0"/>
            </a:br>
            <a:r>
              <a:rPr lang="en-US" dirty="0"/>
              <a:t>- Let me ask you, as I have often asked myself. Do you exert yourself, and pour yourself out for the sake of the gospel?</a:t>
            </a:r>
          </a:p>
          <a:p>
            <a:pPr marL="171450" indent="-171450">
              <a:buFont typeface="Arial" panose="020B0604020202020204" pitchFamily="34" charset="0"/>
              <a:buChar char="•"/>
            </a:pPr>
            <a:r>
              <a:rPr lang="en-US" dirty="0">
                <a:highlight>
                  <a:srgbClr val="FFFF00"/>
                </a:highlight>
              </a:rPr>
              <a:t>“Think over what I say, for the Lord will give you understanding in everything” (2 Tim 2:7)</a:t>
            </a:r>
            <a:br>
              <a:rPr lang="en-US" dirty="0"/>
            </a:br>
            <a:r>
              <a:rPr lang="en-US" dirty="0"/>
              <a:t>- I love this verse, because it sums up exactly how we should contemplate Scripture</a:t>
            </a:r>
            <a:br>
              <a:rPr lang="en-US" dirty="0"/>
            </a:br>
            <a:r>
              <a:rPr lang="en-US" dirty="0"/>
              <a:t>- “Think over what I say”. Paul is saying to Timothy, to think over, consider the things he has just said, to meditate upon Paul’s call to suffer</a:t>
            </a:r>
            <a:br>
              <a:rPr lang="en-US" dirty="0"/>
            </a:br>
            <a:r>
              <a:rPr lang="en-US" dirty="0"/>
              <a:t>- Thomas Watson defined this idea of considering of meditating as, </a:t>
            </a:r>
            <a:r>
              <a:rPr lang="en-US" b="1" dirty="0">
                <a:highlight>
                  <a:srgbClr val="A3EA90"/>
                </a:highlight>
              </a:rPr>
              <a:t>“a holy exercise of the mind; whereby we bring the truths of God to remembrance and seriously ponder upon them and apply them to ourselves… It is not a few transient thoughts that are quickly gone; but a fixing and staying of the mind upon heavenly objects… As the bee sucks the honey from the flower – so by meditation we suck out the sweetness of a truth”</a:t>
            </a:r>
            <a:br>
              <a:rPr lang="en-US" dirty="0"/>
            </a:br>
            <a:r>
              <a:rPr lang="en-US" dirty="0"/>
              <a:t>- In Psalm 119 David constantly exhorts the reader to meditate, think deeply upon the Scriptures</a:t>
            </a:r>
            <a:br>
              <a:rPr lang="en-US" dirty="0"/>
            </a:br>
            <a:r>
              <a:rPr lang="en-US" dirty="0"/>
              <a:t>- And as such, that is what Paul is urging Timothy to do here, and as he does so, he trusts and knows that the Lord, through the Holy Spirit will apply it to his life</a:t>
            </a:r>
            <a:br>
              <a:rPr lang="en-US" dirty="0"/>
            </a:br>
            <a:r>
              <a:rPr lang="en-US" dirty="0">
                <a:highlight>
                  <a:srgbClr val="8AF8FF"/>
                </a:highlight>
              </a:rPr>
              <a:t>- And he will guide him into all truth, as he is pointed back to Christ</a:t>
            </a:r>
          </a:p>
        </p:txBody>
      </p:sp>
      <p:sp>
        <p:nvSpPr>
          <p:cNvPr id="4" name="Slide Number Placeholder 3"/>
          <p:cNvSpPr>
            <a:spLocks noGrp="1"/>
          </p:cNvSpPr>
          <p:nvPr>
            <p:ph type="sldNum" sz="quarter" idx="5"/>
          </p:nvPr>
        </p:nvSpPr>
        <p:spPr/>
        <p:txBody>
          <a:bodyPr/>
          <a:lstStyle/>
          <a:p>
            <a:fld id="{1CBB84D1-8EB7-1341-83CD-54A5858C9FA3}" type="slidenum">
              <a:rPr lang="en-US" smtClean="0"/>
              <a:t>5</a:t>
            </a:fld>
            <a:endParaRPr lang="en-US"/>
          </a:p>
        </p:txBody>
      </p:sp>
    </p:spTree>
    <p:extLst>
      <p:ext uri="{BB962C8B-B14F-4D97-AF65-F5344CB8AC3E}">
        <p14:creationId xmlns:p14="http://schemas.microsoft.com/office/powerpoint/2010/main" val="121822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0925" y="201613"/>
            <a:ext cx="2209800" cy="1243012"/>
          </a:xfrm>
        </p:spPr>
      </p:sp>
      <p:sp>
        <p:nvSpPr>
          <p:cNvPr id="3" name="Notes Placeholder 2"/>
          <p:cNvSpPr>
            <a:spLocks noGrp="1"/>
          </p:cNvSpPr>
          <p:nvPr>
            <p:ph type="body" idx="1"/>
          </p:nvPr>
        </p:nvSpPr>
        <p:spPr>
          <a:xfrm>
            <a:off x="171181" y="1586020"/>
            <a:ext cx="6509287" cy="7232516"/>
          </a:xfrm>
        </p:spPr>
        <p:txBody>
          <a:bodyPr/>
          <a:lstStyle/>
          <a:p>
            <a:pPr marL="171450" indent="-171450">
              <a:buFont typeface="Arial" panose="020B0604020202020204" pitchFamily="34" charset="0"/>
              <a:buChar char="•"/>
            </a:pPr>
            <a:r>
              <a:rPr lang="en-US" dirty="0">
                <a:highlight>
                  <a:srgbClr val="FFFF00"/>
                </a:highlight>
              </a:rPr>
              <a:t>“Remember Jesus Christ” (2 Tim 2:8a)</a:t>
            </a:r>
            <a:br>
              <a:rPr lang="en-US" dirty="0"/>
            </a:br>
            <a:r>
              <a:rPr lang="en-US" dirty="0"/>
              <a:t>- My mentor Colin, has on a few occasions said to me, that as Christians we are like leaking buckets</a:t>
            </a:r>
            <a:br>
              <a:rPr lang="en-US" dirty="0"/>
            </a:br>
            <a:r>
              <a:rPr lang="en-US" dirty="0"/>
              <a:t>- We need to keep being reminded of the gospel, because though we may get the gospel preached to us on Sunday</a:t>
            </a:r>
            <a:br>
              <a:rPr lang="en-US" dirty="0"/>
            </a:br>
            <a:r>
              <a:rPr lang="en-US" dirty="0">
                <a:highlight>
                  <a:srgbClr val="8AF8FF"/>
                </a:highlight>
              </a:rPr>
              <a:t>- By Monday, we are already leaking, and so we need to keep being reminded of the good news of the gospel, over and over again, until the day when we are glorified </a:t>
            </a:r>
            <a:br>
              <a:rPr lang="en-US" dirty="0"/>
            </a:br>
            <a:r>
              <a:rPr lang="en-US" dirty="0"/>
              <a:t>- Paul knows this, and continuing with the theme of 2 Timothy which is remembrance, he says, “remember Jesus Christ”</a:t>
            </a:r>
            <a:br>
              <a:rPr lang="en-US" dirty="0"/>
            </a:br>
            <a:r>
              <a:rPr lang="en-US" dirty="0"/>
              <a:t>- Throughout this letter Paul refers to Jesus 12 other times as Christ Jesus</a:t>
            </a:r>
            <a:br>
              <a:rPr lang="en-US" dirty="0"/>
            </a:br>
            <a:r>
              <a:rPr lang="en-US" dirty="0">
                <a:highlight>
                  <a:srgbClr val="8AF8FF"/>
                </a:highlight>
              </a:rPr>
              <a:t>- I mean in chapter 1 verses 1 and 2 alone Paul says it 3x. But here, the only time in 2 Timothy, Paul says Jesus Christ</a:t>
            </a:r>
            <a:br>
              <a:rPr lang="en-US" dirty="0"/>
            </a:br>
            <a:r>
              <a:rPr lang="en-US" dirty="0"/>
              <a:t>- You see by putting Christ before Jesus, Paul was highlighting Jesus being the anointed one, the Messiah, the king</a:t>
            </a:r>
            <a:br>
              <a:rPr lang="en-US" dirty="0"/>
            </a:br>
            <a:r>
              <a:rPr lang="en-US" dirty="0"/>
              <a:t>- But now, by flipping it around Paul switches the emphasis to the humanity of Jesus</a:t>
            </a:r>
            <a:br>
              <a:rPr lang="en-US" dirty="0"/>
            </a:br>
            <a:r>
              <a:rPr lang="en-US" dirty="0">
                <a:highlight>
                  <a:srgbClr val="8AF8FF"/>
                </a:highlight>
              </a:rPr>
              <a:t>- Because yes we are called to suffer, and yes we must endure hardship, and yes we must persevere through it all</a:t>
            </a:r>
            <a:br>
              <a:rPr lang="en-US" dirty="0"/>
            </a:br>
            <a:r>
              <a:rPr lang="en-US" dirty="0"/>
              <a:t>– But remember Jesus, who yes is fully God, but is also fully man, and so he can </a:t>
            </a:r>
            <a:r>
              <a:rPr lang="en-US" dirty="0" err="1"/>
              <a:t>sympathise</a:t>
            </a:r>
            <a:r>
              <a:rPr lang="en-US" dirty="0"/>
              <a:t> with us</a:t>
            </a:r>
            <a:br>
              <a:rPr lang="en-US" dirty="0"/>
            </a:br>
            <a:r>
              <a:rPr lang="en-US" dirty="0"/>
              <a:t>- And even as the perfect, spotless lamb of God, died the death of a criminal, and endured the wrath of God in our place</a:t>
            </a:r>
            <a:br>
              <a:rPr lang="en-US" dirty="0"/>
            </a:br>
            <a:r>
              <a:rPr lang="en-US" dirty="0">
                <a:highlight>
                  <a:srgbClr val="8AF8FF"/>
                </a:highlight>
              </a:rPr>
              <a:t>- Jesus suffered the wrath of God so that all those who are followers of Jesus Christ, will not suffer eternally</a:t>
            </a:r>
            <a:br>
              <a:rPr lang="en-US" dirty="0"/>
            </a:br>
            <a:r>
              <a:rPr lang="en-US" dirty="0"/>
              <a:t>- So remember Jesus Christ, for he paved the way of suffering</a:t>
            </a:r>
            <a:br>
              <a:rPr lang="en-US" dirty="0"/>
            </a:br>
            <a:r>
              <a:rPr lang="en-US" dirty="0"/>
              <a:t>- And look to him dear Christian, look to the forerunner, who endured it all, but now sits at the right hand of the throne of God, forever interceding for you</a:t>
            </a:r>
          </a:p>
          <a:p>
            <a:pPr marL="171450" indent="-171450">
              <a:buFont typeface="Arial" panose="020B0604020202020204" pitchFamily="34" charset="0"/>
              <a:buChar char="•"/>
            </a:pPr>
            <a:r>
              <a:rPr lang="en-US" dirty="0">
                <a:highlight>
                  <a:srgbClr val="FFFF00"/>
                </a:highlight>
              </a:rPr>
              <a:t>“risen from the dead, the offspring of David” (2 Tim 2:8b)</a:t>
            </a:r>
            <a:br>
              <a:rPr lang="en-US" dirty="0"/>
            </a:br>
            <a:r>
              <a:rPr lang="en-US" dirty="0"/>
              <a:t>- Remember how he suffered, and endured the wrath of God, but satisfied the wrath of God</a:t>
            </a:r>
            <a:br>
              <a:rPr lang="en-US" dirty="0"/>
            </a:br>
            <a:r>
              <a:rPr lang="en-US" dirty="0"/>
              <a:t>- The payment was accepted and he rose again on the third day that we might be justified</a:t>
            </a:r>
            <a:br>
              <a:rPr lang="en-US" dirty="0"/>
            </a:br>
            <a:r>
              <a:rPr lang="en-US" dirty="0">
                <a:highlight>
                  <a:srgbClr val="8AF8FF"/>
                </a:highlight>
              </a:rPr>
              <a:t>- That we might now stand before God Almighty, not condemned, but as a righteous child of God, based exclusively on the grace of God, and the all sufficient merit of Jesus Christ</a:t>
            </a:r>
            <a:br>
              <a:rPr lang="en-US" dirty="0"/>
            </a:br>
            <a:r>
              <a:rPr lang="en-US" dirty="0"/>
              <a:t>- And because Jesus rose from the grave, death and sin has been defeated</a:t>
            </a:r>
            <a:br>
              <a:rPr lang="en-US" dirty="0"/>
            </a:br>
            <a:r>
              <a:rPr lang="en-US" dirty="0"/>
              <a:t>- So we suffer knowing that the victory has all been guaranteed because of the once for all sacrifice of Jesus Christ and his resurrection</a:t>
            </a:r>
            <a:br>
              <a:rPr lang="en-US" dirty="0"/>
            </a:br>
            <a:r>
              <a:rPr lang="en-US" dirty="0">
                <a:highlight>
                  <a:srgbClr val="8AF8FF"/>
                </a:highlight>
              </a:rPr>
              <a:t>- And he’s the offspring of David. In 2 Samuel 7, God promised David that his greater Son, Jesus Christ would be on his throne forever. Jesus is the fulfilment of that promise</a:t>
            </a:r>
            <a:br>
              <a:rPr lang="en-US" dirty="0"/>
            </a:br>
            <a:r>
              <a:rPr lang="en-US" dirty="0"/>
              <a:t>- And God is faithful to his promises, all of which find their yes and amen in Christ</a:t>
            </a:r>
            <a:br>
              <a:rPr lang="en-US" dirty="0"/>
            </a:br>
            <a:r>
              <a:rPr lang="en-US" dirty="0"/>
              <a:t>- So Timothy’s first encouragement, example, and comfort in his suffering is to remember Jesus Christ, look to him</a:t>
            </a:r>
          </a:p>
          <a:p>
            <a:pPr marL="171450" indent="-171450">
              <a:buFont typeface="Arial" panose="020B0604020202020204" pitchFamily="34" charset="0"/>
              <a:buChar char="•"/>
            </a:pPr>
            <a:r>
              <a:rPr lang="en-US" dirty="0">
                <a:highlight>
                  <a:srgbClr val="FFFF00"/>
                </a:highlight>
              </a:rPr>
              <a:t>“as preached in my gospel” (2 Tim 2:8c)</a:t>
            </a:r>
            <a:br>
              <a:rPr lang="en-US" dirty="0"/>
            </a:br>
            <a:r>
              <a:rPr lang="en-US" dirty="0"/>
              <a:t>- Paul is not saying that this is his gospel, that it belongs to him, or because he is the author and subject of it</a:t>
            </a:r>
            <a:br>
              <a:rPr lang="en-US" dirty="0"/>
            </a:br>
            <a:r>
              <a:rPr lang="en-US" dirty="0"/>
              <a:t>- What he means that this is the gospel which was entrusted and committed to him by Jesus Christ. </a:t>
            </a:r>
            <a:br>
              <a:rPr lang="en-US" dirty="0"/>
            </a:br>
            <a:r>
              <a:rPr lang="en-US" dirty="0">
                <a:highlight>
                  <a:srgbClr val="8AF8FF"/>
                </a:highlight>
              </a:rPr>
              <a:t>- And it was his God given mission to fully and faithfully preach it</a:t>
            </a:r>
            <a:br>
              <a:rPr lang="en-US" dirty="0"/>
            </a:br>
            <a:r>
              <a:rPr lang="en-US" dirty="0"/>
              <a:t>- He says it’s his gospel, as though he clung so tightly to it in his arms that no one could snatch it out</a:t>
            </a:r>
            <a:br>
              <a:rPr lang="en-US" dirty="0"/>
            </a:br>
            <a:r>
              <a:rPr lang="en-US" dirty="0"/>
              <a:t>- As though it was his soul’s single greatest treasure. </a:t>
            </a:r>
            <a:br>
              <a:rPr lang="en-US" dirty="0"/>
            </a:br>
            <a:r>
              <a:rPr lang="en-US" dirty="0">
                <a:highlight>
                  <a:srgbClr val="8AF8FF"/>
                </a:highlight>
              </a:rPr>
              <a:t>- It was his gospel, because the gospel had so gripped his heart</a:t>
            </a:r>
            <a:br>
              <a:rPr lang="en-US" dirty="0"/>
            </a:br>
            <a:r>
              <a:rPr lang="en-US" dirty="0"/>
              <a:t>- And may the gospel do the same to each and every one of our hearts. </a:t>
            </a:r>
            <a:br>
              <a:rPr lang="en-US" dirty="0"/>
            </a:br>
            <a:r>
              <a:rPr lang="en-US" dirty="0"/>
              <a:t>- May it so grip our hearts, that we will guard the good deposit, and cling so tightly to it</a:t>
            </a:r>
            <a:br>
              <a:rPr lang="en-US" dirty="0"/>
            </a:br>
            <a:r>
              <a:rPr lang="en-US" dirty="0">
                <a:highlight>
                  <a:srgbClr val="8AF8FF"/>
                </a:highlight>
              </a:rPr>
              <a:t>- Because we are so enamored with the person and work of Jesus Christ</a:t>
            </a:r>
          </a:p>
        </p:txBody>
      </p:sp>
      <p:sp>
        <p:nvSpPr>
          <p:cNvPr id="4" name="Slide Number Placeholder 3"/>
          <p:cNvSpPr>
            <a:spLocks noGrp="1"/>
          </p:cNvSpPr>
          <p:nvPr>
            <p:ph type="sldNum" sz="quarter" idx="5"/>
          </p:nvPr>
        </p:nvSpPr>
        <p:spPr/>
        <p:txBody>
          <a:bodyPr/>
          <a:lstStyle/>
          <a:p>
            <a:fld id="{1CBB84D1-8EB7-1341-83CD-54A5858C9FA3}" type="slidenum">
              <a:rPr lang="en-US" smtClean="0"/>
              <a:t>6</a:t>
            </a:fld>
            <a:endParaRPr lang="en-US"/>
          </a:p>
        </p:txBody>
      </p:sp>
    </p:spTree>
    <p:extLst>
      <p:ext uri="{BB962C8B-B14F-4D97-AF65-F5344CB8AC3E}">
        <p14:creationId xmlns:p14="http://schemas.microsoft.com/office/powerpoint/2010/main" val="357374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4088" y="338138"/>
            <a:ext cx="2409825" cy="1355725"/>
          </a:xfrm>
        </p:spPr>
      </p:sp>
      <p:sp>
        <p:nvSpPr>
          <p:cNvPr id="3" name="Notes Placeholder 2"/>
          <p:cNvSpPr>
            <a:spLocks noGrp="1"/>
          </p:cNvSpPr>
          <p:nvPr>
            <p:ph type="body" idx="1"/>
          </p:nvPr>
        </p:nvSpPr>
        <p:spPr>
          <a:xfrm>
            <a:off x="151108" y="1905321"/>
            <a:ext cx="6555783" cy="6370774"/>
          </a:xfrm>
        </p:spPr>
        <p:txBody>
          <a:bodyPr/>
          <a:lstStyle/>
          <a:p>
            <a:pPr marL="171450" indent="-171450">
              <a:buFont typeface="Arial" panose="020B0604020202020204" pitchFamily="34" charset="0"/>
              <a:buChar char="•"/>
            </a:pPr>
            <a:r>
              <a:rPr lang="en-US" dirty="0">
                <a:highlight>
                  <a:srgbClr val="FFFF00"/>
                </a:highlight>
              </a:rPr>
              <a:t>“for which I am suffering, bound with chains as a criminal” (2 Tim 2:9a)</a:t>
            </a:r>
            <a:br>
              <a:rPr lang="en-US" dirty="0"/>
            </a:br>
            <a:r>
              <a:rPr lang="en-US" dirty="0"/>
              <a:t>- Timothy’s second example and encouragement to endure the suffering which is laid out before him, is to remember how Paul has suffered for the sake of the gospel</a:t>
            </a:r>
            <a:br>
              <a:rPr lang="en-US" dirty="0"/>
            </a:br>
            <a:r>
              <a:rPr lang="en-US" dirty="0"/>
              <a:t>- It is because of the gospel, and the preaching of God’s Word, faithfully and without compromise, that Paul has endured so much hardship in his life</a:t>
            </a:r>
            <a:br>
              <a:rPr lang="en-US" dirty="0"/>
            </a:br>
            <a:r>
              <a:rPr lang="en-US" dirty="0">
                <a:highlight>
                  <a:srgbClr val="8AF8FF"/>
                </a:highlight>
              </a:rPr>
              <a:t>- And now as a result of preaching the truth, he has been bound with chains as a criminal</a:t>
            </a:r>
            <a:br>
              <a:rPr lang="en-US" dirty="0"/>
            </a:br>
            <a:r>
              <a:rPr lang="en-US" dirty="0"/>
              <a:t>- The word here for criminal is the word usually used to those without conscience, it is used to refer to thieves, insurrectionists and murderers</a:t>
            </a:r>
            <a:br>
              <a:rPr lang="en-US" dirty="0"/>
            </a:br>
            <a:r>
              <a:rPr lang="en-US" dirty="0"/>
              <a:t>- Paul is being treated as an enemy of Rome, a serious criminal </a:t>
            </a:r>
            <a:br>
              <a:rPr lang="en-US" dirty="0"/>
            </a:br>
            <a:r>
              <a:rPr lang="en-US" dirty="0">
                <a:highlight>
                  <a:srgbClr val="8AF8FF"/>
                </a:highlight>
              </a:rPr>
              <a:t>- Which usually entailed being arrested, tortured, sometimes hands and feet were cut off or they would have their eyes gouged out</a:t>
            </a:r>
            <a:br>
              <a:rPr lang="en-US" dirty="0"/>
            </a:br>
            <a:r>
              <a:rPr lang="en-US" dirty="0"/>
              <a:t>- And yet though Paul may be silenced and bound with chains…</a:t>
            </a:r>
          </a:p>
          <a:p>
            <a:pPr marL="171450" indent="-171450">
              <a:buFont typeface="Arial" panose="020B0604020202020204" pitchFamily="34" charset="0"/>
              <a:buChar char="•"/>
            </a:pPr>
            <a:r>
              <a:rPr lang="en-US" dirty="0">
                <a:highlight>
                  <a:srgbClr val="FFFF00"/>
                </a:highlight>
              </a:rPr>
              <a:t>“But the word of God is not bound” (2 Tim 2:9b)</a:t>
            </a:r>
            <a:br>
              <a:rPr lang="en-US" dirty="0"/>
            </a:br>
            <a:r>
              <a:rPr lang="en-US" dirty="0"/>
              <a:t>- The word of God is here referring to the gospel. </a:t>
            </a:r>
            <a:br>
              <a:rPr lang="en-US" dirty="0"/>
            </a:br>
            <a:r>
              <a:rPr lang="en-US" dirty="0"/>
              <a:t>- The gospel which is the power of God unto salvation is not and cannot be bound</a:t>
            </a:r>
            <a:br>
              <a:rPr lang="en-US" dirty="0"/>
            </a:br>
            <a:r>
              <a:rPr lang="en-US" dirty="0">
                <a:highlight>
                  <a:srgbClr val="8AF8FF"/>
                </a:highlight>
              </a:rPr>
              <a:t>- Though they may bind the messenger, and though Timothy may end up in prison as well, the message can never be bound</a:t>
            </a:r>
            <a:br>
              <a:rPr lang="en-US" dirty="0"/>
            </a:br>
            <a:r>
              <a:rPr lang="en-US" dirty="0"/>
              <a:t>- In Paul’s earlier imprisonment, in Philippians 1:12-14 Paul says,</a:t>
            </a:r>
            <a:r>
              <a:rPr lang="en-US" b="1" dirty="0">
                <a:highlight>
                  <a:srgbClr val="A3EA90"/>
                </a:highlight>
              </a:rPr>
              <a:t> “I want you to know brothers, that what has happened to me has really served to advance the gospel, so that it has become known throughout the whole imperial guard and to all the rest that my imprisonment is for Christ. And most of the brothers, having become confident in the Lord by my imprisonment, are much more bold to speak the word without fear”</a:t>
            </a:r>
            <a:br>
              <a:rPr lang="en-US" dirty="0"/>
            </a:br>
            <a:r>
              <a:rPr lang="en-US" dirty="0"/>
              <a:t>- And time and time again in the book of Acts, we see that though there was a tremendous amount of suffering, the word of God continued to multiply and grow the church rapidly</a:t>
            </a:r>
            <a:br>
              <a:rPr lang="en-US" dirty="0"/>
            </a:br>
            <a:r>
              <a:rPr lang="en-US" dirty="0"/>
              <a:t>- The gospel keeps spreading regardless of Paul’s chains</a:t>
            </a:r>
            <a:br>
              <a:rPr lang="en-US" dirty="0"/>
            </a:br>
            <a:r>
              <a:rPr lang="en-US" dirty="0">
                <a:highlight>
                  <a:srgbClr val="8AF8FF"/>
                </a:highlight>
              </a:rPr>
              <a:t>- And so Timothy must trust the gospel is advancing, as we all must. </a:t>
            </a:r>
            <a:br>
              <a:rPr lang="en-US" dirty="0"/>
            </a:br>
            <a:r>
              <a:rPr lang="en-US" dirty="0"/>
              <a:t>- Our job is not to convert, but to tell others of the gospel</a:t>
            </a:r>
            <a:br>
              <a:rPr lang="en-US" dirty="0"/>
            </a:br>
            <a:r>
              <a:rPr lang="en-US" dirty="0"/>
              <a:t>- For when the gospel comes in power, it bears down on all before it, it cannot be bound</a:t>
            </a:r>
            <a:br>
              <a:rPr lang="en-US" dirty="0"/>
            </a:br>
            <a:r>
              <a:rPr lang="en-US" dirty="0">
                <a:highlight>
                  <a:srgbClr val="8AF8FF"/>
                </a:highlight>
              </a:rPr>
              <a:t>- It is our responsibility to endure in proclaiming the gospel, and we let the Lord see the results</a:t>
            </a:r>
          </a:p>
          <a:p>
            <a:pPr marL="171450" indent="-171450">
              <a:buFont typeface="Arial" panose="020B0604020202020204" pitchFamily="34" charset="0"/>
              <a:buChar char="•"/>
            </a:pPr>
            <a:r>
              <a:rPr lang="en-US" dirty="0">
                <a:highlight>
                  <a:srgbClr val="FFFF00"/>
                </a:highlight>
              </a:rPr>
              <a:t>“Therefore I endure everything for the sake of the elect” (2 Tim 2:10a)</a:t>
            </a:r>
            <a:br>
              <a:rPr lang="en-US" dirty="0"/>
            </a:br>
            <a:r>
              <a:rPr lang="en-US" dirty="0"/>
              <a:t>- Paul is willing to suffer and endure everything that comes his way for the sake of the elect</a:t>
            </a:r>
            <a:br>
              <a:rPr lang="en-US" dirty="0"/>
            </a:br>
            <a:r>
              <a:rPr lang="en-US" dirty="0"/>
              <a:t>- Now we must wrestle with this subject of the elect. Who are the elect?</a:t>
            </a:r>
            <a:br>
              <a:rPr lang="en-US" dirty="0"/>
            </a:br>
            <a:r>
              <a:rPr lang="en-US" dirty="0">
                <a:highlight>
                  <a:srgbClr val="8AF8FF"/>
                </a:highlight>
              </a:rPr>
              <a:t>- But there are a couple things we must consider when it comes to any topic of theology or doctrine</a:t>
            </a:r>
            <a:br>
              <a:rPr lang="en-US" dirty="0"/>
            </a:br>
            <a:r>
              <a:rPr lang="en-US" dirty="0"/>
              <a:t>- Our sole and final authority is Scripture, we must toss out experience and feelings, and let Scripture speak for itself</a:t>
            </a:r>
            <a:br>
              <a:rPr lang="en-US" dirty="0"/>
            </a:br>
            <a:r>
              <a:rPr lang="en-US" dirty="0"/>
              <a:t>- Secondly, Scripture interprets Scripture. Meaning that Scripture cannot contradict itself and we cannot come up with a doctrine based off of one verse</a:t>
            </a:r>
            <a:br>
              <a:rPr lang="en-US" dirty="0"/>
            </a:br>
            <a:r>
              <a:rPr lang="en-US" dirty="0">
                <a:highlight>
                  <a:srgbClr val="8AF8FF"/>
                </a:highlight>
              </a:rPr>
              <a:t>- But we determine something based on the whole of Scripture</a:t>
            </a:r>
            <a:br>
              <a:rPr lang="en-US" dirty="0"/>
            </a:br>
            <a:r>
              <a:rPr lang="en-US" dirty="0"/>
              <a:t>- Thirdly, we must interpret Scripture through exegesis. Meaning we must, as best we can and by the guidance of the Holy Spirit, stay faithful to the text. </a:t>
            </a:r>
            <a:br>
              <a:rPr lang="en-US" dirty="0"/>
            </a:br>
            <a:r>
              <a:rPr lang="en-US" dirty="0"/>
              <a:t>- Interpret verses based on its context in Scripture, in history and in accordance with the author’s original intent </a:t>
            </a:r>
            <a:br>
              <a:rPr lang="en-US" dirty="0"/>
            </a:br>
            <a:r>
              <a:rPr lang="en-US" dirty="0">
                <a:highlight>
                  <a:srgbClr val="8AF8FF"/>
                </a:highlight>
              </a:rPr>
              <a:t>- Regardless of what side you sit on with this, we must always come back to Scripture, and not listen to any person’s opinion, weigh up what I say against Scripture</a:t>
            </a:r>
            <a:br>
              <a:rPr lang="en-US" dirty="0"/>
            </a:br>
            <a:r>
              <a:rPr lang="en-US" dirty="0"/>
              <a:t>- And lastly, we must all humbly submit to whatever Scripture says</a:t>
            </a:r>
            <a:br>
              <a:rPr lang="en-US" dirty="0"/>
            </a:br>
            <a:r>
              <a:rPr lang="en-US" dirty="0"/>
              <a:t>- I believe based on Scripture that the doctrine of election states that God has chosen some from mankind, by His grace</a:t>
            </a:r>
            <a:br>
              <a:rPr lang="en-US" dirty="0"/>
            </a:br>
            <a:r>
              <a:rPr lang="en-US" dirty="0">
                <a:highlight>
                  <a:srgbClr val="8AF8FF"/>
                </a:highlight>
              </a:rPr>
              <a:t>- And drawn them to Himself that they might be born again and granted salvation</a:t>
            </a:r>
            <a:br>
              <a:rPr lang="en-US" dirty="0"/>
            </a:br>
            <a:r>
              <a:rPr lang="en-US" dirty="0"/>
              <a:t>- Now there are many passages we could jump to</a:t>
            </a:r>
            <a:br>
              <a:rPr lang="en-US" dirty="0"/>
            </a:br>
            <a:r>
              <a:rPr lang="en-US" dirty="0"/>
              <a:t>- But I don’t have that kind of time, so let’s jump quickly to the letter of Ephesians</a:t>
            </a:r>
            <a:br>
              <a:rPr lang="en-US" dirty="0"/>
            </a:br>
            <a:r>
              <a:rPr lang="en-US" dirty="0">
                <a:highlight>
                  <a:srgbClr val="8AF8FF"/>
                </a:highlight>
              </a:rPr>
              <a:t>- Let us go to Ephesians 1:3-11</a:t>
            </a:r>
            <a:br>
              <a:rPr lang="en-US" dirty="0"/>
            </a:br>
            <a:r>
              <a:rPr lang="en-US" dirty="0">
                <a:highlight>
                  <a:srgbClr val="A3EA90"/>
                </a:highlight>
              </a:rPr>
              <a:t>- In verse 4, </a:t>
            </a:r>
            <a:r>
              <a:rPr lang="en-US" dirty="0"/>
              <a:t>the word there for chose means to select out of, a highly deliberate choice with a definite outcome. </a:t>
            </a:r>
            <a:br>
              <a:rPr lang="en-US" dirty="0"/>
            </a:br>
            <a:r>
              <a:rPr lang="en-US" dirty="0"/>
              <a:t>- So God chose those whom he would save in Christ before even the world was created</a:t>
            </a:r>
            <a:br>
              <a:rPr lang="en-US" dirty="0"/>
            </a:br>
            <a:r>
              <a:rPr lang="en-US" dirty="0">
                <a:highlight>
                  <a:srgbClr val="A3EA90"/>
                </a:highlight>
              </a:rPr>
              <a:t>- Verse 5 </a:t>
            </a:r>
            <a:r>
              <a:rPr lang="en-US" dirty="0"/>
              <a:t>– He predestined us. Meaning he predetermined or preordained those whom He would save.</a:t>
            </a:r>
            <a:br>
              <a:rPr lang="en-US" dirty="0"/>
            </a:br>
            <a:r>
              <a:rPr lang="en-US" dirty="0"/>
              <a:t>- Its root word means to establish boundaries. </a:t>
            </a:r>
            <a:br>
              <a:rPr lang="en-US" dirty="0"/>
            </a:br>
            <a:r>
              <a:rPr lang="en-US" dirty="0">
                <a:highlight>
                  <a:srgbClr val="8AF8FF"/>
                </a:highlight>
              </a:rPr>
              <a:t>- God pre-established boundaries for our adoption in Christ. Why? Not because of anything foreseen, or anything we did, but according to the purpose of His will, it is all an act of grace</a:t>
            </a:r>
            <a:br>
              <a:rPr lang="en-US" dirty="0"/>
            </a:br>
            <a:r>
              <a:rPr lang="en-US" dirty="0">
                <a:highlight>
                  <a:srgbClr val="A3EA90"/>
                </a:highlight>
              </a:rPr>
              <a:t>- Continue reading until verse 11</a:t>
            </a:r>
            <a:br>
              <a:rPr lang="en-US" dirty="0"/>
            </a:br>
            <a:r>
              <a:rPr lang="en-US" dirty="0"/>
              <a:t>- Then we skip down to Ephesians 2:1 onwards</a:t>
            </a:r>
            <a:br>
              <a:rPr lang="en-US" dirty="0"/>
            </a:br>
            <a:r>
              <a:rPr lang="en-US" dirty="0">
                <a:highlight>
                  <a:srgbClr val="A3EA90"/>
                </a:highlight>
              </a:rPr>
              <a:t>- Verse 5 </a:t>
            </a:r>
            <a:r>
              <a:rPr lang="en-US" dirty="0"/>
              <a:t>– notice that. Notice that we are still dead in our trespasses, we still hate the things of God, we are still dead men walking away from God</a:t>
            </a:r>
            <a:br>
              <a:rPr lang="en-US" dirty="0"/>
            </a:br>
            <a:r>
              <a:rPr lang="en-US" dirty="0"/>
              <a:t>- And yet while we are in that state, based purely upon God’s grace we have been saved and made alive to the things of God.</a:t>
            </a:r>
            <a:br>
              <a:rPr lang="en-US" dirty="0"/>
            </a:br>
            <a:r>
              <a:rPr lang="en-US" dirty="0">
                <a:highlight>
                  <a:srgbClr val="A3EA90"/>
                </a:highlight>
              </a:rPr>
              <a:t>- Continue reading to the end of verse 10</a:t>
            </a:r>
            <a:br>
              <a:rPr lang="en-US" dirty="0"/>
            </a:br>
            <a:r>
              <a:rPr lang="en-US" dirty="0"/>
              <a:t>- </a:t>
            </a:r>
            <a:r>
              <a:rPr lang="en-AU" b="0" i="0" u="none" strike="noStrike" dirty="0">
                <a:effectLst/>
              </a:rPr>
              <a:t> The London Baptist confession sums it up like this</a:t>
            </a:r>
            <a:br>
              <a:rPr lang="en-AU" b="0" i="0" u="none" strike="noStrike" dirty="0">
                <a:effectLst/>
              </a:rPr>
            </a:br>
            <a:r>
              <a:rPr lang="en-AU" b="0" i="0" u="none" strike="noStrike" dirty="0">
                <a:effectLst/>
              </a:rPr>
              <a:t>- In God’s appointed and acceptable time, he is pleased to call effectually, by his Word and Spirit, those he has predestined to life. </a:t>
            </a:r>
            <a:br>
              <a:rPr lang="en-AU" b="0" i="0" u="none" strike="noStrike" dirty="0">
                <a:effectLst/>
              </a:rPr>
            </a:br>
            <a:r>
              <a:rPr lang="en-AU" b="0" i="0" u="none" strike="noStrike" dirty="0">
                <a:effectLst/>
                <a:highlight>
                  <a:srgbClr val="8AF8FF"/>
                </a:highlight>
              </a:rPr>
              <a:t>- He calls them out of their natural state of sin and death to grace and salvation by Jesus Christ. </a:t>
            </a:r>
            <a:br>
              <a:rPr lang="en-AU" b="0" i="0" u="none" strike="noStrike" dirty="0">
                <a:effectLst/>
              </a:rPr>
            </a:br>
            <a:r>
              <a:rPr lang="en-AU" b="0" i="0" u="none" strike="noStrike" dirty="0">
                <a:effectLst/>
              </a:rPr>
              <a:t>- He enlightens their minds spiritually and savingly to understand the things of God. He takes away their heart of stone and gives them a heart of flesh. </a:t>
            </a:r>
            <a:br>
              <a:rPr lang="en-AU" b="0" i="0" u="none" strike="noStrike" dirty="0">
                <a:effectLst/>
              </a:rPr>
            </a:br>
            <a:r>
              <a:rPr lang="en-AU" b="0" i="0" u="none" strike="noStrike" dirty="0">
                <a:effectLst/>
              </a:rPr>
              <a:t>- He renews their wills and by his almighty power turns them to good and effectually draws them to Jesus Christ. </a:t>
            </a:r>
            <a:br>
              <a:rPr lang="en-AU" b="0" i="0" u="none" strike="noStrike" dirty="0">
                <a:effectLst/>
              </a:rPr>
            </a:br>
            <a:r>
              <a:rPr lang="en-AU" b="0" i="0" u="none" strike="noStrike" dirty="0">
                <a:effectLst/>
                <a:highlight>
                  <a:srgbClr val="8AF8FF"/>
                </a:highlight>
              </a:rPr>
              <a:t>- Yet he does all this in such a way that they come completely freely, since they are made willing by his grace.</a:t>
            </a:r>
            <a:br>
              <a:rPr lang="en-AU" b="0" i="0" u="none" strike="noStrike" baseline="30000" dirty="0">
                <a:effectLst/>
              </a:rPr>
            </a:br>
            <a:r>
              <a:rPr lang="en-AU" b="0" i="0" u="none" strike="noStrike" dirty="0">
                <a:effectLst/>
              </a:rPr>
              <a:t>- If God did not choose us before the foundations of the world, and left us to our own devices to try and choose Him</a:t>
            </a:r>
            <a:br>
              <a:rPr lang="en-AU" b="0" i="0" u="none" strike="noStrike" dirty="0">
                <a:effectLst/>
              </a:rPr>
            </a:br>
            <a:r>
              <a:rPr lang="en-AU" b="0" i="0" u="none" strike="noStrike" dirty="0">
                <a:effectLst/>
              </a:rPr>
              <a:t>- With a nature that is totally depraved, and minds which were hostile to God, we would all be eternally  lost and condemned to hell </a:t>
            </a:r>
            <a:br>
              <a:rPr lang="en-AU" b="0" i="0" u="none" strike="noStrike" baseline="30000" dirty="0">
                <a:effectLst/>
              </a:rPr>
            </a:br>
            <a:r>
              <a:rPr lang="en-AU" b="0" i="0" u="none" strike="noStrike" dirty="0">
                <a:effectLst/>
                <a:highlight>
                  <a:srgbClr val="8AF8FF"/>
                </a:highlight>
              </a:rPr>
              <a:t>- Based on Romans 8, we are elected, called, regenerated, justified, adopted, sanctified, and glorified</a:t>
            </a:r>
            <a:br>
              <a:rPr lang="en-US" dirty="0"/>
            </a:br>
            <a:r>
              <a:rPr lang="en-US" dirty="0"/>
              <a:t>- All of it is a gift of God</a:t>
            </a:r>
            <a:br>
              <a:rPr lang="en-US" dirty="0"/>
            </a:br>
            <a:r>
              <a:rPr lang="en-US" dirty="0"/>
              <a:t>- And so Paul, was laying it all on the line, because of the sheer privilege of being able to be involved in preaching the gospel that the elect may enter into the sheepfold</a:t>
            </a:r>
            <a:br>
              <a:rPr lang="en-US" dirty="0"/>
            </a:br>
            <a:r>
              <a:rPr lang="en-US" dirty="0">
                <a:highlight>
                  <a:srgbClr val="8AF8FF"/>
                </a:highlight>
              </a:rPr>
              <a:t>- And it was a comfort to Him to know that God is sovereign over it all</a:t>
            </a:r>
            <a:br>
              <a:rPr lang="en-US" dirty="0"/>
            </a:br>
            <a:r>
              <a:rPr lang="en-US" dirty="0"/>
              <a:t>- And all his present trials are but light and momentary afflictions in view of the priceless benefits </a:t>
            </a:r>
            <a:br>
              <a:rPr lang="en-US" dirty="0"/>
            </a:br>
            <a:r>
              <a:rPr lang="en-US" dirty="0"/>
              <a:t>- And he is encouraging Timothy, that we don’t know who the elect are, so we preach the gospel faithfully, that all of God’s elect may come to repentance and faith</a:t>
            </a:r>
            <a:br>
              <a:rPr lang="en-US" dirty="0"/>
            </a:br>
            <a:r>
              <a:rPr lang="en-US" dirty="0">
                <a:highlight>
                  <a:srgbClr val="8AF8FF"/>
                </a:highlight>
              </a:rPr>
              <a:t>- And there is a comfort in this, in that the job of the Christian is simply to preach the gospel faithfully. </a:t>
            </a:r>
            <a:br>
              <a:rPr lang="en-US" dirty="0"/>
            </a:br>
            <a:r>
              <a:rPr lang="en-US" dirty="0"/>
              <a:t>- It is God who does all the saving. It does not rest on your eloquent speech or great apologetic skills</a:t>
            </a:r>
            <a:br>
              <a:rPr lang="en-US" dirty="0"/>
            </a:br>
            <a:r>
              <a:rPr lang="en-US" dirty="0"/>
              <a:t>- We are saved by grace alone, through faith alone, in Christ alone</a:t>
            </a:r>
          </a:p>
          <a:p>
            <a:pPr marL="171450" indent="-171450">
              <a:buFont typeface="Arial" panose="020B0604020202020204" pitchFamily="34" charset="0"/>
              <a:buChar char="•"/>
            </a:pPr>
            <a:r>
              <a:rPr lang="en-US" dirty="0">
                <a:highlight>
                  <a:srgbClr val="FFFF00"/>
                </a:highlight>
              </a:rPr>
              <a:t>“that they also may obtain the salvation that is in Christ Jesus with eternal glory” (2 Tim 2:10b)</a:t>
            </a:r>
            <a:br>
              <a:rPr lang="en-US" dirty="0"/>
            </a:br>
            <a:r>
              <a:rPr lang="en-US" dirty="0"/>
              <a:t>- We are predestined in Christ, and salvation is only in Christ, which is why we must remember Jesus Christ</a:t>
            </a:r>
            <a:br>
              <a:rPr lang="en-US" dirty="0"/>
            </a:br>
            <a:r>
              <a:rPr lang="en-US" dirty="0"/>
              <a:t>- The gospel is the person and work of Jesus Christ</a:t>
            </a:r>
            <a:br>
              <a:rPr lang="en-US" dirty="0"/>
            </a:br>
            <a:r>
              <a:rPr lang="en-US" dirty="0">
                <a:highlight>
                  <a:srgbClr val="8AF8FF"/>
                </a:highlight>
              </a:rPr>
              <a:t>- And now all those who are saved look ahead at what awaits them, as an encouragement to endure the suffering</a:t>
            </a:r>
            <a:br>
              <a:rPr lang="en-US" dirty="0"/>
            </a:br>
            <a:r>
              <a:rPr lang="en-US" dirty="0"/>
              <a:t>- We look ahead and see the victory of the war, the imperishable crown, and a share of the first crops, we look ahead and see our Master</a:t>
            </a:r>
            <a:br>
              <a:rPr lang="en-US" dirty="0"/>
            </a:br>
            <a:r>
              <a:rPr lang="en-US" dirty="0"/>
              <a:t>- And He beckons us into eternal glory, with arms wide open, ready to embrace us, His children, and we are given a divine commendation, “well done, good and faithful servant”</a:t>
            </a:r>
          </a:p>
        </p:txBody>
      </p:sp>
      <p:sp>
        <p:nvSpPr>
          <p:cNvPr id="4" name="Slide Number Placeholder 3"/>
          <p:cNvSpPr>
            <a:spLocks noGrp="1"/>
          </p:cNvSpPr>
          <p:nvPr>
            <p:ph type="sldNum" sz="quarter" idx="5"/>
          </p:nvPr>
        </p:nvSpPr>
        <p:spPr/>
        <p:txBody>
          <a:bodyPr/>
          <a:lstStyle/>
          <a:p>
            <a:fld id="{1CBB84D1-8EB7-1341-83CD-54A5858C9FA3}" type="slidenum">
              <a:rPr lang="en-US" smtClean="0"/>
              <a:t>7</a:t>
            </a:fld>
            <a:endParaRPr lang="en-US" dirty="0"/>
          </a:p>
        </p:txBody>
      </p:sp>
    </p:spTree>
    <p:extLst>
      <p:ext uri="{BB962C8B-B14F-4D97-AF65-F5344CB8AC3E}">
        <p14:creationId xmlns:p14="http://schemas.microsoft.com/office/powerpoint/2010/main" val="23567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384175"/>
            <a:ext cx="2292350" cy="1290638"/>
          </a:xfrm>
        </p:spPr>
      </p:sp>
      <p:sp>
        <p:nvSpPr>
          <p:cNvPr id="3" name="Notes Placeholder 2"/>
          <p:cNvSpPr>
            <a:spLocks noGrp="1"/>
          </p:cNvSpPr>
          <p:nvPr>
            <p:ph type="body" idx="1"/>
          </p:nvPr>
        </p:nvSpPr>
        <p:spPr>
          <a:xfrm>
            <a:off x="158858" y="1874325"/>
            <a:ext cx="6540284" cy="6810887"/>
          </a:xfrm>
        </p:spPr>
        <p:txBody>
          <a:bodyPr/>
          <a:lstStyle/>
          <a:p>
            <a:pPr marL="171450" indent="-171450">
              <a:buFont typeface="Arial" panose="020B0604020202020204" pitchFamily="34" charset="0"/>
              <a:buChar char="•"/>
            </a:pPr>
            <a:r>
              <a:rPr lang="en-US" dirty="0">
                <a:highlight>
                  <a:srgbClr val="FFFF00"/>
                </a:highlight>
              </a:rPr>
              <a:t>“The saying is trustworthy, for: if we have died with him, we will also live with him” (2 Tim 2:11)</a:t>
            </a:r>
            <a:br>
              <a:rPr lang="en-US" dirty="0"/>
            </a:br>
            <a:r>
              <a:rPr lang="en-US" dirty="0"/>
              <a:t>- Throughout the 3 pastoral epistles, there are 5 trustworthy sayings, and the term never appears elsewhere in Scripture</a:t>
            </a:r>
            <a:br>
              <a:rPr lang="en-US" dirty="0"/>
            </a:br>
            <a:r>
              <a:rPr lang="en-US" dirty="0"/>
              <a:t>- Each of these sayings accompanies a foundational doctrinal statement</a:t>
            </a:r>
            <a:br>
              <a:rPr lang="en-US" dirty="0"/>
            </a:br>
            <a:r>
              <a:rPr lang="en-US" dirty="0">
                <a:highlight>
                  <a:srgbClr val="8AF8FF"/>
                </a:highlight>
              </a:rPr>
              <a:t>- This hymn, or saying, is very Pauline in its language, and is placed here to inspire faithfulness to Christ</a:t>
            </a:r>
            <a:br>
              <a:rPr lang="en-US" dirty="0"/>
            </a:br>
            <a:r>
              <a:rPr lang="en-US" dirty="0"/>
              <a:t>- This first line is the conversion of the sinner and echoes Romans 6:8, “Now if we have died with Christ, we believe we will also live with him”</a:t>
            </a:r>
            <a:br>
              <a:rPr lang="en-US" dirty="0"/>
            </a:br>
            <a:r>
              <a:rPr lang="en-US" dirty="0"/>
              <a:t>- The old man has been crucified with Christ, and it is no longer I who lives but Christ who lives within me</a:t>
            </a:r>
            <a:br>
              <a:rPr lang="en-US" dirty="0"/>
            </a:br>
            <a:r>
              <a:rPr lang="en-US" dirty="0">
                <a:highlight>
                  <a:srgbClr val="8AF8FF"/>
                </a:highlight>
              </a:rPr>
              <a:t>- The life we now live, we live in Christ and are kept by the Holy Spirit which now dwells in us</a:t>
            </a:r>
            <a:br>
              <a:rPr lang="en-US" dirty="0"/>
            </a:br>
            <a:r>
              <a:rPr lang="en-US" dirty="0"/>
              <a:t>- We have died to sin and are alive to the things of God, and because Christ lives, we live also, and we live to please the one who enlisted us</a:t>
            </a:r>
            <a:br>
              <a:rPr lang="en-US" dirty="0"/>
            </a:br>
            <a:r>
              <a:rPr lang="en-US" dirty="0"/>
              <a:t>- And because of the sufficiency of Christ’s life, death, and resurrection, we have assurance of an eternity with Christ</a:t>
            </a:r>
          </a:p>
          <a:p>
            <a:pPr marL="171450" indent="-171450">
              <a:buFont typeface="Arial" panose="020B0604020202020204" pitchFamily="34" charset="0"/>
              <a:buChar char="•"/>
            </a:pPr>
            <a:r>
              <a:rPr lang="en-US" dirty="0">
                <a:highlight>
                  <a:srgbClr val="FFFF00"/>
                </a:highlight>
              </a:rPr>
              <a:t>“If we endure, we will also reign with him” (2 Tim 2:12a)</a:t>
            </a:r>
            <a:br>
              <a:rPr lang="en-US" dirty="0"/>
            </a:br>
            <a:r>
              <a:rPr lang="en-US" dirty="0"/>
              <a:t>- If you persevere until the end, you will reign the Christ. </a:t>
            </a:r>
            <a:br>
              <a:rPr lang="en-US" dirty="0"/>
            </a:br>
            <a:r>
              <a:rPr lang="en-US" dirty="0"/>
              <a:t>- This is once again a summons, to Timothy and then to us as Christians, to press on and fight the good fight of faith</a:t>
            </a:r>
            <a:br>
              <a:rPr lang="en-US" dirty="0"/>
            </a:br>
            <a:r>
              <a:rPr lang="en-US" dirty="0">
                <a:highlight>
                  <a:srgbClr val="8AF8FF"/>
                </a:highlight>
              </a:rPr>
              <a:t>- Be strengthened by the grace that is in Christ Jesus, you do not fight in your own strength, but by his grace, because in Christ we find grace upon grace.</a:t>
            </a:r>
            <a:br>
              <a:rPr lang="en-US" dirty="0"/>
            </a:br>
            <a:r>
              <a:rPr lang="en-US" dirty="0"/>
              <a:t>- There is enough grace and strength to be found in Christ for all, if we will but come and drink from Jesus, the fount of joy eternal</a:t>
            </a:r>
            <a:br>
              <a:rPr lang="en-US" dirty="0"/>
            </a:br>
            <a:r>
              <a:rPr lang="en-US" dirty="0"/>
              <a:t>- We are to press on in the face of danger and suffering and persecution and look to the glory that awaits</a:t>
            </a:r>
          </a:p>
          <a:p>
            <a:pPr marL="171450" indent="-171450">
              <a:buFont typeface="Arial" panose="020B0604020202020204" pitchFamily="34" charset="0"/>
              <a:buChar char="•"/>
            </a:pPr>
            <a:r>
              <a:rPr lang="en-US" dirty="0">
                <a:highlight>
                  <a:srgbClr val="FFFF00"/>
                </a:highlight>
              </a:rPr>
              <a:t>“if we deny him, he will also deny us”</a:t>
            </a:r>
            <a:br>
              <a:rPr lang="en-US" dirty="0"/>
            </a:br>
            <a:r>
              <a:rPr lang="en-US" dirty="0"/>
              <a:t>- The denial that Paul is referencing here is to deny Jesus in a settled and decided way. </a:t>
            </a:r>
            <a:br>
              <a:rPr lang="en-US" dirty="0"/>
            </a:br>
            <a:r>
              <a:rPr lang="en-US" dirty="0"/>
              <a:t>- This is not the same kind of denial that Peter did when he denied Jesus 3x, that was a moment of weakness</a:t>
            </a:r>
            <a:br>
              <a:rPr lang="en-US" dirty="0"/>
            </a:br>
            <a:r>
              <a:rPr lang="en-US" dirty="0">
                <a:highlight>
                  <a:srgbClr val="8AF8FF"/>
                </a:highlight>
              </a:rPr>
              <a:t>- An instance of temporary faithlessness, which comes up in the next verse</a:t>
            </a:r>
            <a:br>
              <a:rPr lang="en-US" dirty="0"/>
            </a:br>
            <a:r>
              <a:rPr lang="en-US" dirty="0"/>
              <a:t>- Here we are talking about the kind of denial where Jesus Christ and the gospel is renounced and rejected in a settled way, in both word and deed</a:t>
            </a:r>
            <a:br>
              <a:rPr lang="en-US" dirty="0"/>
            </a:br>
            <a:r>
              <a:rPr lang="en-US" dirty="0"/>
              <a:t>- It references Jesus words in Matthew 10:33 – </a:t>
            </a:r>
            <a:r>
              <a:rPr lang="en-US" b="1" dirty="0">
                <a:highlight>
                  <a:srgbClr val="A3EA90"/>
                </a:highlight>
              </a:rPr>
              <a:t>“but whoever denies me before men, I also will deny before my Father in heaven”</a:t>
            </a:r>
            <a:br>
              <a:rPr lang="en-US" dirty="0"/>
            </a:br>
            <a:r>
              <a:rPr lang="en-US" dirty="0">
                <a:highlight>
                  <a:srgbClr val="8AF8FF"/>
                </a:highlight>
              </a:rPr>
              <a:t>- This is full blown apostasy, a complete denial of Jesus Christ and it serves as a warning to the church in Ephesus, especially, Hermogenes and </a:t>
            </a:r>
            <a:r>
              <a:rPr lang="en-US" dirty="0" err="1">
                <a:highlight>
                  <a:srgbClr val="8AF8FF"/>
                </a:highlight>
              </a:rPr>
              <a:t>Phygelus</a:t>
            </a:r>
            <a:endParaRPr lang="en-US" dirty="0">
              <a:highlight>
                <a:srgbClr val="8AF8FF"/>
              </a:highlight>
            </a:endParaRPr>
          </a:p>
        </p:txBody>
      </p:sp>
      <p:sp>
        <p:nvSpPr>
          <p:cNvPr id="4" name="Slide Number Placeholder 3"/>
          <p:cNvSpPr>
            <a:spLocks noGrp="1"/>
          </p:cNvSpPr>
          <p:nvPr>
            <p:ph type="sldNum" sz="quarter" idx="5"/>
          </p:nvPr>
        </p:nvSpPr>
        <p:spPr/>
        <p:txBody>
          <a:bodyPr/>
          <a:lstStyle/>
          <a:p>
            <a:fld id="{1CBB84D1-8EB7-1341-83CD-54A5858C9FA3}" type="slidenum">
              <a:rPr lang="en-US" smtClean="0"/>
              <a:t>8</a:t>
            </a:fld>
            <a:endParaRPr lang="en-US"/>
          </a:p>
        </p:txBody>
      </p:sp>
    </p:spTree>
    <p:extLst>
      <p:ext uri="{BB962C8B-B14F-4D97-AF65-F5344CB8AC3E}">
        <p14:creationId xmlns:p14="http://schemas.microsoft.com/office/powerpoint/2010/main" val="223911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9813" y="306388"/>
            <a:ext cx="2238375" cy="1258887"/>
          </a:xfrm>
        </p:spPr>
      </p:sp>
      <p:sp>
        <p:nvSpPr>
          <p:cNvPr id="3" name="Notes Placeholder 2"/>
          <p:cNvSpPr>
            <a:spLocks noGrp="1"/>
          </p:cNvSpPr>
          <p:nvPr>
            <p:ph type="body" idx="1"/>
          </p:nvPr>
        </p:nvSpPr>
        <p:spPr>
          <a:xfrm>
            <a:off x="166606" y="1703844"/>
            <a:ext cx="6524787" cy="5254895"/>
          </a:xfrm>
        </p:spPr>
        <p:txBody>
          <a:bodyPr/>
          <a:lstStyle/>
          <a:p>
            <a:pPr marL="171450" indent="-171450">
              <a:buFont typeface="Arial" panose="020B0604020202020204" pitchFamily="34" charset="0"/>
              <a:buChar char="•"/>
            </a:pPr>
            <a:r>
              <a:rPr lang="en-US" dirty="0">
                <a:highlight>
                  <a:srgbClr val="FFFF00"/>
                </a:highlight>
              </a:rPr>
              <a:t>“if we are faithless, he remains faithful” (2 Tim 2:13a)</a:t>
            </a:r>
            <a:br>
              <a:rPr lang="en-US" dirty="0"/>
            </a:br>
            <a:r>
              <a:rPr lang="en-US" dirty="0"/>
              <a:t>- Now this can be interpreted one of 2 ways. It can be a warning or a promise</a:t>
            </a:r>
            <a:br>
              <a:rPr lang="en-US" dirty="0"/>
            </a:br>
            <a:r>
              <a:rPr lang="en-US" dirty="0"/>
              <a:t>- If it is a warning, God will be faithful to punish a person’s unbelief, which is true</a:t>
            </a:r>
            <a:br>
              <a:rPr lang="en-US" dirty="0"/>
            </a:br>
            <a:r>
              <a:rPr lang="en-US" dirty="0">
                <a:highlight>
                  <a:srgbClr val="8AF8FF"/>
                </a:highlight>
              </a:rPr>
              <a:t>- But I don’t think Paul is referencing unbelief here, but temporary faithlessness such as Peter</a:t>
            </a:r>
            <a:br>
              <a:rPr lang="en-US" dirty="0"/>
            </a:br>
            <a:r>
              <a:rPr lang="en-US" dirty="0"/>
              <a:t>- Let me try and explain why I think that. </a:t>
            </a:r>
            <a:br>
              <a:rPr lang="en-US" dirty="0"/>
            </a:br>
            <a:r>
              <a:rPr lang="en-US" dirty="0"/>
              <a:t>- If this line is a warning to unbelievers, the language that is used is strange</a:t>
            </a:r>
            <a:br>
              <a:rPr lang="en-US" dirty="0"/>
            </a:br>
            <a:r>
              <a:rPr lang="en-US" dirty="0">
                <a:highlight>
                  <a:srgbClr val="8AF8FF"/>
                </a:highlight>
              </a:rPr>
              <a:t>- Usually in Scripture when God’s faithfulness is referenced, it is usually to the benefits enjoyed by believers and not punishment</a:t>
            </a:r>
            <a:br>
              <a:rPr lang="en-US" dirty="0"/>
            </a:br>
            <a:r>
              <a:rPr lang="en-US" dirty="0"/>
              <a:t>- The tense of words shifts from future judgement, to present day life of a Christian. </a:t>
            </a:r>
            <a:br>
              <a:rPr lang="en-US" dirty="0"/>
            </a:br>
            <a:r>
              <a:rPr lang="en-US" dirty="0"/>
              <a:t>- This change indicates a change of topic from the previous line</a:t>
            </a:r>
            <a:br>
              <a:rPr lang="en-US" dirty="0"/>
            </a:br>
            <a:r>
              <a:rPr lang="en-US" dirty="0">
                <a:highlight>
                  <a:srgbClr val="8AF8FF"/>
                </a:highlight>
              </a:rPr>
              <a:t>- But given that the focus is Christ’ faithfulness, it is dealing with Christ’s faithfulness as the great Shepherd to his flock</a:t>
            </a:r>
            <a:br>
              <a:rPr lang="en-US" dirty="0"/>
            </a:br>
            <a:r>
              <a:rPr lang="en-US" dirty="0"/>
              <a:t>- It is dealing with those moments of weakness as Christians when we fall into sin</a:t>
            </a:r>
            <a:br>
              <a:rPr lang="en-US" dirty="0"/>
            </a:br>
            <a:r>
              <a:rPr lang="en-US" dirty="0"/>
              <a:t>- Do you think Timothy could see some faithlessness in himself?</a:t>
            </a:r>
            <a:br>
              <a:rPr lang="en-US" dirty="0"/>
            </a:br>
            <a:r>
              <a:rPr lang="en-US" dirty="0">
                <a:highlight>
                  <a:srgbClr val="8AF8FF"/>
                </a:highlight>
              </a:rPr>
              <a:t>- Paul encourages us that Christ is still faithful to his chosen people. </a:t>
            </a:r>
            <a:br>
              <a:rPr lang="en-US" dirty="0"/>
            </a:br>
            <a:r>
              <a:rPr lang="en-US" dirty="0"/>
              <a:t>- For to deny one of his sheep would be to deny himself</a:t>
            </a:r>
          </a:p>
          <a:p>
            <a:pPr marL="171450" indent="-171450">
              <a:buFont typeface="Arial" panose="020B0604020202020204" pitchFamily="34" charset="0"/>
              <a:buChar char="•"/>
            </a:pPr>
            <a:r>
              <a:rPr lang="en-US" dirty="0">
                <a:highlight>
                  <a:srgbClr val="FFFF00"/>
                </a:highlight>
              </a:rPr>
              <a:t>“for he cannot deny himself” (2 Tim 2:13b)</a:t>
            </a:r>
            <a:br>
              <a:rPr lang="en-US" dirty="0"/>
            </a:br>
            <a:r>
              <a:rPr lang="en-US" dirty="0"/>
              <a:t>- This is just good. Though we as humans are mutable, we are changeable. </a:t>
            </a:r>
            <a:br>
              <a:rPr lang="en-US" dirty="0"/>
            </a:br>
            <a:r>
              <a:rPr lang="en-US" dirty="0"/>
              <a:t>- We change all throughout our lives, our physical appearance changes, our food preferences change, our character and personality develop and change</a:t>
            </a:r>
            <a:br>
              <a:rPr lang="en-US" dirty="0"/>
            </a:br>
            <a:r>
              <a:rPr lang="en-US" dirty="0">
                <a:highlight>
                  <a:srgbClr val="8AF8FF"/>
                </a:highlight>
              </a:rPr>
              <a:t>- But the Triune God is immutable, is incapable of change and will not deny or turn away even the weakest of sheep, he cannot and will not do that</a:t>
            </a:r>
            <a:br>
              <a:rPr lang="en-US" dirty="0"/>
            </a:br>
            <a:r>
              <a:rPr lang="en-US" dirty="0"/>
              <a:t>- For such is the grace and love of God. He is faithful to sustain his people to the end. </a:t>
            </a:r>
            <a:br>
              <a:rPr lang="en-US" dirty="0"/>
            </a:br>
            <a:r>
              <a:rPr lang="en-US" dirty="0"/>
              <a:t>- He preserves us in temptation, he convicts us in sin, he brings us to our knees in repentance</a:t>
            </a:r>
            <a:br>
              <a:rPr lang="en-US" dirty="0"/>
            </a:br>
            <a:r>
              <a:rPr lang="en-US" dirty="0">
                <a:highlight>
                  <a:srgbClr val="8AF8FF"/>
                </a:highlight>
              </a:rPr>
              <a:t>- He empowers us to good works by his grace. And when we fail, God is faithful to His promise of redemption</a:t>
            </a:r>
            <a:br>
              <a:rPr lang="en-US" dirty="0"/>
            </a:br>
            <a:r>
              <a:rPr lang="en-US" dirty="0"/>
              <a:t>- And has sealed us with the Holy Spirit which  now dwells inside of all his children as a guarantee of the eternal glory which awaits us</a:t>
            </a:r>
          </a:p>
          <a:p>
            <a:pPr marL="171450" indent="-171450">
              <a:buFont typeface="Arial" panose="020B0604020202020204" pitchFamily="34" charset="0"/>
              <a:buChar char="•"/>
            </a:pPr>
            <a:r>
              <a:rPr lang="en-US" dirty="0">
                <a:highlight>
                  <a:srgbClr val="FFFF00"/>
                </a:highlight>
              </a:rPr>
              <a:t>Christ is faithful to his sheep, for by his blood we are forgiven, reconciled to God and adopted into the family of God</a:t>
            </a:r>
            <a:br>
              <a:rPr lang="en-US" dirty="0"/>
            </a:br>
            <a:r>
              <a:rPr lang="en-US" dirty="0"/>
              <a:t>- It is our union with Christ, and his empowering grace that enables us to endure everything</a:t>
            </a:r>
            <a:br>
              <a:rPr lang="en-US" dirty="0"/>
            </a:br>
            <a:r>
              <a:rPr lang="en-US" dirty="0"/>
              <a:t>- Good soldiers in Christ Jesus we have a guarantee and a call to suffer for the sake of the gospel</a:t>
            </a:r>
            <a:br>
              <a:rPr lang="en-US" dirty="0"/>
            </a:br>
            <a:r>
              <a:rPr lang="en-US" dirty="0">
                <a:highlight>
                  <a:srgbClr val="8AF8FF"/>
                </a:highlight>
              </a:rPr>
              <a:t>- Prepare to suffer,  and even if we die, we live and reign with Christ</a:t>
            </a:r>
            <a:br>
              <a:rPr lang="en-US" dirty="0"/>
            </a:br>
            <a:r>
              <a:rPr lang="en-US" dirty="0"/>
              <a:t>- For to live is Christ and to die is gain</a:t>
            </a:r>
            <a:br>
              <a:rPr lang="en-US" dirty="0"/>
            </a:br>
            <a:r>
              <a:rPr lang="en-US" dirty="0"/>
              <a:t>- To endure in this life we need to be strong in the grace in Christ Jesus</a:t>
            </a:r>
            <a:br>
              <a:rPr lang="en-US" dirty="0"/>
            </a:br>
            <a:r>
              <a:rPr lang="en-US" dirty="0">
                <a:highlight>
                  <a:srgbClr val="8AF8FF"/>
                </a:highlight>
              </a:rPr>
              <a:t>- We are going to need to raise up faithful men</a:t>
            </a:r>
            <a:br>
              <a:rPr lang="en-US" dirty="0"/>
            </a:br>
            <a:r>
              <a:rPr lang="en-US" dirty="0"/>
              <a:t>- We need men of conviction, men who understand just how weak they are, that they might be totally dependent upon God for the oversight of His flock</a:t>
            </a:r>
            <a:br>
              <a:rPr lang="en-US" dirty="0"/>
            </a:br>
            <a:r>
              <a:rPr lang="en-US" dirty="0"/>
              <a:t>- And razor sharp in their accurate preaching of God’s Word</a:t>
            </a:r>
            <a:br>
              <a:rPr lang="en-US" dirty="0"/>
            </a:br>
            <a:r>
              <a:rPr lang="en-US" dirty="0">
                <a:highlight>
                  <a:srgbClr val="8AF8FF"/>
                </a:highlight>
              </a:rPr>
              <a:t>- We need to heed the call to suffer, and to look to Christ and his faithfulness for our comfort</a:t>
            </a:r>
            <a:br>
              <a:rPr lang="en-US" dirty="0"/>
            </a:br>
            <a:r>
              <a:rPr lang="en-US" dirty="0"/>
              <a:t>– And we give all </a:t>
            </a:r>
            <a:r>
              <a:rPr lang="en-US" dirty="0" err="1"/>
              <a:t>honour</a:t>
            </a:r>
            <a:r>
              <a:rPr lang="en-US" dirty="0"/>
              <a:t> and glory to Christ all the way to grave</a:t>
            </a:r>
            <a:br>
              <a:rPr lang="en-US" dirty="0"/>
            </a:br>
            <a:r>
              <a:rPr lang="en-US" dirty="0"/>
              <a:t>- Let me close with reminding us what Martin Luther said in his classic hymn, A Mighty Fortress Is Our God</a:t>
            </a:r>
          </a:p>
        </p:txBody>
      </p:sp>
      <p:sp>
        <p:nvSpPr>
          <p:cNvPr id="4" name="Slide Number Placeholder 3"/>
          <p:cNvSpPr>
            <a:spLocks noGrp="1"/>
          </p:cNvSpPr>
          <p:nvPr>
            <p:ph type="sldNum" sz="quarter" idx="5"/>
          </p:nvPr>
        </p:nvSpPr>
        <p:spPr/>
        <p:txBody>
          <a:bodyPr/>
          <a:lstStyle/>
          <a:p>
            <a:fld id="{1CBB84D1-8EB7-1341-83CD-54A5858C9FA3}" type="slidenum">
              <a:rPr lang="en-US" smtClean="0"/>
              <a:t>9</a:t>
            </a:fld>
            <a:endParaRPr lang="en-US"/>
          </a:p>
        </p:txBody>
      </p:sp>
    </p:spTree>
    <p:extLst>
      <p:ext uri="{BB962C8B-B14F-4D97-AF65-F5344CB8AC3E}">
        <p14:creationId xmlns:p14="http://schemas.microsoft.com/office/powerpoint/2010/main" val="134877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5917-B2F7-E0D0-6FD4-0778015700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65D5E7-C36C-C0BE-EC54-8B97CB88C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240F0D2-A5E3-FF63-ADDB-F12679200353}"/>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257116F2-E3E4-184F-1C47-34DD6D18F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5A6A-A046-0BDF-89F0-496F0A6961AE}"/>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254013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54C7-41DB-DAA3-D810-4747292AA1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BE2B872-BE35-7BA5-8748-3012B4F80F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056A8B-7566-BC5A-3E06-6100ABBC07E6}"/>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D4E8ADF0-9E93-28DA-227B-9D4F25B59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D32E9-22DC-6E42-DE95-EA228F3134AC}"/>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202794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8854E-BA42-C0C9-6FED-F2677FB7F6D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080F77-39ED-FF86-E3D2-975199426B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0F0E51-1EF7-B1CF-CD79-791410E61718}"/>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42621A0D-4BB3-7A7F-AAF1-E54E6C843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78573-45A6-FD5D-B97A-93C79A0AEDA8}"/>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23619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97E6-91E5-7B81-F1D2-5E13904C9D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0CE467-E1DA-CE57-E712-2E8C173A70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888BB4-BFA2-801E-BA8E-2145E97EEBF1}"/>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A337753F-D03E-C026-FE79-A4B86A2B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3C82E-5E9D-4FDF-204D-B95E96538597}"/>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163600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3F00-7055-A065-15EF-6BBEDF1E43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3758D7-F3E1-9144-7509-439C390963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2655AD-4912-45FD-35F4-BA10A0102E4F}"/>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E4F77575-A3A7-D869-7C44-8593C2037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3FB4C-E477-0197-DD22-9CC0D1107F80}"/>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327240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532C-53D9-6067-2C77-ED6D53554A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6686F2-16C8-2EF6-EABA-35F4DA4428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FA6D00-8C0D-8C87-11AB-0E5E9CCB6A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D72303-5D5F-8671-EC33-25DD6A3F4E14}"/>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6" name="Footer Placeholder 5">
            <a:extLst>
              <a:ext uri="{FF2B5EF4-FFF2-40B4-BE49-F238E27FC236}">
                <a16:creationId xmlns:a16="http://schemas.microsoft.com/office/drawing/2014/main" id="{B90CE583-0F1A-7EB0-38AA-752AC2240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56ED4-73E4-8037-1B9E-C7F66FC0D94B}"/>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356935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A6A9-60B4-6B96-EADE-C017F58E44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4D2479-97D6-866E-199A-F39CE48B3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4AA605-3C0E-2218-44E3-C02AB75E65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5DFC36E-E135-93E6-916D-401DD1093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1AF730-67C9-F46C-5F6D-F4B792E326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7D2C183-4E5C-05C3-E647-806D8D1990C5}"/>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8" name="Footer Placeholder 7">
            <a:extLst>
              <a:ext uri="{FF2B5EF4-FFF2-40B4-BE49-F238E27FC236}">
                <a16:creationId xmlns:a16="http://schemas.microsoft.com/office/drawing/2014/main" id="{0DCDC02D-F191-9152-78D8-531432D780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6C86A-FF96-5A45-622C-4EBAFB87ECEE}"/>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25678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AF55-A75C-6504-5B4F-C2729901A0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320441B-D853-4AB5-E9E4-306AD08A0D0F}"/>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4" name="Footer Placeholder 3">
            <a:extLst>
              <a:ext uri="{FF2B5EF4-FFF2-40B4-BE49-F238E27FC236}">
                <a16:creationId xmlns:a16="http://schemas.microsoft.com/office/drawing/2014/main" id="{6DAE6E57-B28F-B31E-F5B0-03F945A496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8882B8-DD19-4FE2-C127-1FF2539E851E}"/>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216735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1317C-7881-DD81-28F9-5D8464AD0454}"/>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3" name="Footer Placeholder 2">
            <a:extLst>
              <a:ext uri="{FF2B5EF4-FFF2-40B4-BE49-F238E27FC236}">
                <a16:creationId xmlns:a16="http://schemas.microsoft.com/office/drawing/2014/main" id="{BEAC427A-B8A0-6D80-F3E8-2251781F9F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9EB03-14AE-9B2D-EFF0-CD4585257FCA}"/>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42195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F6ED-3DF9-4F3A-4A3A-F07071C10B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417B-4F42-3100-536B-A9E20D72C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2B49F3-5332-0BBB-0808-9437405CA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3A202-151F-2E8C-FF71-2B8DE32C21FB}"/>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6" name="Footer Placeholder 5">
            <a:extLst>
              <a:ext uri="{FF2B5EF4-FFF2-40B4-BE49-F238E27FC236}">
                <a16:creationId xmlns:a16="http://schemas.microsoft.com/office/drawing/2014/main" id="{03CEAD24-758A-22E3-42E7-C0C1FC2F9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2A656-4C3A-E31C-4396-117C41C1B983}"/>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194966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2C3B-7983-0789-93D9-F9DE5E5AD0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8D8008F-B649-835B-17F2-EB7EC0ADB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34198-DC94-6299-4910-7D18AB26C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FE15EE-FC50-EB6A-13B0-F4AC62BC4BEA}"/>
              </a:ext>
            </a:extLst>
          </p:cNvPr>
          <p:cNvSpPr>
            <a:spLocks noGrp="1"/>
          </p:cNvSpPr>
          <p:nvPr>
            <p:ph type="dt" sz="half" idx="10"/>
          </p:nvPr>
        </p:nvSpPr>
        <p:spPr/>
        <p:txBody>
          <a:bodyPr/>
          <a:lstStyle/>
          <a:p>
            <a:fld id="{A67076EF-F68A-EE45-AA4A-98208B5E6490}" type="datetimeFigureOut">
              <a:rPr lang="en-US" smtClean="0"/>
              <a:t>5/18/2025</a:t>
            </a:fld>
            <a:endParaRPr lang="en-US"/>
          </a:p>
        </p:txBody>
      </p:sp>
      <p:sp>
        <p:nvSpPr>
          <p:cNvPr id="6" name="Footer Placeholder 5">
            <a:extLst>
              <a:ext uri="{FF2B5EF4-FFF2-40B4-BE49-F238E27FC236}">
                <a16:creationId xmlns:a16="http://schemas.microsoft.com/office/drawing/2014/main" id="{6BE7EDE0-3612-DD18-DDCD-8C94E4F0B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5472C-32DA-8022-0703-AE8A535B047A}"/>
              </a:ext>
            </a:extLst>
          </p:cNvPr>
          <p:cNvSpPr>
            <a:spLocks noGrp="1"/>
          </p:cNvSpPr>
          <p:nvPr>
            <p:ph type="sldNum" sz="quarter" idx="12"/>
          </p:nvPr>
        </p:nvSpPr>
        <p:spPr/>
        <p:txBody>
          <a:bodyPr/>
          <a:lstStyle/>
          <a:p>
            <a:fld id="{9D03E587-6CD9-6944-BE7B-2E9874776B9F}" type="slidenum">
              <a:rPr lang="en-US" smtClean="0"/>
              <a:t>‹#›</a:t>
            </a:fld>
            <a:endParaRPr lang="en-US"/>
          </a:p>
        </p:txBody>
      </p:sp>
    </p:spTree>
    <p:extLst>
      <p:ext uri="{BB962C8B-B14F-4D97-AF65-F5344CB8AC3E}">
        <p14:creationId xmlns:p14="http://schemas.microsoft.com/office/powerpoint/2010/main" val="342038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26686-C90F-B873-073E-635F59C9D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1ED4F1-23BC-ECC7-4E08-A61FB01C8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0AFABA-789D-4FF8-65D4-91AF4F3DC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7076EF-F68A-EE45-AA4A-98208B5E6490}" type="datetimeFigureOut">
              <a:rPr lang="en-US" smtClean="0"/>
              <a:t>5/18/2025</a:t>
            </a:fld>
            <a:endParaRPr lang="en-US"/>
          </a:p>
        </p:txBody>
      </p:sp>
      <p:sp>
        <p:nvSpPr>
          <p:cNvPr id="5" name="Footer Placeholder 4">
            <a:extLst>
              <a:ext uri="{FF2B5EF4-FFF2-40B4-BE49-F238E27FC236}">
                <a16:creationId xmlns:a16="http://schemas.microsoft.com/office/drawing/2014/main" id="{0E1198CE-34E5-B67C-2AE2-FC03F8C46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EFEBEE-AE73-ACB7-0227-54FF52BFB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03E587-6CD9-6944-BE7B-2E9874776B9F}" type="slidenum">
              <a:rPr lang="en-US" smtClean="0"/>
              <a:t>‹#›</a:t>
            </a:fld>
            <a:endParaRPr lang="en-US"/>
          </a:p>
        </p:txBody>
      </p:sp>
    </p:spTree>
    <p:extLst>
      <p:ext uri="{BB962C8B-B14F-4D97-AF65-F5344CB8AC3E}">
        <p14:creationId xmlns:p14="http://schemas.microsoft.com/office/powerpoint/2010/main" val="2917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elmet&#10;&#10;AI-generated content may be incorrect.">
            <a:extLst>
              <a:ext uri="{FF2B5EF4-FFF2-40B4-BE49-F238E27FC236}">
                <a16:creationId xmlns:a16="http://schemas.microsoft.com/office/drawing/2014/main" id="{91FCEFBE-D9FE-8EF2-CE40-5C75796B556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84D0687-3F59-A595-9FA7-70CB9AE7C311}"/>
              </a:ext>
            </a:extLst>
          </p:cNvPr>
          <p:cNvSpPr txBox="1"/>
          <p:nvPr/>
        </p:nvSpPr>
        <p:spPr>
          <a:xfrm>
            <a:off x="334870" y="1999713"/>
            <a:ext cx="6568852" cy="1754326"/>
          </a:xfrm>
          <a:prstGeom prst="rect">
            <a:avLst/>
          </a:prstGeom>
          <a:noFill/>
        </p:spPr>
        <p:txBody>
          <a:bodyPr wrap="square" rtlCol="0">
            <a:spAutoFit/>
          </a:bodyPr>
          <a:lstStyle/>
          <a:p>
            <a:pPr algn="ctr"/>
            <a:r>
              <a:rPr lang="en-US" sz="5400" b="1" dirty="0">
                <a:solidFill>
                  <a:schemeClr val="bg1"/>
                </a:solidFill>
                <a:latin typeface="Calibri" panose="020F0502020204030204" pitchFamily="34" charset="0"/>
                <a:cs typeface="Calibri" panose="020F0502020204030204" pitchFamily="34" charset="0"/>
              </a:rPr>
              <a:t>A GOOD SOLDIER’S CALL AND COMFORT</a:t>
            </a:r>
          </a:p>
        </p:txBody>
      </p:sp>
      <p:sp>
        <p:nvSpPr>
          <p:cNvPr id="5" name="TextBox 4">
            <a:extLst>
              <a:ext uri="{FF2B5EF4-FFF2-40B4-BE49-F238E27FC236}">
                <a16:creationId xmlns:a16="http://schemas.microsoft.com/office/drawing/2014/main" id="{867B0603-DBEA-1D9D-E3B5-5CF848FE85E8}"/>
              </a:ext>
            </a:extLst>
          </p:cNvPr>
          <p:cNvSpPr txBox="1"/>
          <p:nvPr/>
        </p:nvSpPr>
        <p:spPr>
          <a:xfrm>
            <a:off x="334870" y="3754039"/>
            <a:ext cx="6568852"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2 Timothy 2:1-13</a:t>
            </a:r>
          </a:p>
        </p:txBody>
      </p:sp>
    </p:spTree>
    <p:extLst>
      <p:ext uri="{BB962C8B-B14F-4D97-AF65-F5344CB8AC3E}">
        <p14:creationId xmlns:p14="http://schemas.microsoft.com/office/powerpoint/2010/main" val="90442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9A0A-51E9-F7B2-A0AB-4B3DC4725EA0}"/>
            </a:ext>
          </a:extLst>
        </p:cNvPr>
        <p:cNvGrpSpPr/>
        <p:nvPr/>
      </p:nvGrpSpPr>
      <p:grpSpPr>
        <a:xfrm>
          <a:off x="0" y="0"/>
          <a:ext cx="0" cy="0"/>
          <a:chOff x="0" y="0"/>
          <a:chExt cx="0" cy="0"/>
        </a:xfrm>
      </p:grpSpPr>
      <p:pic>
        <p:nvPicPr>
          <p:cNvPr id="5" name="Picture 4" descr="A person standing on a hill&#10;&#10;AI-generated content may be incorrect.">
            <a:extLst>
              <a:ext uri="{FF2B5EF4-FFF2-40B4-BE49-F238E27FC236}">
                <a16:creationId xmlns:a16="http://schemas.microsoft.com/office/drawing/2014/main" id="{67F739FE-1BD4-CD82-84FE-CDC436BEAF57}"/>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DE12F6C-4F98-AE4D-7E60-B2DF980D58D4}"/>
              </a:ext>
            </a:extLst>
          </p:cNvPr>
          <p:cNvSpPr txBox="1"/>
          <p:nvPr/>
        </p:nvSpPr>
        <p:spPr>
          <a:xfrm>
            <a:off x="198120" y="605477"/>
            <a:ext cx="11795760" cy="5632311"/>
          </a:xfrm>
          <a:prstGeom prst="rect">
            <a:avLst/>
          </a:prstGeom>
          <a:noFill/>
        </p:spPr>
        <p:txBody>
          <a:bodyPr wrap="square">
            <a:spAutoFit/>
          </a:bodyPr>
          <a:lstStyle/>
          <a:p>
            <a:pPr algn="ctr"/>
            <a:r>
              <a:rPr lang="en-AU" sz="4000" b="1" i="0" u="none" strike="noStrike" dirty="0">
                <a:effectLst/>
                <a:latin typeface="Calibri" panose="020F0502020204030204" pitchFamily="34" charset="0"/>
                <a:cs typeface="Calibri" panose="020F0502020204030204" pitchFamily="34" charset="0"/>
              </a:rPr>
              <a:t>“And though this world, with devils filled,</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should threaten to undo us,</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we will not fear, for God has willed</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his truth to triumph through us.</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The prince of darkness grim,</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we tremble not for him;</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his rage we can endure,</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for lo! his doom is sure;</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one little word shall fell him.”</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86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C999-D308-DAA4-44EA-A07A8F0FB3A5}"/>
            </a:ext>
          </a:extLst>
        </p:cNvPr>
        <p:cNvGrpSpPr/>
        <p:nvPr/>
      </p:nvGrpSpPr>
      <p:grpSpPr>
        <a:xfrm>
          <a:off x="0" y="0"/>
          <a:ext cx="0" cy="0"/>
          <a:chOff x="0" y="0"/>
          <a:chExt cx="0" cy="0"/>
        </a:xfrm>
      </p:grpSpPr>
      <p:pic>
        <p:nvPicPr>
          <p:cNvPr id="4" name="Picture 3" descr="A person standing on a hill&#10;&#10;AI-generated content may be incorrect.">
            <a:extLst>
              <a:ext uri="{FF2B5EF4-FFF2-40B4-BE49-F238E27FC236}">
                <a16:creationId xmlns:a16="http://schemas.microsoft.com/office/drawing/2014/main" id="{AB1EC8A1-D121-F87A-96C8-95672B52CF6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8818A56-3D65-C331-6496-16FA5AA44AB3}"/>
              </a:ext>
            </a:extLst>
          </p:cNvPr>
          <p:cNvSpPr txBox="1"/>
          <p:nvPr/>
        </p:nvSpPr>
        <p:spPr>
          <a:xfrm>
            <a:off x="698090" y="305068"/>
            <a:ext cx="11265310" cy="6247864"/>
          </a:xfrm>
          <a:prstGeom prst="rect">
            <a:avLst/>
          </a:prstGeom>
          <a:noFill/>
        </p:spPr>
        <p:txBody>
          <a:bodyPr wrap="square">
            <a:spAutoFit/>
          </a:bodyPr>
          <a:lstStyle/>
          <a:p>
            <a:pPr algn="ctr"/>
            <a:r>
              <a:rPr lang="en-AU" sz="4000" b="1" i="0" u="none" strike="noStrike" dirty="0">
                <a:effectLst/>
                <a:latin typeface="Calibri" panose="020F0502020204030204" pitchFamily="34" charset="0"/>
                <a:cs typeface="Calibri" panose="020F0502020204030204" pitchFamily="34" charset="0"/>
              </a:rPr>
              <a:t>“That Word above all earthly powers</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no thanks to them </a:t>
            </a:r>
            <a:r>
              <a:rPr lang="en-AU" sz="4000" b="1" i="0" u="none" strike="noStrike" dirty="0" err="1">
                <a:effectLst/>
                <a:latin typeface="Calibri" panose="020F0502020204030204" pitchFamily="34" charset="0"/>
                <a:cs typeface="Calibri" panose="020F0502020204030204" pitchFamily="34" charset="0"/>
              </a:rPr>
              <a:t>abideth</a:t>
            </a:r>
            <a:r>
              <a:rPr lang="en-AU" sz="4000" b="1" i="0" u="none" strike="noStrike" dirty="0">
                <a:effectLst/>
                <a:latin typeface="Calibri" panose="020F0502020204030204" pitchFamily="34" charset="0"/>
                <a:cs typeface="Calibri" panose="020F0502020204030204" pitchFamily="34" charset="0"/>
              </a:rPr>
              <a:t>;</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the Spirit and the gifts are ours</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through him who with us </a:t>
            </a:r>
            <a:r>
              <a:rPr lang="en-AU" sz="4000" b="1" i="0" u="none" strike="noStrike" dirty="0" err="1">
                <a:effectLst/>
                <a:latin typeface="Calibri" panose="020F0502020204030204" pitchFamily="34" charset="0"/>
                <a:cs typeface="Calibri" panose="020F0502020204030204" pitchFamily="34" charset="0"/>
              </a:rPr>
              <a:t>sideth</a:t>
            </a:r>
            <a:r>
              <a:rPr lang="en-AU" sz="4000" b="1" i="0" u="none" strike="noStrike" dirty="0">
                <a:effectLst/>
                <a:latin typeface="Calibri" panose="020F0502020204030204" pitchFamily="34" charset="0"/>
                <a:cs typeface="Calibri" panose="020F0502020204030204" pitchFamily="34" charset="0"/>
              </a:rPr>
              <a:t>.</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Let goods and kindred go,</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this mortal life also;</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the body they may kill:</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God's truth </a:t>
            </a:r>
            <a:r>
              <a:rPr lang="en-AU" sz="4000" b="1" i="0" u="none" strike="noStrike" dirty="0" err="1">
                <a:effectLst/>
                <a:latin typeface="Calibri" panose="020F0502020204030204" pitchFamily="34" charset="0"/>
                <a:cs typeface="Calibri" panose="020F0502020204030204" pitchFamily="34" charset="0"/>
              </a:rPr>
              <a:t>abideth</a:t>
            </a:r>
            <a:r>
              <a:rPr lang="en-AU" sz="4000" b="1" i="0" u="none" strike="noStrike" dirty="0">
                <a:effectLst/>
                <a:latin typeface="Calibri" panose="020F0502020204030204" pitchFamily="34" charset="0"/>
                <a:cs typeface="Calibri" panose="020F0502020204030204" pitchFamily="34" charset="0"/>
              </a:rPr>
              <a:t> still;</a:t>
            </a:r>
            <a:br>
              <a:rPr lang="en-AU" sz="4000" b="1" dirty="0">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his kingdom is forever!”</a:t>
            </a:r>
            <a:br>
              <a:rPr lang="en-AU" sz="4000" b="1" i="0" u="none" strike="noStrike" dirty="0">
                <a:effectLst/>
                <a:latin typeface="Calibri" panose="020F0502020204030204" pitchFamily="34" charset="0"/>
                <a:cs typeface="Calibri" panose="020F0502020204030204" pitchFamily="34" charset="0"/>
              </a:rPr>
            </a:br>
            <a:r>
              <a:rPr lang="en-AU" sz="4000" b="1" i="0" u="none" strike="noStrike" dirty="0">
                <a:effectLst/>
                <a:latin typeface="Calibri" panose="020F0502020204030204" pitchFamily="34" charset="0"/>
                <a:cs typeface="Calibri" panose="020F0502020204030204" pitchFamily="34" charset="0"/>
              </a:rPr>
              <a:t>Martin Luther – A Mighty Fortress Is </a:t>
            </a:r>
            <a:r>
              <a:rPr lang="en-AU" sz="4000" b="1" dirty="0">
                <a:latin typeface="Calibri" panose="020F0502020204030204" pitchFamily="34" charset="0"/>
                <a:cs typeface="Calibri" panose="020F0502020204030204" pitchFamily="34" charset="0"/>
              </a:rPr>
              <a:t>O</a:t>
            </a:r>
            <a:r>
              <a:rPr lang="en-AU" sz="4000" b="1" i="0" u="none" strike="noStrike" dirty="0">
                <a:effectLst/>
                <a:latin typeface="Calibri" panose="020F0502020204030204" pitchFamily="34" charset="0"/>
                <a:cs typeface="Calibri" panose="020F0502020204030204" pitchFamily="34" charset="0"/>
              </a:rPr>
              <a:t>ur God</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59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C2A7B-357C-97A8-B373-5BD63C478DF9}"/>
            </a:ext>
          </a:extLst>
        </p:cNvPr>
        <p:cNvGrpSpPr/>
        <p:nvPr/>
      </p:nvGrpSpPr>
      <p:grpSpPr>
        <a:xfrm>
          <a:off x="0" y="0"/>
          <a:ext cx="0" cy="0"/>
          <a:chOff x="0" y="0"/>
          <a:chExt cx="0" cy="0"/>
        </a:xfrm>
      </p:grpSpPr>
      <p:pic>
        <p:nvPicPr>
          <p:cNvPr id="9" name="Picture 8" descr="A close-up of a dumbbell&#10;&#10;AI-generated content may be incorrect.">
            <a:extLst>
              <a:ext uri="{FF2B5EF4-FFF2-40B4-BE49-F238E27FC236}">
                <a16:creationId xmlns:a16="http://schemas.microsoft.com/office/drawing/2014/main" id="{4D8C7000-479A-6C62-5E5A-C46AB31D30DE}"/>
              </a:ext>
            </a:extLst>
          </p:cNvPr>
          <p:cNvPicPr>
            <a:picLocks noChangeAspect="1"/>
          </p:cNvPicPr>
          <p:nvPr/>
        </p:nvPicPr>
        <p:blipFill>
          <a:blip r:embed="rId3">
            <a:alphaModFix amt="8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62D795B-0DB2-88FA-344E-1AE5CAF470B4}"/>
              </a:ext>
            </a:extLst>
          </p:cNvPr>
          <p:cNvSpPr txBox="1"/>
          <p:nvPr/>
        </p:nvSpPr>
        <p:spPr>
          <a:xfrm>
            <a:off x="226539" y="531341"/>
            <a:ext cx="11738919"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 CALL TO STRENGTH (vs 1)</a:t>
            </a:r>
          </a:p>
        </p:txBody>
      </p:sp>
      <p:sp>
        <p:nvSpPr>
          <p:cNvPr id="3" name="TextBox 2">
            <a:extLst>
              <a:ext uri="{FF2B5EF4-FFF2-40B4-BE49-F238E27FC236}">
                <a16:creationId xmlns:a16="http://schemas.microsoft.com/office/drawing/2014/main" id="{91C94EFC-2326-CEEA-AC7F-DE0152D24A86}"/>
              </a:ext>
            </a:extLst>
          </p:cNvPr>
          <p:cNvSpPr txBox="1"/>
          <p:nvPr/>
        </p:nvSpPr>
        <p:spPr>
          <a:xfrm>
            <a:off x="226540" y="1375719"/>
            <a:ext cx="11738919"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“You then, my child, be strengthened” (2 Tim 2:1a)</a:t>
            </a:r>
          </a:p>
        </p:txBody>
      </p:sp>
      <p:sp>
        <p:nvSpPr>
          <p:cNvPr id="4" name="TextBox 3">
            <a:extLst>
              <a:ext uri="{FF2B5EF4-FFF2-40B4-BE49-F238E27FC236}">
                <a16:creationId xmlns:a16="http://schemas.microsoft.com/office/drawing/2014/main" id="{5BE802FA-A3C6-0870-9E13-ED8CBD3F3002}"/>
              </a:ext>
            </a:extLst>
          </p:cNvPr>
          <p:cNvSpPr txBox="1"/>
          <p:nvPr/>
        </p:nvSpPr>
        <p:spPr>
          <a:xfrm>
            <a:off x="226539" y="2782669"/>
            <a:ext cx="11738919"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“by the grace that is in Christ Jesus” (2 Tim 2:1b)</a:t>
            </a:r>
          </a:p>
        </p:txBody>
      </p:sp>
      <p:sp>
        <p:nvSpPr>
          <p:cNvPr id="5" name="TextBox 4">
            <a:extLst>
              <a:ext uri="{FF2B5EF4-FFF2-40B4-BE49-F238E27FC236}">
                <a16:creationId xmlns:a16="http://schemas.microsoft.com/office/drawing/2014/main" id="{858FE9E8-5D8D-D463-8B1D-739DF7CCA59A}"/>
              </a:ext>
            </a:extLst>
          </p:cNvPr>
          <p:cNvSpPr txBox="1"/>
          <p:nvPr/>
        </p:nvSpPr>
        <p:spPr>
          <a:xfrm>
            <a:off x="226539" y="4326111"/>
            <a:ext cx="11738919"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We need this empowering grace applied daily to our lives</a:t>
            </a:r>
          </a:p>
        </p:txBody>
      </p:sp>
    </p:spTree>
    <p:extLst>
      <p:ext uri="{BB962C8B-B14F-4D97-AF65-F5344CB8AC3E}">
        <p14:creationId xmlns:p14="http://schemas.microsoft.com/office/powerpoint/2010/main" val="23347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510AC-6250-B654-B91C-09C99E166C48}"/>
            </a:ext>
          </a:extLst>
        </p:cNvPr>
        <p:cNvGrpSpPr/>
        <p:nvPr/>
      </p:nvGrpSpPr>
      <p:grpSpPr>
        <a:xfrm>
          <a:off x="0" y="0"/>
          <a:ext cx="0" cy="0"/>
          <a:chOff x="0" y="0"/>
          <a:chExt cx="0" cy="0"/>
        </a:xfrm>
      </p:grpSpPr>
      <p:pic>
        <p:nvPicPr>
          <p:cNvPr id="9" name="Picture 8" descr="A person with his hands to his face&#10;&#10;AI-generated content may be incorrect.">
            <a:extLst>
              <a:ext uri="{FF2B5EF4-FFF2-40B4-BE49-F238E27FC236}">
                <a16:creationId xmlns:a16="http://schemas.microsoft.com/office/drawing/2014/main" id="{8665F7D0-C0AE-E863-00D8-AFE35413B74B}"/>
              </a:ext>
            </a:extLst>
          </p:cNvPr>
          <p:cNvPicPr>
            <a:picLocks noChangeAspect="1"/>
          </p:cNvPicPr>
          <p:nvPr/>
        </p:nvPicPr>
        <p:blipFill>
          <a:blip r:embed="rId3"/>
          <a:stretch>
            <a:fillRect/>
          </a:stretch>
        </p:blipFill>
        <p:spPr>
          <a:xfrm flipH="1">
            <a:off x="0" y="0"/>
            <a:ext cx="12192000" cy="6866115"/>
          </a:xfrm>
          <a:prstGeom prst="rect">
            <a:avLst/>
          </a:prstGeom>
        </p:spPr>
      </p:pic>
      <p:sp>
        <p:nvSpPr>
          <p:cNvPr id="2" name="TextBox 1">
            <a:extLst>
              <a:ext uri="{FF2B5EF4-FFF2-40B4-BE49-F238E27FC236}">
                <a16:creationId xmlns:a16="http://schemas.microsoft.com/office/drawing/2014/main" id="{4B68B978-5629-4281-264A-748A2D3F695A}"/>
              </a:ext>
            </a:extLst>
          </p:cNvPr>
          <p:cNvSpPr txBox="1"/>
          <p:nvPr/>
        </p:nvSpPr>
        <p:spPr>
          <a:xfrm>
            <a:off x="226540" y="420130"/>
            <a:ext cx="1173891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A CALL TO SUCCESSION (vs 2)</a:t>
            </a:r>
          </a:p>
        </p:txBody>
      </p:sp>
      <p:sp>
        <p:nvSpPr>
          <p:cNvPr id="3" name="TextBox 2">
            <a:extLst>
              <a:ext uri="{FF2B5EF4-FFF2-40B4-BE49-F238E27FC236}">
                <a16:creationId xmlns:a16="http://schemas.microsoft.com/office/drawing/2014/main" id="{AD625236-C995-88CF-ED05-E7F249551E32}"/>
              </a:ext>
            </a:extLst>
          </p:cNvPr>
          <p:cNvSpPr txBox="1"/>
          <p:nvPr/>
        </p:nvSpPr>
        <p:spPr>
          <a:xfrm>
            <a:off x="226540" y="1372846"/>
            <a:ext cx="11738919"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what you have heard from me in the presence of many witnesses” (2 Tim 2:2a)</a:t>
            </a:r>
          </a:p>
        </p:txBody>
      </p:sp>
      <p:sp>
        <p:nvSpPr>
          <p:cNvPr id="4" name="TextBox 3">
            <a:extLst>
              <a:ext uri="{FF2B5EF4-FFF2-40B4-BE49-F238E27FC236}">
                <a16:creationId xmlns:a16="http://schemas.microsoft.com/office/drawing/2014/main" id="{F657D357-61A7-B989-5BEA-29DC1C164872}"/>
              </a:ext>
            </a:extLst>
          </p:cNvPr>
          <p:cNvSpPr txBox="1"/>
          <p:nvPr/>
        </p:nvSpPr>
        <p:spPr>
          <a:xfrm>
            <a:off x="226539" y="3298440"/>
            <a:ext cx="1173891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“entrust to faithful men” (2 Tim 2:2b)</a:t>
            </a:r>
          </a:p>
        </p:txBody>
      </p:sp>
      <p:sp>
        <p:nvSpPr>
          <p:cNvPr id="5" name="TextBox 4">
            <a:extLst>
              <a:ext uri="{FF2B5EF4-FFF2-40B4-BE49-F238E27FC236}">
                <a16:creationId xmlns:a16="http://schemas.microsoft.com/office/drawing/2014/main" id="{B3A32278-4DE3-AEDD-69A9-55B10F30F267}"/>
              </a:ext>
            </a:extLst>
          </p:cNvPr>
          <p:cNvSpPr txBox="1"/>
          <p:nvPr/>
        </p:nvSpPr>
        <p:spPr>
          <a:xfrm>
            <a:off x="226539" y="4670036"/>
            <a:ext cx="7683021"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“who will be able to teach others also” (2 Tim 2:2c)</a:t>
            </a:r>
          </a:p>
        </p:txBody>
      </p:sp>
    </p:spTree>
    <p:extLst>
      <p:ext uri="{BB962C8B-B14F-4D97-AF65-F5344CB8AC3E}">
        <p14:creationId xmlns:p14="http://schemas.microsoft.com/office/powerpoint/2010/main" val="17116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0A21-EA6D-8C3C-C483-A3F714405E68}"/>
            </a:ext>
          </a:extLst>
        </p:cNvPr>
        <p:cNvGrpSpPr/>
        <p:nvPr/>
      </p:nvGrpSpPr>
      <p:grpSpPr>
        <a:xfrm>
          <a:off x="0" y="0"/>
          <a:ext cx="0" cy="0"/>
          <a:chOff x="0" y="0"/>
          <a:chExt cx="0" cy="0"/>
        </a:xfrm>
      </p:grpSpPr>
      <p:pic>
        <p:nvPicPr>
          <p:cNvPr id="7" name="Picture 6" descr="A black and yellow background&#10;&#10;AI-generated content may be incorrect.">
            <a:extLst>
              <a:ext uri="{FF2B5EF4-FFF2-40B4-BE49-F238E27FC236}">
                <a16:creationId xmlns:a16="http://schemas.microsoft.com/office/drawing/2014/main" id="{A3CCD670-5B30-62D6-5A15-EE6761498487}"/>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6FCAAFAE-6457-73F0-C970-DD81967F9BEE}"/>
              </a:ext>
            </a:extLst>
          </p:cNvPr>
          <p:cNvSpPr txBox="1"/>
          <p:nvPr/>
        </p:nvSpPr>
        <p:spPr>
          <a:xfrm>
            <a:off x="226540" y="395416"/>
            <a:ext cx="11738919"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A CALL TO SUFFER (vs 3-7)</a:t>
            </a:r>
          </a:p>
        </p:txBody>
      </p:sp>
      <p:sp>
        <p:nvSpPr>
          <p:cNvPr id="3" name="TextBox 2">
            <a:extLst>
              <a:ext uri="{FF2B5EF4-FFF2-40B4-BE49-F238E27FC236}">
                <a16:creationId xmlns:a16="http://schemas.microsoft.com/office/drawing/2014/main" id="{E82568A6-E465-9C39-FCEE-3E9234DCC145}"/>
              </a:ext>
            </a:extLst>
          </p:cNvPr>
          <p:cNvSpPr txBox="1"/>
          <p:nvPr/>
        </p:nvSpPr>
        <p:spPr>
          <a:xfrm>
            <a:off x="226540" y="1372846"/>
            <a:ext cx="11738919"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“Share in suffering as a good soldier of Christ Jesus” </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(2 Tim 2:3)</a:t>
            </a:r>
          </a:p>
        </p:txBody>
      </p:sp>
      <p:sp>
        <p:nvSpPr>
          <p:cNvPr id="4" name="TextBox 3">
            <a:extLst>
              <a:ext uri="{FF2B5EF4-FFF2-40B4-BE49-F238E27FC236}">
                <a16:creationId xmlns:a16="http://schemas.microsoft.com/office/drawing/2014/main" id="{64ECE608-767A-7650-BC3B-C08AD21DAD18}"/>
              </a:ext>
            </a:extLst>
          </p:cNvPr>
          <p:cNvSpPr txBox="1"/>
          <p:nvPr/>
        </p:nvSpPr>
        <p:spPr>
          <a:xfrm>
            <a:off x="226540" y="2983343"/>
            <a:ext cx="1173891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“No soldier gets entangled in civilian pursuits” (2 Tim 2:4a)</a:t>
            </a:r>
          </a:p>
        </p:txBody>
      </p:sp>
      <p:sp>
        <p:nvSpPr>
          <p:cNvPr id="5" name="TextBox 4">
            <a:extLst>
              <a:ext uri="{FF2B5EF4-FFF2-40B4-BE49-F238E27FC236}">
                <a16:creationId xmlns:a16="http://schemas.microsoft.com/office/drawing/2014/main" id="{3F8FAC66-E4B8-239B-BD88-0566406A7A01}"/>
              </a:ext>
            </a:extLst>
          </p:cNvPr>
          <p:cNvSpPr txBox="1"/>
          <p:nvPr/>
        </p:nvSpPr>
        <p:spPr>
          <a:xfrm>
            <a:off x="226540" y="4433203"/>
            <a:ext cx="11738919"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“since his aim is to please the one who enlisted him” </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(2 Tim 2:4b)</a:t>
            </a:r>
          </a:p>
        </p:txBody>
      </p:sp>
    </p:spTree>
    <p:extLst>
      <p:ext uri="{BB962C8B-B14F-4D97-AF65-F5344CB8AC3E}">
        <p14:creationId xmlns:p14="http://schemas.microsoft.com/office/powerpoint/2010/main" val="41693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ED954-B210-EA0F-D82B-E6DC28F91382}"/>
            </a:ext>
          </a:extLst>
        </p:cNvPr>
        <p:cNvGrpSpPr/>
        <p:nvPr/>
      </p:nvGrpSpPr>
      <p:grpSpPr>
        <a:xfrm>
          <a:off x="0" y="0"/>
          <a:ext cx="0" cy="0"/>
          <a:chOff x="0" y="0"/>
          <a:chExt cx="0" cy="0"/>
        </a:xfrm>
      </p:grpSpPr>
      <p:pic>
        <p:nvPicPr>
          <p:cNvPr id="11" name="Picture 10" descr="A group of people crossing a finish line&#10;&#10;AI-generated content may be incorrect.">
            <a:extLst>
              <a:ext uri="{FF2B5EF4-FFF2-40B4-BE49-F238E27FC236}">
                <a16:creationId xmlns:a16="http://schemas.microsoft.com/office/drawing/2014/main" id="{A562F6E3-1FA7-261D-59D7-0F3695D81237}"/>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7DEEE5A0-4B8B-194A-66FA-5ED287B17C7C}"/>
              </a:ext>
            </a:extLst>
          </p:cNvPr>
          <p:cNvSpPr txBox="1"/>
          <p:nvPr/>
        </p:nvSpPr>
        <p:spPr>
          <a:xfrm>
            <a:off x="226540" y="524348"/>
            <a:ext cx="11738919"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“An athlete is not crowned unless he competes according to the rules” (2 Tim 2:5)</a:t>
            </a:r>
          </a:p>
        </p:txBody>
      </p:sp>
      <p:sp>
        <p:nvSpPr>
          <p:cNvPr id="3" name="TextBox 2">
            <a:extLst>
              <a:ext uri="{FF2B5EF4-FFF2-40B4-BE49-F238E27FC236}">
                <a16:creationId xmlns:a16="http://schemas.microsoft.com/office/drawing/2014/main" id="{2DA8D771-F360-5110-1B3E-740DFC052235}"/>
              </a:ext>
            </a:extLst>
          </p:cNvPr>
          <p:cNvSpPr txBox="1"/>
          <p:nvPr/>
        </p:nvSpPr>
        <p:spPr>
          <a:xfrm>
            <a:off x="241775" y="2533841"/>
            <a:ext cx="11738919"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“It is the hard-working farmer who ought to have the first share of the crops” (2 Tim 2:6)</a:t>
            </a:r>
          </a:p>
        </p:txBody>
      </p:sp>
      <p:sp>
        <p:nvSpPr>
          <p:cNvPr id="5" name="TextBox 4">
            <a:extLst>
              <a:ext uri="{FF2B5EF4-FFF2-40B4-BE49-F238E27FC236}">
                <a16:creationId xmlns:a16="http://schemas.microsoft.com/office/drawing/2014/main" id="{6AF42F08-1878-58E2-6FF7-BFDEA9EE4D1A}"/>
              </a:ext>
            </a:extLst>
          </p:cNvPr>
          <p:cNvSpPr txBox="1"/>
          <p:nvPr/>
        </p:nvSpPr>
        <p:spPr>
          <a:xfrm>
            <a:off x="226535" y="4543335"/>
            <a:ext cx="7500145" cy="1754326"/>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“Think over what I say, for the Lord will give you understanding in everything ” (2 Tim 2:7)</a:t>
            </a:r>
          </a:p>
        </p:txBody>
      </p:sp>
    </p:spTree>
    <p:extLst>
      <p:ext uri="{BB962C8B-B14F-4D97-AF65-F5344CB8AC3E}">
        <p14:creationId xmlns:p14="http://schemas.microsoft.com/office/powerpoint/2010/main" val="38076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F4F7-AB1A-10A6-297B-8A95C55D3187}"/>
            </a:ext>
          </a:extLst>
        </p:cNvPr>
        <p:cNvGrpSpPr/>
        <p:nvPr/>
      </p:nvGrpSpPr>
      <p:grpSpPr>
        <a:xfrm>
          <a:off x="0" y="0"/>
          <a:ext cx="0" cy="0"/>
          <a:chOff x="0" y="0"/>
          <a:chExt cx="0" cy="0"/>
        </a:xfrm>
      </p:grpSpPr>
      <p:pic>
        <p:nvPicPr>
          <p:cNvPr id="9" name="Picture 8" descr="A person's hands touching each other&#10;&#10;AI-generated content may be incorrect.">
            <a:extLst>
              <a:ext uri="{FF2B5EF4-FFF2-40B4-BE49-F238E27FC236}">
                <a16:creationId xmlns:a16="http://schemas.microsoft.com/office/drawing/2014/main" id="{0BC280BF-3924-951B-ADD6-42B1D369E69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FAB37F-5661-5B34-4B61-A77617E2D014}"/>
              </a:ext>
            </a:extLst>
          </p:cNvPr>
          <p:cNvSpPr txBox="1"/>
          <p:nvPr/>
        </p:nvSpPr>
        <p:spPr>
          <a:xfrm>
            <a:off x="226540" y="518984"/>
            <a:ext cx="11738919"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COMFORT IN THE GOSPEL OF CHRIST (vs 8-10)</a:t>
            </a:r>
          </a:p>
        </p:txBody>
      </p:sp>
      <p:sp>
        <p:nvSpPr>
          <p:cNvPr id="4" name="TextBox 3">
            <a:extLst>
              <a:ext uri="{FF2B5EF4-FFF2-40B4-BE49-F238E27FC236}">
                <a16:creationId xmlns:a16="http://schemas.microsoft.com/office/drawing/2014/main" id="{9BEFB82D-77CF-B755-5C57-A2BC3A97D112}"/>
              </a:ext>
            </a:extLst>
          </p:cNvPr>
          <p:cNvSpPr txBox="1"/>
          <p:nvPr/>
        </p:nvSpPr>
        <p:spPr>
          <a:xfrm>
            <a:off x="226540" y="1525883"/>
            <a:ext cx="11738918"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“Remember Jesus Christ” (2 Tim 2:8a)</a:t>
            </a:r>
            <a:endParaRPr lang="en-US" sz="3600" dirty="0"/>
          </a:p>
        </p:txBody>
      </p:sp>
      <p:sp>
        <p:nvSpPr>
          <p:cNvPr id="5" name="TextBox 4">
            <a:extLst>
              <a:ext uri="{FF2B5EF4-FFF2-40B4-BE49-F238E27FC236}">
                <a16:creationId xmlns:a16="http://schemas.microsoft.com/office/drawing/2014/main" id="{1692A196-2225-A3BE-35DA-04E20212C67D}"/>
              </a:ext>
            </a:extLst>
          </p:cNvPr>
          <p:cNvSpPr txBox="1"/>
          <p:nvPr/>
        </p:nvSpPr>
        <p:spPr>
          <a:xfrm>
            <a:off x="226540" y="2933665"/>
            <a:ext cx="11738918"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“risen from the dead, the offspring of David” (2 Tim 2:8b)</a:t>
            </a:r>
            <a:endParaRPr lang="en-US" sz="3600" dirty="0"/>
          </a:p>
        </p:txBody>
      </p:sp>
      <p:sp>
        <p:nvSpPr>
          <p:cNvPr id="6" name="TextBox 5">
            <a:extLst>
              <a:ext uri="{FF2B5EF4-FFF2-40B4-BE49-F238E27FC236}">
                <a16:creationId xmlns:a16="http://schemas.microsoft.com/office/drawing/2014/main" id="{CB616056-10AC-7624-5D72-7E72152818FD}"/>
              </a:ext>
            </a:extLst>
          </p:cNvPr>
          <p:cNvSpPr txBox="1"/>
          <p:nvPr/>
        </p:nvSpPr>
        <p:spPr>
          <a:xfrm>
            <a:off x="226540" y="4341448"/>
            <a:ext cx="11738918"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“as preached in my gospel” (2 Tim 2:8c)</a:t>
            </a:r>
            <a:endParaRPr lang="en-US" sz="3600" dirty="0"/>
          </a:p>
        </p:txBody>
      </p:sp>
    </p:spTree>
    <p:extLst>
      <p:ext uri="{BB962C8B-B14F-4D97-AF65-F5344CB8AC3E}">
        <p14:creationId xmlns:p14="http://schemas.microsoft.com/office/powerpoint/2010/main" val="20124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BACD3-B265-277D-B158-20FBD1C4DE5E}"/>
            </a:ext>
          </a:extLst>
        </p:cNvPr>
        <p:cNvGrpSpPr/>
        <p:nvPr/>
      </p:nvGrpSpPr>
      <p:grpSpPr>
        <a:xfrm>
          <a:off x="0" y="0"/>
          <a:ext cx="0" cy="0"/>
          <a:chOff x="0" y="0"/>
          <a:chExt cx="0" cy="0"/>
        </a:xfrm>
      </p:grpSpPr>
      <p:pic>
        <p:nvPicPr>
          <p:cNvPr id="7" name="Picture 6" descr="A person in a black garment sitting on a red background&#10;&#10;AI-generated content may be incorrect.">
            <a:extLst>
              <a:ext uri="{FF2B5EF4-FFF2-40B4-BE49-F238E27FC236}">
                <a16:creationId xmlns:a16="http://schemas.microsoft.com/office/drawing/2014/main" id="{72ED4019-ADA8-DE46-8350-D849A99A0FB0}"/>
              </a:ext>
            </a:extLst>
          </p:cNvPr>
          <p:cNvPicPr>
            <a:picLocks noChangeAspect="1"/>
          </p:cNvPicPr>
          <p:nvPr/>
        </p:nvPicPr>
        <p:blipFill>
          <a:blip r:embed="rId3"/>
          <a:stretch>
            <a:fillRect/>
          </a:stretch>
        </p:blipFill>
        <p:spPr>
          <a:xfrm>
            <a:off x="0" y="1926"/>
            <a:ext cx="12192000" cy="6854691"/>
          </a:xfrm>
          <a:prstGeom prst="rect">
            <a:avLst/>
          </a:prstGeom>
        </p:spPr>
      </p:pic>
      <p:sp>
        <p:nvSpPr>
          <p:cNvPr id="2" name="TextBox 1">
            <a:extLst>
              <a:ext uri="{FF2B5EF4-FFF2-40B4-BE49-F238E27FC236}">
                <a16:creationId xmlns:a16="http://schemas.microsoft.com/office/drawing/2014/main" id="{8F8E9DDE-E498-81BE-9D1A-6248E9855410}"/>
              </a:ext>
            </a:extLst>
          </p:cNvPr>
          <p:cNvSpPr txBox="1"/>
          <p:nvPr/>
        </p:nvSpPr>
        <p:spPr>
          <a:xfrm>
            <a:off x="226541" y="554680"/>
            <a:ext cx="11738918" cy="1200329"/>
          </a:xfrm>
          <a:prstGeom prst="rect">
            <a:avLst/>
          </a:prstGeom>
          <a:noFill/>
        </p:spPr>
        <p:txBody>
          <a:bodyPr wrap="square">
            <a:spAutoFit/>
          </a:bodyPr>
          <a:lstStyle/>
          <a:p>
            <a:pPr algn="ctr"/>
            <a:r>
              <a:rPr lang="en-US" sz="3600" b="1" dirty="0">
                <a:solidFill>
                  <a:schemeClr val="bg1"/>
                </a:solidFill>
                <a:latin typeface="Calibri" panose="020F0502020204030204" pitchFamily="34" charset="0"/>
                <a:cs typeface="Calibri" panose="020F0502020204030204" pitchFamily="34" charset="0"/>
              </a:rPr>
              <a:t>“for which I am suffering, bound with chains as a criminal” (2 Tim 2:9a)</a:t>
            </a:r>
            <a:endParaRPr lang="en-US" sz="3600" dirty="0">
              <a:solidFill>
                <a:schemeClr val="bg1"/>
              </a:solidFill>
            </a:endParaRPr>
          </a:p>
        </p:txBody>
      </p:sp>
      <p:sp>
        <p:nvSpPr>
          <p:cNvPr id="3" name="TextBox 2">
            <a:extLst>
              <a:ext uri="{FF2B5EF4-FFF2-40B4-BE49-F238E27FC236}">
                <a16:creationId xmlns:a16="http://schemas.microsoft.com/office/drawing/2014/main" id="{A865AD57-61CC-8B1E-AC90-BC2A67FB1553}"/>
              </a:ext>
            </a:extLst>
          </p:cNvPr>
          <p:cNvSpPr txBox="1"/>
          <p:nvPr/>
        </p:nvSpPr>
        <p:spPr>
          <a:xfrm>
            <a:off x="226541" y="1984597"/>
            <a:ext cx="11738918" cy="646331"/>
          </a:xfrm>
          <a:prstGeom prst="rect">
            <a:avLst/>
          </a:prstGeom>
          <a:noFill/>
        </p:spPr>
        <p:txBody>
          <a:bodyPr wrap="square">
            <a:spAutoFit/>
          </a:bodyPr>
          <a:lstStyle/>
          <a:p>
            <a:pPr algn="ctr"/>
            <a:r>
              <a:rPr lang="en-US" sz="3600" b="1" dirty="0">
                <a:solidFill>
                  <a:schemeClr val="bg1"/>
                </a:solidFill>
                <a:latin typeface="Calibri" panose="020F0502020204030204" pitchFamily="34" charset="0"/>
                <a:cs typeface="Calibri" panose="020F0502020204030204" pitchFamily="34" charset="0"/>
              </a:rPr>
              <a:t>“But the word of God is not bound” (2 Tim 2:9b)</a:t>
            </a:r>
            <a:endParaRPr lang="en-US" sz="3600" dirty="0">
              <a:solidFill>
                <a:schemeClr val="bg1"/>
              </a:solidFill>
            </a:endParaRPr>
          </a:p>
        </p:txBody>
      </p:sp>
      <p:sp>
        <p:nvSpPr>
          <p:cNvPr id="4" name="TextBox 3">
            <a:extLst>
              <a:ext uri="{FF2B5EF4-FFF2-40B4-BE49-F238E27FC236}">
                <a16:creationId xmlns:a16="http://schemas.microsoft.com/office/drawing/2014/main" id="{82328417-0881-DBDD-4545-44294F578ABA}"/>
              </a:ext>
            </a:extLst>
          </p:cNvPr>
          <p:cNvSpPr txBox="1"/>
          <p:nvPr/>
        </p:nvSpPr>
        <p:spPr>
          <a:xfrm>
            <a:off x="226541" y="2860516"/>
            <a:ext cx="11738918" cy="1200329"/>
          </a:xfrm>
          <a:prstGeom prst="rect">
            <a:avLst/>
          </a:prstGeom>
          <a:noFill/>
        </p:spPr>
        <p:txBody>
          <a:bodyPr wrap="square">
            <a:spAutoFit/>
          </a:bodyPr>
          <a:lstStyle/>
          <a:p>
            <a:pPr algn="ctr"/>
            <a:r>
              <a:rPr lang="en-US" sz="3600" b="1" dirty="0">
                <a:solidFill>
                  <a:schemeClr val="bg1"/>
                </a:solidFill>
                <a:latin typeface="Calibri" panose="020F0502020204030204" pitchFamily="34" charset="0"/>
                <a:cs typeface="Calibri" panose="020F0502020204030204" pitchFamily="34" charset="0"/>
              </a:rPr>
              <a:t>“Therefore I endure everything for the sake of the elect” </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(2 Tim 2:10a)</a:t>
            </a:r>
            <a:endParaRPr lang="en-US" sz="3600" dirty="0">
              <a:solidFill>
                <a:schemeClr val="bg1"/>
              </a:solidFill>
            </a:endParaRPr>
          </a:p>
        </p:txBody>
      </p:sp>
      <p:sp>
        <p:nvSpPr>
          <p:cNvPr id="5" name="TextBox 4">
            <a:extLst>
              <a:ext uri="{FF2B5EF4-FFF2-40B4-BE49-F238E27FC236}">
                <a16:creationId xmlns:a16="http://schemas.microsoft.com/office/drawing/2014/main" id="{6541DAA7-9D9A-50A0-1A0E-A88AB9ECBE91}"/>
              </a:ext>
            </a:extLst>
          </p:cNvPr>
          <p:cNvSpPr txBox="1"/>
          <p:nvPr/>
        </p:nvSpPr>
        <p:spPr>
          <a:xfrm>
            <a:off x="226541" y="4290433"/>
            <a:ext cx="11738918" cy="1200329"/>
          </a:xfrm>
          <a:prstGeom prst="rect">
            <a:avLst/>
          </a:prstGeom>
          <a:noFill/>
        </p:spPr>
        <p:txBody>
          <a:bodyPr wrap="square">
            <a:spAutoFit/>
          </a:bodyPr>
          <a:lstStyle/>
          <a:p>
            <a:pPr algn="ctr"/>
            <a:r>
              <a:rPr lang="en-US" sz="3600" b="1" dirty="0">
                <a:solidFill>
                  <a:schemeClr val="bg1"/>
                </a:solidFill>
                <a:latin typeface="Calibri" panose="020F0502020204030204" pitchFamily="34" charset="0"/>
                <a:cs typeface="Calibri" panose="020F0502020204030204" pitchFamily="34" charset="0"/>
              </a:rPr>
              <a:t>“that they also may obtain the salvation that is in Christ Jesus with eternal glory” (2 Tim 2:10b)</a:t>
            </a:r>
            <a:endParaRPr lang="en-US" sz="3600" dirty="0">
              <a:solidFill>
                <a:schemeClr val="bg1"/>
              </a:solidFill>
            </a:endParaRPr>
          </a:p>
        </p:txBody>
      </p:sp>
    </p:spTree>
    <p:extLst>
      <p:ext uri="{BB962C8B-B14F-4D97-AF65-F5344CB8AC3E}">
        <p14:creationId xmlns:p14="http://schemas.microsoft.com/office/powerpoint/2010/main" val="1768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41F7-7480-CFF1-F990-40461BC32159}"/>
            </a:ext>
          </a:extLst>
        </p:cNvPr>
        <p:cNvGrpSpPr/>
        <p:nvPr/>
      </p:nvGrpSpPr>
      <p:grpSpPr>
        <a:xfrm>
          <a:off x="0" y="0"/>
          <a:ext cx="0" cy="0"/>
          <a:chOff x="0" y="0"/>
          <a:chExt cx="0" cy="0"/>
        </a:xfrm>
      </p:grpSpPr>
      <p:pic>
        <p:nvPicPr>
          <p:cNvPr id="11" name="Picture 10" descr="A cross on a hill&#10;&#10;AI-generated content may be incorrect.">
            <a:extLst>
              <a:ext uri="{FF2B5EF4-FFF2-40B4-BE49-F238E27FC236}">
                <a16:creationId xmlns:a16="http://schemas.microsoft.com/office/drawing/2014/main" id="{95A0A5D3-3F7A-FE5E-C433-32B671D7ECD9}"/>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19FD69F3-9F55-7D2E-D739-36255F2635A2}"/>
              </a:ext>
            </a:extLst>
          </p:cNvPr>
          <p:cNvSpPr txBox="1"/>
          <p:nvPr/>
        </p:nvSpPr>
        <p:spPr>
          <a:xfrm>
            <a:off x="226540" y="432486"/>
            <a:ext cx="11738919"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COMFORT IN THE FAITHFULNESS OF CHRIST (vs 11-13)</a:t>
            </a:r>
          </a:p>
        </p:txBody>
      </p:sp>
      <p:sp>
        <p:nvSpPr>
          <p:cNvPr id="4" name="TextBox 3">
            <a:extLst>
              <a:ext uri="{FF2B5EF4-FFF2-40B4-BE49-F238E27FC236}">
                <a16:creationId xmlns:a16="http://schemas.microsoft.com/office/drawing/2014/main" id="{97D823A8-FA49-7FC4-F790-32768C29F3A1}"/>
              </a:ext>
            </a:extLst>
          </p:cNvPr>
          <p:cNvSpPr txBox="1"/>
          <p:nvPr/>
        </p:nvSpPr>
        <p:spPr>
          <a:xfrm>
            <a:off x="226541" y="1386705"/>
            <a:ext cx="11738918" cy="1200329"/>
          </a:xfrm>
          <a:prstGeom prst="rect">
            <a:avLst/>
          </a:prstGeom>
          <a:noFill/>
        </p:spPr>
        <p:txBody>
          <a:bodyPr wrap="square">
            <a:spAutoFit/>
          </a:bodyPr>
          <a:lstStyle/>
          <a:p>
            <a:r>
              <a:rPr lang="en-US" sz="3600" b="1" dirty="0">
                <a:latin typeface="Calibri" panose="020F0502020204030204" pitchFamily="34" charset="0"/>
                <a:cs typeface="Calibri" panose="020F0502020204030204" pitchFamily="34" charset="0"/>
              </a:rPr>
              <a:t>“The saying is trustworthy, for: If we have died with him, we will also live with him” (2 Tim 2:11)</a:t>
            </a:r>
            <a:endParaRPr lang="en-US" sz="3600" dirty="0"/>
          </a:p>
        </p:txBody>
      </p:sp>
      <p:sp>
        <p:nvSpPr>
          <p:cNvPr id="5" name="TextBox 4">
            <a:extLst>
              <a:ext uri="{FF2B5EF4-FFF2-40B4-BE49-F238E27FC236}">
                <a16:creationId xmlns:a16="http://schemas.microsoft.com/office/drawing/2014/main" id="{BC54E0BF-7D67-FC8E-D2F9-CCDDF309A8BF}"/>
              </a:ext>
            </a:extLst>
          </p:cNvPr>
          <p:cNvSpPr txBox="1"/>
          <p:nvPr/>
        </p:nvSpPr>
        <p:spPr>
          <a:xfrm>
            <a:off x="226540" y="3105834"/>
            <a:ext cx="11738918" cy="646331"/>
          </a:xfrm>
          <a:prstGeom prst="rect">
            <a:avLst/>
          </a:prstGeom>
          <a:noFill/>
        </p:spPr>
        <p:txBody>
          <a:bodyPr wrap="square">
            <a:spAutoFit/>
          </a:bodyPr>
          <a:lstStyle/>
          <a:p>
            <a:r>
              <a:rPr lang="en-US" sz="3600" b="1" dirty="0">
                <a:latin typeface="Calibri" panose="020F0502020204030204" pitchFamily="34" charset="0"/>
                <a:cs typeface="Calibri" panose="020F0502020204030204" pitchFamily="34" charset="0"/>
              </a:rPr>
              <a:t>“if we endure, we will also reign with him” (2 Tim 2:12a)</a:t>
            </a:r>
            <a:endParaRPr lang="en-US" sz="3600" dirty="0"/>
          </a:p>
        </p:txBody>
      </p:sp>
      <p:sp>
        <p:nvSpPr>
          <p:cNvPr id="6" name="TextBox 5">
            <a:extLst>
              <a:ext uri="{FF2B5EF4-FFF2-40B4-BE49-F238E27FC236}">
                <a16:creationId xmlns:a16="http://schemas.microsoft.com/office/drawing/2014/main" id="{05028F99-495B-123C-6B40-4F127EEDBD8F}"/>
              </a:ext>
            </a:extLst>
          </p:cNvPr>
          <p:cNvSpPr txBox="1"/>
          <p:nvPr/>
        </p:nvSpPr>
        <p:spPr>
          <a:xfrm>
            <a:off x="226540" y="4270966"/>
            <a:ext cx="7667780" cy="1200329"/>
          </a:xfrm>
          <a:prstGeom prst="rect">
            <a:avLst/>
          </a:prstGeom>
          <a:noFill/>
        </p:spPr>
        <p:txBody>
          <a:bodyPr wrap="square">
            <a:spAutoFit/>
          </a:bodyPr>
          <a:lstStyle/>
          <a:p>
            <a:r>
              <a:rPr lang="en-US" sz="3600" b="1" dirty="0">
                <a:latin typeface="Calibri" panose="020F0502020204030204" pitchFamily="34" charset="0"/>
                <a:cs typeface="Calibri" panose="020F0502020204030204" pitchFamily="34" charset="0"/>
              </a:rPr>
              <a:t>“if we deny him, he will also deny us” (2 Tim 2:12b)</a:t>
            </a:r>
            <a:endParaRPr lang="en-US" sz="3600" dirty="0"/>
          </a:p>
        </p:txBody>
      </p:sp>
    </p:spTree>
    <p:extLst>
      <p:ext uri="{BB962C8B-B14F-4D97-AF65-F5344CB8AC3E}">
        <p14:creationId xmlns:p14="http://schemas.microsoft.com/office/powerpoint/2010/main" val="23712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F4068-8C9E-D883-70A5-7D49DA1CEED4}"/>
            </a:ext>
          </a:extLst>
        </p:cNvPr>
        <p:cNvGrpSpPr/>
        <p:nvPr/>
      </p:nvGrpSpPr>
      <p:grpSpPr>
        <a:xfrm>
          <a:off x="0" y="0"/>
          <a:ext cx="0" cy="0"/>
          <a:chOff x="0" y="0"/>
          <a:chExt cx="0" cy="0"/>
        </a:xfrm>
      </p:grpSpPr>
      <p:pic>
        <p:nvPicPr>
          <p:cNvPr id="5" name="Picture 4" descr="A person standing in a line of sheep&#10;&#10;AI-generated content may be incorrect.">
            <a:extLst>
              <a:ext uri="{FF2B5EF4-FFF2-40B4-BE49-F238E27FC236}">
                <a16:creationId xmlns:a16="http://schemas.microsoft.com/office/drawing/2014/main" id="{31E620F4-D39E-E00A-D255-B9859A799BC7}"/>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1D9DE3D0-21A0-53DE-03A7-618562F053A0}"/>
              </a:ext>
            </a:extLst>
          </p:cNvPr>
          <p:cNvSpPr txBox="1"/>
          <p:nvPr/>
        </p:nvSpPr>
        <p:spPr>
          <a:xfrm>
            <a:off x="226541" y="512790"/>
            <a:ext cx="11738918"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“if we are faithless, he remains faithful” (2 Tim 2:13a)</a:t>
            </a:r>
            <a:endParaRPr lang="en-US" sz="3600" dirty="0">
              <a:solidFill>
                <a:schemeClr val="bg1"/>
              </a:solidFill>
            </a:endParaRPr>
          </a:p>
        </p:txBody>
      </p:sp>
      <p:sp>
        <p:nvSpPr>
          <p:cNvPr id="3" name="TextBox 2">
            <a:extLst>
              <a:ext uri="{FF2B5EF4-FFF2-40B4-BE49-F238E27FC236}">
                <a16:creationId xmlns:a16="http://schemas.microsoft.com/office/drawing/2014/main" id="{BF4A1EC8-2677-FA71-A8ED-23E311FD589D}"/>
              </a:ext>
            </a:extLst>
          </p:cNvPr>
          <p:cNvSpPr txBox="1"/>
          <p:nvPr/>
        </p:nvSpPr>
        <p:spPr>
          <a:xfrm>
            <a:off x="226541" y="1937936"/>
            <a:ext cx="11738918"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“for he cannot deny himself” (2 Tim 2:13b)</a:t>
            </a:r>
            <a:endParaRPr lang="en-US" sz="3600" dirty="0">
              <a:solidFill>
                <a:schemeClr val="bg1"/>
              </a:solidFill>
            </a:endParaRPr>
          </a:p>
        </p:txBody>
      </p:sp>
      <p:sp>
        <p:nvSpPr>
          <p:cNvPr id="4" name="TextBox 3">
            <a:extLst>
              <a:ext uri="{FF2B5EF4-FFF2-40B4-BE49-F238E27FC236}">
                <a16:creationId xmlns:a16="http://schemas.microsoft.com/office/drawing/2014/main" id="{0E4675C8-72AD-632F-4114-4EB221F7A283}"/>
              </a:ext>
            </a:extLst>
          </p:cNvPr>
          <p:cNvSpPr txBox="1"/>
          <p:nvPr/>
        </p:nvSpPr>
        <p:spPr>
          <a:xfrm>
            <a:off x="226541" y="3363082"/>
            <a:ext cx="10365259" cy="1754326"/>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Christ is faithful to his sheep, for by his blood we are forgiven, reconciled to God, adopted into the family of God</a:t>
            </a:r>
            <a:endParaRPr lang="en-US" sz="3600" dirty="0">
              <a:solidFill>
                <a:schemeClr val="bg1"/>
              </a:solidFill>
            </a:endParaRPr>
          </a:p>
        </p:txBody>
      </p:sp>
    </p:spTree>
    <p:extLst>
      <p:ext uri="{BB962C8B-B14F-4D97-AF65-F5344CB8AC3E}">
        <p14:creationId xmlns:p14="http://schemas.microsoft.com/office/powerpoint/2010/main" val="8373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1116</TotalTime>
  <Words>8294</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35</cp:revision>
  <cp:lastPrinted>2025-05-17T11:48:46Z</cp:lastPrinted>
  <dcterms:created xsi:type="dcterms:W3CDTF">2025-05-16T00:32:36Z</dcterms:created>
  <dcterms:modified xsi:type="dcterms:W3CDTF">2025-05-18T08:14:33Z</dcterms:modified>
</cp:coreProperties>
</file>