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F8FF"/>
    <a:srgbClr val="16FF97"/>
    <a:srgbClr val="0227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77690"/>
  </p:normalViewPr>
  <p:slideViewPr>
    <p:cSldViewPr snapToGrid="0">
      <p:cViewPr varScale="1">
        <p:scale>
          <a:sx n="96" d="100"/>
          <a:sy n="96" d="100"/>
        </p:scale>
        <p:origin x="354" y="9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34" d="100"/>
          <a:sy n="134" d="100"/>
        </p:scale>
        <p:origin x="2832" y="-222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0AB4BC-9DF3-D942-9E04-2B10B9304ABE}"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3373FD-0ED2-2449-A3D5-E83E5D4845AB}" type="slidenum">
              <a:rPr lang="en-US" smtClean="0"/>
              <a:t>‹#›</a:t>
            </a:fld>
            <a:endParaRPr lang="en-US"/>
          </a:p>
        </p:txBody>
      </p:sp>
    </p:spTree>
    <p:extLst>
      <p:ext uri="{BB962C8B-B14F-4D97-AF65-F5344CB8AC3E}">
        <p14:creationId xmlns:p14="http://schemas.microsoft.com/office/powerpoint/2010/main" val="2424802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1663" y="322263"/>
            <a:ext cx="3113087" cy="1751012"/>
          </a:xfrm>
        </p:spPr>
      </p:sp>
      <p:sp>
        <p:nvSpPr>
          <p:cNvPr id="3" name="Notes Placeholder 2"/>
          <p:cNvSpPr>
            <a:spLocks noGrp="1"/>
          </p:cNvSpPr>
          <p:nvPr>
            <p:ph type="body" idx="1"/>
          </p:nvPr>
        </p:nvSpPr>
        <p:spPr>
          <a:xfrm>
            <a:off x="181312" y="2246284"/>
            <a:ext cx="6493788" cy="5611357"/>
          </a:xfrm>
        </p:spPr>
        <p:txBody>
          <a:bodyPr/>
          <a:lstStyle/>
          <a:p>
            <a:pPr marL="171450" indent="-171450">
              <a:buFont typeface="Arial" panose="020B0604020202020204" pitchFamily="34" charset="0"/>
              <a:buChar char="•"/>
            </a:pPr>
            <a:r>
              <a:rPr lang="en-US" dirty="0"/>
              <a:t>Good morning all. I hope you are all doing well on this Easter Sunday</a:t>
            </a:r>
          </a:p>
          <a:p>
            <a:pPr marL="171450" indent="-171450">
              <a:buFont typeface="Arial" panose="020B0604020202020204" pitchFamily="34" charset="0"/>
              <a:buChar char="•"/>
            </a:pPr>
            <a:r>
              <a:rPr lang="en-US" dirty="0"/>
              <a:t>Well, today I have the privilege of preaching to you all on the resurrection of Jesus </a:t>
            </a:r>
            <a:r>
              <a:rPr lang="en-US" dirty="0">
                <a:solidFill>
                  <a:schemeClr val="tx1"/>
                </a:solidFill>
              </a:rPr>
              <a:t>Christ</a:t>
            </a:r>
          </a:p>
          <a:p>
            <a:pPr marL="171450" indent="-171450">
              <a:buFont typeface="Arial" panose="020B0604020202020204" pitchFamily="34" charset="0"/>
              <a:buChar char="•"/>
            </a:pPr>
            <a:r>
              <a:rPr lang="en-US" dirty="0">
                <a:highlight>
                  <a:srgbClr val="8AF8FF"/>
                </a:highlight>
              </a:rPr>
              <a:t>Perhaps there is no better place to go to then 1 Corinthians 15</a:t>
            </a:r>
          </a:p>
          <a:p>
            <a:pPr marL="171450" indent="-171450">
              <a:buFont typeface="Arial" panose="020B0604020202020204" pitchFamily="34" charset="0"/>
              <a:buChar char="•"/>
            </a:pPr>
            <a:r>
              <a:rPr lang="en-US" dirty="0"/>
              <a:t>But before we jump straight into the text today we need to understand a couple things about what is going on in </a:t>
            </a:r>
            <a:r>
              <a:rPr lang="en-US" dirty="0">
                <a:solidFill>
                  <a:schemeClr val="tx1"/>
                </a:solidFill>
              </a:rPr>
              <a:t>Corinth</a:t>
            </a:r>
          </a:p>
          <a:p>
            <a:pPr marL="171450" indent="-171450">
              <a:buFont typeface="Arial" panose="020B0604020202020204" pitchFamily="34" charset="0"/>
              <a:buChar char="•"/>
            </a:pPr>
            <a:r>
              <a:rPr lang="en-US" dirty="0"/>
              <a:t>This letter was written around AD 51, which is before the earliest of the gospel records which tells us of Jesus’ resurrection</a:t>
            </a:r>
          </a:p>
          <a:p>
            <a:pPr marL="171450" indent="-171450">
              <a:buFont typeface="Arial" panose="020B0604020202020204" pitchFamily="34" charset="0"/>
              <a:buChar char="•"/>
            </a:pPr>
            <a:r>
              <a:rPr lang="en-US" dirty="0">
                <a:highlight>
                  <a:srgbClr val="8AF8FF"/>
                </a:highlight>
              </a:rPr>
              <a:t>The church in Corinth was established while Paul was on one of his missionary journeys, and he stayed in Corinth approximately 18 months before departing</a:t>
            </a:r>
          </a:p>
          <a:p>
            <a:pPr marL="171450" indent="-171450">
              <a:buFont typeface="Arial" panose="020B0604020202020204" pitchFamily="34" charset="0"/>
              <a:buChar char="•"/>
            </a:pPr>
            <a:r>
              <a:rPr lang="en-US" dirty="0"/>
              <a:t>He then later receives a report about all these issues that had risen in the church, and it is to this report that Paul writes this letter</a:t>
            </a:r>
          </a:p>
          <a:p>
            <a:pPr marL="171450" indent="-171450">
              <a:buFont typeface="Arial" panose="020B0604020202020204" pitchFamily="34" charset="0"/>
              <a:buChar char="•"/>
            </a:pPr>
            <a:r>
              <a:rPr lang="en-US" dirty="0"/>
              <a:t>There have been divisions, people choosing who their </a:t>
            </a:r>
            <a:r>
              <a:rPr lang="en-US" dirty="0" err="1"/>
              <a:t>favourite</a:t>
            </a:r>
            <a:r>
              <a:rPr lang="en-US" dirty="0"/>
              <a:t> preacher was, did they follow Apollos, or was it Paul?</a:t>
            </a:r>
          </a:p>
          <a:p>
            <a:pPr marL="171450" indent="-171450">
              <a:buFont typeface="Arial" panose="020B0604020202020204" pitchFamily="34" charset="0"/>
              <a:buChar char="•"/>
            </a:pPr>
            <a:r>
              <a:rPr lang="en-US" dirty="0">
                <a:highlight>
                  <a:srgbClr val="8AF8FF"/>
                </a:highlight>
              </a:rPr>
              <a:t>There was some major concerns over their morality and unhealthy sexual relationships </a:t>
            </a:r>
          </a:p>
          <a:p>
            <a:pPr marL="171450" indent="-171450">
              <a:buFont typeface="Arial" panose="020B0604020202020204" pitchFamily="34" charset="0"/>
              <a:buChar char="•"/>
            </a:pPr>
            <a:r>
              <a:rPr lang="en-US" dirty="0"/>
              <a:t>And then in chapter 15, arguably the most important text on the doctrine of the resurrection</a:t>
            </a:r>
            <a:br>
              <a:rPr lang="en-US" dirty="0"/>
            </a:br>
            <a:r>
              <a:rPr lang="en-US" dirty="0"/>
              <a:t>- Paul writes at length on what the biblical doctrine of the resurrection is</a:t>
            </a:r>
          </a:p>
          <a:p>
            <a:pPr marL="171450" indent="-171450">
              <a:buFont typeface="Arial" panose="020B0604020202020204" pitchFamily="34" charset="0"/>
              <a:buChar char="•"/>
            </a:pPr>
            <a:r>
              <a:rPr lang="en-US" dirty="0">
                <a:highlight>
                  <a:srgbClr val="8AF8FF"/>
                </a:highlight>
              </a:rPr>
              <a:t>It’s important to note that Corinth is a Greek city. The Greeks had become dualistic </a:t>
            </a:r>
            <a:br>
              <a:rPr lang="en-US" dirty="0"/>
            </a:br>
            <a:r>
              <a:rPr lang="en-US" dirty="0"/>
              <a:t>- Meaning that they believed everything involving the spiritual was good, and all things matter was bad, such as the body</a:t>
            </a:r>
          </a:p>
          <a:p>
            <a:pPr marL="171450" indent="-171450">
              <a:buFont typeface="Arial" panose="020B0604020202020204" pitchFamily="34" charset="0"/>
              <a:buChar char="•"/>
            </a:pPr>
            <a:r>
              <a:rPr lang="en-US" dirty="0"/>
              <a:t>And so it seems that there had arisen amongst the church in Corinth a teaching that maintained that there would not be a resurrection of a physical body</a:t>
            </a:r>
            <a:br>
              <a:rPr lang="en-US" dirty="0"/>
            </a:br>
            <a:r>
              <a:rPr lang="en-US" dirty="0">
                <a:highlight>
                  <a:srgbClr val="8AF8FF"/>
                </a:highlight>
              </a:rPr>
              <a:t>- Just that we would be disembodied spirits floating around for all eternity </a:t>
            </a:r>
          </a:p>
          <a:p>
            <a:pPr marL="171450" indent="-171450">
              <a:buFont typeface="Arial" panose="020B0604020202020204" pitchFamily="34" charset="0"/>
              <a:buChar char="•"/>
            </a:pPr>
            <a:r>
              <a:rPr lang="en-US" dirty="0"/>
              <a:t>But Paul will correct this in making it clear that we will live forever as a resurrected person with a physical body</a:t>
            </a:r>
          </a:p>
          <a:p>
            <a:pPr marL="171450" indent="-171450">
              <a:buFont typeface="Arial" panose="020B0604020202020204" pitchFamily="34" charset="0"/>
              <a:buChar char="•"/>
            </a:pPr>
            <a:r>
              <a:rPr lang="en-US" dirty="0"/>
              <a:t>And we find our assurance and theology for this in the very fact that Jesus Christ was resurrected from the dead with a physical body</a:t>
            </a:r>
          </a:p>
          <a:p>
            <a:pPr marL="171450" indent="-171450">
              <a:buFont typeface="Arial" panose="020B0604020202020204" pitchFamily="34" charset="0"/>
              <a:buChar char="•"/>
            </a:pPr>
            <a:r>
              <a:rPr lang="en-US" dirty="0">
                <a:highlight>
                  <a:srgbClr val="8AF8FF"/>
                </a:highlight>
              </a:rPr>
              <a:t>So if you have your Bibles there, and open to 1 Corinthians 15:1-11</a:t>
            </a:r>
          </a:p>
          <a:p>
            <a:pPr marL="171450" indent="-171450">
              <a:buFont typeface="Arial" panose="020B0604020202020204" pitchFamily="34" charset="0"/>
              <a:buChar char="•"/>
            </a:pPr>
            <a:r>
              <a:rPr lang="en-US" dirty="0"/>
              <a:t>And let’s get into it.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43373FD-0ED2-2449-A3D5-E83E5D4845AB}" type="slidenum">
              <a:rPr lang="en-US" smtClean="0"/>
              <a:t>1</a:t>
            </a:fld>
            <a:endParaRPr lang="en-US"/>
          </a:p>
        </p:txBody>
      </p:sp>
    </p:spTree>
    <p:extLst>
      <p:ext uri="{BB962C8B-B14F-4D97-AF65-F5344CB8AC3E}">
        <p14:creationId xmlns:p14="http://schemas.microsoft.com/office/powerpoint/2010/main" val="1860623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6963" y="292100"/>
            <a:ext cx="2124075" cy="1195388"/>
          </a:xfrm>
        </p:spPr>
      </p:sp>
      <p:sp>
        <p:nvSpPr>
          <p:cNvPr id="3" name="Notes Placeholder 2"/>
          <p:cNvSpPr>
            <a:spLocks noGrp="1"/>
          </p:cNvSpPr>
          <p:nvPr>
            <p:ph type="body" idx="1"/>
          </p:nvPr>
        </p:nvSpPr>
        <p:spPr>
          <a:xfrm>
            <a:off x="143359" y="1570522"/>
            <a:ext cx="6571281" cy="7464989"/>
          </a:xfrm>
        </p:spPr>
        <p:txBody>
          <a:bodyPr/>
          <a:lstStyle/>
          <a:p>
            <a:pPr marL="171450" indent="-171450">
              <a:buFont typeface="Arial" panose="020B0604020202020204" pitchFamily="34" charset="0"/>
              <a:buChar char="•"/>
            </a:pPr>
            <a:r>
              <a:rPr lang="en-US" dirty="0">
                <a:highlight>
                  <a:srgbClr val="FFFF00"/>
                </a:highlight>
              </a:rPr>
              <a:t>“Whether then it was I or they, so we preach and so you believed” (1 Cor 15:11)</a:t>
            </a:r>
            <a:br>
              <a:rPr lang="en-US" dirty="0"/>
            </a:br>
            <a:r>
              <a:rPr lang="en-US" dirty="0"/>
              <a:t>- One of the hardest things about maintaining a lie, is if there is a big group of people who have to make sure all their stories line up</a:t>
            </a:r>
            <a:br>
              <a:rPr lang="en-US" dirty="0"/>
            </a:br>
            <a:r>
              <a:rPr lang="en-US" dirty="0"/>
              <a:t>- If this many people are making it up, eventually something will slip out, the message will become inconsistent</a:t>
            </a:r>
            <a:br>
              <a:rPr lang="en-US" dirty="0"/>
            </a:br>
            <a:r>
              <a:rPr lang="en-US" dirty="0">
                <a:highlight>
                  <a:srgbClr val="8AF8FF"/>
                </a:highlight>
              </a:rPr>
              <a:t>- The only way that the message can stay the same for 2000 years is if these people are telling the truth</a:t>
            </a:r>
            <a:br>
              <a:rPr lang="en-US" dirty="0"/>
            </a:br>
            <a:r>
              <a:rPr lang="en-US" dirty="0"/>
              <a:t>- And so Paul is saying, whether it is Peter, or James, or one of the other 11, or one of other 500 witnesses, the message stays the same </a:t>
            </a:r>
            <a:br>
              <a:rPr lang="en-US" dirty="0"/>
            </a:br>
            <a:r>
              <a:rPr lang="en-US" dirty="0"/>
              <a:t>- And though the church in Corinth may have wished it was Peter, or James, Paul is saying, they are going to give you the exact same gospel message </a:t>
            </a:r>
            <a:br>
              <a:rPr lang="en-US" dirty="0"/>
            </a:br>
            <a:r>
              <a:rPr lang="en-US" dirty="0">
                <a:highlight>
                  <a:srgbClr val="8AF8FF"/>
                </a:highlight>
              </a:rPr>
              <a:t>- And by denying the resurrection, they are denying the gospel, and the facts and testimony of all the witnesses that Paul just brought up</a:t>
            </a:r>
          </a:p>
          <a:p>
            <a:pPr marL="171450" indent="-171450">
              <a:buFont typeface="Arial" panose="020B0604020202020204" pitchFamily="34" charset="0"/>
              <a:buChar char="•"/>
            </a:pPr>
            <a:r>
              <a:rPr lang="en-US" dirty="0">
                <a:highlight>
                  <a:srgbClr val="FFFF00"/>
                </a:highlight>
              </a:rPr>
              <a:t>All the apostles 2000 years ago, preached the same gospel and it was sufficient then</a:t>
            </a:r>
            <a:br>
              <a:rPr lang="en-US" dirty="0"/>
            </a:br>
            <a:r>
              <a:rPr lang="en-US" dirty="0"/>
              <a:t>- All the Christians in Corinth have their foundation of existence as born-again believers in the resurrected Christ</a:t>
            </a:r>
            <a:br>
              <a:rPr lang="en-US" dirty="0"/>
            </a:br>
            <a:r>
              <a:rPr lang="en-US" dirty="0"/>
              <a:t>- And everywhere these apostles went people were saved and churches were planted. Why?</a:t>
            </a:r>
            <a:br>
              <a:rPr lang="en-US" dirty="0"/>
            </a:br>
            <a:r>
              <a:rPr lang="en-US" dirty="0">
                <a:highlight>
                  <a:srgbClr val="8AF8FF"/>
                </a:highlight>
              </a:rPr>
              <a:t>- It wasn’t because of their eloquence, or because they just discovered a brand new method of preaching</a:t>
            </a:r>
            <a:br>
              <a:rPr lang="en-US" dirty="0"/>
            </a:br>
            <a:r>
              <a:rPr lang="en-US" dirty="0"/>
              <a:t>- It was because they preached the gospel without compromise. </a:t>
            </a:r>
            <a:br>
              <a:rPr lang="en-US" dirty="0"/>
            </a:br>
            <a:r>
              <a:rPr lang="en-US" dirty="0"/>
              <a:t>- Everywhere they went, they were threatened with death or imprisonment if they continued</a:t>
            </a:r>
            <a:br>
              <a:rPr lang="en-US" dirty="0"/>
            </a:br>
            <a:r>
              <a:rPr lang="en-US" dirty="0">
                <a:highlight>
                  <a:srgbClr val="8AF8FF"/>
                </a:highlight>
              </a:rPr>
              <a:t>- But they would not deny God, and they could not deny the truth, but by the grace of God they felt as if their only option was to preach the gospel of the resurrected Jesus Christ everywhere they went</a:t>
            </a:r>
          </a:p>
          <a:p>
            <a:pPr marL="171450" indent="-171450">
              <a:buFont typeface="Arial" panose="020B0604020202020204" pitchFamily="34" charset="0"/>
              <a:buChar char="•"/>
            </a:pPr>
            <a:r>
              <a:rPr lang="en-US" dirty="0">
                <a:highlight>
                  <a:srgbClr val="FFFF00"/>
                </a:highlight>
              </a:rPr>
              <a:t>And the same gospel 2000 years later, in 2025 is still “the power of God unto salvation”</a:t>
            </a:r>
            <a:br>
              <a:rPr lang="en-US" dirty="0"/>
            </a:br>
            <a:r>
              <a:rPr lang="en-US" dirty="0"/>
              <a:t>- There is only one gospel, the gospel of Jesus Christ in accordance with Scriptures. We must not try to tinker with it and get fancy with it or shape it so the culture likes it</a:t>
            </a:r>
            <a:br>
              <a:rPr lang="en-US" dirty="0"/>
            </a:br>
            <a:r>
              <a:rPr lang="en-US" dirty="0"/>
              <a:t>- There is only one gospel in which we stand and by which we are being saved. </a:t>
            </a:r>
            <a:br>
              <a:rPr lang="en-US" dirty="0"/>
            </a:br>
            <a:r>
              <a:rPr lang="en-US" dirty="0">
                <a:highlight>
                  <a:srgbClr val="8AF8FF"/>
                </a:highlight>
              </a:rPr>
              <a:t>- Preachers today, need to echo those famous words of Martin Luther, when standing boldly against the heresy of the catholic church says, “Here I stand, I can do no other”</a:t>
            </a:r>
            <a:br>
              <a:rPr lang="en-US" dirty="0"/>
            </a:br>
            <a:r>
              <a:rPr lang="en-US" dirty="0"/>
              <a:t>- Preachers of the gospel, and Christians alike must say, that by the grace of God, “Here I stand in the gospel, I can do no other”</a:t>
            </a:r>
            <a:br>
              <a:rPr lang="en-US" dirty="0"/>
            </a:br>
            <a:r>
              <a:rPr lang="en-US" dirty="0"/>
              <a:t>- There can be no compromising of the gospel if people are to be saved</a:t>
            </a:r>
            <a:br>
              <a:rPr lang="en-US" dirty="0"/>
            </a:br>
            <a:r>
              <a:rPr lang="en-US" dirty="0">
                <a:highlight>
                  <a:srgbClr val="8AF8FF"/>
                </a:highlight>
              </a:rPr>
              <a:t>- All true Christians cling to and believe in this gospel. That Jesus lived, that Christ died for our sins, was buried, and was raised on the third day</a:t>
            </a:r>
            <a:br>
              <a:rPr lang="en-US" dirty="0"/>
            </a:br>
            <a:r>
              <a:rPr lang="en-US" dirty="0"/>
              <a:t>- Charles Spurgeon put it like this, “</a:t>
            </a:r>
            <a:r>
              <a:rPr lang="en-US" b="1" dirty="0"/>
              <a:t>So let us stand at the foot of the cross, and trust our souls once for all to Him who shed his blood for the guilty”</a:t>
            </a:r>
            <a:br>
              <a:rPr lang="en-US" dirty="0"/>
            </a:br>
            <a:r>
              <a:rPr lang="en-US" dirty="0"/>
              <a:t>- By this faith we live, and by this faith we die</a:t>
            </a:r>
            <a:br>
              <a:rPr lang="en-US" dirty="0"/>
            </a:br>
            <a:r>
              <a:rPr lang="en-US" dirty="0">
                <a:highlight>
                  <a:srgbClr val="8AF8FF"/>
                </a:highlight>
              </a:rPr>
              <a:t>- As a summary of my message today, let me conclude with this</a:t>
            </a:r>
          </a:p>
        </p:txBody>
      </p:sp>
      <p:sp>
        <p:nvSpPr>
          <p:cNvPr id="4" name="Slide Number Placeholder 3"/>
          <p:cNvSpPr>
            <a:spLocks noGrp="1"/>
          </p:cNvSpPr>
          <p:nvPr>
            <p:ph type="sldNum" sz="quarter" idx="5"/>
          </p:nvPr>
        </p:nvSpPr>
        <p:spPr/>
        <p:txBody>
          <a:bodyPr/>
          <a:lstStyle/>
          <a:p>
            <a:fld id="{343373FD-0ED2-2449-A3D5-E83E5D4845AB}" type="slidenum">
              <a:rPr lang="en-US" smtClean="0"/>
              <a:t>10</a:t>
            </a:fld>
            <a:endParaRPr lang="en-US"/>
          </a:p>
        </p:txBody>
      </p:sp>
    </p:spTree>
    <p:extLst>
      <p:ext uri="{BB962C8B-B14F-4D97-AF65-F5344CB8AC3E}">
        <p14:creationId xmlns:p14="http://schemas.microsoft.com/office/powerpoint/2010/main" val="445607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7463" y="398463"/>
            <a:ext cx="4525962" cy="2546350"/>
          </a:xfrm>
        </p:spPr>
      </p:sp>
      <p:sp>
        <p:nvSpPr>
          <p:cNvPr id="3" name="Notes Placeholder 2"/>
          <p:cNvSpPr>
            <a:spLocks noGrp="1"/>
          </p:cNvSpPr>
          <p:nvPr>
            <p:ph type="body" idx="1"/>
          </p:nvPr>
        </p:nvSpPr>
        <p:spPr>
          <a:xfrm>
            <a:off x="135610" y="3116478"/>
            <a:ext cx="6586779" cy="5252607"/>
          </a:xfrm>
        </p:spPr>
        <p:txBody>
          <a:bodyPr/>
          <a:lstStyle/>
          <a:p>
            <a:pPr marL="171450" indent="-171450">
              <a:buFont typeface="Arial" panose="020B0604020202020204" pitchFamily="34" charset="0"/>
              <a:buChar char="•"/>
            </a:pPr>
            <a:r>
              <a:rPr lang="en-AU" b="1" i="0" u="none" strike="noStrike" dirty="0">
                <a:solidFill>
                  <a:schemeClr val="tx1"/>
                </a:solidFill>
                <a:effectLst/>
                <a:latin typeface="+mn-lt"/>
              </a:rPr>
              <a:t>“We need not wonder that so much importance is attached to our Lord’s resurrection. </a:t>
            </a:r>
            <a:r>
              <a:rPr lang="en-AU" b="1" i="0" u="none" strike="noStrike" dirty="0">
                <a:solidFill>
                  <a:schemeClr val="tx1"/>
                </a:solidFill>
                <a:effectLst/>
                <a:highlight>
                  <a:srgbClr val="16FF97"/>
                </a:highlight>
                <a:latin typeface="+mn-lt"/>
              </a:rPr>
              <a:t>It is the seal and memorial stone of the great work of redemption, which He came to do. It is the crowning proof that He has paid the debt He undertook to pay on our behalf, won the battle He fought to deliver us from hell, and is accepted as our guarantee and our substitute by our Father in heaven. Had He never come forth from the prison of the grave, how could we ever have been sure that our ransom had been fully paid? Had He never risen from His conflict with the last enemy, how could we have felt confident that He has overcome the power of death from the devil? But thanks be unto God, we are not left in doubt. The Lord Jesus really rose again for our justification.” – J.C. Ryle</a:t>
            </a:r>
          </a:p>
          <a:p>
            <a:pPr marL="171450" indent="-171450">
              <a:buFont typeface="Arial" panose="020B0604020202020204" pitchFamily="34" charset="0"/>
              <a:buChar char="•"/>
            </a:pPr>
            <a:r>
              <a:rPr lang="en-AU" b="0" i="0" u="none" strike="noStrike" dirty="0">
                <a:solidFill>
                  <a:schemeClr val="tx1"/>
                </a:solidFill>
                <a:effectLst/>
                <a:latin typeface="+mn-lt"/>
              </a:rPr>
              <a:t>If you are sitting here today and do not know Jesus Christ as Lord and Saviour. You have heard the gospel message, that you have sinned</a:t>
            </a:r>
            <a:endParaRPr lang="en-AU" dirty="0"/>
          </a:p>
          <a:p>
            <a:pPr marL="171450" indent="-171450">
              <a:buFont typeface="Arial" panose="020B0604020202020204" pitchFamily="34" charset="0"/>
              <a:buChar char="•"/>
            </a:pPr>
            <a:r>
              <a:rPr lang="en-AU" dirty="0"/>
              <a:t>A</a:t>
            </a:r>
            <a:r>
              <a:rPr lang="en-AU" b="0" i="0" u="none" strike="noStrike" dirty="0">
                <a:solidFill>
                  <a:schemeClr val="tx1"/>
                </a:solidFill>
                <a:effectLst/>
                <a:latin typeface="+mn-lt"/>
              </a:rPr>
              <a:t>nd apart from </a:t>
            </a:r>
            <a:r>
              <a:rPr lang="en-AU" dirty="0"/>
              <a:t>repentance and faith you will have no hope</a:t>
            </a:r>
            <a:endParaRPr lang="en-AU" b="0" i="0" u="none" strike="noStrike" dirty="0">
              <a:solidFill>
                <a:schemeClr val="tx1"/>
              </a:solidFill>
              <a:effectLst/>
              <a:latin typeface="+mn-lt"/>
            </a:endParaRPr>
          </a:p>
          <a:p>
            <a:pPr marL="171450" indent="-171450">
              <a:buFont typeface="Arial" panose="020B0604020202020204" pitchFamily="34" charset="0"/>
              <a:buChar char="•"/>
            </a:pPr>
            <a:r>
              <a:rPr lang="en-AU" b="0" i="0" u="none" strike="noStrike" dirty="0">
                <a:solidFill>
                  <a:schemeClr val="tx1"/>
                </a:solidFill>
                <a:effectLst/>
                <a:highlight>
                  <a:srgbClr val="8AF8FF"/>
                </a:highlight>
                <a:latin typeface="+mn-lt"/>
              </a:rPr>
              <a:t>But Jesus Christ came and died for sinners</a:t>
            </a:r>
            <a:endParaRPr lang="en-AU" dirty="0">
              <a:highlight>
                <a:srgbClr val="8AF8FF"/>
              </a:highlight>
            </a:endParaRPr>
          </a:p>
          <a:p>
            <a:pPr marL="171450" indent="-171450">
              <a:buFont typeface="Arial" panose="020B0604020202020204" pitchFamily="34" charset="0"/>
              <a:buChar char="•"/>
            </a:pPr>
            <a:r>
              <a:rPr lang="en-AU" dirty="0"/>
              <a:t>I</a:t>
            </a:r>
            <a:r>
              <a:rPr lang="en-AU" b="0" i="0" u="none" strike="noStrike" dirty="0">
                <a:solidFill>
                  <a:schemeClr val="tx1"/>
                </a:solidFill>
                <a:effectLst/>
                <a:latin typeface="+mn-lt"/>
              </a:rPr>
              <a:t>f you will but turn from your sins and believe in Jesus Christ, you will be accepted in Christ, as a child of God</a:t>
            </a:r>
            <a:endParaRPr lang="en-AU" dirty="0"/>
          </a:p>
          <a:p>
            <a:pPr marL="171450" indent="-171450">
              <a:buFont typeface="Arial" panose="020B0604020202020204" pitchFamily="34" charset="0"/>
              <a:buChar char="•"/>
            </a:pPr>
            <a:r>
              <a:rPr lang="en-AU" dirty="0"/>
              <a:t>A</a:t>
            </a:r>
            <a:r>
              <a:rPr lang="en-AU" b="0" i="0" u="none" strike="noStrike" dirty="0">
                <a:solidFill>
                  <a:schemeClr val="tx1"/>
                </a:solidFill>
                <a:effectLst/>
                <a:latin typeface="+mn-lt"/>
              </a:rPr>
              <a:t>nd God will one day welcome you home, into heaven, and will say of you, “Well done good and faithful servant, enter into the joy of your master”</a:t>
            </a:r>
          </a:p>
          <a:p>
            <a:pPr marL="171450" indent="-171450">
              <a:buFont typeface="Arial" panose="020B0604020202020204" pitchFamily="34" charset="0"/>
              <a:buChar char="•"/>
            </a:pPr>
            <a:r>
              <a:rPr lang="en-AU" b="0" i="0" u="none" strike="noStrike" dirty="0">
                <a:solidFill>
                  <a:schemeClr val="tx1"/>
                </a:solidFill>
                <a:effectLst/>
                <a:highlight>
                  <a:srgbClr val="8AF8FF"/>
                </a:highlight>
                <a:latin typeface="+mn-lt"/>
              </a:rPr>
              <a:t>And to my fellow Christians. Did you read that?</a:t>
            </a:r>
          </a:p>
          <a:p>
            <a:pPr marL="171450" indent="-171450">
              <a:buFont typeface="Arial" panose="020B0604020202020204" pitchFamily="34" charset="0"/>
              <a:buChar char="•"/>
            </a:pPr>
            <a:r>
              <a:rPr lang="en-AU" b="0" i="0" u="none" strike="noStrike" dirty="0">
                <a:solidFill>
                  <a:schemeClr val="tx1"/>
                </a:solidFill>
                <a:effectLst/>
                <a:latin typeface="+mn-lt"/>
              </a:rPr>
              <a:t>Jesus lives, and the ransom has been fully paid. The penalty for sin dealt with. Jesus has overcome the power of sin. </a:t>
            </a:r>
          </a:p>
          <a:p>
            <a:pPr marL="171450" indent="-171450">
              <a:buFont typeface="Arial" panose="020B0604020202020204" pitchFamily="34" charset="0"/>
              <a:buChar char="•"/>
            </a:pPr>
            <a:r>
              <a:rPr lang="en-AU" b="0" i="0" u="none" strike="noStrike" dirty="0">
                <a:solidFill>
                  <a:schemeClr val="tx1"/>
                </a:solidFill>
                <a:effectLst/>
                <a:latin typeface="+mn-lt"/>
              </a:rPr>
              <a:t>And now we march onwards to glory, where one day, we will be set free from the very presence of sin. </a:t>
            </a:r>
          </a:p>
          <a:p>
            <a:pPr marL="171450" indent="-171450">
              <a:buFont typeface="Arial" panose="020B0604020202020204" pitchFamily="34" charset="0"/>
              <a:buChar char="•"/>
            </a:pPr>
            <a:r>
              <a:rPr lang="en-AU" b="1" i="0" u="none" strike="noStrike" dirty="0">
                <a:solidFill>
                  <a:schemeClr val="tx1"/>
                </a:solidFill>
                <a:effectLst/>
                <a:highlight>
                  <a:srgbClr val="8AF8FF"/>
                </a:highlight>
                <a:latin typeface="+mn-lt"/>
              </a:rPr>
              <a:t>Set free from the penalty of sin, power of sin, and one day the presence of sin</a:t>
            </a:r>
          </a:p>
          <a:p>
            <a:pPr marL="171450" indent="-171450">
              <a:buFont typeface="Arial" panose="020B0604020202020204" pitchFamily="34" charset="0"/>
              <a:buChar char="•"/>
            </a:pPr>
            <a:r>
              <a:rPr lang="en-AU" b="0" i="0" u="none" strike="noStrike" dirty="0">
                <a:solidFill>
                  <a:schemeClr val="tx1"/>
                </a:solidFill>
                <a:effectLst/>
                <a:latin typeface="+mn-lt"/>
              </a:rPr>
              <a:t>Oh what wondrous love, what amazing grace God has shown to us</a:t>
            </a:r>
          </a:p>
          <a:p>
            <a:pPr marL="171450" indent="-171450">
              <a:buFont typeface="Arial" panose="020B0604020202020204" pitchFamily="34" charset="0"/>
              <a:buChar char="•"/>
            </a:pPr>
            <a:r>
              <a:rPr lang="en-AU" b="0" i="0" u="none" strike="noStrike" dirty="0">
                <a:solidFill>
                  <a:schemeClr val="tx1"/>
                </a:solidFill>
                <a:effectLst/>
                <a:latin typeface="+mn-lt"/>
              </a:rPr>
              <a:t>This is the gospel we received, in which we stand, and by which we are being saved.</a:t>
            </a:r>
          </a:p>
          <a:p>
            <a:pPr marL="171450" indent="-171450">
              <a:buFont typeface="Arial" panose="020B0604020202020204" pitchFamily="34" charset="0"/>
              <a:buChar char="•"/>
            </a:pPr>
            <a:r>
              <a:rPr lang="en-AU" b="0" i="0" u="none" strike="noStrike" dirty="0">
                <a:solidFill>
                  <a:schemeClr val="tx1"/>
                </a:solidFill>
                <a:effectLst/>
                <a:highlight>
                  <a:srgbClr val="8AF8FF"/>
                </a:highlight>
                <a:latin typeface="+mn-lt"/>
              </a:rPr>
              <a:t>This is the gospel of </a:t>
            </a:r>
            <a:r>
              <a:rPr lang="en-AU" b="0" i="0" u="none" strike="noStrike">
                <a:solidFill>
                  <a:schemeClr val="tx1"/>
                </a:solidFill>
                <a:effectLst/>
                <a:highlight>
                  <a:srgbClr val="8AF8FF"/>
                </a:highlight>
                <a:latin typeface="+mn-lt"/>
              </a:rPr>
              <a:t>Jesus Christ</a:t>
            </a:r>
            <a:endParaRPr lang="en-AU" b="0" i="0" u="none" strike="noStrike" dirty="0">
              <a:solidFill>
                <a:schemeClr val="tx1"/>
              </a:solidFill>
              <a:effectLst/>
              <a:highlight>
                <a:srgbClr val="8AF8FF"/>
              </a:highlight>
              <a:latin typeface="+mn-lt"/>
            </a:endParaRPr>
          </a:p>
        </p:txBody>
      </p:sp>
      <p:sp>
        <p:nvSpPr>
          <p:cNvPr id="4" name="Slide Number Placeholder 3"/>
          <p:cNvSpPr>
            <a:spLocks noGrp="1"/>
          </p:cNvSpPr>
          <p:nvPr>
            <p:ph type="sldNum" sz="quarter" idx="5"/>
          </p:nvPr>
        </p:nvSpPr>
        <p:spPr/>
        <p:txBody>
          <a:bodyPr/>
          <a:lstStyle/>
          <a:p>
            <a:fld id="{343373FD-0ED2-2449-A3D5-E83E5D4845AB}" type="slidenum">
              <a:rPr lang="en-US" smtClean="0"/>
              <a:t>11</a:t>
            </a:fld>
            <a:endParaRPr lang="en-US"/>
          </a:p>
        </p:txBody>
      </p:sp>
    </p:spTree>
    <p:extLst>
      <p:ext uri="{BB962C8B-B14F-4D97-AF65-F5344CB8AC3E}">
        <p14:creationId xmlns:p14="http://schemas.microsoft.com/office/powerpoint/2010/main" val="2782255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1700" y="322263"/>
            <a:ext cx="2513013" cy="1414462"/>
          </a:xfrm>
        </p:spPr>
      </p:sp>
      <p:sp>
        <p:nvSpPr>
          <p:cNvPr id="3" name="Notes Placeholder 2"/>
          <p:cNvSpPr>
            <a:spLocks noGrp="1"/>
          </p:cNvSpPr>
          <p:nvPr>
            <p:ph type="body" idx="1"/>
          </p:nvPr>
        </p:nvSpPr>
        <p:spPr>
          <a:xfrm>
            <a:off x="134816" y="1889823"/>
            <a:ext cx="6586779" cy="6169295"/>
          </a:xfrm>
        </p:spPr>
        <p:txBody>
          <a:bodyPr/>
          <a:lstStyle/>
          <a:p>
            <a:pPr marL="171450" indent="-171450">
              <a:buFont typeface="Arial" panose="020B0604020202020204" pitchFamily="34" charset="0"/>
              <a:buChar char="•"/>
            </a:pPr>
            <a:r>
              <a:rPr lang="en-US" dirty="0">
                <a:highlight>
                  <a:srgbClr val="FFFF00"/>
                </a:highlight>
              </a:rPr>
              <a:t>“Now I would remind you, brothers, of the gospel I preached to you” (1 Cor 15:1a)</a:t>
            </a:r>
            <a:br>
              <a:rPr lang="en-US" dirty="0"/>
            </a:br>
            <a:r>
              <a:rPr lang="en-US" dirty="0"/>
              <a:t>- In light of their denial of the resurrection of the body, Paul reminds them, and the tone in the Greek is one of a gentle rebuke</a:t>
            </a:r>
            <a:br>
              <a:rPr lang="en-US" dirty="0"/>
            </a:br>
            <a:r>
              <a:rPr lang="en-US" dirty="0"/>
              <a:t>- Saying if you deny your own resurrection than you deny the resurrection of Christ</a:t>
            </a:r>
            <a:br>
              <a:rPr lang="en-US" dirty="0"/>
            </a:br>
            <a:r>
              <a:rPr lang="en-US" dirty="0">
                <a:highlight>
                  <a:srgbClr val="8AF8FF"/>
                </a:highlight>
              </a:rPr>
              <a:t>- So let me remind you once again of the gospel, the same gospel which founded the church in Corinth</a:t>
            </a:r>
            <a:br>
              <a:rPr lang="en-US" dirty="0"/>
            </a:br>
            <a:r>
              <a:rPr lang="en-US" dirty="0"/>
              <a:t>- It is the same one that testifies to the fact there will be a resurrection of the dead</a:t>
            </a:r>
            <a:br>
              <a:rPr lang="en-US" dirty="0"/>
            </a:br>
            <a:r>
              <a:rPr lang="en-US" dirty="0"/>
              <a:t>- Notice what he’s saying here. He doesn’t say let me tell you a different version of the gospel,</a:t>
            </a:r>
            <a:br>
              <a:rPr lang="en-US" dirty="0"/>
            </a:br>
            <a:r>
              <a:rPr lang="en-US" dirty="0">
                <a:highlight>
                  <a:srgbClr val="8AF8FF"/>
                </a:highlight>
              </a:rPr>
              <a:t>- But let me preach the same gospel over and over again, for in the gospel lies the power of God</a:t>
            </a:r>
            <a:br>
              <a:rPr lang="en-US" dirty="0"/>
            </a:br>
            <a:r>
              <a:rPr lang="en-US" dirty="0"/>
              <a:t>- Not in the eloquent words of Paul, not in telling it in a way that makes it palatable, for that would strip the gospel of its power</a:t>
            </a:r>
            <a:br>
              <a:rPr lang="en-US" dirty="0"/>
            </a:br>
            <a:r>
              <a:rPr lang="en-US" dirty="0"/>
              <a:t>- Let me remind you once again brothers and sisters in Christ of the gospel of…</a:t>
            </a:r>
          </a:p>
          <a:p>
            <a:pPr marL="171450" indent="-171450">
              <a:buFont typeface="Arial" panose="020B0604020202020204" pitchFamily="34" charset="0"/>
              <a:buChar char="•"/>
            </a:pPr>
            <a:r>
              <a:rPr lang="en-US" dirty="0">
                <a:highlight>
                  <a:srgbClr val="FFFF00"/>
                </a:highlight>
              </a:rPr>
              <a:t>“Which you received, in which you stand” (1 Cor 15:1b)</a:t>
            </a:r>
            <a:br>
              <a:rPr lang="en-US" dirty="0"/>
            </a:br>
            <a:r>
              <a:rPr lang="en-US" dirty="0"/>
              <a:t>- This is the same gospel that Paul preached to them when he ministered among them in Acts 17 for around 18 months</a:t>
            </a:r>
            <a:br>
              <a:rPr lang="en-US" dirty="0"/>
            </a:br>
            <a:r>
              <a:rPr lang="en-US" dirty="0"/>
              <a:t>- Paul brought the gospel to bring them life, many were saved by this gospel, it established the church, and the Christian, both then and now, stands in this gospel</a:t>
            </a:r>
            <a:br>
              <a:rPr lang="en-US" dirty="0"/>
            </a:br>
            <a:r>
              <a:rPr lang="en-US" dirty="0">
                <a:highlight>
                  <a:srgbClr val="8AF8FF"/>
                </a:highlight>
              </a:rPr>
              <a:t>- The word stand is in the perfect tense, meaning you took your stand there and you still stand there</a:t>
            </a:r>
            <a:br>
              <a:rPr lang="en-US" dirty="0"/>
            </a:br>
            <a:r>
              <a:rPr lang="en-US" dirty="0"/>
              <a:t>- But this gospel that you stand on includes the bodily resurrection of Jesus Christ</a:t>
            </a:r>
            <a:br>
              <a:rPr lang="en-US" dirty="0"/>
            </a:br>
            <a:r>
              <a:rPr lang="en-US" dirty="0"/>
              <a:t>- You take that away, and if you deny the resurrection of Jesus Christ, you no longer have anything to stand on</a:t>
            </a:r>
            <a:br>
              <a:rPr lang="en-US" dirty="0"/>
            </a:br>
            <a:r>
              <a:rPr lang="en-US" dirty="0">
                <a:highlight>
                  <a:srgbClr val="8AF8FF"/>
                </a:highlight>
              </a:rPr>
              <a:t>– As Paul says in verse 14, </a:t>
            </a:r>
            <a:r>
              <a:rPr lang="en-US" b="1" dirty="0">
                <a:highlight>
                  <a:srgbClr val="8AF8FF"/>
                </a:highlight>
              </a:rPr>
              <a:t>“And if Christ has not been raised, then our preaching is in vain and your faith is in vain”</a:t>
            </a:r>
            <a:br>
              <a:rPr lang="en-US" dirty="0"/>
            </a:br>
            <a:r>
              <a:rPr lang="en-US" dirty="0"/>
              <a:t>- If the resurrection is taken away, if Jesus really didn’t rise from the grave, then we proclaim a dead </a:t>
            </a:r>
            <a:r>
              <a:rPr lang="en-US" dirty="0" err="1"/>
              <a:t>Saviour</a:t>
            </a:r>
            <a:r>
              <a:rPr lang="en-US" dirty="0"/>
              <a:t>, our preaching is in vain, our faith is worthless</a:t>
            </a:r>
            <a:br>
              <a:rPr lang="en-US" dirty="0"/>
            </a:br>
            <a:r>
              <a:rPr lang="en-US" dirty="0">
                <a:highlight>
                  <a:srgbClr val="8AF8FF"/>
                </a:highlight>
              </a:rPr>
              <a:t>- Then as Paul says in verse 32, that if Christ is not risen, </a:t>
            </a:r>
            <a:r>
              <a:rPr lang="en-US" b="1" dirty="0">
                <a:highlight>
                  <a:srgbClr val="8AF8FF"/>
                </a:highlight>
              </a:rPr>
              <a:t>“Let us eat and drink, for tomorrow we die”</a:t>
            </a:r>
            <a:br>
              <a:rPr lang="en-US" b="1" dirty="0">
                <a:highlight>
                  <a:srgbClr val="8AF8FF"/>
                </a:highlight>
              </a:rPr>
            </a:br>
            <a:r>
              <a:rPr lang="en-US" dirty="0"/>
              <a:t>- For if Jesus is dead, then let us live like the rest of the world, for there is no hope, and tomorrow we die</a:t>
            </a:r>
            <a:br>
              <a:rPr lang="en-US" dirty="0"/>
            </a:br>
            <a:r>
              <a:rPr lang="en-US" dirty="0"/>
              <a:t>- But Paul is here to set the record straight again, that there is only one gospel, and on this gospel we stand, because Jesus did rise and we serve a risen </a:t>
            </a:r>
            <a:r>
              <a:rPr lang="en-US" dirty="0" err="1"/>
              <a:t>Saviour</a:t>
            </a:r>
            <a:br>
              <a:rPr lang="en-US" dirty="0"/>
            </a:br>
            <a:r>
              <a:rPr lang="en-US" dirty="0">
                <a:highlight>
                  <a:srgbClr val="8AF8FF"/>
                </a:highlight>
              </a:rPr>
              <a:t>- So stand firm Christian</a:t>
            </a:r>
          </a:p>
          <a:p>
            <a:pPr marL="171450" indent="-171450">
              <a:buFont typeface="Arial" panose="020B0604020202020204" pitchFamily="34" charset="0"/>
              <a:buChar char="•"/>
            </a:pPr>
            <a:r>
              <a:rPr lang="en-US" dirty="0">
                <a:highlight>
                  <a:srgbClr val="FFFF00"/>
                </a:highlight>
              </a:rPr>
              <a:t>“and by which you are being saved” (1 Cor 15:2a)</a:t>
            </a:r>
            <a:br>
              <a:rPr lang="en-US" dirty="0"/>
            </a:br>
            <a:r>
              <a:rPr lang="en-US" dirty="0"/>
              <a:t>- I want you to notice something, the gospel which we received, past tense, and in which you stand, present tense, and by which you are being saved, future</a:t>
            </a:r>
            <a:br>
              <a:rPr lang="en-US" dirty="0"/>
            </a:br>
            <a:r>
              <a:rPr lang="en-US" dirty="0"/>
              <a:t>– The gospel, by the grace of God doesn’t just get you started, it doesn’t just save us and justify us, and then God leaves the rest to us and hopes that we will be perfectly obedient</a:t>
            </a:r>
            <a:br>
              <a:rPr lang="en-US" dirty="0"/>
            </a:br>
            <a:r>
              <a:rPr lang="en-US" dirty="0">
                <a:highlight>
                  <a:srgbClr val="8AF8FF"/>
                </a:highlight>
              </a:rPr>
              <a:t>- If he does that, we are still heading for hell</a:t>
            </a:r>
            <a:br>
              <a:rPr lang="en-US" dirty="0"/>
            </a:br>
            <a:r>
              <a:rPr lang="en-US" dirty="0"/>
              <a:t>- The gospel saves us, and by the finished work of Jesus Christ, it is so complete, and so effective</a:t>
            </a:r>
            <a:br>
              <a:rPr lang="en-US" dirty="0"/>
            </a:br>
            <a:r>
              <a:rPr lang="en-US" dirty="0"/>
              <a:t>- That we stand before God our judge as guilty, but having repented and believed, and on the merit, and by the blood of the sacrifice of Jesus Christ, we are declared innocent</a:t>
            </a:r>
            <a:br>
              <a:rPr lang="en-US" dirty="0"/>
            </a:br>
            <a:r>
              <a:rPr lang="en-US" dirty="0">
                <a:highlight>
                  <a:srgbClr val="8AF8FF"/>
                </a:highlight>
              </a:rPr>
              <a:t>- And we are then adopted into the family of God, and the Holy Spirit dwells inside and sanctifies us, conforms us, makes us more like Jesus Christ our elder brother</a:t>
            </a:r>
            <a:br>
              <a:rPr lang="en-US" dirty="0">
                <a:highlight>
                  <a:srgbClr val="8AF8FF"/>
                </a:highlight>
              </a:rPr>
            </a:br>
            <a:r>
              <a:rPr lang="en-US" dirty="0"/>
              <a:t>- With full assurance, because Jesus rose from the grave on the third day, to show that the payment was accepted</a:t>
            </a:r>
            <a:br>
              <a:rPr lang="en-US" dirty="0"/>
            </a:br>
            <a:r>
              <a:rPr lang="en-US" dirty="0"/>
              <a:t>- Jesus was the propitiation the satisfaction of God’s wrath for our sins, and then God raised Christ from the dead to say</a:t>
            </a:r>
            <a:br>
              <a:rPr lang="en-US" dirty="0"/>
            </a:br>
            <a:r>
              <a:rPr lang="en-US" b="1" dirty="0">
                <a:highlight>
                  <a:srgbClr val="8AF8FF"/>
                </a:highlight>
              </a:rPr>
              <a:t>- “Payment accepted, now all my children, all you who have been born again and repented and believed in Jesus Christ, will know that by my grace they will persevere until the end, because Jesus lives”</a:t>
            </a:r>
          </a:p>
        </p:txBody>
      </p:sp>
      <p:sp>
        <p:nvSpPr>
          <p:cNvPr id="4" name="Slide Number Placeholder 3"/>
          <p:cNvSpPr>
            <a:spLocks noGrp="1"/>
          </p:cNvSpPr>
          <p:nvPr>
            <p:ph type="sldNum" sz="quarter" idx="5"/>
          </p:nvPr>
        </p:nvSpPr>
        <p:spPr/>
        <p:txBody>
          <a:bodyPr/>
          <a:lstStyle/>
          <a:p>
            <a:fld id="{343373FD-0ED2-2449-A3D5-E83E5D4845AB}" type="slidenum">
              <a:rPr lang="en-US" smtClean="0"/>
              <a:t>2</a:t>
            </a:fld>
            <a:endParaRPr lang="en-US"/>
          </a:p>
        </p:txBody>
      </p:sp>
    </p:spTree>
    <p:extLst>
      <p:ext uri="{BB962C8B-B14F-4D97-AF65-F5344CB8AC3E}">
        <p14:creationId xmlns:p14="http://schemas.microsoft.com/office/powerpoint/2010/main" val="60405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290513"/>
            <a:ext cx="2212975" cy="1244600"/>
          </a:xfrm>
        </p:spPr>
      </p:sp>
      <p:sp>
        <p:nvSpPr>
          <p:cNvPr id="3" name="Notes Placeholder 2"/>
          <p:cNvSpPr>
            <a:spLocks noGrp="1"/>
          </p:cNvSpPr>
          <p:nvPr>
            <p:ph type="body" idx="1"/>
          </p:nvPr>
        </p:nvSpPr>
        <p:spPr>
          <a:xfrm>
            <a:off x="197603" y="1703846"/>
            <a:ext cx="6493790" cy="6634242"/>
          </a:xfrm>
        </p:spPr>
        <p:txBody>
          <a:bodyPr/>
          <a:lstStyle/>
          <a:p>
            <a:pPr marL="171450" indent="-171450" algn="l">
              <a:spcAft>
                <a:spcPts val="750"/>
              </a:spcAft>
              <a:buFont typeface="Arial" panose="020B0604020202020204" pitchFamily="34" charset="0"/>
              <a:buChar char="•"/>
            </a:pPr>
            <a:r>
              <a:rPr lang="en-US" dirty="0">
                <a:highlight>
                  <a:srgbClr val="FFFF00"/>
                </a:highlight>
              </a:rPr>
              <a:t>“if you hold fast to the word I preached to you” (1 Cor 15:2b)</a:t>
            </a:r>
            <a:br>
              <a:rPr lang="en-US" dirty="0"/>
            </a:br>
            <a:r>
              <a:rPr lang="en-US" dirty="0"/>
              <a:t>- Now some people will say hang on, how can you guarantee perseverance until the end, if now Paul is saying we must hold fast</a:t>
            </a:r>
            <a:br>
              <a:rPr lang="en-US" dirty="0"/>
            </a:br>
            <a:r>
              <a:rPr lang="en-US" dirty="0"/>
              <a:t>- That it depends on us that we may or may not get to the end</a:t>
            </a:r>
            <a:br>
              <a:rPr lang="en-US" dirty="0"/>
            </a:br>
            <a:r>
              <a:rPr lang="en-US" b="1" dirty="0">
                <a:highlight>
                  <a:srgbClr val="16FF97"/>
                </a:highlight>
              </a:rPr>
              <a:t>- Let us look at John 10:25-30. </a:t>
            </a:r>
            <a:br>
              <a:rPr lang="en-US" dirty="0"/>
            </a:br>
            <a:r>
              <a:rPr lang="en-US" dirty="0"/>
              <a:t>- We see here that all those whom the Father draws to Himself, and regenerates and grants repentance and faith to will never perish, and will never be snatched out of his hand</a:t>
            </a:r>
            <a:br>
              <a:rPr lang="en-US" dirty="0"/>
            </a:br>
            <a:r>
              <a:rPr lang="en-US" dirty="0"/>
              <a:t>- Philippians 1:6, </a:t>
            </a:r>
            <a:r>
              <a:rPr lang="en-US" b="1" dirty="0"/>
              <a:t>“And I am sure of this, that he who began a good work in you will bring it to completion at the day of Jesus Christ”</a:t>
            </a:r>
            <a:br>
              <a:rPr lang="en-US" dirty="0"/>
            </a:br>
            <a:r>
              <a:rPr lang="en-US" dirty="0">
                <a:highlight>
                  <a:srgbClr val="8AF8FF"/>
                </a:highlight>
              </a:rPr>
              <a:t>- Romans 8 tells us that those whom God predestined, He called us, He justifies us, and He glorifies us</a:t>
            </a:r>
            <a:br>
              <a:rPr lang="en-US" dirty="0"/>
            </a:br>
            <a:r>
              <a:rPr lang="en-US" dirty="0"/>
              <a:t>- Salvation in its entirety from God regenerating us and calling us, and then justifying and saving us from our sins, to then glorifying us, is all the work of God </a:t>
            </a:r>
            <a:br>
              <a:rPr lang="en-US" dirty="0"/>
            </a:br>
            <a:r>
              <a:rPr lang="en-US" dirty="0"/>
              <a:t>- And then he ends the chapter with those well known verses, </a:t>
            </a:r>
            <a:r>
              <a:rPr lang="en-US" b="1" dirty="0"/>
              <a:t>“</a:t>
            </a:r>
            <a:r>
              <a:rPr lang="en-AU" b="1" i="0" u="none" strike="noStrike" dirty="0">
                <a:solidFill>
                  <a:srgbClr val="000000"/>
                </a:solidFill>
                <a:effectLst/>
                <a:latin typeface="system-ui"/>
              </a:rPr>
              <a:t>For I am sure that neither death nor life, nor angels nor rulers, nor things present nor things to come, nor powers, nor height nor depth, nor anything else in all creation, will be able to separate us from the love of God in Christ Jesus our Lord.”</a:t>
            </a:r>
            <a:br>
              <a:rPr lang="en-US" dirty="0"/>
            </a:br>
            <a:r>
              <a:rPr lang="en-US" dirty="0">
                <a:highlight>
                  <a:srgbClr val="8AF8FF"/>
                </a:highlight>
              </a:rPr>
              <a:t>- And so what Paul is saying here, is that those who are of the sheep fold of Jesus will hold fast, because it is Jesus, the good shepherd, who preserves us</a:t>
            </a:r>
            <a:br>
              <a:rPr lang="en-US" dirty="0"/>
            </a:br>
            <a:r>
              <a:rPr lang="en-US" dirty="0"/>
              <a:t>- It is Jesus who holds me fast</a:t>
            </a:r>
            <a:br>
              <a:rPr lang="en-US" dirty="0"/>
            </a:br>
            <a:r>
              <a:rPr lang="en-US" b="1" dirty="0">
                <a:highlight>
                  <a:srgbClr val="16FF97"/>
                </a:highlight>
                <a:latin typeface="+mn-lt"/>
              </a:rPr>
              <a:t>- In the words of that great old hymn</a:t>
            </a:r>
            <a:r>
              <a:rPr lang="en-US" b="1" dirty="0">
                <a:highlight>
                  <a:srgbClr val="16FF97"/>
                </a:highlight>
              </a:rPr>
              <a:t>:</a:t>
            </a:r>
            <a:br>
              <a:rPr lang="en-US" b="1" dirty="0">
                <a:highlight>
                  <a:srgbClr val="16FF97"/>
                </a:highlight>
                <a:latin typeface="+mn-lt"/>
              </a:rPr>
            </a:br>
            <a:r>
              <a:rPr lang="en-US" b="1" dirty="0">
                <a:highlight>
                  <a:srgbClr val="16FF97"/>
                </a:highlight>
                <a:latin typeface="+mn-lt"/>
              </a:rPr>
              <a:t> “</a:t>
            </a:r>
            <a:r>
              <a:rPr lang="en-AU" b="1" i="0" u="none" strike="noStrike" dirty="0">
                <a:solidFill>
                  <a:srgbClr val="000000"/>
                </a:solidFill>
                <a:effectLst/>
                <a:highlight>
                  <a:srgbClr val="16FF97"/>
                </a:highlight>
                <a:latin typeface="+mn-lt"/>
              </a:rPr>
              <a:t>When I fear my faith will fail,</a:t>
            </a:r>
            <a:br>
              <a:rPr lang="en-AU" b="1" i="0" u="none" strike="noStrike" dirty="0">
                <a:solidFill>
                  <a:srgbClr val="000000"/>
                </a:solidFill>
                <a:effectLst/>
                <a:highlight>
                  <a:srgbClr val="16FF97"/>
                </a:highlight>
                <a:latin typeface="+mn-lt"/>
              </a:rPr>
            </a:br>
            <a:r>
              <a:rPr lang="en-AU" b="1" i="0" u="none" strike="noStrike" dirty="0">
                <a:solidFill>
                  <a:srgbClr val="000000"/>
                </a:solidFill>
                <a:effectLst/>
                <a:highlight>
                  <a:srgbClr val="16FF97"/>
                </a:highlight>
                <a:latin typeface="+mn-lt"/>
              </a:rPr>
              <a:t>“Christ will hold me fast;</a:t>
            </a:r>
            <a:br>
              <a:rPr lang="en-AU" b="1" i="0" u="none" strike="noStrike" dirty="0">
                <a:solidFill>
                  <a:srgbClr val="000000"/>
                </a:solidFill>
                <a:effectLst/>
                <a:highlight>
                  <a:srgbClr val="16FF97"/>
                </a:highlight>
                <a:latin typeface="+mn-lt"/>
              </a:rPr>
            </a:br>
            <a:r>
              <a:rPr lang="en-AU" b="1" i="0" u="none" strike="noStrike" dirty="0">
                <a:solidFill>
                  <a:srgbClr val="000000"/>
                </a:solidFill>
                <a:effectLst/>
                <a:highlight>
                  <a:srgbClr val="16FF97"/>
                </a:highlight>
                <a:latin typeface="+mn-lt"/>
              </a:rPr>
              <a:t>When the tempter would prevail,</a:t>
            </a:r>
            <a:br>
              <a:rPr lang="en-AU" b="1" i="0" u="none" strike="noStrike" dirty="0">
                <a:solidFill>
                  <a:srgbClr val="000000"/>
                </a:solidFill>
                <a:effectLst/>
                <a:highlight>
                  <a:srgbClr val="16FF97"/>
                </a:highlight>
                <a:latin typeface="+mn-lt"/>
              </a:rPr>
            </a:br>
            <a:r>
              <a:rPr lang="en-AU" b="1" i="0" u="none" strike="noStrike" dirty="0">
                <a:solidFill>
                  <a:srgbClr val="000000"/>
                </a:solidFill>
                <a:effectLst/>
                <a:highlight>
                  <a:srgbClr val="16FF97"/>
                </a:highlight>
                <a:latin typeface="+mn-lt"/>
              </a:rPr>
              <a:t>He will hold me fast.</a:t>
            </a:r>
            <a:br>
              <a:rPr lang="en-AU" b="1" i="0" u="none" strike="noStrike" dirty="0">
                <a:solidFill>
                  <a:srgbClr val="000000"/>
                </a:solidFill>
                <a:effectLst/>
                <a:highlight>
                  <a:srgbClr val="16FF97"/>
                </a:highlight>
                <a:latin typeface="+mn-lt"/>
              </a:rPr>
            </a:br>
            <a:r>
              <a:rPr lang="en-AU" b="1" i="0" u="none" strike="noStrike" dirty="0">
                <a:solidFill>
                  <a:srgbClr val="000000"/>
                </a:solidFill>
                <a:effectLst/>
                <a:highlight>
                  <a:srgbClr val="16FF97"/>
                </a:highlight>
                <a:latin typeface="+mn-lt"/>
              </a:rPr>
              <a:t>I could never keep my hold</a:t>
            </a:r>
            <a:br>
              <a:rPr lang="en-AU" b="1" i="0" u="none" strike="noStrike" dirty="0">
                <a:solidFill>
                  <a:srgbClr val="000000"/>
                </a:solidFill>
                <a:effectLst/>
                <a:highlight>
                  <a:srgbClr val="16FF97"/>
                </a:highlight>
                <a:latin typeface="+mn-lt"/>
              </a:rPr>
            </a:br>
            <a:r>
              <a:rPr lang="en-AU" b="1" i="0" u="none" strike="noStrike" dirty="0">
                <a:solidFill>
                  <a:srgbClr val="000000"/>
                </a:solidFill>
                <a:effectLst/>
                <a:highlight>
                  <a:srgbClr val="16FF97"/>
                </a:highlight>
                <a:latin typeface="+mn-lt"/>
              </a:rPr>
              <a:t>Through life’s fearful path;</a:t>
            </a:r>
            <a:br>
              <a:rPr lang="en-AU" b="1" i="0" u="none" strike="noStrike" dirty="0">
                <a:solidFill>
                  <a:srgbClr val="000000"/>
                </a:solidFill>
                <a:effectLst/>
                <a:highlight>
                  <a:srgbClr val="16FF97"/>
                </a:highlight>
                <a:latin typeface="+mn-lt"/>
              </a:rPr>
            </a:br>
            <a:r>
              <a:rPr lang="en-AU" b="1" i="0" u="none" strike="noStrike" dirty="0">
                <a:solidFill>
                  <a:srgbClr val="000000"/>
                </a:solidFill>
                <a:effectLst/>
                <a:highlight>
                  <a:srgbClr val="16FF97"/>
                </a:highlight>
                <a:latin typeface="+mn-lt"/>
              </a:rPr>
              <a:t>For my love is often cold;</a:t>
            </a:r>
            <a:br>
              <a:rPr lang="en-AU" b="1" i="0" u="none" strike="noStrike" dirty="0">
                <a:solidFill>
                  <a:srgbClr val="000000"/>
                </a:solidFill>
                <a:effectLst/>
                <a:highlight>
                  <a:srgbClr val="16FF97"/>
                </a:highlight>
                <a:latin typeface="+mn-lt"/>
              </a:rPr>
            </a:br>
            <a:r>
              <a:rPr lang="en-AU" b="1" i="0" u="none" strike="noStrike" dirty="0">
                <a:solidFill>
                  <a:srgbClr val="000000"/>
                </a:solidFill>
                <a:effectLst/>
                <a:highlight>
                  <a:srgbClr val="16FF97"/>
                </a:highlight>
                <a:latin typeface="+mn-lt"/>
              </a:rPr>
              <a:t>He must hold me fast.</a:t>
            </a:r>
            <a:br>
              <a:rPr lang="en-AU" b="1" dirty="0">
                <a:solidFill>
                  <a:srgbClr val="000000"/>
                </a:solidFill>
                <a:highlight>
                  <a:srgbClr val="16FF97"/>
                </a:highlight>
              </a:rPr>
            </a:br>
            <a:r>
              <a:rPr lang="en-AU" b="1" dirty="0">
                <a:solidFill>
                  <a:srgbClr val="000000"/>
                </a:solidFill>
                <a:highlight>
                  <a:srgbClr val="16FF97"/>
                </a:highlight>
              </a:rPr>
              <a:t>He will hold me fast</a:t>
            </a:r>
            <a:br>
              <a:rPr lang="en-AU" b="1" i="0" u="none" strike="noStrike" dirty="0">
                <a:solidFill>
                  <a:srgbClr val="000000"/>
                </a:solidFill>
                <a:effectLst/>
                <a:highlight>
                  <a:srgbClr val="16FF97"/>
                </a:highlight>
                <a:latin typeface="+mn-lt"/>
              </a:rPr>
            </a:br>
            <a:r>
              <a:rPr lang="en-AU" b="1" i="0" u="none" strike="noStrike" dirty="0">
                <a:solidFill>
                  <a:srgbClr val="000000"/>
                </a:solidFill>
                <a:effectLst/>
                <a:highlight>
                  <a:srgbClr val="16FF97"/>
                </a:highlight>
                <a:latin typeface="+mn-lt"/>
              </a:rPr>
              <a:t>For my Saviour loves me so,</a:t>
            </a:r>
            <a:br>
              <a:rPr lang="en-AU" b="1" i="0" u="none" strike="noStrike" dirty="0">
                <a:solidFill>
                  <a:srgbClr val="000000"/>
                </a:solidFill>
                <a:effectLst/>
                <a:highlight>
                  <a:srgbClr val="16FF97"/>
                </a:highlight>
                <a:latin typeface="+mn-lt"/>
              </a:rPr>
            </a:br>
            <a:r>
              <a:rPr lang="en-AU" b="1" i="0" u="none" strike="noStrike" dirty="0">
                <a:solidFill>
                  <a:srgbClr val="000000"/>
                </a:solidFill>
                <a:effectLst/>
                <a:highlight>
                  <a:srgbClr val="16FF97"/>
                </a:highlight>
                <a:latin typeface="+mn-lt"/>
              </a:rPr>
              <a:t>He will hold me fast.</a:t>
            </a:r>
            <a:br>
              <a:rPr lang="en-AU" b="0" i="0" u="none" strike="noStrike" dirty="0">
                <a:solidFill>
                  <a:srgbClr val="000000"/>
                </a:solidFill>
                <a:effectLst/>
                <a:latin typeface="+mn-lt"/>
              </a:rPr>
            </a:br>
            <a:br>
              <a:rPr lang="en-AU" b="0" i="0" u="none" strike="noStrike" dirty="0">
                <a:solidFill>
                  <a:srgbClr val="000000"/>
                </a:solidFill>
                <a:effectLst/>
                <a:latin typeface="+mn-lt"/>
              </a:rPr>
            </a:br>
            <a:r>
              <a:rPr lang="en-AU" b="0" i="0" u="none" strike="noStrike" dirty="0">
                <a:solidFill>
                  <a:srgbClr val="000000"/>
                </a:solidFill>
                <a:effectLst/>
                <a:latin typeface="+mn-lt"/>
              </a:rPr>
              <a:t>- And we see that Paul makes this clear in the next verse, that you will hold fast to the gospel, because by the grace of God, He upholds you…</a:t>
            </a:r>
          </a:p>
          <a:p>
            <a:pPr marL="171450" indent="-171450" algn="l">
              <a:spcAft>
                <a:spcPts val="750"/>
              </a:spcAft>
              <a:buFont typeface="Arial" panose="020B0604020202020204" pitchFamily="34" charset="0"/>
              <a:buChar char="•"/>
            </a:pPr>
            <a:r>
              <a:rPr lang="en-AU" b="0" i="0" u="none" strike="noStrike" dirty="0">
                <a:solidFill>
                  <a:srgbClr val="000000"/>
                </a:solidFill>
                <a:effectLst/>
                <a:highlight>
                  <a:srgbClr val="FFFF00"/>
                </a:highlight>
                <a:latin typeface="+mn-lt"/>
              </a:rPr>
              <a:t>“unless you believed in vain” (1 Cor 15:2c)</a:t>
            </a:r>
            <a:br>
              <a:rPr lang="en-AU" b="0" i="0" u="none" strike="noStrike" dirty="0">
                <a:solidFill>
                  <a:srgbClr val="000000"/>
                </a:solidFill>
                <a:effectLst/>
                <a:latin typeface="+mn-lt"/>
              </a:rPr>
            </a:br>
            <a:r>
              <a:rPr lang="en-AU" b="0" i="0" u="none" strike="noStrike" dirty="0">
                <a:solidFill>
                  <a:srgbClr val="000000"/>
                </a:solidFill>
                <a:effectLst/>
                <a:latin typeface="+mn-lt"/>
              </a:rPr>
              <a:t>- Like in the parable that Jesus tells where he scattered the seed, the word, and some are thrown on the path, some on the rocky ground where there is no depth to their faith</a:t>
            </a:r>
            <a:br>
              <a:rPr lang="en-AU" b="0" i="0" u="none" strike="noStrike" dirty="0">
                <a:solidFill>
                  <a:srgbClr val="000000"/>
                </a:solidFill>
                <a:effectLst/>
                <a:latin typeface="+mn-lt"/>
              </a:rPr>
            </a:br>
            <a:r>
              <a:rPr lang="en-AU" b="0" i="0" u="none" strike="noStrike" dirty="0">
                <a:solidFill>
                  <a:srgbClr val="000000"/>
                </a:solidFill>
                <a:effectLst/>
                <a:latin typeface="+mn-lt"/>
              </a:rPr>
              <a:t>- Some falls among the thorns, these people hear the word, but the cares of the world chokes it out</a:t>
            </a:r>
            <a:br>
              <a:rPr lang="en-AU" b="0" i="0" u="none" strike="noStrike" dirty="0">
                <a:solidFill>
                  <a:srgbClr val="000000"/>
                </a:solidFill>
                <a:effectLst/>
                <a:latin typeface="+mn-lt"/>
              </a:rPr>
            </a:br>
            <a:r>
              <a:rPr lang="en-AU" b="0" i="0" u="none" strike="noStrike" dirty="0">
                <a:solidFill>
                  <a:srgbClr val="000000"/>
                </a:solidFill>
                <a:effectLst/>
                <a:highlight>
                  <a:srgbClr val="8AF8FF"/>
                </a:highlight>
                <a:latin typeface="+mn-lt"/>
              </a:rPr>
              <a:t>- This faith is in vain, is worthless, and meaningless</a:t>
            </a:r>
            <a:br>
              <a:rPr lang="en-AU" b="0" i="0" u="none" strike="noStrike" dirty="0">
                <a:solidFill>
                  <a:srgbClr val="000000"/>
                </a:solidFill>
                <a:effectLst/>
                <a:latin typeface="+mn-lt"/>
              </a:rPr>
            </a:br>
            <a:r>
              <a:rPr lang="en-AU" b="0" i="0" u="none" strike="noStrike" dirty="0">
                <a:solidFill>
                  <a:srgbClr val="000000"/>
                </a:solidFill>
                <a:effectLst/>
                <a:latin typeface="+mn-lt"/>
              </a:rPr>
              <a:t>- But that which falls on the good soil, will bear fruit because God’s grace works in them through the Holy Spirit</a:t>
            </a:r>
            <a:br>
              <a:rPr lang="en-AU" b="0" i="0" u="none" strike="noStrike" dirty="0">
                <a:solidFill>
                  <a:srgbClr val="000000"/>
                </a:solidFill>
                <a:effectLst/>
                <a:latin typeface="+mn-lt"/>
              </a:rPr>
            </a:br>
            <a:r>
              <a:rPr lang="en-AU" b="0" i="0" u="none" strike="noStrike" dirty="0">
                <a:solidFill>
                  <a:srgbClr val="000000"/>
                </a:solidFill>
                <a:effectLst/>
                <a:latin typeface="+mn-lt"/>
              </a:rPr>
              <a:t>- Paul is urging the Corinthian church, as he draws to a close with these last 2 chapters to examine themselves to whether they are in the faith</a:t>
            </a:r>
            <a:br>
              <a:rPr lang="en-AU" b="0" i="0" u="none" strike="noStrike" dirty="0">
                <a:solidFill>
                  <a:srgbClr val="000000"/>
                </a:solidFill>
                <a:effectLst/>
                <a:latin typeface="+mn-lt"/>
              </a:rPr>
            </a:br>
            <a:r>
              <a:rPr lang="en-AU" b="0" i="0" u="none" strike="noStrike" dirty="0">
                <a:solidFill>
                  <a:srgbClr val="000000"/>
                </a:solidFill>
                <a:effectLst/>
                <a:highlight>
                  <a:srgbClr val="8AF8FF"/>
                </a:highlight>
                <a:latin typeface="+mn-lt"/>
              </a:rPr>
              <a:t>- And I would urge us to do the same, to examine ourselves in light of His Word. </a:t>
            </a:r>
            <a:br>
              <a:rPr lang="en-AU" b="0" i="0" u="none" strike="noStrike" dirty="0">
                <a:solidFill>
                  <a:srgbClr val="000000"/>
                </a:solidFill>
                <a:effectLst/>
                <a:latin typeface="+mn-lt"/>
              </a:rPr>
            </a:br>
            <a:r>
              <a:rPr lang="en-AU" b="0" i="0" u="none" strike="noStrike" dirty="0">
                <a:solidFill>
                  <a:srgbClr val="000000"/>
                </a:solidFill>
                <a:effectLst/>
                <a:latin typeface="+mn-lt"/>
              </a:rPr>
              <a:t>- You will never be perfect, but when you sin, do you see how it has offended the holy and just God</a:t>
            </a:r>
            <a:r>
              <a:rPr lang="en-AU" dirty="0">
                <a:solidFill>
                  <a:srgbClr val="000000"/>
                </a:solidFill>
              </a:rPr>
              <a:t>? D</a:t>
            </a:r>
            <a:r>
              <a:rPr lang="en-AU" b="0" i="0" u="none" strike="noStrike" dirty="0">
                <a:solidFill>
                  <a:srgbClr val="000000"/>
                </a:solidFill>
                <a:effectLst/>
                <a:latin typeface="+mn-lt"/>
              </a:rPr>
              <a:t>oes the Holy Spirit convict you and lead you to repentance?</a:t>
            </a:r>
            <a:br>
              <a:rPr lang="en-AU" b="0" i="0" u="none" strike="noStrike" dirty="0">
                <a:solidFill>
                  <a:srgbClr val="000000"/>
                </a:solidFill>
                <a:effectLst/>
                <a:latin typeface="+mn-lt"/>
              </a:rPr>
            </a:br>
            <a:r>
              <a:rPr lang="en-AU" b="0" i="0" u="none" strike="noStrike" dirty="0">
                <a:solidFill>
                  <a:srgbClr val="000000"/>
                </a:solidFill>
                <a:effectLst/>
                <a:latin typeface="+mn-lt"/>
              </a:rPr>
              <a:t>- Do you take great delight in the things of God? In studying and chewing over God’s Word? </a:t>
            </a:r>
            <a:br>
              <a:rPr lang="en-AU" b="0" i="0" u="none" strike="noStrike" dirty="0">
                <a:solidFill>
                  <a:srgbClr val="000000"/>
                </a:solidFill>
                <a:effectLst/>
                <a:latin typeface="+mn-lt"/>
              </a:rPr>
            </a:br>
            <a:r>
              <a:rPr lang="en-AU" b="0" i="0" u="none" strike="noStrike" dirty="0">
                <a:solidFill>
                  <a:srgbClr val="000000"/>
                </a:solidFill>
                <a:effectLst/>
                <a:highlight>
                  <a:srgbClr val="8AF8FF"/>
                </a:highlight>
                <a:latin typeface="+mn-lt"/>
              </a:rPr>
              <a:t>- Do you love to talk to God in prayer? Do you love your brothers </a:t>
            </a:r>
            <a:r>
              <a:rPr lang="en-AU" dirty="0">
                <a:solidFill>
                  <a:srgbClr val="000000"/>
                </a:solidFill>
                <a:highlight>
                  <a:srgbClr val="8AF8FF"/>
                </a:highlight>
              </a:rPr>
              <a:t>and</a:t>
            </a:r>
            <a:r>
              <a:rPr lang="en-AU" b="0" i="0" u="none" strike="noStrike" dirty="0">
                <a:solidFill>
                  <a:srgbClr val="000000"/>
                </a:solidFill>
                <a:effectLst/>
                <a:highlight>
                  <a:srgbClr val="8AF8FF"/>
                </a:highlight>
                <a:latin typeface="+mn-lt"/>
              </a:rPr>
              <a:t> sisters in Christ? </a:t>
            </a:r>
            <a:br>
              <a:rPr lang="en-AU" b="0" i="0" u="none" strike="noStrike" dirty="0">
                <a:solidFill>
                  <a:srgbClr val="000000"/>
                </a:solidFill>
                <a:effectLst/>
                <a:latin typeface="+mn-lt"/>
              </a:rPr>
            </a:br>
            <a:r>
              <a:rPr lang="en-AU" b="0" i="0" u="none" strike="noStrike" dirty="0">
                <a:solidFill>
                  <a:srgbClr val="000000"/>
                </a:solidFill>
                <a:effectLst/>
                <a:latin typeface="+mn-lt"/>
              </a:rPr>
              <a:t>- Do you love to gather together for church to sing the Word and hear the Word preached, and fellowship with the bride of Christ?</a:t>
            </a:r>
            <a:br>
              <a:rPr lang="en-AU" b="0" i="0" u="none" strike="noStrike" dirty="0">
                <a:solidFill>
                  <a:srgbClr val="000000"/>
                </a:solidFill>
                <a:effectLst/>
                <a:latin typeface="+mn-lt"/>
              </a:rPr>
            </a:br>
            <a:r>
              <a:rPr lang="en-AU" b="0" i="0" u="none" strike="noStrike" dirty="0">
                <a:solidFill>
                  <a:srgbClr val="000000"/>
                </a:solidFill>
                <a:effectLst/>
                <a:latin typeface="+mn-lt"/>
              </a:rPr>
              <a:t>- Or do you love your sin and the things of this world</a:t>
            </a:r>
            <a:r>
              <a:rPr lang="en-AU" dirty="0">
                <a:solidFill>
                  <a:srgbClr val="000000"/>
                </a:solidFill>
              </a:rPr>
              <a:t> and</a:t>
            </a:r>
            <a:r>
              <a:rPr lang="en-AU" b="0" i="0" u="none" strike="noStrike" dirty="0">
                <a:solidFill>
                  <a:srgbClr val="000000"/>
                </a:solidFill>
                <a:effectLst/>
                <a:latin typeface="+mn-lt"/>
              </a:rPr>
              <a:t> care very little for the things of God?</a:t>
            </a:r>
          </a:p>
          <a:p>
            <a:pPr marL="171450" indent="-171450" algn="l">
              <a:spcAft>
                <a:spcPts val="750"/>
              </a:spcAft>
              <a:buFont typeface="Arial" panose="020B0604020202020204" pitchFamily="34" charset="0"/>
              <a:buChar char="•"/>
            </a:pPr>
            <a:r>
              <a:rPr lang="en-AU" b="0" i="0" u="none" strike="noStrike" dirty="0">
                <a:solidFill>
                  <a:srgbClr val="000000"/>
                </a:solidFill>
                <a:effectLst/>
                <a:highlight>
                  <a:srgbClr val="FFFF00"/>
                </a:highlight>
                <a:latin typeface="+mn-lt"/>
              </a:rPr>
              <a:t>Christian, the gospel </a:t>
            </a:r>
            <a:r>
              <a:rPr lang="en-AU" dirty="0">
                <a:solidFill>
                  <a:srgbClr val="000000"/>
                </a:solidFill>
                <a:highlight>
                  <a:srgbClr val="FFFF00"/>
                </a:highlight>
              </a:rPr>
              <a:t>is</a:t>
            </a:r>
            <a:r>
              <a:rPr lang="en-AU" b="0" i="0" u="none" strike="noStrike" dirty="0">
                <a:solidFill>
                  <a:srgbClr val="000000"/>
                </a:solidFill>
                <a:effectLst/>
                <a:highlight>
                  <a:srgbClr val="FFFF00"/>
                </a:highlight>
                <a:latin typeface="+mn-lt"/>
              </a:rPr>
              <a:t> sufficient to save you, </a:t>
            </a:r>
            <a:r>
              <a:rPr lang="en-AU" dirty="0">
                <a:solidFill>
                  <a:srgbClr val="000000"/>
                </a:solidFill>
                <a:highlight>
                  <a:srgbClr val="FFFF00"/>
                </a:highlight>
              </a:rPr>
              <a:t>it </a:t>
            </a:r>
            <a:r>
              <a:rPr lang="en-AU" b="0" i="0" u="none" strike="noStrike" dirty="0">
                <a:solidFill>
                  <a:srgbClr val="000000"/>
                </a:solidFill>
                <a:effectLst/>
                <a:highlight>
                  <a:srgbClr val="FFFF00"/>
                </a:highlight>
                <a:latin typeface="+mn-lt"/>
              </a:rPr>
              <a:t>is sufficient to sanctify you, and </a:t>
            </a:r>
            <a:r>
              <a:rPr lang="en-AU" dirty="0">
                <a:solidFill>
                  <a:srgbClr val="000000"/>
                </a:solidFill>
                <a:highlight>
                  <a:srgbClr val="FFFF00"/>
                </a:highlight>
              </a:rPr>
              <a:t>is </a:t>
            </a:r>
            <a:r>
              <a:rPr lang="en-AU" b="0" i="0" u="none" strike="noStrike" dirty="0">
                <a:solidFill>
                  <a:srgbClr val="000000"/>
                </a:solidFill>
                <a:effectLst/>
                <a:highlight>
                  <a:srgbClr val="FFFF00"/>
                </a:highlight>
                <a:latin typeface="+mn-lt"/>
              </a:rPr>
              <a:t>sufficient to glorify you</a:t>
            </a:r>
            <a:br>
              <a:rPr lang="en-AU" b="0" i="0" u="none" strike="noStrike" dirty="0">
                <a:solidFill>
                  <a:srgbClr val="000000"/>
                </a:solidFill>
                <a:effectLst/>
                <a:latin typeface="+mn-lt"/>
              </a:rPr>
            </a:br>
            <a:r>
              <a:rPr lang="en-AU" b="0" i="0" u="none" strike="noStrike" dirty="0">
                <a:solidFill>
                  <a:srgbClr val="000000"/>
                </a:solidFill>
                <a:effectLst/>
                <a:latin typeface="+mn-lt"/>
              </a:rPr>
              <a:t>- And the gospel of Jesus Christ emphasises the resurrection of Christ, for if the gospel does not contain this essential element, then it is no gospel at all</a:t>
            </a:r>
            <a:br>
              <a:rPr lang="en-AU" b="0" i="0" u="none" strike="noStrike" dirty="0">
                <a:solidFill>
                  <a:srgbClr val="000000"/>
                </a:solidFill>
                <a:effectLst/>
                <a:latin typeface="+mn-lt"/>
              </a:rPr>
            </a:br>
            <a:r>
              <a:rPr lang="en-AU" b="0" i="0" u="none" strike="noStrike" dirty="0">
                <a:solidFill>
                  <a:srgbClr val="000000"/>
                </a:solidFill>
                <a:effectLst/>
                <a:latin typeface="+mn-lt"/>
              </a:rPr>
              <a:t>- The gospel you received, is the gospel in which you stand, and by which you are being saved</a:t>
            </a:r>
            <a:br>
              <a:rPr lang="en-AU" b="0" i="0" u="none" strike="noStrike" dirty="0">
                <a:solidFill>
                  <a:srgbClr val="000000"/>
                </a:solidFill>
                <a:effectLst/>
                <a:latin typeface="+mn-lt"/>
              </a:rPr>
            </a:br>
            <a:r>
              <a:rPr lang="en-AU" b="0" i="0" u="none" strike="noStrike" dirty="0">
                <a:solidFill>
                  <a:srgbClr val="000000"/>
                </a:solidFill>
                <a:effectLst/>
                <a:highlight>
                  <a:srgbClr val="16FF97"/>
                </a:highlight>
                <a:latin typeface="+mn-lt"/>
              </a:rPr>
              <a:t>- Charles Spurgeon put it best when he said, </a:t>
            </a:r>
            <a:r>
              <a:rPr lang="en-AU" b="1" i="0" u="none" strike="noStrike" dirty="0">
                <a:solidFill>
                  <a:srgbClr val="000000"/>
                </a:solidFill>
                <a:effectLst/>
                <a:highlight>
                  <a:srgbClr val="16FF97"/>
                </a:highlight>
                <a:latin typeface="+mn-lt"/>
              </a:rPr>
              <a:t>“If God has justified us it is well done, it is rightly done, it is everlastingly done. If He acquits me, who can condemn me”</a:t>
            </a:r>
            <a:br>
              <a:rPr lang="en-AU" b="0" i="0" u="none" strike="noStrike" dirty="0">
                <a:solidFill>
                  <a:srgbClr val="000000"/>
                </a:solidFill>
                <a:effectLst/>
                <a:latin typeface="+mn-lt"/>
              </a:rPr>
            </a:br>
            <a:r>
              <a:rPr lang="en-AU" b="0" i="0" u="none" strike="noStrike" dirty="0">
                <a:solidFill>
                  <a:srgbClr val="000000"/>
                </a:solidFill>
                <a:effectLst/>
                <a:latin typeface="+mn-lt"/>
              </a:rPr>
              <a:t>- God is faithful and our testimony is all of grace, right up until He calls us home to glory</a:t>
            </a:r>
          </a:p>
          <a:p>
            <a:pPr marL="171450" indent="-171450" algn="l">
              <a:spcAft>
                <a:spcPts val="750"/>
              </a:spcAft>
              <a:buFont typeface="Arial" panose="020B0604020202020204" pitchFamily="34" charset="0"/>
              <a:buChar char="•"/>
            </a:pPr>
            <a:endParaRPr lang="en-AU" b="0" i="0" u="none" strike="noStrike" dirty="0">
              <a:solidFill>
                <a:srgbClr val="000000"/>
              </a:solidFill>
              <a:effectLst/>
              <a:latin typeface="+mn-lt"/>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43373FD-0ED2-2449-A3D5-E83E5D4845AB}" type="slidenum">
              <a:rPr lang="en-US" smtClean="0"/>
              <a:t>3</a:t>
            </a:fld>
            <a:endParaRPr lang="en-US"/>
          </a:p>
        </p:txBody>
      </p:sp>
    </p:spTree>
    <p:extLst>
      <p:ext uri="{BB962C8B-B14F-4D97-AF65-F5344CB8AC3E}">
        <p14:creationId xmlns:p14="http://schemas.microsoft.com/office/powerpoint/2010/main" val="3758804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228600"/>
            <a:ext cx="2597150" cy="1460500"/>
          </a:xfrm>
        </p:spPr>
      </p:sp>
      <p:sp>
        <p:nvSpPr>
          <p:cNvPr id="3" name="Notes Placeholder 2"/>
          <p:cNvSpPr>
            <a:spLocks noGrp="1"/>
          </p:cNvSpPr>
          <p:nvPr>
            <p:ph type="body" idx="1"/>
          </p:nvPr>
        </p:nvSpPr>
        <p:spPr>
          <a:xfrm>
            <a:off x="151108" y="1858826"/>
            <a:ext cx="6555783" cy="6696238"/>
          </a:xfrm>
        </p:spPr>
        <p:txBody>
          <a:bodyPr/>
          <a:lstStyle/>
          <a:p>
            <a:pPr marL="171450" indent="-171450">
              <a:buFont typeface="Arial" panose="020B0604020202020204" pitchFamily="34" charset="0"/>
              <a:buChar char="•"/>
            </a:pPr>
            <a:r>
              <a:rPr lang="en-US" dirty="0">
                <a:highlight>
                  <a:srgbClr val="FFFF00"/>
                </a:highlight>
              </a:rPr>
              <a:t>“For I delivered to you as of first importance what I also received” (1 Cor 15:3)</a:t>
            </a:r>
            <a:br>
              <a:rPr lang="en-US" dirty="0"/>
            </a:br>
            <a:r>
              <a:rPr lang="en-US" dirty="0"/>
              <a:t>- Now we move into the substance of the gospel. Paul tells us what the gospel is that he preached to the church at Corinth</a:t>
            </a:r>
            <a:br>
              <a:rPr lang="en-US" dirty="0"/>
            </a:br>
            <a:r>
              <a:rPr lang="en-US" dirty="0"/>
              <a:t>- And it is the gospel that Paul delivers as of first importance</a:t>
            </a:r>
            <a:br>
              <a:rPr lang="en-US" dirty="0"/>
            </a:br>
            <a:r>
              <a:rPr lang="en-US" dirty="0">
                <a:highlight>
                  <a:srgbClr val="8AF8FF"/>
                </a:highlight>
              </a:rPr>
              <a:t>- There is nothing more important and more foundational than the gospel of Jesus Christ</a:t>
            </a:r>
            <a:br>
              <a:rPr lang="en-US" dirty="0"/>
            </a:br>
            <a:r>
              <a:rPr lang="en-US" dirty="0"/>
              <a:t>- And he delivered nothing more, and nothing less than that which he had received</a:t>
            </a:r>
            <a:br>
              <a:rPr lang="en-US" dirty="0"/>
            </a:br>
            <a:r>
              <a:rPr lang="en-US" dirty="0"/>
              <a:t>- How did Paul receive it though? Galatians 1:11-12 gives us the answer</a:t>
            </a:r>
            <a:br>
              <a:rPr lang="en-US" dirty="0"/>
            </a:br>
            <a:r>
              <a:rPr lang="en-US" b="1" dirty="0">
                <a:highlight>
                  <a:srgbClr val="8AF8FF"/>
                </a:highlight>
              </a:rPr>
              <a:t>- “For I would have you know, brothers, that the gospel that was preached by me is not man’s gospel. For I did not receive it from any man, nor was I taught it, but I received it through a revelation of Jesus Christ”</a:t>
            </a:r>
            <a:br>
              <a:rPr lang="en-US" dirty="0"/>
            </a:br>
            <a:r>
              <a:rPr lang="en-US" dirty="0"/>
              <a:t>- Paul was given the mission of preaching the gospel to the Gentiles that they may come to know Jesus Christ as Lord and </a:t>
            </a:r>
            <a:r>
              <a:rPr lang="en-US" dirty="0" err="1"/>
              <a:t>Saviour</a:t>
            </a:r>
            <a:r>
              <a:rPr lang="en-US" dirty="0"/>
              <a:t>. </a:t>
            </a:r>
            <a:br>
              <a:rPr lang="en-US" dirty="0"/>
            </a:br>
            <a:r>
              <a:rPr lang="en-US" dirty="0"/>
              <a:t>- But Paul did not get the luxury of coming up with his own gospel, one that suited the times in which he lived, and he did not get to add to it or take away from it</a:t>
            </a:r>
            <a:br>
              <a:rPr lang="en-US" dirty="0"/>
            </a:br>
            <a:r>
              <a:rPr lang="en-US" dirty="0">
                <a:highlight>
                  <a:srgbClr val="8AF8FF"/>
                </a:highlight>
              </a:rPr>
              <a:t>- His job was to administer to the church the pure, unadulterated gospel and the whole counsel of God’s Word. </a:t>
            </a:r>
            <a:br>
              <a:rPr lang="en-US" dirty="0"/>
            </a:br>
            <a:r>
              <a:rPr lang="en-US" dirty="0"/>
              <a:t>- To go outside of that is to go outside the authority in which Christ had given him or any other preacher today</a:t>
            </a:r>
            <a:br>
              <a:rPr lang="en-US" dirty="0"/>
            </a:br>
            <a:r>
              <a:rPr lang="en-US" dirty="0"/>
              <a:t>- Here’s the gospel…</a:t>
            </a:r>
          </a:p>
          <a:p>
            <a:pPr marL="171450" indent="-171450">
              <a:buFont typeface="Arial" panose="020B0604020202020204" pitchFamily="34" charset="0"/>
              <a:buChar char="•"/>
            </a:pPr>
            <a:r>
              <a:rPr lang="en-US" dirty="0">
                <a:highlight>
                  <a:srgbClr val="FFFF00"/>
                </a:highlight>
              </a:rPr>
              <a:t>“that Christ died for our sins” (1 Cor 15:3b)</a:t>
            </a:r>
            <a:br>
              <a:rPr lang="en-US" dirty="0"/>
            </a:br>
            <a:r>
              <a:rPr lang="en-US" dirty="0"/>
              <a:t>- I want you to notice that Paul doesn’t use Jesus’ name but his title, Christ</a:t>
            </a:r>
            <a:br>
              <a:rPr lang="en-US" dirty="0"/>
            </a:br>
            <a:r>
              <a:rPr lang="en-US" dirty="0"/>
              <a:t>- The word Christ means anointed one, the Greek equivalent of Messiah</a:t>
            </a:r>
            <a:br>
              <a:rPr lang="en-US" dirty="0"/>
            </a:br>
            <a:r>
              <a:rPr lang="en-US" dirty="0">
                <a:highlight>
                  <a:srgbClr val="8AF8FF"/>
                </a:highlight>
              </a:rPr>
              <a:t>- The Christ was the one written about 700 years prior by the prophet Isaiah</a:t>
            </a:r>
            <a:br>
              <a:rPr lang="en-US" dirty="0"/>
            </a:br>
            <a:r>
              <a:rPr lang="en-US" dirty="0"/>
              <a:t>- He was the one born of the virgin Mary, so that he did not inherit our fallen nature</a:t>
            </a:r>
            <a:br>
              <a:rPr lang="en-US" dirty="0"/>
            </a:br>
            <a:r>
              <a:rPr lang="en-US" dirty="0"/>
              <a:t>- And Christ is the God-man meaning, that Christ could be our representative, like us but without sin</a:t>
            </a:r>
            <a:br>
              <a:rPr lang="en-US" dirty="0"/>
            </a:br>
            <a:r>
              <a:rPr lang="en-US" dirty="0">
                <a:highlight>
                  <a:srgbClr val="8AF8FF"/>
                </a:highlight>
              </a:rPr>
              <a:t>- And being fully God he was able to completely, and perfectly obey the law of God on our behalf</a:t>
            </a:r>
            <a:br>
              <a:rPr lang="en-US" dirty="0"/>
            </a:br>
            <a:r>
              <a:rPr lang="en-US" dirty="0"/>
              <a:t>- And in doing this, Jesus Christ can now be our perfect substitutionary sacrifice. </a:t>
            </a:r>
            <a:br>
              <a:rPr lang="en-US" dirty="0"/>
            </a:br>
            <a:r>
              <a:rPr lang="en-US" dirty="0"/>
              <a:t>- And God made him who knew sin to be sin so that we might become the righteousness of God</a:t>
            </a:r>
            <a:br>
              <a:rPr lang="en-US" dirty="0"/>
            </a:br>
            <a:r>
              <a:rPr lang="en-US" dirty="0">
                <a:highlight>
                  <a:srgbClr val="8AF8FF"/>
                </a:highlight>
              </a:rPr>
              <a:t>- Christ died for our sins, meaning it’s a substitutionary atonement, because we all sin and fall short of the glory of God</a:t>
            </a:r>
            <a:br>
              <a:rPr lang="en-US" dirty="0"/>
            </a:br>
            <a:r>
              <a:rPr lang="en-US" dirty="0"/>
              <a:t>- All we like sheep had gone astray and turned to our own ways</a:t>
            </a:r>
            <a:br>
              <a:rPr lang="en-US" dirty="0"/>
            </a:br>
            <a:r>
              <a:rPr lang="en-US" dirty="0"/>
              <a:t>- We deserved death and the full wrath of God, but Jesus takes the place of all who would turn from their sins and place their faith in him</a:t>
            </a:r>
          </a:p>
          <a:p>
            <a:pPr marL="171450" indent="-171450">
              <a:buFont typeface="Arial" panose="020B0604020202020204" pitchFamily="34" charset="0"/>
              <a:buChar char="•"/>
            </a:pPr>
            <a:r>
              <a:rPr lang="en-US" dirty="0">
                <a:highlight>
                  <a:srgbClr val="FFFF00"/>
                </a:highlight>
              </a:rPr>
              <a:t>“in accordance with Scriptures” (1 Cor 15:3c)</a:t>
            </a:r>
            <a:br>
              <a:rPr lang="en-US" dirty="0"/>
            </a:br>
            <a:r>
              <a:rPr lang="en-US" dirty="0"/>
              <a:t>- Now we know that Paul would be talking about the Old Testament, considering that Paul is one of the major authors of the New Testament</a:t>
            </a:r>
            <a:br>
              <a:rPr lang="en-US" dirty="0"/>
            </a:br>
            <a:r>
              <a:rPr lang="en-US" dirty="0"/>
              <a:t>- And we can certainly point to specific texts, but it’s important to note that the Old Testament in its entirety points us forward to the climax of God’s redemptive plan</a:t>
            </a:r>
            <a:br>
              <a:rPr lang="en-US" dirty="0"/>
            </a:br>
            <a:r>
              <a:rPr lang="en-US" dirty="0">
                <a:highlight>
                  <a:srgbClr val="8AF8FF"/>
                </a:highlight>
              </a:rPr>
              <a:t>- Which culminates in the person and finished work of Jesus Christ</a:t>
            </a:r>
            <a:br>
              <a:rPr lang="en-US" dirty="0">
                <a:highlight>
                  <a:srgbClr val="8AF8FF"/>
                </a:highlight>
              </a:rPr>
            </a:br>
            <a:r>
              <a:rPr lang="en-US" dirty="0"/>
              <a:t>- We see this point being made by Jesus to the strangers on the road to Emmaus, Luke 24:27, </a:t>
            </a:r>
            <a:r>
              <a:rPr lang="en-US" b="1" dirty="0"/>
              <a:t>“And beginning with Moses and all the Prophets, he interpreted to them in all the Scriptures the things concerning himself”</a:t>
            </a:r>
            <a:br>
              <a:rPr lang="en-US" dirty="0"/>
            </a:br>
            <a:r>
              <a:rPr lang="en-US" dirty="0">
                <a:highlight>
                  <a:srgbClr val="8AF8FF"/>
                </a:highlight>
              </a:rPr>
              <a:t>- There are a number of texts which point forward to Jesus death for our sins, Genesis 3:15, Psalm 22, but the foundational text to this is Isaiah 53:</a:t>
            </a:r>
            <a:br>
              <a:rPr lang="en-US" dirty="0"/>
            </a:br>
            <a:r>
              <a:rPr lang="en-US" b="1" dirty="0"/>
              <a:t>-“But he was pierced for our transgressions, he was crushed for our iniquities; upon him was brought the chastisement that brought us peace, and with his wounds we are healed”</a:t>
            </a:r>
          </a:p>
        </p:txBody>
      </p:sp>
      <p:sp>
        <p:nvSpPr>
          <p:cNvPr id="4" name="Slide Number Placeholder 3"/>
          <p:cNvSpPr>
            <a:spLocks noGrp="1"/>
          </p:cNvSpPr>
          <p:nvPr>
            <p:ph type="sldNum" sz="quarter" idx="5"/>
          </p:nvPr>
        </p:nvSpPr>
        <p:spPr/>
        <p:txBody>
          <a:bodyPr/>
          <a:lstStyle/>
          <a:p>
            <a:fld id="{343373FD-0ED2-2449-A3D5-E83E5D4845AB}" type="slidenum">
              <a:rPr lang="en-US" smtClean="0"/>
              <a:t>4</a:t>
            </a:fld>
            <a:endParaRPr lang="en-US"/>
          </a:p>
        </p:txBody>
      </p:sp>
    </p:spTree>
    <p:extLst>
      <p:ext uri="{BB962C8B-B14F-4D97-AF65-F5344CB8AC3E}">
        <p14:creationId xmlns:p14="http://schemas.microsoft.com/office/powerpoint/2010/main" val="1762519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4450" y="274638"/>
            <a:ext cx="1689100" cy="949325"/>
          </a:xfrm>
        </p:spPr>
      </p:sp>
      <p:sp>
        <p:nvSpPr>
          <p:cNvPr id="3" name="Notes Placeholder 2"/>
          <p:cNvSpPr>
            <a:spLocks noGrp="1"/>
          </p:cNvSpPr>
          <p:nvPr>
            <p:ph type="body" idx="1"/>
          </p:nvPr>
        </p:nvSpPr>
        <p:spPr>
          <a:xfrm>
            <a:off x="158858" y="1354137"/>
            <a:ext cx="6540284" cy="5821577"/>
          </a:xfrm>
        </p:spPr>
        <p:txBody>
          <a:bodyPr/>
          <a:lstStyle/>
          <a:p>
            <a:pPr marL="171450" indent="-171450">
              <a:buFont typeface="Arial" panose="020B0604020202020204" pitchFamily="34" charset="0"/>
              <a:buChar char="•"/>
            </a:pPr>
            <a:r>
              <a:rPr lang="en-US" dirty="0">
                <a:highlight>
                  <a:srgbClr val="FFFF00"/>
                </a:highlight>
              </a:rPr>
              <a:t>“that he was buried” (1 Cor 15:4a)</a:t>
            </a:r>
            <a:br>
              <a:rPr lang="en-US" dirty="0"/>
            </a:br>
            <a:r>
              <a:rPr lang="en-US" dirty="0"/>
              <a:t>- Now you might be thinking, why on earth did Paul include this in the gospel message, what’s the significance of this</a:t>
            </a:r>
            <a:br>
              <a:rPr lang="en-US" dirty="0"/>
            </a:br>
            <a:r>
              <a:rPr lang="en-US" dirty="0"/>
              <a:t>- Many people were trying to find ways to refute the gospel message, to show that it was all a lie</a:t>
            </a:r>
            <a:br>
              <a:rPr lang="en-US" dirty="0"/>
            </a:br>
            <a:r>
              <a:rPr lang="en-US" dirty="0">
                <a:highlight>
                  <a:srgbClr val="8AF8FF"/>
                </a:highlight>
              </a:rPr>
              <a:t>- One of those theories that people still try to claim to this day, is that Jesus didn’t really die</a:t>
            </a:r>
            <a:br>
              <a:rPr lang="en-US" dirty="0"/>
            </a:br>
            <a:r>
              <a:rPr lang="en-US" dirty="0"/>
              <a:t>- But what Paul was saying, is that Christ really DIED for our sins, and this is attested to, by the historical fact, that he was buried</a:t>
            </a:r>
            <a:br>
              <a:rPr lang="en-US" dirty="0"/>
            </a:br>
            <a:r>
              <a:rPr lang="en-US" dirty="0"/>
              <a:t>- You don’t normally bury a living person, but a dead man, and he was buried. But the gospel doesn’t end there. </a:t>
            </a:r>
            <a:br>
              <a:rPr lang="en-US" dirty="0"/>
            </a:br>
            <a:r>
              <a:rPr lang="en-US" dirty="0">
                <a:highlight>
                  <a:srgbClr val="8AF8FF"/>
                </a:highlight>
              </a:rPr>
              <a:t>- Because if Christ stayed in the grave, then Jesus payment was not accepted, and we have no way of ever being reconciled to God</a:t>
            </a:r>
            <a:br>
              <a:rPr lang="en-US" dirty="0"/>
            </a:br>
            <a:r>
              <a:rPr lang="en-US" dirty="0"/>
              <a:t>– Our hopes would have died with him and been buried in his tomb</a:t>
            </a:r>
            <a:br>
              <a:rPr lang="en-US" dirty="0"/>
            </a:br>
            <a:r>
              <a:rPr lang="en-US" dirty="0"/>
              <a:t>- But when the two women, as we saw in today’s kid’s talk, went to the tomb where Jesus had been buried they saw…</a:t>
            </a:r>
          </a:p>
          <a:p>
            <a:pPr marL="171450" indent="-171450">
              <a:buFont typeface="Arial" panose="020B0604020202020204" pitchFamily="34" charset="0"/>
              <a:buChar char="•"/>
            </a:pPr>
            <a:r>
              <a:rPr lang="en-US" dirty="0">
                <a:highlight>
                  <a:srgbClr val="FFFF00"/>
                </a:highlight>
              </a:rPr>
              <a:t>“that he was raised on the third day in accordance with Scriptures” (1 Cor 15:4b)</a:t>
            </a:r>
            <a:br>
              <a:rPr lang="en-US" dirty="0"/>
            </a:br>
            <a:r>
              <a:rPr lang="en-US" dirty="0"/>
              <a:t>- The tomb is empty, because Jesus our Lord is alive, he is risen</a:t>
            </a:r>
            <a:br>
              <a:rPr lang="en-US" dirty="0"/>
            </a:br>
            <a:r>
              <a:rPr lang="en-US" dirty="0"/>
              <a:t>- Jesus, the Son of God, the second member of the Trinity, was raised by God the Father to prove that the judge is satisfied</a:t>
            </a:r>
            <a:br>
              <a:rPr lang="en-US" dirty="0"/>
            </a:br>
            <a:r>
              <a:rPr lang="en-US" dirty="0">
                <a:highlight>
                  <a:srgbClr val="8AF8FF"/>
                </a:highlight>
              </a:rPr>
              <a:t>– Christian, my dear brothers and sisters in Christ. Jesus in his life, in being perfectly obedient to the will of God</a:t>
            </a:r>
            <a:br>
              <a:rPr lang="en-US" dirty="0"/>
            </a:br>
            <a:r>
              <a:rPr lang="en-US" dirty="0"/>
              <a:t>- Achieves perfect righteousness for the child of God and imputes that onto you, he gives that to you.</a:t>
            </a:r>
            <a:br>
              <a:rPr lang="en-US" dirty="0"/>
            </a:br>
            <a:r>
              <a:rPr lang="en-US" dirty="0"/>
              <a:t>- And in his death, your sin is imputed, placed upon him. And then Jesus is raised to life on the third day, for our justification.</a:t>
            </a:r>
            <a:br>
              <a:rPr lang="en-US" dirty="0"/>
            </a:br>
            <a:r>
              <a:rPr lang="en-US" dirty="0">
                <a:highlight>
                  <a:srgbClr val="8AF8FF"/>
                </a:highlight>
              </a:rPr>
              <a:t>- Meaning that now when you stand before God as judge, with your papers in His hand, having now repented and believed in Jesus Christ</a:t>
            </a:r>
            <a:br>
              <a:rPr lang="en-US" dirty="0"/>
            </a:br>
            <a:r>
              <a:rPr lang="en-US" dirty="0"/>
              <a:t>- At the bottom of those papers, God signs it dipped in the blood of Jesus once for all sacrifice, saying, “This one is mine”</a:t>
            </a:r>
            <a:br>
              <a:rPr lang="en-US" dirty="0"/>
            </a:br>
            <a:r>
              <a:rPr lang="en-US" dirty="0"/>
              <a:t>- Christian, you belong to God, by grace alone, through faith alone, in Christ alone, in accordance with Scripture alone, to the glory of God alone</a:t>
            </a:r>
            <a:br>
              <a:rPr lang="en-US" dirty="0"/>
            </a:br>
            <a:r>
              <a:rPr lang="en-US" dirty="0">
                <a:highlight>
                  <a:srgbClr val="8AF8FF"/>
                </a:highlight>
              </a:rPr>
              <a:t>- And Scripture does once again testify to the resurrection of Jeus</a:t>
            </a:r>
            <a:br>
              <a:rPr lang="en-US" dirty="0"/>
            </a:br>
            <a:r>
              <a:rPr lang="en-US" dirty="0"/>
              <a:t>- Peter in his great sermon at Pentecost, Acts 2:25-28 </a:t>
            </a:r>
            <a:br>
              <a:rPr lang="en-US" dirty="0"/>
            </a:br>
            <a:r>
              <a:rPr lang="en-US" dirty="0"/>
              <a:t>- Being the expository preacher that he was, preaches on Psalm 16, and says how David wrote concerning Jesus, verse 10</a:t>
            </a:r>
            <a:br>
              <a:rPr lang="en-US" dirty="0"/>
            </a:br>
            <a:r>
              <a:rPr lang="en-US" b="1" dirty="0">
                <a:highlight>
                  <a:srgbClr val="8AF8FF"/>
                </a:highlight>
              </a:rPr>
              <a:t>- “For you will not abandon my soul to Hades, or let your Holy One see corruption”</a:t>
            </a:r>
            <a:br>
              <a:rPr lang="en-US" dirty="0"/>
            </a:br>
            <a:r>
              <a:rPr lang="en-US" dirty="0"/>
              <a:t>- Peter goes onto say, David did die, was buried and his tomb is with us until this day. </a:t>
            </a:r>
            <a:br>
              <a:rPr lang="en-US" dirty="0"/>
            </a:br>
            <a:r>
              <a:rPr lang="en-US" dirty="0"/>
              <a:t>- So David not speaking about himself, foresaw and spoke about the resurrection of Christ , that he was not abandoned to Hades, nor did the flesh see corruption</a:t>
            </a:r>
            <a:br>
              <a:rPr lang="en-US" dirty="0"/>
            </a:br>
            <a:r>
              <a:rPr lang="en-US" dirty="0">
                <a:highlight>
                  <a:srgbClr val="8AF8FF"/>
                </a:highlight>
              </a:rPr>
              <a:t>- We see it being prophesied once again in Isaiah 53:10, Isaiah 26:19 and Psalm 110 to name a few of them</a:t>
            </a:r>
          </a:p>
          <a:p>
            <a:pPr marL="171450" indent="-171450">
              <a:buFont typeface="Arial" panose="020B0604020202020204" pitchFamily="34" charset="0"/>
              <a:buChar char="•"/>
            </a:pPr>
            <a:r>
              <a:rPr lang="en-US" dirty="0">
                <a:highlight>
                  <a:srgbClr val="FFFF00"/>
                </a:highlight>
              </a:rPr>
              <a:t>Jesus Christ’s death was for our sins, the fact that Jesus really died is attested to by his burial, and the effectiveness of Jesus Christ’s death is attested to by his resurrection</a:t>
            </a:r>
            <a:br>
              <a:rPr lang="en-US" dirty="0"/>
            </a:br>
            <a:r>
              <a:rPr lang="en-US" dirty="0"/>
              <a:t>- We are now delivered from the wrath to come, that which awaits all those who reject Jesus Christ and the gospel message</a:t>
            </a:r>
            <a:br>
              <a:rPr lang="en-US" dirty="0"/>
            </a:br>
            <a:r>
              <a:rPr lang="en-US" dirty="0"/>
              <a:t>- And instead of wrath, we receive grace, and are brought near to God, with the full and complete assurance, a blessed assurance</a:t>
            </a:r>
            <a:br>
              <a:rPr lang="en-US" dirty="0"/>
            </a:br>
            <a:r>
              <a:rPr lang="en-US" dirty="0">
                <a:highlight>
                  <a:srgbClr val="8AF8FF"/>
                </a:highlight>
              </a:rPr>
              <a:t>- That one day, having withstood the trials and temptations of this life</a:t>
            </a:r>
            <a:br>
              <a:rPr lang="en-US" dirty="0"/>
            </a:br>
            <a:r>
              <a:rPr lang="en-US" dirty="0"/>
              <a:t>- Having been preserved by the Good Shepherd Jesus Christ, you </a:t>
            </a:r>
            <a:r>
              <a:rPr lang="en-US" b="1" dirty="0"/>
              <a:t>“will receive the crown of life, which God has promised to those who love him”</a:t>
            </a:r>
            <a:br>
              <a:rPr lang="en-US" dirty="0"/>
            </a:br>
            <a:endParaRPr lang="en-US" dirty="0"/>
          </a:p>
        </p:txBody>
      </p:sp>
      <p:sp>
        <p:nvSpPr>
          <p:cNvPr id="4" name="Slide Number Placeholder 3"/>
          <p:cNvSpPr>
            <a:spLocks noGrp="1"/>
          </p:cNvSpPr>
          <p:nvPr>
            <p:ph type="sldNum" sz="quarter" idx="5"/>
          </p:nvPr>
        </p:nvSpPr>
        <p:spPr/>
        <p:txBody>
          <a:bodyPr/>
          <a:lstStyle/>
          <a:p>
            <a:fld id="{343373FD-0ED2-2449-A3D5-E83E5D4845AB}" type="slidenum">
              <a:rPr lang="en-US" smtClean="0"/>
              <a:t>5</a:t>
            </a:fld>
            <a:endParaRPr lang="en-US"/>
          </a:p>
        </p:txBody>
      </p:sp>
    </p:spTree>
    <p:extLst>
      <p:ext uri="{BB962C8B-B14F-4D97-AF65-F5344CB8AC3E}">
        <p14:creationId xmlns:p14="http://schemas.microsoft.com/office/powerpoint/2010/main" val="3014571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5838" y="384175"/>
            <a:ext cx="2346325" cy="1320800"/>
          </a:xfrm>
        </p:spPr>
      </p:sp>
      <p:sp>
        <p:nvSpPr>
          <p:cNvPr id="3" name="Notes Placeholder 2"/>
          <p:cNvSpPr>
            <a:spLocks noGrp="1"/>
          </p:cNvSpPr>
          <p:nvPr>
            <p:ph type="body" idx="1"/>
          </p:nvPr>
        </p:nvSpPr>
        <p:spPr>
          <a:xfrm>
            <a:off x="174356" y="1920821"/>
            <a:ext cx="6509287" cy="7083694"/>
          </a:xfrm>
        </p:spPr>
        <p:txBody>
          <a:bodyPr/>
          <a:lstStyle/>
          <a:p>
            <a:pPr marL="171450" indent="-171450">
              <a:buFont typeface="Arial" panose="020B0604020202020204" pitchFamily="34" charset="0"/>
              <a:buChar char="•"/>
            </a:pPr>
            <a:r>
              <a:rPr lang="en-US" dirty="0">
                <a:highlight>
                  <a:srgbClr val="FFFF00"/>
                </a:highlight>
              </a:rPr>
              <a:t>“and that he appeared to Cephas” (1 Cor 15:5a)</a:t>
            </a:r>
            <a:br>
              <a:rPr lang="en-US" dirty="0"/>
            </a:br>
            <a:r>
              <a:rPr lang="en-US" dirty="0"/>
              <a:t>- Paul now moves on to give a list of appearances in chronological order of the risen, resurrected Lord</a:t>
            </a:r>
            <a:br>
              <a:rPr lang="en-US" dirty="0"/>
            </a:br>
            <a:r>
              <a:rPr lang="en-US" dirty="0"/>
              <a:t>- I also want you to note that list isn’t exhaustive, in that it misses out some of the times that Jesus appeared before people</a:t>
            </a:r>
            <a:br>
              <a:rPr lang="en-US" dirty="0"/>
            </a:br>
            <a:r>
              <a:rPr lang="en-US" dirty="0">
                <a:highlight>
                  <a:srgbClr val="8AF8FF"/>
                </a:highlight>
              </a:rPr>
              <a:t>- “and that he appeared”. If you want to prove to people that you’ve risen from the dead, what do you do?</a:t>
            </a:r>
            <a:br>
              <a:rPr lang="en-US" dirty="0"/>
            </a:br>
            <a:r>
              <a:rPr lang="en-US" dirty="0"/>
              <a:t>- You appear, you show up. Jesus first appears physically to Cephas, or perhaps better known as Peter</a:t>
            </a:r>
            <a:br>
              <a:rPr lang="en-US" dirty="0"/>
            </a:br>
            <a:r>
              <a:rPr lang="en-US" dirty="0"/>
              <a:t>- This is the man who denied Jesus 3 times before he died</a:t>
            </a:r>
            <a:br>
              <a:rPr lang="en-US" dirty="0"/>
            </a:br>
            <a:r>
              <a:rPr lang="en-US" dirty="0">
                <a:highlight>
                  <a:srgbClr val="8AF8FF"/>
                </a:highlight>
              </a:rPr>
              <a:t>– Paul is saying, go talk to him, go ask him if Jesus is really alive </a:t>
            </a:r>
            <a:br>
              <a:rPr lang="en-US" dirty="0"/>
            </a:br>
            <a:r>
              <a:rPr lang="en-US" dirty="0"/>
              <a:t>- And you will find a man having now seen the risen Lord, and being filled with the Holy Spirit is preaching the gospel so unashamedly, </a:t>
            </a:r>
            <a:br>
              <a:rPr lang="en-US" dirty="0"/>
            </a:br>
            <a:r>
              <a:rPr lang="en-US" dirty="0"/>
              <a:t>- That he will no longer deny having seen Jesus, but would rather die preaching the gospel </a:t>
            </a:r>
          </a:p>
          <a:p>
            <a:pPr marL="171450" indent="-171450">
              <a:buFont typeface="Arial" panose="020B0604020202020204" pitchFamily="34" charset="0"/>
              <a:buChar char="•"/>
            </a:pPr>
            <a:r>
              <a:rPr lang="en-US" dirty="0">
                <a:highlight>
                  <a:srgbClr val="FFFF00"/>
                </a:highlight>
              </a:rPr>
              <a:t>“then to the twelve” (1 Cor 15:5b)</a:t>
            </a:r>
            <a:br>
              <a:rPr lang="en-US" dirty="0"/>
            </a:br>
            <a:r>
              <a:rPr lang="en-US" dirty="0"/>
              <a:t>- Now Paul is just giving them this title, so that we know exactly who he is talking about, even though we know that the time in which Paul is referring to is when there is only 11</a:t>
            </a:r>
            <a:br>
              <a:rPr lang="en-US" dirty="0"/>
            </a:br>
            <a:r>
              <a:rPr lang="en-US" dirty="0"/>
              <a:t>- This most likely occurred in the upper room where they are all gathered in John 20:19-20</a:t>
            </a:r>
            <a:br>
              <a:rPr lang="en-US" dirty="0"/>
            </a:br>
            <a:r>
              <a:rPr lang="en-US" dirty="0">
                <a:highlight>
                  <a:srgbClr val="8AF8FF"/>
                </a:highlight>
              </a:rPr>
              <a:t>- And in that upper room, they saw the Lord,  they saw his wounds, and now they would spend the remainder of their lives preaching the gospel and proclaiming that Jesus lives</a:t>
            </a:r>
          </a:p>
          <a:p>
            <a:pPr marL="171450" indent="-171450">
              <a:buFont typeface="Arial" panose="020B0604020202020204" pitchFamily="34" charset="0"/>
              <a:buChar char="•"/>
            </a:pPr>
            <a:r>
              <a:rPr lang="en-US" dirty="0">
                <a:highlight>
                  <a:srgbClr val="FFFF00"/>
                </a:highlight>
              </a:rPr>
              <a:t>“Then he appeared to more than five hundred brothers at one time, most of whom are still alive, though some have fallen asleep” (1 Cor 15:6)</a:t>
            </a:r>
            <a:br>
              <a:rPr lang="en-US" dirty="0"/>
            </a:br>
            <a:r>
              <a:rPr lang="en-US" dirty="0"/>
              <a:t>- This occurs most likely in Galilee, on one occasion, at one time, a real appearance </a:t>
            </a:r>
            <a:br>
              <a:rPr lang="en-US" dirty="0"/>
            </a:br>
            <a:r>
              <a:rPr lang="en-US" dirty="0"/>
              <a:t>- We must remember the other incredible thing about all that Paul is saying is that this letter is written before the 4 gospels</a:t>
            </a:r>
            <a:br>
              <a:rPr lang="en-US" dirty="0"/>
            </a:br>
            <a:r>
              <a:rPr lang="en-US" dirty="0">
                <a:highlight>
                  <a:srgbClr val="8AF8FF"/>
                </a:highlight>
              </a:rPr>
              <a:t>- Thus Paul is not simply reciting what the gospels have already stated, but writing from his own perspective which the gospels will emphatically verify that Paul is telling the truth</a:t>
            </a:r>
            <a:br>
              <a:rPr lang="en-US" dirty="0"/>
            </a:br>
            <a:r>
              <a:rPr lang="en-US" dirty="0"/>
              <a:t>- He says this event in such a way, as if these people may know these 500 people. As if to say, go ask these people if they saw a risen Lord</a:t>
            </a:r>
            <a:br>
              <a:rPr lang="en-US" dirty="0"/>
            </a:br>
            <a:r>
              <a:rPr lang="en-US" dirty="0"/>
              <a:t>- The evidence is starting to stack up, and the funny thing is:</a:t>
            </a:r>
            <a:br>
              <a:rPr lang="en-US" dirty="0"/>
            </a:br>
            <a:r>
              <a:rPr lang="en-US" dirty="0">
                <a:highlight>
                  <a:srgbClr val="8AF8FF"/>
                </a:highlight>
              </a:rPr>
              <a:t>- That if the Romans and Jews want to disprove that Jesus really is alive, and therefore gutting the gospel message of its power</a:t>
            </a:r>
            <a:br>
              <a:rPr lang="en-US" dirty="0"/>
            </a:br>
            <a:r>
              <a:rPr lang="en-US" dirty="0"/>
              <a:t>- All they have to do is produce a dead body, but they can’t, because Jesus is alive</a:t>
            </a:r>
          </a:p>
        </p:txBody>
      </p:sp>
      <p:sp>
        <p:nvSpPr>
          <p:cNvPr id="4" name="Slide Number Placeholder 3"/>
          <p:cNvSpPr>
            <a:spLocks noGrp="1"/>
          </p:cNvSpPr>
          <p:nvPr>
            <p:ph type="sldNum" sz="quarter" idx="5"/>
          </p:nvPr>
        </p:nvSpPr>
        <p:spPr/>
        <p:txBody>
          <a:bodyPr/>
          <a:lstStyle/>
          <a:p>
            <a:fld id="{343373FD-0ED2-2449-A3D5-E83E5D4845AB}" type="slidenum">
              <a:rPr lang="en-US" smtClean="0"/>
              <a:t>6</a:t>
            </a:fld>
            <a:endParaRPr lang="en-US"/>
          </a:p>
        </p:txBody>
      </p:sp>
    </p:spTree>
    <p:extLst>
      <p:ext uri="{BB962C8B-B14F-4D97-AF65-F5344CB8AC3E}">
        <p14:creationId xmlns:p14="http://schemas.microsoft.com/office/powerpoint/2010/main" val="1189294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9813" y="322263"/>
            <a:ext cx="2238375" cy="1258887"/>
          </a:xfrm>
        </p:spPr>
      </p:sp>
      <p:sp>
        <p:nvSpPr>
          <p:cNvPr id="3" name="Notes Placeholder 2"/>
          <p:cNvSpPr>
            <a:spLocks noGrp="1"/>
          </p:cNvSpPr>
          <p:nvPr>
            <p:ph type="body" idx="1"/>
          </p:nvPr>
        </p:nvSpPr>
        <p:spPr>
          <a:xfrm>
            <a:off x="166606" y="1765837"/>
            <a:ext cx="6524787" cy="5812833"/>
          </a:xfrm>
        </p:spPr>
        <p:txBody>
          <a:bodyPr/>
          <a:lstStyle/>
          <a:p>
            <a:pPr marL="171450" indent="-171450">
              <a:buFont typeface="Arial" panose="020B0604020202020204" pitchFamily="34" charset="0"/>
              <a:buChar char="•"/>
            </a:pPr>
            <a:r>
              <a:rPr lang="en-US" dirty="0">
                <a:highlight>
                  <a:srgbClr val="FFFF00"/>
                </a:highlight>
              </a:rPr>
              <a:t>“Then he appeared to James, then to all the apostles” (1 Cor 15:7)</a:t>
            </a:r>
            <a:br>
              <a:rPr lang="en-US" dirty="0"/>
            </a:br>
            <a:r>
              <a:rPr lang="en-US" dirty="0"/>
              <a:t>- Now it is most likely that Paul is talking about Jesus’ brother James</a:t>
            </a:r>
            <a:br>
              <a:rPr lang="en-US" dirty="0"/>
            </a:br>
            <a:r>
              <a:rPr lang="en-US" dirty="0"/>
              <a:t>- And if you will remember back in John 7:5, </a:t>
            </a:r>
            <a:r>
              <a:rPr lang="en-US" b="1" dirty="0"/>
              <a:t>“For not even his brothers believed in him”</a:t>
            </a:r>
            <a:br>
              <a:rPr lang="en-US" dirty="0"/>
            </a:br>
            <a:r>
              <a:rPr lang="en-US" dirty="0">
                <a:highlight>
                  <a:srgbClr val="8AF8FF"/>
                </a:highlight>
              </a:rPr>
              <a:t>- They didn’t believe him while he was alive, they thought he was crazy</a:t>
            </a:r>
            <a:br>
              <a:rPr lang="en-US" dirty="0"/>
            </a:br>
            <a:r>
              <a:rPr lang="en-US" dirty="0"/>
              <a:t>- But James had a post-resurrection encounter with Jesus Christ, and went from not believing</a:t>
            </a:r>
            <a:br>
              <a:rPr lang="en-US" dirty="0"/>
            </a:br>
            <a:r>
              <a:rPr lang="en-US" dirty="0"/>
              <a:t>- To being one of the founders of the church and essential in the spreading of the gospel </a:t>
            </a:r>
            <a:br>
              <a:rPr lang="en-US" dirty="0"/>
            </a:br>
            <a:r>
              <a:rPr lang="en-US" dirty="0">
                <a:highlight>
                  <a:srgbClr val="8AF8FF"/>
                </a:highlight>
              </a:rPr>
              <a:t>- And bearing witness to the fact that Jesus died for our sins, was buried and rose again, that sinners might be saved</a:t>
            </a:r>
            <a:br>
              <a:rPr lang="en-US" dirty="0"/>
            </a:br>
            <a:r>
              <a:rPr lang="en-US" dirty="0"/>
              <a:t>- Peter and James are unlikely witnesses, because they both denied Jesus </a:t>
            </a:r>
            <a:br>
              <a:rPr lang="en-US" dirty="0"/>
            </a:br>
            <a:r>
              <a:rPr lang="en-US" dirty="0"/>
              <a:t>- But Paul is saying, it is precisely because of this reason that their testimony is all the more reliable</a:t>
            </a:r>
            <a:br>
              <a:rPr lang="en-US" dirty="0"/>
            </a:br>
            <a:r>
              <a:rPr lang="en-US" dirty="0">
                <a:highlight>
                  <a:srgbClr val="8AF8FF"/>
                </a:highlight>
              </a:rPr>
              <a:t>– And then to all the apostles, the unnamed apostles perhaps</a:t>
            </a:r>
          </a:p>
          <a:p>
            <a:pPr marL="171450" indent="-171450">
              <a:buFont typeface="Arial" panose="020B0604020202020204" pitchFamily="34" charset="0"/>
              <a:buChar char="•"/>
            </a:pPr>
            <a:r>
              <a:rPr lang="en-US" dirty="0">
                <a:highlight>
                  <a:srgbClr val="FFFF00"/>
                </a:highlight>
              </a:rPr>
              <a:t>Paul is appealing to the testimony of competent witness that the resurrection of Jesus is a historical fact</a:t>
            </a:r>
            <a:br>
              <a:rPr lang="en-US" dirty="0"/>
            </a:br>
            <a:r>
              <a:rPr lang="en-US" dirty="0"/>
              <a:t>– Let me read to you a section from Charles Hodge commentary on this section:</a:t>
            </a:r>
            <a:br>
              <a:rPr lang="en-US" dirty="0"/>
            </a:br>
            <a:r>
              <a:rPr lang="en-US" b="1" dirty="0">
                <a:highlight>
                  <a:srgbClr val="16FF97"/>
                </a:highlight>
              </a:rPr>
              <a:t>- “If the witnesses be people of integrity, of sound mind and discretion, then human testimony establishes the truth of the fact beyond reasonable doubt</a:t>
            </a:r>
            <a:br>
              <a:rPr lang="en-US" b="1" dirty="0">
                <a:highlight>
                  <a:srgbClr val="16FF97"/>
                </a:highlight>
              </a:rPr>
            </a:br>
            <a:r>
              <a:rPr lang="en-US" b="1" dirty="0">
                <a:highlight>
                  <a:srgbClr val="16FF97"/>
                </a:highlight>
              </a:rPr>
              <a:t>- If in addition to these grounds of confidence, the witnesses give their testimony at the expense of great personal sacrifice, or confirm it with blood”, which church history and the Bible tell us that many of apostles were killed for their proclamation of the gospel, ridiculed, mocked, ran out of town and put in prison. So another tick for this one</a:t>
            </a:r>
            <a:br>
              <a:rPr lang="en-US" b="1" dirty="0">
                <a:highlight>
                  <a:srgbClr val="16FF97"/>
                </a:highlight>
              </a:rPr>
            </a:br>
            <a:r>
              <a:rPr lang="en-US" b="1" dirty="0">
                <a:highlight>
                  <a:srgbClr val="16FF97"/>
                </a:highlight>
              </a:rPr>
              <a:t>- If the occurrence of the resurrection of Jesus Christ had been predicted centuries before it came to pass</a:t>
            </a:r>
            <a:br>
              <a:rPr lang="en-US" b="1" dirty="0">
                <a:highlight>
                  <a:srgbClr val="16FF97"/>
                </a:highlight>
              </a:rPr>
            </a:br>
            <a:r>
              <a:rPr lang="en-US" b="1" dirty="0">
                <a:highlight>
                  <a:srgbClr val="16FF97"/>
                </a:highlight>
              </a:rPr>
              <a:t>- If it produces effects not otherwise to be accounted for, effects extending to all ages and nations</a:t>
            </a:r>
            <a:br>
              <a:rPr lang="en-US" b="1" dirty="0">
                <a:highlight>
                  <a:srgbClr val="16FF97"/>
                </a:highlight>
              </a:rPr>
            </a:br>
            <a:r>
              <a:rPr lang="en-US" b="1" dirty="0">
                <a:highlight>
                  <a:srgbClr val="16FF97"/>
                </a:highlight>
              </a:rPr>
              <a:t>- If God confirms the testimony of the original witness to the fact, and also the truth of the doctrines of which that faith is necessary, by the demonstration of His Spirit (Like through His Word which is sure and steady, is God-breathed)</a:t>
            </a:r>
            <a:br>
              <a:rPr lang="en-US" b="1" dirty="0">
                <a:highlight>
                  <a:srgbClr val="16FF97"/>
                </a:highlight>
              </a:rPr>
            </a:br>
            <a:r>
              <a:rPr lang="en-US" b="1" dirty="0">
                <a:highlight>
                  <a:srgbClr val="16FF97"/>
                </a:highlight>
              </a:rPr>
              <a:t>- Then it is insanity and wickedness to doubt the resurrection of Jesus Christ. All of these considerations concur in the proof of the resurrection of Christ, and render it the best authenticated event in the history of the world”</a:t>
            </a:r>
          </a:p>
          <a:p>
            <a:pPr marL="171450" indent="-171450">
              <a:buFont typeface="Arial" panose="020B0604020202020204" pitchFamily="34" charset="0"/>
              <a:buChar char="•"/>
            </a:pPr>
            <a:r>
              <a:rPr lang="en-US" dirty="0">
                <a:highlight>
                  <a:srgbClr val="FFFF00"/>
                </a:highlight>
              </a:rPr>
              <a:t>Christian, take heart, for our Lord lives and is risen</a:t>
            </a:r>
            <a:br>
              <a:rPr lang="en-US" dirty="0"/>
            </a:br>
            <a:r>
              <a:rPr lang="en-US" dirty="0"/>
              <a:t>- And he is seated at the right hand of God forever making intercession for you</a:t>
            </a:r>
            <a:br>
              <a:rPr lang="en-US" dirty="0"/>
            </a:br>
            <a:r>
              <a:rPr lang="en-US" dirty="0"/>
              <a:t>- As Ephesians 1 puts it,  having been predestined for adoption before the foundations of the world, </a:t>
            </a:r>
            <a:br>
              <a:rPr lang="en-US" dirty="0"/>
            </a:br>
            <a:r>
              <a:rPr lang="en-US" dirty="0">
                <a:highlight>
                  <a:srgbClr val="8AF8FF"/>
                </a:highlight>
              </a:rPr>
              <a:t>- And now being in Christ, He has blessed us in Christ with every spiritual blessing in the heavenly places</a:t>
            </a:r>
            <a:br>
              <a:rPr lang="en-US" dirty="0"/>
            </a:br>
            <a:r>
              <a:rPr lang="en-US" dirty="0"/>
              <a:t>- And we say a hardy ‘Amen’ with the apostle Paul, </a:t>
            </a:r>
            <a:r>
              <a:rPr lang="en-US" b="1" dirty="0"/>
              <a:t>“Death is swallowed up in victory”</a:t>
            </a:r>
            <a:br>
              <a:rPr lang="en-US" dirty="0"/>
            </a:br>
            <a:r>
              <a:rPr lang="en-US" dirty="0"/>
              <a:t>- Therefore be steadfast, immovable, and always abounding in the work of the Lord</a:t>
            </a:r>
            <a:br>
              <a:rPr lang="en-US" dirty="0"/>
            </a:br>
            <a:r>
              <a:rPr lang="en-US" dirty="0">
                <a:highlight>
                  <a:srgbClr val="8AF8FF"/>
                </a:highlight>
              </a:rPr>
              <a:t>- May His praises be ever on our lips</a:t>
            </a:r>
          </a:p>
          <a:p>
            <a:pPr marL="171450" indent="-171450">
              <a:buFont typeface="Arial" panose="020B0604020202020204" pitchFamily="34" charset="0"/>
              <a:buChar char="•"/>
            </a:pPr>
            <a:r>
              <a:rPr lang="en-US" dirty="0">
                <a:highlight>
                  <a:srgbClr val="FFFF00"/>
                </a:highlight>
              </a:rPr>
              <a:t>To the unbeliever, repent and believe in the gospel of Jesus Christ</a:t>
            </a:r>
            <a:br>
              <a:rPr lang="en-US" dirty="0"/>
            </a:br>
            <a:r>
              <a:rPr lang="en-US" dirty="0"/>
              <a:t>- You can reject the truth, and you will have an eternity, but it will not be in glory, but in hell</a:t>
            </a:r>
            <a:br>
              <a:rPr lang="en-US" dirty="0"/>
            </a:br>
            <a:r>
              <a:rPr lang="en-US" dirty="0"/>
              <a:t>- If you are sitting here today, lost, feeling nothing but undeserving, ill-deserving, hell-deserving, hear me on this, you’re right</a:t>
            </a:r>
            <a:br>
              <a:rPr lang="en-US" dirty="0"/>
            </a:br>
            <a:r>
              <a:rPr lang="en-US" dirty="0">
                <a:highlight>
                  <a:srgbClr val="8AF8FF"/>
                </a:highlight>
              </a:rPr>
              <a:t>- But you are exactly the sort of person for whom the gospel is for.</a:t>
            </a:r>
            <a:br>
              <a:rPr lang="en-US" dirty="0"/>
            </a:br>
            <a:r>
              <a:rPr lang="en-US" dirty="0"/>
              <a:t>– God in His love, and His mercy, and His grace, sent Jesus Christ into the world to save sinners like you and me</a:t>
            </a:r>
            <a:br>
              <a:rPr lang="en-US" dirty="0"/>
            </a:br>
            <a:r>
              <a:rPr lang="en-US" dirty="0"/>
              <a:t>- That’s all of us, and so may God grant you the grace to see just how sinful you are</a:t>
            </a:r>
            <a:br>
              <a:rPr lang="en-US" dirty="0"/>
            </a:br>
            <a:r>
              <a:rPr lang="en-US" dirty="0">
                <a:highlight>
                  <a:srgbClr val="8AF8FF"/>
                </a:highlight>
              </a:rPr>
              <a:t>- And just how lost, and helpless you are, and may he then turn your eyes to Jesus Christ</a:t>
            </a:r>
            <a:br>
              <a:rPr lang="en-US" dirty="0"/>
            </a:br>
            <a:r>
              <a:rPr lang="en-US" dirty="0"/>
              <a:t>- Showing you that Christ died for all of your sins, He would not even spare His own Son, that he might spare you</a:t>
            </a:r>
            <a:br>
              <a:rPr lang="en-US" dirty="0"/>
            </a:br>
            <a:r>
              <a:rPr lang="en-US" dirty="0"/>
              <a:t>- If you would but repent and believe in Jesus Christ as Lord and </a:t>
            </a:r>
            <a:r>
              <a:rPr lang="en-US" dirty="0" err="1"/>
              <a:t>Saviour</a:t>
            </a:r>
            <a:br>
              <a:rPr lang="en-US" dirty="0"/>
            </a:br>
            <a:r>
              <a:rPr lang="en-US" dirty="0">
                <a:highlight>
                  <a:srgbClr val="8AF8FF"/>
                </a:highlight>
              </a:rPr>
              <a:t>– Cast your sins before the cross, throw yourself on Jesus, and you will find life, you will find forgiveness</a:t>
            </a:r>
            <a:br>
              <a:rPr lang="en-US" dirty="0"/>
            </a:br>
            <a:r>
              <a:rPr lang="en-US" dirty="0"/>
              <a:t>- And by the precious blood of Jesus Christ, you will be reconciled to God, justified, and adopted</a:t>
            </a:r>
            <a:br>
              <a:rPr lang="en-US" dirty="0"/>
            </a:br>
            <a:r>
              <a:rPr lang="en-US" dirty="0"/>
              <a:t>- And by the grace of God your eternal destination will no longer be hell, but an eternity spent in heaven, forever in the glorious presence of God </a:t>
            </a:r>
          </a:p>
        </p:txBody>
      </p:sp>
      <p:sp>
        <p:nvSpPr>
          <p:cNvPr id="4" name="Slide Number Placeholder 3"/>
          <p:cNvSpPr>
            <a:spLocks noGrp="1"/>
          </p:cNvSpPr>
          <p:nvPr>
            <p:ph type="sldNum" sz="quarter" idx="5"/>
          </p:nvPr>
        </p:nvSpPr>
        <p:spPr/>
        <p:txBody>
          <a:bodyPr/>
          <a:lstStyle/>
          <a:p>
            <a:fld id="{343373FD-0ED2-2449-A3D5-E83E5D4845AB}" type="slidenum">
              <a:rPr lang="en-US" smtClean="0"/>
              <a:t>7</a:t>
            </a:fld>
            <a:endParaRPr lang="en-US"/>
          </a:p>
        </p:txBody>
      </p:sp>
    </p:spTree>
    <p:extLst>
      <p:ext uri="{BB962C8B-B14F-4D97-AF65-F5344CB8AC3E}">
        <p14:creationId xmlns:p14="http://schemas.microsoft.com/office/powerpoint/2010/main" val="2907677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9200" y="228600"/>
            <a:ext cx="1879600" cy="1058863"/>
          </a:xfrm>
        </p:spPr>
      </p:sp>
      <p:sp>
        <p:nvSpPr>
          <p:cNvPr id="3" name="Notes Placeholder 2"/>
          <p:cNvSpPr>
            <a:spLocks noGrp="1"/>
          </p:cNvSpPr>
          <p:nvPr>
            <p:ph type="body" idx="1"/>
          </p:nvPr>
        </p:nvSpPr>
        <p:spPr>
          <a:xfrm>
            <a:off x="127861" y="1341127"/>
            <a:ext cx="6602277" cy="7573479"/>
          </a:xfrm>
        </p:spPr>
        <p:txBody>
          <a:bodyPr/>
          <a:lstStyle/>
          <a:p>
            <a:pPr marL="171450" indent="-171450">
              <a:buFont typeface="Arial" panose="020B0604020202020204" pitchFamily="34" charset="0"/>
              <a:buChar char="•"/>
            </a:pPr>
            <a:r>
              <a:rPr lang="en-US" dirty="0">
                <a:highlight>
                  <a:srgbClr val="FFFF00"/>
                </a:highlight>
              </a:rPr>
              <a:t>“Last of all, as to one untimely born, he appeared also to me” (1 Cor 15:8)</a:t>
            </a:r>
            <a:br>
              <a:rPr lang="en-US" dirty="0"/>
            </a:br>
            <a:r>
              <a:rPr lang="en-US" dirty="0"/>
              <a:t>- The phrase last of all, tells us that the last person Christ ever appeared to was Paul</a:t>
            </a:r>
            <a:br>
              <a:rPr lang="en-US" dirty="0"/>
            </a:br>
            <a:r>
              <a:rPr lang="en-US" dirty="0"/>
              <a:t>- After Jesus ascended to the right hand of the Father, Jesus appeared as the resurrected Christ, only to Paul</a:t>
            </a:r>
            <a:br>
              <a:rPr lang="en-US" dirty="0"/>
            </a:br>
            <a:r>
              <a:rPr lang="en-US" dirty="0">
                <a:highlight>
                  <a:srgbClr val="8AF8FF"/>
                </a:highlight>
              </a:rPr>
              <a:t>- By implication, we can, based on the testimony of Scripture, say that there have been no subsequent appearances</a:t>
            </a:r>
            <a:br>
              <a:rPr lang="en-US" dirty="0"/>
            </a:br>
            <a:r>
              <a:rPr lang="en-US" dirty="0"/>
              <a:t>- Jesus appeared physically to all the founders of the church, with Paul being the last</a:t>
            </a:r>
            <a:br>
              <a:rPr lang="en-US" dirty="0"/>
            </a:br>
            <a:r>
              <a:rPr lang="en-US" dirty="0"/>
              <a:t>- And he was one untimely born. The word used here for untimely, is the same as the word for miscarriage, premature birth, and even abortion</a:t>
            </a:r>
            <a:br>
              <a:rPr lang="en-US" dirty="0"/>
            </a:br>
            <a:r>
              <a:rPr lang="en-US" dirty="0">
                <a:highlight>
                  <a:srgbClr val="8AF8FF"/>
                </a:highlight>
              </a:rPr>
              <a:t>- Paul is saying Jesus appeared to him out of the ordinary, not like all the instances he has already mentioned</a:t>
            </a:r>
            <a:br>
              <a:rPr lang="en-US" dirty="0"/>
            </a:br>
            <a:r>
              <a:rPr lang="en-US" dirty="0"/>
              <a:t>- With the other apostles, we think of Peter, and John for example and the 12. </a:t>
            </a:r>
            <a:br>
              <a:rPr lang="en-US" dirty="0"/>
            </a:br>
            <a:r>
              <a:rPr lang="en-US" dirty="0"/>
              <a:t>- Jesus spent 3 years creating, nourishing, forming and teaching them</a:t>
            </a:r>
            <a:br>
              <a:rPr lang="en-US" dirty="0"/>
            </a:br>
            <a:r>
              <a:rPr lang="en-US" dirty="0">
                <a:highlight>
                  <a:srgbClr val="8AF8FF"/>
                </a:highlight>
              </a:rPr>
              <a:t>- Paul on the other hand had been cast out from the womb so to speak, when he received his call and mission from Jesus Christ</a:t>
            </a:r>
            <a:br>
              <a:rPr lang="en-US" dirty="0"/>
            </a:br>
            <a:r>
              <a:rPr lang="en-US" dirty="0"/>
              <a:t>- Paul goes on to further describe what he means by his untimely birth</a:t>
            </a:r>
          </a:p>
          <a:p>
            <a:pPr marL="171450" indent="-171450">
              <a:buFont typeface="Arial" panose="020B0604020202020204" pitchFamily="34" charset="0"/>
              <a:buChar char="•"/>
            </a:pPr>
            <a:r>
              <a:rPr lang="en-US" dirty="0">
                <a:highlight>
                  <a:srgbClr val="FFFF00"/>
                </a:highlight>
              </a:rPr>
              <a:t>“For I am the least of the apostles, unworthy to be called an apostle” (1 Cor 15:9a)</a:t>
            </a:r>
            <a:br>
              <a:rPr lang="en-US" dirty="0"/>
            </a:br>
            <a:r>
              <a:rPr lang="en-US" dirty="0"/>
              <a:t>- There were some at Corinth who struggled with Paul’s apostleship and his authority</a:t>
            </a:r>
            <a:br>
              <a:rPr lang="en-US" dirty="0"/>
            </a:br>
            <a:r>
              <a:rPr lang="en-US" dirty="0"/>
              <a:t>- And Paul basically welcomes the criticism and says, I am unworthy to be called an apostle, I am the least of the apostles</a:t>
            </a:r>
            <a:br>
              <a:rPr lang="en-US" dirty="0"/>
            </a:br>
            <a:r>
              <a:rPr lang="en-US" dirty="0">
                <a:highlight>
                  <a:srgbClr val="8AF8FF"/>
                </a:highlight>
              </a:rPr>
              <a:t>- But whether they like it or not, Paul was called to the office of apostle by Jesus Christ himself </a:t>
            </a:r>
            <a:br>
              <a:rPr lang="en-US" dirty="0">
                <a:highlight>
                  <a:srgbClr val="8AF8FF"/>
                </a:highlight>
              </a:rPr>
            </a:br>
            <a:r>
              <a:rPr lang="en-US" dirty="0"/>
              <a:t>- The reason he is unworthy is…</a:t>
            </a:r>
          </a:p>
          <a:p>
            <a:pPr marL="171450" indent="-171450">
              <a:buFont typeface="Arial" panose="020B0604020202020204" pitchFamily="34" charset="0"/>
              <a:buChar char="•"/>
            </a:pPr>
            <a:r>
              <a:rPr lang="en-US" dirty="0">
                <a:highlight>
                  <a:srgbClr val="FFFF00"/>
                </a:highlight>
              </a:rPr>
              <a:t>”because I persecuted the church of God” (1 Cor 15:9b)</a:t>
            </a:r>
            <a:br>
              <a:rPr lang="en-US" dirty="0"/>
            </a:br>
            <a:r>
              <a:rPr lang="en-US" dirty="0"/>
              <a:t>- Paul prior to seeing Jesus, consented to the death of Stephen, the first martyr, brought havoc on the church, he was bringing men and women to prison</a:t>
            </a:r>
            <a:br>
              <a:rPr lang="en-US" dirty="0"/>
            </a:br>
            <a:r>
              <a:rPr lang="en-US" dirty="0"/>
              <a:t>- And even when he was on his way to Damascus he had letters of commission from the high priest in his pocket, to seize any Christians on his way to Damascus, and bring them bound to Jerusalem</a:t>
            </a:r>
            <a:br>
              <a:rPr lang="en-US" dirty="0"/>
            </a:br>
            <a:r>
              <a:rPr lang="en-US" dirty="0">
                <a:highlight>
                  <a:srgbClr val="8AF8FF"/>
                </a:highlight>
              </a:rPr>
              <a:t>- He punished the Christians in every synagogue, compelled them to blaspheme, and persecuted them any chance he got</a:t>
            </a:r>
            <a:br>
              <a:rPr lang="en-US" dirty="0"/>
            </a:br>
            <a:r>
              <a:rPr lang="en-US" dirty="0"/>
              <a:t>- Paul brings this up on a number of occasions throughout his letters in the New testament, with deep contrition</a:t>
            </a:r>
            <a:br>
              <a:rPr lang="en-US" dirty="0"/>
            </a:br>
            <a:r>
              <a:rPr lang="en-US" dirty="0"/>
              <a:t>- You see forgiveness of sins, does not mean we will never remember that sin ever again</a:t>
            </a:r>
            <a:br>
              <a:rPr lang="en-US" dirty="0"/>
            </a:br>
            <a:r>
              <a:rPr lang="en-US" dirty="0">
                <a:highlight>
                  <a:srgbClr val="8AF8FF"/>
                </a:highlight>
              </a:rPr>
              <a:t>- In fact I think God in His grace allows us to remember our sinfulness and depravity prior to coming to know Jesus Christ as Lord and </a:t>
            </a:r>
            <a:r>
              <a:rPr lang="en-US" dirty="0" err="1">
                <a:highlight>
                  <a:srgbClr val="8AF8FF"/>
                </a:highlight>
              </a:rPr>
              <a:t>Saviour</a:t>
            </a:r>
            <a:br>
              <a:rPr lang="en-US" dirty="0"/>
            </a:br>
            <a:r>
              <a:rPr lang="en-US" dirty="0"/>
              <a:t>- It reminds us of just how broken we were, how turned from God we were, how if left to our own devices, hell was the only destination</a:t>
            </a:r>
            <a:br>
              <a:rPr lang="en-US" dirty="0"/>
            </a:br>
            <a:r>
              <a:rPr lang="en-US" dirty="0"/>
              <a:t>- And we are immediately then reminded of God in His grace, and in His love, how he changed it all, because such is the power of God</a:t>
            </a:r>
            <a:br>
              <a:rPr lang="en-US" dirty="0"/>
            </a:br>
            <a:r>
              <a:rPr lang="en-US" dirty="0">
                <a:highlight>
                  <a:srgbClr val="8AF8FF"/>
                </a:highlight>
              </a:rPr>
              <a:t>- It keeps us dependent upon God, it keeps us humble</a:t>
            </a:r>
          </a:p>
        </p:txBody>
      </p:sp>
      <p:sp>
        <p:nvSpPr>
          <p:cNvPr id="4" name="Slide Number Placeholder 3"/>
          <p:cNvSpPr>
            <a:spLocks noGrp="1"/>
          </p:cNvSpPr>
          <p:nvPr>
            <p:ph type="sldNum" sz="quarter" idx="5"/>
          </p:nvPr>
        </p:nvSpPr>
        <p:spPr/>
        <p:txBody>
          <a:bodyPr/>
          <a:lstStyle/>
          <a:p>
            <a:fld id="{343373FD-0ED2-2449-A3D5-E83E5D4845AB}" type="slidenum">
              <a:rPr lang="en-US" smtClean="0"/>
              <a:t>8</a:t>
            </a:fld>
            <a:endParaRPr lang="en-US"/>
          </a:p>
        </p:txBody>
      </p:sp>
    </p:spTree>
    <p:extLst>
      <p:ext uri="{BB962C8B-B14F-4D97-AF65-F5344CB8AC3E}">
        <p14:creationId xmlns:p14="http://schemas.microsoft.com/office/powerpoint/2010/main" val="3500584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6475" y="228600"/>
            <a:ext cx="2459038" cy="1382713"/>
          </a:xfrm>
        </p:spPr>
      </p:sp>
      <p:sp>
        <p:nvSpPr>
          <p:cNvPr id="3" name="Notes Placeholder 2"/>
          <p:cNvSpPr>
            <a:spLocks noGrp="1"/>
          </p:cNvSpPr>
          <p:nvPr>
            <p:ph type="body" idx="1"/>
          </p:nvPr>
        </p:nvSpPr>
        <p:spPr>
          <a:xfrm>
            <a:off x="143359" y="1787498"/>
            <a:ext cx="6571282" cy="6364610"/>
          </a:xfrm>
        </p:spPr>
        <p:txBody>
          <a:bodyPr/>
          <a:lstStyle/>
          <a:p>
            <a:pPr marL="171450" indent="-171450">
              <a:buFont typeface="Arial" panose="020B0604020202020204" pitchFamily="34" charset="0"/>
              <a:buChar char="•"/>
            </a:pPr>
            <a:r>
              <a:rPr lang="en-US" dirty="0">
                <a:highlight>
                  <a:srgbClr val="FFFF00"/>
                </a:highlight>
              </a:rPr>
              <a:t>“But by the grace of God I am what I am, and his grace toward me was not in vain” (1 Cor 15:10a)</a:t>
            </a:r>
            <a:br>
              <a:rPr lang="en-US" dirty="0"/>
            </a:br>
            <a:r>
              <a:rPr lang="en-US" dirty="0"/>
              <a:t>- So here we have the final apostle, who was born out of time, he is unworthy, and he is the chief of sinners</a:t>
            </a:r>
            <a:br>
              <a:rPr lang="en-US" dirty="0"/>
            </a:br>
            <a:r>
              <a:rPr lang="en-US" dirty="0"/>
              <a:t>- And he is boldly declaring that the resurrected Jesus has been revealed to him</a:t>
            </a:r>
            <a:br>
              <a:rPr lang="en-US" dirty="0"/>
            </a:br>
            <a:r>
              <a:rPr lang="en-US" dirty="0">
                <a:highlight>
                  <a:srgbClr val="8AF8FF"/>
                </a:highlight>
              </a:rPr>
              <a:t>- But what makes this so astounding, is that no one can look at the life of Paul without seeing the grace of God</a:t>
            </a:r>
            <a:br>
              <a:rPr lang="en-US" dirty="0"/>
            </a:br>
            <a:r>
              <a:rPr lang="en-US" dirty="0"/>
              <a:t>- Because how does someone who hated the church, persecuted and killed them, was locking them up any chance he got</a:t>
            </a:r>
            <a:br>
              <a:rPr lang="en-US" dirty="0"/>
            </a:br>
            <a:r>
              <a:rPr lang="en-US" dirty="0"/>
              <a:t>- Become one of the most prominent preachers and writers of the New Testament</a:t>
            </a:r>
            <a:br>
              <a:rPr lang="en-US" dirty="0"/>
            </a:br>
            <a:r>
              <a:rPr lang="en-US" dirty="0">
                <a:highlight>
                  <a:srgbClr val="8AF8FF"/>
                </a:highlight>
              </a:rPr>
              <a:t>- The only answer, is the mighty Word of God and the resurrection. That Paul must have truly seen the risen Jesus</a:t>
            </a:r>
            <a:br>
              <a:rPr lang="en-US" dirty="0"/>
            </a:br>
            <a:r>
              <a:rPr lang="en-US" dirty="0"/>
              <a:t>- That the gospel message of Jesus life, death, burial and resurrection must have penetrated to the deepest, darkest depths of his heart</a:t>
            </a:r>
            <a:br>
              <a:rPr lang="en-US" dirty="0"/>
            </a:br>
            <a:r>
              <a:rPr lang="en-US" dirty="0"/>
              <a:t>- Cutting the old corrupt one out, has given him a new one, and caused him to be born again</a:t>
            </a:r>
            <a:br>
              <a:rPr lang="en-US" dirty="0"/>
            </a:br>
            <a:r>
              <a:rPr lang="en-US" dirty="0">
                <a:highlight>
                  <a:srgbClr val="8AF8FF"/>
                </a:highlight>
              </a:rPr>
              <a:t>- There is no other explanation other than Paul must be telling the truth. That Jesus lives, and therefore the gospel is true and is the power of God unto salvation</a:t>
            </a:r>
            <a:br>
              <a:rPr lang="en-US" dirty="0"/>
            </a:br>
            <a:r>
              <a:rPr lang="en-US" dirty="0"/>
              <a:t>- He’s saying to the church in Corinth, I know you doubt me, I know you doubt my office as apostle, I know you doubt my authority </a:t>
            </a:r>
            <a:br>
              <a:rPr lang="en-US" dirty="0"/>
            </a:br>
            <a:r>
              <a:rPr lang="en-US" dirty="0"/>
              <a:t>- And you would be right to do so, look at my resume prior. I don’t deserve this</a:t>
            </a:r>
            <a:br>
              <a:rPr lang="en-US" dirty="0"/>
            </a:br>
            <a:r>
              <a:rPr lang="en-US" dirty="0">
                <a:highlight>
                  <a:srgbClr val="8AF8FF"/>
                </a:highlight>
              </a:rPr>
              <a:t>- But my apostleship, is not about deserved, just like your adoption as a child of God is not about what you deserve. </a:t>
            </a:r>
            <a:br>
              <a:rPr lang="en-US" dirty="0"/>
            </a:br>
            <a:r>
              <a:rPr lang="en-US" dirty="0"/>
              <a:t>- If God gives us what we all deserve and we get justice, we all die</a:t>
            </a:r>
            <a:br>
              <a:rPr lang="en-US" dirty="0"/>
            </a:br>
            <a:r>
              <a:rPr lang="en-US" dirty="0"/>
              <a:t>- But by God’s grace I am what I am. </a:t>
            </a:r>
            <a:br>
              <a:rPr lang="en-US" dirty="0"/>
            </a:br>
            <a:r>
              <a:rPr lang="en-US" dirty="0">
                <a:highlight>
                  <a:srgbClr val="8AF8FF"/>
                </a:highlight>
              </a:rPr>
              <a:t>- And God’s grace towards Paul was not in vain, it was not worthless, it was not without effect</a:t>
            </a:r>
          </a:p>
          <a:p>
            <a:pPr marL="171450" indent="-171450">
              <a:buFont typeface="Arial" panose="020B0604020202020204" pitchFamily="34" charset="0"/>
              <a:buChar char="•"/>
            </a:pPr>
            <a:r>
              <a:rPr lang="en-US" dirty="0">
                <a:highlight>
                  <a:srgbClr val="FFFF00"/>
                </a:highlight>
              </a:rPr>
              <a:t>“On the contrary, I worked harder than any of them” (1 Cor 15:10b)</a:t>
            </a:r>
            <a:br>
              <a:rPr lang="en-US" dirty="0"/>
            </a:br>
            <a:r>
              <a:rPr lang="en-US" dirty="0"/>
              <a:t>- Paul preached in season and out of season, he travelled over a greater part of the world than the other apostles</a:t>
            </a:r>
            <a:br>
              <a:rPr lang="en-US" dirty="0"/>
            </a:br>
            <a:r>
              <a:rPr lang="en-US" dirty="0"/>
              <a:t>- He preached more often, wrote more than any of them. He planted more churches, and was an instrument used of God for the converting of many souls</a:t>
            </a:r>
            <a:br>
              <a:rPr lang="en-US" dirty="0"/>
            </a:br>
            <a:r>
              <a:rPr lang="en-US" dirty="0">
                <a:highlight>
                  <a:srgbClr val="8AF8FF"/>
                </a:highlight>
              </a:rPr>
              <a:t>- He endured more hardships and sufferings than any of them. He </a:t>
            </a:r>
            <a:r>
              <a:rPr lang="en-US" dirty="0" err="1">
                <a:highlight>
                  <a:srgbClr val="8AF8FF"/>
                </a:highlight>
              </a:rPr>
              <a:t>laboured</a:t>
            </a:r>
            <a:r>
              <a:rPr lang="en-US" dirty="0">
                <a:highlight>
                  <a:srgbClr val="8AF8FF"/>
                </a:highlight>
              </a:rPr>
              <a:t> to the point of weariness</a:t>
            </a:r>
            <a:br>
              <a:rPr lang="en-US" dirty="0"/>
            </a:br>
            <a:r>
              <a:rPr lang="en-US" dirty="0"/>
              <a:t>- And all of this was done to the glory of God</a:t>
            </a:r>
            <a:br>
              <a:rPr lang="en-US" dirty="0"/>
            </a:br>
            <a:r>
              <a:rPr lang="en-US" dirty="0"/>
              <a:t>- But he does not mention this to boast, no quite the opposite</a:t>
            </a:r>
          </a:p>
          <a:p>
            <a:pPr marL="171450" indent="-171450">
              <a:buFont typeface="Arial" panose="020B0604020202020204" pitchFamily="34" charset="0"/>
              <a:buChar char="•"/>
            </a:pPr>
            <a:r>
              <a:rPr lang="en-US" dirty="0">
                <a:highlight>
                  <a:srgbClr val="FFFF00"/>
                </a:highlight>
              </a:rPr>
              <a:t>“Though it was not I, but the grace of God that is with me” (1 Cor 15:10c)</a:t>
            </a:r>
            <a:br>
              <a:rPr lang="en-US" dirty="0"/>
            </a:br>
            <a:r>
              <a:rPr lang="en-US" dirty="0"/>
              <a:t>- He attributes all his success, all that he has done to the grace of God</a:t>
            </a:r>
            <a:br>
              <a:rPr lang="en-US" dirty="0"/>
            </a:br>
            <a:r>
              <a:rPr lang="en-US" dirty="0"/>
              <a:t>- Paul sees that he is nothing but what God has made him by His grace</a:t>
            </a:r>
            <a:br>
              <a:rPr lang="en-US" dirty="0"/>
            </a:br>
            <a:r>
              <a:rPr lang="en-US" dirty="0">
                <a:highlight>
                  <a:srgbClr val="8AF8FF"/>
                </a:highlight>
              </a:rPr>
              <a:t>- He attributes it all to the grace of God and nothing to himself</a:t>
            </a:r>
            <a:br>
              <a:rPr lang="en-US" dirty="0"/>
            </a:br>
            <a:r>
              <a:rPr lang="en-US" dirty="0"/>
              <a:t>- Let us learn like Paul that we HAVE nothing that is good, but that which the Lord graciously gives us</a:t>
            </a:r>
            <a:br>
              <a:rPr lang="en-US" dirty="0"/>
            </a:br>
            <a:r>
              <a:rPr lang="en-US" dirty="0"/>
              <a:t>- And that we DO nothing good, but that which God works in us</a:t>
            </a:r>
            <a:br>
              <a:rPr lang="en-US" dirty="0"/>
            </a:br>
            <a:r>
              <a:rPr lang="en-US" dirty="0">
                <a:highlight>
                  <a:srgbClr val="8AF8FF"/>
                </a:highlight>
              </a:rPr>
              <a:t>- Not that we do nothing, for we must submit to the will and word of God, and we co-operate with the grace of God </a:t>
            </a:r>
            <a:br>
              <a:rPr lang="en-US" dirty="0"/>
            </a:br>
            <a:r>
              <a:rPr lang="en-US" dirty="0"/>
              <a:t>- But even this co-operation is due to the grace of God. It is all of grace</a:t>
            </a:r>
            <a:br>
              <a:rPr lang="en-US" dirty="0"/>
            </a:br>
            <a:r>
              <a:rPr lang="en-US" dirty="0"/>
              <a:t>- Paul’s testimony here, ought to be ours, that everything that we have done, and everything that we are, is owed to the grace of God</a:t>
            </a:r>
            <a:br>
              <a:rPr lang="en-US" dirty="0"/>
            </a:br>
            <a:r>
              <a:rPr lang="en-US" dirty="0">
                <a:highlight>
                  <a:srgbClr val="8AF8FF"/>
                </a:highlight>
              </a:rPr>
              <a:t>- By the grace of God I am what I am</a:t>
            </a:r>
          </a:p>
        </p:txBody>
      </p:sp>
      <p:sp>
        <p:nvSpPr>
          <p:cNvPr id="4" name="Slide Number Placeholder 3"/>
          <p:cNvSpPr>
            <a:spLocks noGrp="1"/>
          </p:cNvSpPr>
          <p:nvPr>
            <p:ph type="sldNum" sz="quarter" idx="5"/>
          </p:nvPr>
        </p:nvSpPr>
        <p:spPr/>
        <p:txBody>
          <a:bodyPr/>
          <a:lstStyle/>
          <a:p>
            <a:fld id="{343373FD-0ED2-2449-A3D5-E83E5D4845AB}" type="slidenum">
              <a:rPr lang="en-US" smtClean="0"/>
              <a:t>9</a:t>
            </a:fld>
            <a:endParaRPr lang="en-US"/>
          </a:p>
        </p:txBody>
      </p:sp>
    </p:spTree>
    <p:extLst>
      <p:ext uri="{BB962C8B-B14F-4D97-AF65-F5344CB8AC3E}">
        <p14:creationId xmlns:p14="http://schemas.microsoft.com/office/powerpoint/2010/main" val="3408296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A4231-B9CC-DA80-A0B7-0A2BA9EED93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0C13299-1148-C7D8-1C33-099807056A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F756B03-6355-1C42-AF07-D17ADD0C5C38}"/>
              </a:ext>
            </a:extLst>
          </p:cNvPr>
          <p:cNvSpPr>
            <a:spLocks noGrp="1"/>
          </p:cNvSpPr>
          <p:nvPr>
            <p:ph type="dt" sz="half" idx="10"/>
          </p:nvPr>
        </p:nvSpPr>
        <p:spPr/>
        <p:txBody>
          <a:bodyPr/>
          <a:lstStyle/>
          <a:p>
            <a:fld id="{4F144488-ECDD-114E-9E7E-09297B804CC0}" type="datetimeFigureOut">
              <a:rPr lang="en-US" smtClean="0"/>
              <a:t>4/21/2025</a:t>
            </a:fld>
            <a:endParaRPr lang="en-US"/>
          </a:p>
        </p:txBody>
      </p:sp>
      <p:sp>
        <p:nvSpPr>
          <p:cNvPr id="5" name="Footer Placeholder 4">
            <a:extLst>
              <a:ext uri="{FF2B5EF4-FFF2-40B4-BE49-F238E27FC236}">
                <a16:creationId xmlns:a16="http://schemas.microsoft.com/office/drawing/2014/main" id="{7B1286EE-AE1B-6DEA-3EE8-DD0DC31A12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ADEB23-B697-B4B4-B725-CCC567909A8C}"/>
              </a:ext>
            </a:extLst>
          </p:cNvPr>
          <p:cNvSpPr>
            <a:spLocks noGrp="1"/>
          </p:cNvSpPr>
          <p:nvPr>
            <p:ph type="sldNum" sz="quarter" idx="12"/>
          </p:nvPr>
        </p:nvSpPr>
        <p:spPr/>
        <p:txBody>
          <a:bodyPr/>
          <a:lstStyle/>
          <a:p>
            <a:fld id="{2192F696-6AA5-6047-A864-E0FC9E94D675}" type="slidenum">
              <a:rPr lang="en-US" smtClean="0"/>
              <a:t>‹#›</a:t>
            </a:fld>
            <a:endParaRPr lang="en-US"/>
          </a:p>
        </p:txBody>
      </p:sp>
    </p:spTree>
    <p:extLst>
      <p:ext uri="{BB962C8B-B14F-4D97-AF65-F5344CB8AC3E}">
        <p14:creationId xmlns:p14="http://schemas.microsoft.com/office/powerpoint/2010/main" val="462130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6D899-4A33-71E4-7E19-12712F03ACB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1BC2D3A-2983-C55C-8D77-F90A89A4760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18CE708-50AC-6E0E-3F85-11DBDEBECA50}"/>
              </a:ext>
            </a:extLst>
          </p:cNvPr>
          <p:cNvSpPr>
            <a:spLocks noGrp="1"/>
          </p:cNvSpPr>
          <p:nvPr>
            <p:ph type="dt" sz="half" idx="10"/>
          </p:nvPr>
        </p:nvSpPr>
        <p:spPr/>
        <p:txBody>
          <a:bodyPr/>
          <a:lstStyle/>
          <a:p>
            <a:fld id="{4F144488-ECDD-114E-9E7E-09297B804CC0}" type="datetimeFigureOut">
              <a:rPr lang="en-US" smtClean="0"/>
              <a:t>4/21/2025</a:t>
            </a:fld>
            <a:endParaRPr lang="en-US"/>
          </a:p>
        </p:txBody>
      </p:sp>
      <p:sp>
        <p:nvSpPr>
          <p:cNvPr id="5" name="Footer Placeholder 4">
            <a:extLst>
              <a:ext uri="{FF2B5EF4-FFF2-40B4-BE49-F238E27FC236}">
                <a16:creationId xmlns:a16="http://schemas.microsoft.com/office/drawing/2014/main" id="{215490A8-CB4E-F9DA-9856-63221137E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A78C8-B8B1-9702-AF3E-382E648DA273}"/>
              </a:ext>
            </a:extLst>
          </p:cNvPr>
          <p:cNvSpPr>
            <a:spLocks noGrp="1"/>
          </p:cNvSpPr>
          <p:nvPr>
            <p:ph type="sldNum" sz="quarter" idx="12"/>
          </p:nvPr>
        </p:nvSpPr>
        <p:spPr/>
        <p:txBody>
          <a:bodyPr/>
          <a:lstStyle/>
          <a:p>
            <a:fld id="{2192F696-6AA5-6047-A864-E0FC9E94D675}" type="slidenum">
              <a:rPr lang="en-US" smtClean="0"/>
              <a:t>‹#›</a:t>
            </a:fld>
            <a:endParaRPr lang="en-US"/>
          </a:p>
        </p:txBody>
      </p:sp>
    </p:spTree>
    <p:extLst>
      <p:ext uri="{BB962C8B-B14F-4D97-AF65-F5344CB8AC3E}">
        <p14:creationId xmlns:p14="http://schemas.microsoft.com/office/powerpoint/2010/main" val="625280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9B7AEE-6A8E-2B03-68A1-63B229E8284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3D3DDE9-7B3B-DB74-A7DB-92EA5FC48D2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5DC5FA2-C6F0-15F7-55E5-574321CDB855}"/>
              </a:ext>
            </a:extLst>
          </p:cNvPr>
          <p:cNvSpPr>
            <a:spLocks noGrp="1"/>
          </p:cNvSpPr>
          <p:nvPr>
            <p:ph type="dt" sz="half" idx="10"/>
          </p:nvPr>
        </p:nvSpPr>
        <p:spPr/>
        <p:txBody>
          <a:bodyPr/>
          <a:lstStyle/>
          <a:p>
            <a:fld id="{4F144488-ECDD-114E-9E7E-09297B804CC0}" type="datetimeFigureOut">
              <a:rPr lang="en-US" smtClean="0"/>
              <a:t>4/21/2025</a:t>
            </a:fld>
            <a:endParaRPr lang="en-US"/>
          </a:p>
        </p:txBody>
      </p:sp>
      <p:sp>
        <p:nvSpPr>
          <p:cNvPr id="5" name="Footer Placeholder 4">
            <a:extLst>
              <a:ext uri="{FF2B5EF4-FFF2-40B4-BE49-F238E27FC236}">
                <a16:creationId xmlns:a16="http://schemas.microsoft.com/office/drawing/2014/main" id="{08AFC60B-AAEB-EB59-0528-85C667C73D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26F35-AE03-D9B9-6367-9382455F2241}"/>
              </a:ext>
            </a:extLst>
          </p:cNvPr>
          <p:cNvSpPr>
            <a:spLocks noGrp="1"/>
          </p:cNvSpPr>
          <p:nvPr>
            <p:ph type="sldNum" sz="quarter" idx="12"/>
          </p:nvPr>
        </p:nvSpPr>
        <p:spPr/>
        <p:txBody>
          <a:bodyPr/>
          <a:lstStyle/>
          <a:p>
            <a:fld id="{2192F696-6AA5-6047-A864-E0FC9E94D675}" type="slidenum">
              <a:rPr lang="en-US" smtClean="0"/>
              <a:t>‹#›</a:t>
            </a:fld>
            <a:endParaRPr lang="en-US"/>
          </a:p>
        </p:txBody>
      </p:sp>
    </p:spTree>
    <p:extLst>
      <p:ext uri="{BB962C8B-B14F-4D97-AF65-F5344CB8AC3E}">
        <p14:creationId xmlns:p14="http://schemas.microsoft.com/office/powerpoint/2010/main" val="3376098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4FEEF-5400-BBAE-ECB2-085EF8ED27D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8FD4D15-1346-E1A6-9A94-65A71781E6C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CF458E2-8FBB-7918-12FE-FC0B75F64150}"/>
              </a:ext>
            </a:extLst>
          </p:cNvPr>
          <p:cNvSpPr>
            <a:spLocks noGrp="1"/>
          </p:cNvSpPr>
          <p:nvPr>
            <p:ph type="dt" sz="half" idx="10"/>
          </p:nvPr>
        </p:nvSpPr>
        <p:spPr/>
        <p:txBody>
          <a:bodyPr/>
          <a:lstStyle/>
          <a:p>
            <a:fld id="{4F144488-ECDD-114E-9E7E-09297B804CC0}" type="datetimeFigureOut">
              <a:rPr lang="en-US" smtClean="0"/>
              <a:t>4/21/2025</a:t>
            </a:fld>
            <a:endParaRPr lang="en-US"/>
          </a:p>
        </p:txBody>
      </p:sp>
      <p:sp>
        <p:nvSpPr>
          <p:cNvPr id="5" name="Footer Placeholder 4">
            <a:extLst>
              <a:ext uri="{FF2B5EF4-FFF2-40B4-BE49-F238E27FC236}">
                <a16:creationId xmlns:a16="http://schemas.microsoft.com/office/drawing/2014/main" id="{01C89527-2690-5A6E-6264-2402E7F1C0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7E8087-CAE9-704D-C0B6-9615F2FAB775}"/>
              </a:ext>
            </a:extLst>
          </p:cNvPr>
          <p:cNvSpPr>
            <a:spLocks noGrp="1"/>
          </p:cNvSpPr>
          <p:nvPr>
            <p:ph type="sldNum" sz="quarter" idx="12"/>
          </p:nvPr>
        </p:nvSpPr>
        <p:spPr/>
        <p:txBody>
          <a:bodyPr/>
          <a:lstStyle/>
          <a:p>
            <a:fld id="{2192F696-6AA5-6047-A864-E0FC9E94D675}" type="slidenum">
              <a:rPr lang="en-US" smtClean="0"/>
              <a:t>‹#›</a:t>
            </a:fld>
            <a:endParaRPr lang="en-US"/>
          </a:p>
        </p:txBody>
      </p:sp>
    </p:spTree>
    <p:extLst>
      <p:ext uri="{BB962C8B-B14F-4D97-AF65-F5344CB8AC3E}">
        <p14:creationId xmlns:p14="http://schemas.microsoft.com/office/powerpoint/2010/main" val="2139716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7042-4B05-0933-9967-D48D5716843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C0C9287-A251-C921-BB83-0280E74ED64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8E86317-6322-C0E3-5E6E-D3E95CBF8798}"/>
              </a:ext>
            </a:extLst>
          </p:cNvPr>
          <p:cNvSpPr>
            <a:spLocks noGrp="1"/>
          </p:cNvSpPr>
          <p:nvPr>
            <p:ph type="dt" sz="half" idx="10"/>
          </p:nvPr>
        </p:nvSpPr>
        <p:spPr/>
        <p:txBody>
          <a:bodyPr/>
          <a:lstStyle/>
          <a:p>
            <a:fld id="{4F144488-ECDD-114E-9E7E-09297B804CC0}" type="datetimeFigureOut">
              <a:rPr lang="en-US" smtClean="0"/>
              <a:t>4/21/2025</a:t>
            </a:fld>
            <a:endParaRPr lang="en-US"/>
          </a:p>
        </p:txBody>
      </p:sp>
      <p:sp>
        <p:nvSpPr>
          <p:cNvPr id="5" name="Footer Placeholder 4">
            <a:extLst>
              <a:ext uri="{FF2B5EF4-FFF2-40B4-BE49-F238E27FC236}">
                <a16:creationId xmlns:a16="http://schemas.microsoft.com/office/drawing/2014/main" id="{6361E333-59BC-20FB-7400-D2ECF6254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C591A-7FC0-59EB-0315-92FBA4AE6A97}"/>
              </a:ext>
            </a:extLst>
          </p:cNvPr>
          <p:cNvSpPr>
            <a:spLocks noGrp="1"/>
          </p:cNvSpPr>
          <p:nvPr>
            <p:ph type="sldNum" sz="quarter" idx="12"/>
          </p:nvPr>
        </p:nvSpPr>
        <p:spPr/>
        <p:txBody>
          <a:bodyPr/>
          <a:lstStyle/>
          <a:p>
            <a:fld id="{2192F696-6AA5-6047-A864-E0FC9E94D675}" type="slidenum">
              <a:rPr lang="en-US" smtClean="0"/>
              <a:t>‹#›</a:t>
            </a:fld>
            <a:endParaRPr lang="en-US"/>
          </a:p>
        </p:txBody>
      </p:sp>
    </p:spTree>
    <p:extLst>
      <p:ext uri="{BB962C8B-B14F-4D97-AF65-F5344CB8AC3E}">
        <p14:creationId xmlns:p14="http://schemas.microsoft.com/office/powerpoint/2010/main" val="4280364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AF76-6235-8E06-E417-004CCCA3242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B319A2C-229E-2055-EC83-16954B20FDF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E40A2CA-F848-9328-04B0-BB223EEC840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3C061AF-36E4-335D-1B50-9795CB684866}"/>
              </a:ext>
            </a:extLst>
          </p:cNvPr>
          <p:cNvSpPr>
            <a:spLocks noGrp="1"/>
          </p:cNvSpPr>
          <p:nvPr>
            <p:ph type="dt" sz="half" idx="10"/>
          </p:nvPr>
        </p:nvSpPr>
        <p:spPr/>
        <p:txBody>
          <a:bodyPr/>
          <a:lstStyle/>
          <a:p>
            <a:fld id="{4F144488-ECDD-114E-9E7E-09297B804CC0}" type="datetimeFigureOut">
              <a:rPr lang="en-US" smtClean="0"/>
              <a:t>4/21/2025</a:t>
            </a:fld>
            <a:endParaRPr lang="en-US"/>
          </a:p>
        </p:txBody>
      </p:sp>
      <p:sp>
        <p:nvSpPr>
          <p:cNvPr id="6" name="Footer Placeholder 5">
            <a:extLst>
              <a:ext uri="{FF2B5EF4-FFF2-40B4-BE49-F238E27FC236}">
                <a16:creationId xmlns:a16="http://schemas.microsoft.com/office/drawing/2014/main" id="{216B6B03-7B1C-E075-8CEA-B1352B232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E1DC0-AC96-4962-E5DC-A0CCF4E6C1DA}"/>
              </a:ext>
            </a:extLst>
          </p:cNvPr>
          <p:cNvSpPr>
            <a:spLocks noGrp="1"/>
          </p:cNvSpPr>
          <p:nvPr>
            <p:ph type="sldNum" sz="quarter" idx="12"/>
          </p:nvPr>
        </p:nvSpPr>
        <p:spPr/>
        <p:txBody>
          <a:bodyPr/>
          <a:lstStyle/>
          <a:p>
            <a:fld id="{2192F696-6AA5-6047-A864-E0FC9E94D675}" type="slidenum">
              <a:rPr lang="en-US" smtClean="0"/>
              <a:t>‹#›</a:t>
            </a:fld>
            <a:endParaRPr lang="en-US"/>
          </a:p>
        </p:txBody>
      </p:sp>
    </p:spTree>
    <p:extLst>
      <p:ext uri="{BB962C8B-B14F-4D97-AF65-F5344CB8AC3E}">
        <p14:creationId xmlns:p14="http://schemas.microsoft.com/office/powerpoint/2010/main" val="3128649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3C59C-BE6C-D40E-94FF-FDCA9991F7E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6A5609-F810-4E03-D34B-476D463B38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AFD2266-1DAF-BFB7-F3EB-E46AAD34B27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0D34EF9-2AB0-3989-FD93-E81396A274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EC75DB-D15C-B823-E213-DB4793D98EF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32EF6EE-F9B6-21DE-9FC5-9433C9790842}"/>
              </a:ext>
            </a:extLst>
          </p:cNvPr>
          <p:cNvSpPr>
            <a:spLocks noGrp="1"/>
          </p:cNvSpPr>
          <p:nvPr>
            <p:ph type="dt" sz="half" idx="10"/>
          </p:nvPr>
        </p:nvSpPr>
        <p:spPr/>
        <p:txBody>
          <a:bodyPr/>
          <a:lstStyle/>
          <a:p>
            <a:fld id="{4F144488-ECDD-114E-9E7E-09297B804CC0}" type="datetimeFigureOut">
              <a:rPr lang="en-US" smtClean="0"/>
              <a:t>4/21/2025</a:t>
            </a:fld>
            <a:endParaRPr lang="en-US"/>
          </a:p>
        </p:txBody>
      </p:sp>
      <p:sp>
        <p:nvSpPr>
          <p:cNvPr id="8" name="Footer Placeholder 7">
            <a:extLst>
              <a:ext uri="{FF2B5EF4-FFF2-40B4-BE49-F238E27FC236}">
                <a16:creationId xmlns:a16="http://schemas.microsoft.com/office/drawing/2014/main" id="{9BC4CCD4-0FC1-DAFD-22F5-7F4BC65DE5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C66F8F-C522-21E3-19D5-65F7985C5D6C}"/>
              </a:ext>
            </a:extLst>
          </p:cNvPr>
          <p:cNvSpPr>
            <a:spLocks noGrp="1"/>
          </p:cNvSpPr>
          <p:nvPr>
            <p:ph type="sldNum" sz="quarter" idx="12"/>
          </p:nvPr>
        </p:nvSpPr>
        <p:spPr/>
        <p:txBody>
          <a:bodyPr/>
          <a:lstStyle/>
          <a:p>
            <a:fld id="{2192F696-6AA5-6047-A864-E0FC9E94D675}" type="slidenum">
              <a:rPr lang="en-US" smtClean="0"/>
              <a:t>‹#›</a:t>
            </a:fld>
            <a:endParaRPr lang="en-US"/>
          </a:p>
        </p:txBody>
      </p:sp>
    </p:spTree>
    <p:extLst>
      <p:ext uri="{BB962C8B-B14F-4D97-AF65-F5344CB8AC3E}">
        <p14:creationId xmlns:p14="http://schemas.microsoft.com/office/powerpoint/2010/main" val="4102025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E4B8A-DB36-5397-69DB-1B791CE217E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EB8B704-B064-9983-0286-91D2FE483FBC}"/>
              </a:ext>
            </a:extLst>
          </p:cNvPr>
          <p:cNvSpPr>
            <a:spLocks noGrp="1"/>
          </p:cNvSpPr>
          <p:nvPr>
            <p:ph type="dt" sz="half" idx="10"/>
          </p:nvPr>
        </p:nvSpPr>
        <p:spPr/>
        <p:txBody>
          <a:bodyPr/>
          <a:lstStyle/>
          <a:p>
            <a:fld id="{4F144488-ECDD-114E-9E7E-09297B804CC0}" type="datetimeFigureOut">
              <a:rPr lang="en-US" smtClean="0"/>
              <a:t>4/21/2025</a:t>
            </a:fld>
            <a:endParaRPr lang="en-US"/>
          </a:p>
        </p:txBody>
      </p:sp>
      <p:sp>
        <p:nvSpPr>
          <p:cNvPr id="4" name="Footer Placeholder 3">
            <a:extLst>
              <a:ext uri="{FF2B5EF4-FFF2-40B4-BE49-F238E27FC236}">
                <a16:creationId xmlns:a16="http://schemas.microsoft.com/office/drawing/2014/main" id="{BBF15A3F-8C11-DD92-9BA4-21F85F3456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7E5AAD-4A4B-9683-5888-71F7DFD5B5C6}"/>
              </a:ext>
            </a:extLst>
          </p:cNvPr>
          <p:cNvSpPr>
            <a:spLocks noGrp="1"/>
          </p:cNvSpPr>
          <p:nvPr>
            <p:ph type="sldNum" sz="quarter" idx="12"/>
          </p:nvPr>
        </p:nvSpPr>
        <p:spPr/>
        <p:txBody>
          <a:bodyPr/>
          <a:lstStyle/>
          <a:p>
            <a:fld id="{2192F696-6AA5-6047-A864-E0FC9E94D675}" type="slidenum">
              <a:rPr lang="en-US" smtClean="0"/>
              <a:t>‹#›</a:t>
            </a:fld>
            <a:endParaRPr lang="en-US"/>
          </a:p>
        </p:txBody>
      </p:sp>
    </p:spTree>
    <p:extLst>
      <p:ext uri="{BB962C8B-B14F-4D97-AF65-F5344CB8AC3E}">
        <p14:creationId xmlns:p14="http://schemas.microsoft.com/office/powerpoint/2010/main" val="4015243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2692E3-F0BD-7FC2-BE5E-D538779C8BDF}"/>
              </a:ext>
            </a:extLst>
          </p:cNvPr>
          <p:cNvSpPr>
            <a:spLocks noGrp="1"/>
          </p:cNvSpPr>
          <p:nvPr>
            <p:ph type="dt" sz="half" idx="10"/>
          </p:nvPr>
        </p:nvSpPr>
        <p:spPr/>
        <p:txBody>
          <a:bodyPr/>
          <a:lstStyle/>
          <a:p>
            <a:fld id="{4F144488-ECDD-114E-9E7E-09297B804CC0}" type="datetimeFigureOut">
              <a:rPr lang="en-US" smtClean="0"/>
              <a:t>4/21/2025</a:t>
            </a:fld>
            <a:endParaRPr lang="en-US"/>
          </a:p>
        </p:txBody>
      </p:sp>
      <p:sp>
        <p:nvSpPr>
          <p:cNvPr id="3" name="Footer Placeholder 2">
            <a:extLst>
              <a:ext uri="{FF2B5EF4-FFF2-40B4-BE49-F238E27FC236}">
                <a16:creationId xmlns:a16="http://schemas.microsoft.com/office/drawing/2014/main" id="{6BDED5E2-0699-109E-B81E-9279C8ABBB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2AE59E-753E-AE15-EA91-B0FAB599E345}"/>
              </a:ext>
            </a:extLst>
          </p:cNvPr>
          <p:cNvSpPr>
            <a:spLocks noGrp="1"/>
          </p:cNvSpPr>
          <p:nvPr>
            <p:ph type="sldNum" sz="quarter" idx="12"/>
          </p:nvPr>
        </p:nvSpPr>
        <p:spPr/>
        <p:txBody>
          <a:bodyPr/>
          <a:lstStyle/>
          <a:p>
            <a:fld id="{2192F696-6AA5-6047-A864-E0FC9E94D675}" type="slidenum">
              <a:rPr lang="en-US" smtClean="0"/>
              <a:t>‹#›</a:t>
            </a:fld>
            <a:endParaRPr lang="en-US"/>
          </a:p>
        </p:txBody>
      </p:sp>
    </p:spTree>
    <p:extLst>
      <p:ext uri="{BB962C8B-B14F-4D97-AF65-F5344CB8AC3E}">
        <p14:creationId xmlns:p14="http://schemas.microsoft.com/office/powerpoint/2010/main" val="2560732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6B5BA-CB60-11C0-9954-D9324F06781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C847286-D17D-2F0A-431C-3DAA4CE1AA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F7639E-F499-EBAC-6EA1-34EF8CA1B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D10C53E-09EF-0A9D-6AB7-FCEA7B9FF411}"/>
              </a:ext>
            </a:extLst>
          </p:cNvPr>
          <p:cNvSpPr>
            <a:spLocks noGrp="1"/>
          </p:cNvSpPr>
          <p:nvPr>
            <p:ph type="dt" sz="half" idx="10"/>
          </p:nvPr>
        </p:nvSpPr>
        <p:spPr/>
        <p:txBody>
          <a:bodyPr/>
          <a:lstStyle/>
          <a:p>
            <a:fld id="{4F144488-ECDD-114E-9E7E-09297B804CC0}" type="datetimeFigureOut">
              <a:rPr lang="en-US" smtClean="0"/>
              <a:t>4/21/2025</a:t>
            </a:fld>
            <a:endParaRPr lang="en-US"/>
          </a:p>
        </p:txBody>
      </p:sp>
      <p:sp>
        <p:nvSpPr>
          <p:cNvPr id="6" name="Footer Placeholder 5">
            <a:extLst>
              <a:ext uri="{FF2B5EF4-FFF2-40B4-BE49-F238E27FC236}">
                <a16:creationId xmlns:a16="http://schemas.microsoft.com/office/drawing/2014/main" id="{246EAAEA-4E40-14A4-6496-A53ABCEFD2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3CBBF8-9614-B817-75E3-F108E51EC50A}"/>
              </a:ext>
            </a:extLst>
          </p:cNvPr>
          <p:cNvSpPr>
            <a:spLocks noGrp="1"/>
          </p:cNvSpPr>
          <p:nvPr>
            <p:ph type="sldNum" sz="quarter" idx="12"/>
          </p:nvPr>
        </p:nvSpPr>
        <p:spPr/>
        <p:txBody>
          <a:bodyPr/>
          <a:lstStyle/>
          <a:p>
            <a:fld id="{2192F696-6AA5-6047-A864-E0FC9E94D675}" type="slidenum">
              <a:rPr lang="en-US" smtClean="0"/>
              <a:t>‹#›</a:t>
            </a:fld>
            <a:endParaRPr lang="en-US"/>
          </a:p>
        </p:txBody>
      </p:sp>
    </p:spTree>
    <p:extLst>
      <p:ext uri="{BB962C8B-B14F-4D97-AF65-F5344CB8AC3E}">
        <p14:creationId xmlns:p14="http://schemas.microsoft.com/office/powerpoint/2010/main" val="4086692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8C82-90BA-8637-2ED3-EF0F52F1EDF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30E0392-B4BE-4EB7-2DCC-E3E3FB2206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B85AFD-52DF-66A7-AB20-EC38837FC5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DF90BE-991E-B84B-CC0B-5F10F0844B49}"/>
              </a:ext>
            </a:extLst>
          </p:cNvPr>
          <p:cNvSpPr>
            <a:spLocks noGrp="1"/>
          </p:cNvSpPr>
          <p:nvPr>
            <p:ph type="dt" sz="half" idx="10"/>
          </p:nvPr>
        </p:nvSpPr>
        <p:spPr/>
        <p:txBody>
          <a:bodyPr/>
          <a:lstStyle/>
          <a:p>
            <a:fld id="{4F144488-ECDD-114E-9E7E-09297B804CC0}" type="datetimeFigureOut">
              <a:rPr lang="en-US" smtClean="0"/>
              <a:t>4/21/2025</a:t>
            </a:fld>
            <a:endParaRPr lang="en-US"/>
          </a:p>
        </p:txBody>
      </p:sp>
      <p:sp>
        <p:nvSpPr>
          <p:cNvPr id="6" name="Footer Placeholder 5">
            <a:extLst>
              <a:ext uri="{FF2B5EF4-FFF2-40B4-BE49-F238E27FC236}">
                <a16:creationId xmlns:a16="http://schemas.microsoft.com/office/drawing/2014/main" id="{ED0911DE-9D7C-1CB7-B202-1197003AC2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5AB670-6CEB-FF81-D3EB-93FEC809826B}"/>
              </a:ext>
            </a:extLst>
          </p:cNvPr>
          <p:cNvSpPr>
            <a:spLocks noGrp="1"/>
          </p:cNvSpPr>
          <p:nvPr>
            <p:ph type="sldNum" sz="quarter" idx="12"/>
          </p:nvPr>
        </p:nvSpPr>
        <p:spPr/>
        <p:txBody>
          <a:bodyPr/>
          <a:lstStyle/>
          <a:p>
            <a:fld id="{2192F696-6AA5-6047-A864-E0FC9E94D675}" type="slidenum">
              <a:rPr lang="en-US" smtClean="0"/>
              <a:t>‹#›</a:t>
            </a:fld>
            <a:endParaRPr lang="en-US"/>
          </a:p>
        </p:txBody>
      </p:sp>
    </p:spTree>
    <p:extLst>
      <p:ext uri="{BB962C8B-B14F-4D97-AF65-F5344CB8AC3E}">
        <p14:creationId xmlns:p14="http://schemas.microsoft.com/office/powerpoint/2010/main" val="1701883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A45A76-A7A5-42B3-A7DD-6699C23E9F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E2CFF1D-B443-0ED2-BC8B-70215C6CF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9CB89C-56D9-3B46-3E85-B4FF467877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144488-ECDD-114E-9E7E-09297B804CC0}" type="datetimeFigureOut">
              <a:rPr lang="en-US" smtClean="0"/>
              <a:t>4/21/2025</a:t>
            </a:fld>
            <a:endParaRPr lang="en-US"/>
          </a:p>
        </p:txBody>
      </p:sp>
      <p:sp>
        <p:nvSpPr>
          <p:cNvPr id="5" name="Footer Placeholder 4">
            <a:extLst>
              <a:ext uri="{FF2B5EF4-FFF2-40B4-BE49-F238E27FC236}">
                <a16:creationId xmlns:a16="http://schemas.microsoft.com/office/drawing/2014/main" id="{B3C1420F-4930-A982-FBA7-C22014EAFF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D3C5BA7-A3CF-174B-B340-E27322B999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92F696-6AA5-6047-A864-E0FC9E94D675}" type="slidenum">
              <a:rPr lang="en-US" smtClean="0"/>
              <a:t>‹#›</a:t>
            </a:fld>
            <a:endParaRPr lang="en-US"/>
          </a:p>
        </p:txBody>
      </p:sp>
    </p:spTree>
    <p:extLst>
      <p:ext uri="{BB962C8B-B14F-4D97-AF65-F5344CB8AC3E}">
        <p14:creationId xmlns:p14="http://schemas.microsoft.com/office/powerpoint/2010/main" val="2450949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4FA342-FD4F-7523-5745-706392AB30A4}"/>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2FB8196-1732-D787-7A1E-AF79C2139878}"/>
              </a:ext>
            </a:extLst>
          </p:cNvPr>
          <p:cNvSpPr txBox="1"/>
          <p:nvPr/>
        </p:nvSpPr>
        <p:spPr>
          <a:xfrm>
            <a:off x="6095999" y="2321004"/>
            <a:ext cx="5894173" cy="1938992"/>
          </a:xfrm>
          <a:prstGeom prst="rect">
            <a:avLst/>
          </a:prstGeom>
          <a:noFill/>
        </p:spPr>
        <p:txBody>
          <a:bodyPr wrap="square" rtlCol="0">
            <a:spAutoFit/>
          </a:bodyPr>
          <a:lstStyle/>
          <a:p>
            <a:pPr algn="ctr"/>
            <a:r>
              <a:rPr lang="en-US" sz="6000" b="1" dirty="0">
                <a:solidFill>
                  <a:schemeClr val="bg1"/>
                </a:solidFill>
                <a:latin typeface="Calibri" panose="020F0502020204030204" pitchFamily="34" charset="0"/>
                <a:cs typeface="Calibri" panose="020F0502020204030204" pitchFamily="34" charset="0"/>
              </a:rPr>
              <a:t>THE GOSPEL OF JESUS CHRIST</a:t>
            </a:r>
          </a:p>
        </p:txBody>
      </p:sp>
      <p:sp>
        <p:nvSpPr>
          <p:cNvPr id="5" name="TextBox 4">
            <a:extLst>
              <a:ext uri="{FF2B5EF4-FFF2-40B4-BE49-F238E27FC236}">
                <a16:creationId xmlns:a16="http://schemas.microsoft.com/office/drawing/2014/main" id="{1C262840-D50D-2D5C-1CD2-D3CF7FEE4291}"/>
              </a:ext>
            </a:extLst>
          </p:cNvPr>
          <p:cNvSpPr txBox="1"/>
          <p:nvPr/>
        </p:nvSpPr>
        <p:spPr>
          <a:xfrm>
            <a:off x="6496371" y="4259996"/>
            <a:ext cx="5093427"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1 Corinthians 15:1-11</a:t>
            </a:r>
          </a:p>
        </p:txBody>
      </p:sp>
    </p:spTree>
    <p:extLst>
      <p:ext uri="{BB962C8B-B14F-4D97-AF65-F5344CB8AC3E}">
        <p14:creationId xmlns:p14="http://schemas.microsoft.com/office/powerpoint/2010/main" val="596420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B5FE6-FF53-4C37-B457-5037650F309C}"/>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4511666-DB29-B19E-9FF7-46DCF85B4BE8}"/>
              </a:ext>
            </a:extLst>
          </p:cNvPr>
          <p:cNvPicPr>
            <a:picLocks noChangeAspect="1"/>
          </p:cNvPicPr>
          <p:nvPr/>
        </p:nvPicPr>
        <p:blipFill>
          <a:blip r:embed="rId3"/>
          <a:stretch>
            <a:fillRect/>
          </a:stretch>
        </p:blipFill>
        <p:spPr>
          <a:xfrm>
            <a:off x="-1" y="0"/>
            <a:ext cx="12192001" cy="6881248"/>
          </a:xfrm>
          <a:prstGeom prst="rect">
            <a:avLst/>
          </a:prstGeom>
        </p:spPr>
      </p:pic>
      <p:sp>
        <p:nvSpPr>
          <p:cNvPr id="2" name="TextBox 1">
            <a:extLst>
              <a:ext uri="{FF2B5EF4-FFF2-40B4-BE49-F238E27FC236}">
                <a16:creationId xmlns:a16="http://schemas.microsoft.com/office/drawing/2014/main" id="{2389F9F2-5521-B9F0-8E4D-D90D9731998A}"/>
              </a:ext>
            </a:extLst>
          </p:cNvPr>
          <p:cNvSpPr txBox="1"/>
          <p:nvPr/>
        </p:nvSpPr>
        <p:spPr>
          <a:xfrm>
            <a:off x="201827" y="593178"/>
            <a:ext cx="11788346" cy="707886"/>
          </a:xfrm>
          <a:prstGeom prst="rect">
            <a:avLst/>
          </a:prstGeom>
          <a:noFill/>
        </p:spPr>
        <p:txBody>
          <a:bodyPr wrap="square" rtlCol="0">
            <a:spAutoFit/>
          </a:bodyPr>
          <a:lstStyle/>
          <a:p>
            <a:pPr algn="ctr"/>
            <a:r>
              <a:rPr lang="en-US" sz="4000" b="1" dirty="0"/>
              <a:t>THE SAME GOSPEL</a:t>
            </a:r>
          </a:p>
        </p:txBody>
      </p:sp>
      <p:sp>
        <p:nvSpPr>
          <p:cNvPr id="3" name="TextBox 2">
            <a:extLst>
              <a:ext uri="{FF2B5EF4-FFF2-40B4-BE49-F238E27FC236}">
                <a16:creationId xmlns:a16="http://schemas.microsoft.com/office/drawing/2014/main" id="{FC48B3FA-0F9B-EE45-0FF0-504F28A06DD7}"/>
              </a:ext>
            </a:extLst>
          </p:cNvPr>
          <p:cNvSpPr txBox="1"/>
          <p:nvPr/>
        </p:nvSpPr>
        <p:spPr>
          <a:xfrm>
            <a:off x="201827" y="1386460"/>
            <a:ext cx="11677135"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”Whether then it was I or they, so we preach and so you believed” (1 Cor 15:11)</a:t>
            </a:r>
          </a:p>
        </p:txBody>
      </p:sp>
      <p:sp>
        <p:nvSpPr>
          <p:cNvPr id="4" name="TextBox 3">
            <a:extLst>
              <a:ext uri="{FF2B5EF4-FFF2-40B4-BE49-F238E27FC236}">
                <a16:creationId xmlns:a16="http://schemas.microsoft.com/office/drawing/2014/main" id="{A9CFE5A8-193C-31E1-99CF-DE80258FE98E}"/>
              </a:ext>
            </a:extLst>
          </p:cNvPr>
          <p:cNvSpPr txBox="1"/>
          <p:nvPr/>
        </p:nvSpPr>
        <p:spPr>
          <a:xfrm>
            <a:off x="201827" y="2779906"/>
            <a:ext cx="11677135"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All the apostles 2000 years ago, preached the same gospel and it was sufficient then</a:t>
            </a:r>
          </a:p>
        </p:txBody>
      </p:sp>
      <p:sp>
        <p:nvSpPr>
          <p:cNvPr id="5" name="TextBox 4">
            <a:extLst>
              <a:ext uri="{FF2B5EF4-FFF2-40B4-BE49-F238E27FC236}">
                <a16:creationId xmlns:a16="http://schemas.microsoft.com/office/drawing/2014/main" id="{91246583-9A3E-0072-3250-E48969CAB6B3}"/>
              </a:ext>
            </a:extLst>
          </p:cNvPr>
          <p:cNvSpPr txBox="1"/>
          <p:nvPr/>
        </p:nvSpPr>
        <p:spPr>
          <a:xfrm>
            <a:off x="201827" y="4173352"/>
            <a:ext cx="11677135"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And the same gospel 2000 years later, in 2025 is still “the power of God unto salvation”</a:t>
            </a:r>
          </a:p>
        </p:txBody>
      </p:sp>
    </p:spTree>
    <p:extLst>
      <p:ext uri="{BB962C8B-B14F-4D97-AF65-F5344CB8AC3E}">
        <p14:creationId xmlns:p14="http://schemas.microsoft.com/office/powerpoint/2010/main" val="372949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FF572-5F93-3BFE-69A2-86A341F39B82}"/>
            </a:ext>
          </a:extLst>
        </p:cNvPr>
        <p:cNvGrpSpPr/>
        <p:nvPr/>
      </p:nvGrpSpPr>
      <p:grpSpPr>
        <a:xfrm>
          <a:off x="0" y="0"/>
          <a:ext cx="0" cy="0"/>
          <a:chOff x="0" y="0"/>
          <a:chExt cx="0" cy="0"/>
        </a:xfrm>
      </p:grpSpPr>
      <p:pic>
        <p:nvPicPr>
          <p:cNvPr id="5" name="Picture 4" descr="A white sky with clouds&#10;&#10;AI-generated content may be incorrect.">
            <a:extLst>
              <a:ext uri="{FF2B5EF4-FFF2-40B4-BE49-F238E27FC236}">
                <a16:creationId xmlns:a16="http://schemas.microsoft.com/office/drawing/2014/main" id="{A2181B09-E091-3B03-70EB-ED28B49EA201}"/>
              </a:ext>
            </a:extLst>
          </p:cNvPr>
          <p:cNvPicPr>
            <a:picLocks noChangeAspect="1"/>
          </p:cNvPicPr>
          <p:nvPr/>
        </p:nvPicPr>
        <p:blipFill>
          <a:blip r:embed="rId3"/>
          <a:stretch>
            <a:fillRect/>
          </a:stretch>
        </p:blipFill>
        <p:spPr>
          <a:xfrm>
            <a:off x="0" y="3875"/>
            <a:ext cx="12192000" cy="6864626"/>
          </a:xfrm>
          <a:prstGeom prst="rect">
            <a:avLst/>
          </a:prstGeom>
        </p:spPr>
      </p:pic>
      <p:sp>
        <p:nvSpPr>
          <p:cNvPr id="3" name="TextBox 2">
            <a:extLst>
              <a:ext uri="{FF2B5EF4-FFF2-40B4-BE49-F238E27FC236}">
                <a16:creationId xmlns:a16="http://schemas.microsoft.com/office/drawing/2014/main" id="{8907A92E-BD71-9F65-6896-CB1DCFA4BF95}"/>
              </a:ext>
            </a:extLst>
          </p:cNvPr>
          <p:cNvSpPr txBox="1"/>
          <p:nvPr/>
        </p:nvSpPr>
        <p:spPr>
          <a:xfrm>
            <a:off x="191146" y="117693"/>
            <a:ext cx="11809708" cy="6740307"/>
          </a:xfrm>
          <a:prstGeom prst="rect">
            <a:avLst/>
          </a:prstGeom>
          <a:noFill/>
        </p:spPr>
        <p:txBody>
          <a:bodyPr wrap="square">
            <a:spAutoFit/>
          </a:bodyPr>
          <a:lstStyle/>
          <a:p>
            <a:r>
              <a:rPr lang="en-AU" sz="3600" b="1" i="0" u="none" strike="noStrike" dirty="0">
                <a:effectLst/>
                <a:latin typeface="Calibri" panose="020F0502020204030204" pitchFamily="34" charset="0"/>
                <a:cs typeface="Calibri" panose="020F0502020204030204" pitchFamily="34" charset="0"/>
              </a:rPr>
              <a:t>“It is the seal and memorial stone of the great work of redemption, which He came to do. It is the crowning proof that He has paid the debt He undertook to pay on our behalf, won the battle He fought to deliver us from hell, and is accepted as our guarantee and our substitute by our Father in heaven. Had He never come forth from the prison of the grave, how could we ever have been sure that our ransom had been fully paid? Had He never risen from His conflict with the last enemy, how could we have felt confident that He has overcome the power of death from the devil? But thanks be unto God, we are not left in doubt. The Lord Jesus really rose again for our justification.” – J.C. Ryle</a:t>
            </a:r>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180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095C2-0CBC-5A56-DADE-CFDD8F1D411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E6C67F6-EDD2-1D83-CF61-E65EAF0DAAC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rcRect l="8348"/>
          <a:stretch/>
        </p:blipFill>
        <p:spPr>
          <a:xfrm flipH="1">
            <a:off x="0" y="-31545"/>
            <a:ext cx="12192000" cy="6889545"/>
          </a:xfrm>
          <a:prstGeom prst="rect">
            <a:avLst/>
          </a:prstGeom>
        </p:spPr>
      </p:pic>
      <p:sp>
        <p:nvSpPr>
          <p:cNvPr id="2" name="TextBox 1">
            <a:extLst>
              <a:ext uri="{FF2B5EF4-FFF2-40B4-BE49-F238E27FC236}">
                <a16:creationId xmlns:a16="http://schemas.microsoft.com/office/drawing/2014/main" id="{854C7ACA-F8DA-E5F1-02BD-3012D038667D}"/>
              </a:ext>
            </a:extLst>
          </p:cNvPr>
          <p:cNvSpPr txBox="1"/>
          <p:nvPr/>
        </p:nvSpPr>
        <p:spPr>
          <a:xfrm>
            <a:off x="210063" y="558336"/>
            <a:ext cx="11788346" cy="707886"/>
          </a:xfrm>
          <a:prstGeom prst="rect">
            <a:avLst/>
          </a:prstGeom>
          <a:noFill/>
        </p:spPr>
        <p:txBody>
          <a:bodyPr wrap="square" rtlCol="0">
            <a:spAutoFit/>
          </a:bodyPr>
          <a:lstStyle/>
          <a:p>
            <a:pPr algn="ctr"/>
            <a:r>
              <a:rPr lang="en-US" sz="4000" b="1" dirty="0"/>
              <a:t>THE SUFFICIENCY OF THE GOSPEL</a:t>
            </a:r>
          </a:p>
        </p:txBody>
      </p:sp>
      <p:sp>
        <p:nvSpPr>
          <p:cNvPr id="3" name="TextBox 2">
            <a:extLst>
              <a:ext uri="{FF2B5EF4-FFF2-40B4-BE49-F238E27FC236}">
                <a16:creationId xmlns:a16="http://schemas.microsoft.com/office/drawing/2014/main" id="{30F47E5E-108E-7AD1-4F4E-C6A23A9D9928}"/>
              </a:ext>
            </a:extLst>
          </p:cNvPr>
          <p:cNvSpPr txBox="1"/>
          <p:nvPr/>
        </p:nvSpPr>
        <p:spPr>
          <a:xfrm>
            <a:off x="210063" y="1462308"/>
            <a:ext cx="11677135"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“Now I would remind you, brothers, of the gospel I preached to you” (1 Cor 15:1a)</a:t>
            </a:r>
          </a:p>
        </p:txBody>
      </p:sp>
      <p:sp>
        <p:nvSpPr>
          <p:cNvPr id="4" name="TextBox 3">
            <a:extLst>
              <a:ext uri="{FF2B5EF4-FFF2-40B4-BE49-F238E27FC236}">
                <a16:creationId xmlns:a16="http://schemas.microsoft.com/office/drawing/2014/main" id="{598A3D5A-7411-BAB9-6734-02801E909A3E}"/>
              </a:ext>
            </a:extLst>
          </p:cNvPr>
          <p:cNvSpPr txBox="1"/>
          <p:nvPr/>
        </p:nvSpPr>
        <p:spPr>
          <a:xfrm>
            <a:off x="210062" y="3307740"/>
            <a:ext cx="11677135"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“which you received, in which you stand” (1 Cor 15:1b)</a:t>
            </a:r>
          </a:p>
        </p:txBody>
      </p:sp>
      <p:sp>
        <p:nvSpPr>
          <p:cNvPr id="5" name="TextBox 4">
            <a:extLst>
              <a:ext uri="{FF2B5EF4-FFF2-40B4-BE49-F238E27FC236}">
                <a16:creationId xmlns:a16="http://schemas.microsoft.com/office/drawing/2014/main" id="{EF51B2EF-E2AD-F9B7-937A-CD8905CFFA5C}"/>
              </a:ext>
            </a:extLst>
          </p:cNvPr>
          <p:cNvSpPr txBox="1"/>
          <p:nvPr/>
        </p:nvSpPr>
        <p:spPr>
          <a:xfrm>
            <a:off x="210063" y="4599175"/>
            <a:ext cx="11677135"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“and by which you are being saved” (1 Cor 15:2a)</a:t>
            </a:r>
          </a:p>
        </p:txBody>
      </p:sp>
    </p:spTree>
    <p:extLst>
      <p:ext uri="{BB962C8B-B14F-4D97-AF65-F5344CB8AC3E}">
        <p14:creationId xmlns:p14="http://schemas.microsoft.com/office/powerpoint/2010/main" val="307280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2C475-8587-14A3-DDCA-50EC505171A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8BEB16D-3377-C0A7-AFD0-9429F72F18F4}"/>
              </a:ext>
            </a:extLst>
          </p:cNvPr>
          <p:cNvPicPr>
            <a:picLocks noChangeAspect="1"/>
          </p:cNvPicPr>
          <p:nvPr/>
        </p:nvPicPr>
        <p:blipFill>
          <a:blip r:embed="rId3"/>
          <a:stretch>
            <a:fillRect/>
          </a:stretch>
        </p:blipFill>
        <p:spPr>
          <a:xfrm>
            <a:off x="-1" y="0"/>
            <a:ext cx="12192001" cy="6873355"/>
          </a:xfrm>
          <a:prstGeom prst="rect">
            <a:avLst/>
          </a:prstGeom>
        </p:spPr>
      </p:pic>
      <p:sp>
        <p:nvSpPr>
          <p:cNvPr id="2" name="TextBox 1">
            <a:extLst>
              <a:ext uri="{FF2B5EF4-FFF2-40B4-BE49-F238E27FC236}">
                <a16:creationId xmlns:a16="http://schemas.microsoft.com/office/drawing/2014/main" id="{054D6998-6FE1-0AAB-F2A4-0CE36C0CFFD8}"/>
              </a:ext>
            </a:extLst>
          </p:cNvPr>
          <p:cNvSpPr txBox="1"/>
          <p:nvPr/>
        </p:nvSpPr>
        <p:spPr>
          <a:xfrm>
            <a:off x="257432" y="533802"/>
            <a:ext cx="11677135" cy="1200329"/>
          </a:xfrm>
          <a:prstGeom prst="rect">
            <a:avLst/>
          </a:prstGeom>
          <a:solidFill>
            <a:srgbClr val="02272C">
              <a:alpha val="49412"/>
            </a:srgbClr>
          </a:solid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“if you hold fast to the word I preached to you” </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(1 Cor 15:2b)</a:t>
            </a:r>
          </a:p>
        </p:txBody>
      </p:sp>
      <p:sp>
        <p:nvSpPr>
          <p:cNvPr id="3" name="TextBox 2">
            <a:extLst>
              <a:ext uri="{FF2B5EF4-FFF2-40B4-BE49-F238E27FC236}">
                <a16:creationId xmlns:a16="http://schemas.microsoft.com/office/drawing/2014/main" id="{DA7D2D3C-502E-DC91-010B-04AF9E0B204B}"/>
              </a:ext>
            </a:extLst>
          </p:cNvPr>
          <p:cNvSpPr txBox="1"/>
          <p:nvPr/>
        </p:nvSpPr>
        <p:spPr>
          <a:xfrm>
            <a:off x="257432" y="2515002"/>
            <a:ext cx="11677135" cy="646331"/>
          </a:xfrm>
          <a:prstGeom prst="rect">
            <a:avLst/>
          </a:prstGeom>
          <a:solidFill>
            <a:srgbClr val="02272C">
              <a:alpha val="50196"/>
            </a:srgbClr>
          </a:solid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“unless you believed in vain” (1 Cor 15:2c)</a:t>
            </a:r>
          </a:p>
        </p:txBody>
      </p:sp>
      <p:sp>
        <p:nvSpPr>
          <p:cNvPr id="4" name="TextBox 3">
            <a:extLst>
              <a:ext uri="{FF2B5EF4-FFF2-40B4-BE49-F238E27FC236}">
                <a16:creationId xmlns:a16="http://schemas.microsoft.com/office/drawing/2014/main" id="{FB142B91-D6CA-C077-B776-5C5228B4384A}"/>
              </a:ext>
            </a:extLst>
          </p:cNvPr>
          <p:cNvSpPr txBox="1"/>
          <p:nvPr/>
        </p:nvSpPr>
        <p:spPr>
          <a:xfrm>
            <a:off x="257432" y="4477539"/>
            <a:ext cx="11677135"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Christian, the gospel is sufficient to save you, it is sufficient to sanctify you, and is sufficient to glorify you</a:t>
            </a:r>
          </a:p>
        </p:txBody>
      </p:sp>
    </p:spTree>
    <p:extLst>
      <p:ext uri="{BB962C8B-B14F-4D97-AF65-F5344CB8AC3E}">
        <p14:creationId xmlns:p14="http://schemas.microsoft.com/office/powerpoint/2010/main" val="287504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F0B53-56F6-C345-8C9D-54A95199EC5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0631CB9-11C1-949D-3723-948F612A13A1}"/>
              </a:ext>
            </a:extLst>
          </p:cNvPr>
          <p:cNvPicPr>
            <a:picLocks noChangeAspect="1"/>
          </p:cNvPicPr>
          <p:nvPr/>
        </p:nvPicPr>
        <p:blipFill>
          <a:blip r:embed="rId3"/>
          <a:stretch>
            <a:fillRect/>
          </a:stretch>
        </p:blipFill>
        <p:spPr>
          <a:xfrm>
            <a:off x="0" y="0"/>
            <a:ext cx="12192000" cy="6866308"/>
          </a:xfrm>
          <a:prstGeom prst="rect">
            <a:avLst/>
          </a:prstGeom>
        </p:spPr>
      </p:pic>
      <p:sp>
        <p:nvSpPr>
          <p:cNvPr id="2" name="TextBox 1">
            <a:extLst>
              <a:ext uri="{FF2B5EF4-FFF2-40B4-BE49-F238E27FC236}">
                <a16:creationId xmlns:a16="http://schemas.microsoft.com/office/drawing/2014/main" id="{EB3A7244-9AEC-EDD9-AD26-A349C3207012}"/>
              </a:ext>
            </a:extLst>
          </p:cNvPr>
          <p:cNvSpPr txBox="1"/>
          <p:nvPr/>
        </p:nvSpPr>
        <p:spPr>
          <a:xfrm>
            <a:off x="257430" y="594179"/>
            <a:ext cx="11788346" cy="707886"/>
          </a:xfrm>
          <a:prstGeom prst="rect">
            <a:avLst/>
          </a:prstGeom>
          <a:noFill/>
        </p:spPr>
        <p:txBody>
          <a:bodyPr wrap="square" rtlCol="0">
            <a:spAutoFit/>
          </a:bodyPr>
          <a:lstStyle/>
          <a:p>
            <a:pPr algn="ctr"/>
            <a:r>
              <a:rPr lang="en-US" sz="4000" b="1" dirty="0">
                <a:solidFill>
                  <a:schemeClr val="bg1"/>
                </a:solidFill>
              </a:rPr>
              <a:t>THE SUBSTANCE OF THE GOSPEL</a:t>
            </a:r>
          </a:p>
        </p:txBody>
      </p:sp>
      <p:sp>
        <p:nvSpPr>
          <p:cNvPr id="3" name="TextBox 2">
            <a:extLst>
              <a:ext uri="{FF2B5EF4-FFF2-40B4-BE49-F238E27FC236}">
                <a16:creationId xmlns:a16="http://schemas.microsoft.com/office/drawing/2014/main" id="{86C1BE38-5F40-2B3A-D47F-17C0AC8014DD}"/>
              </a:ext>
            </a:extLst>
          </p:cNvPr>
          <p:cNvSpPr txBox="1"/>
          <p:nvPr/>
        </p:nvSpPr>
        <p:spPr>
          <a:xfrm>
            <a:off x="257430" y="1468359"/>
            <a:ext cx="11677135"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“For I delivered to you as of first importance what I also received” (1 Cor 15:3a)</a:t>
            </a:r>
          </a:p>
        </p:txBody>
      </p:sp>
      <p:sp>
        <p:nvSpPr>
          <p:cNvPr id="4" name="TextBox 3">
            <a:extLst>
              <a:ext uri="{FF2B5EF4-FFF2-40B4-BE49-F238E27FC236}">
                <a16:creationId xmlns:a16="http://schemas.microsoft.com/office/drawing/2014/main" id="{67E8653F-551F-FA62-FC12-6FFBD9748E65}"/>
              </a:ext>
            </a:extLst>
          </p:cNvPr>
          <p:cNvSpPr txBox="1"/>
          <p:nvPr/>
        </p:nvSpPr>
        <p:spPr>
          <a:xfrm>
            <a:off x="257430" y="3294225"/>
            <a:ext cx="11677135"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“that Christ died for our sins” (1 Cor 15:3b)</a:t>
            </a:r>
          </a:p>
        </p:txBody>
      </p:sp>
      <p:sp>
        <p:nvSpPr>
          <p:cNvPr id="5" name="TextBox 4">
            <a:extLst>
              <a:ext uri="{FF2B5EF4-FFF2-40B4-BE49-F238E27FC236}">
                <a16:creationId xmlns:a16="http://schemas.microsoft.com/office/drawing/2014/main" id="{9056F880-B7F9-B2BB-92EB-E0882602C91A}"/>
              </a:ext>
            </a:extLst>
          </p:cNvPr>
          <p:cNvSpPr txBox="1"/>
          <p:nvPr/>
        </p:nvSpPr>
        <p:spPr>
          <a:xfrm>
            <a:off x="257430" y="4566093"/>
            <a:ext cx="11677135"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“in accordance with Scriptures” (1 Cor 15:3c)</a:t>
            </a:r>
          </a:p>
        </p:txBody>
      </p:sp>
    </p:spTree>
    <p:extLst>
      <p:ext uri="{BB962C8B-B14F-4D97-AF65-F5344CB8AC3E}">
        <p14:creationId xmlns:p14="http://schemas.microsoft.com/office/powerpoint/2010/main" val="77615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E9B89-2FDF-B582-432F-435978EDF39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3F44465-26F5-53C8-E628-E2E04B6A1ED6}"/>
              </a:ext>
            </a:extLst>
          </p:cNvPr>
          <p:cNvPicPr>
            <a:picLocks noChangeAspect="1"/>
          </p:cNvPicPr>
          <p:nvPr/>
        </p:nvPicPr>
        <p:blipFill>
          <a:blip r:embed="rId3"/>
          <a:srcRect l="4743" r="2137"/>
          <a:stretch/>
        </p:blipFill>
        <p:spPr>
          <a:xfrm>
            <a:off x="0" y="0"/>
            <a:ext cx="12192000" cy="6874506"/>
          </a:xfrm>
          <a:prstGeom prst="rect">
            <a:avLst/>
          </a:prstGeom>
        </p:spPr>
      </p:pic>
      <p:sp>
        <p:nvSpPr>
          <p:cNvPr id="2" name="TextBox 1">
            <a:extLst>
              <a:ext uri="{FF2B5EF4-FFF2-40B4-BE49-F238E27FC236}">
                <a16:creationId xmlns:a16="http://schemas.microsoft.com/office/drawing/2014/main" id="{4FE1ACDA-D1DE-AEFF-0846-E41C154D57B0}"/>
              </a:ext>
            </a:extLst>
          </p:cNvPr>
          <p:cNvSpPr txBox="1"/>
          <p:nvPr/>
        </p:nvSpPr>
        <p:spPr>
          <a:xfrm>
            <a:off x="257432" y="496601"/>
            <a:ext cx="11677135"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“that he was buried” (1 Cor 15:4a)</a:t>
            </a:r>
          </a:p>
        </p:txBody>
      </p:sp>
      <p:sp>
        <p:nvSpPr>
          <p:cNvPr id="3" name="TextBox 2">
            <a:extLst>
              <a:ext uri="{FF2B5EF4-FFF2-40B4-BE49-F238E27FC236}">
                <a16:creationId xmlns:a16="http://schemas.microsoft.com/office/drawing/2014/main" id="{6C02B95E-A20A-C73A-76DC-638E4AD3DC4A}"/>
              </a:ext>
            </a:extLst>
          </p:cNvPr>
          <p:cNvSpPr txBox="1"/>
          <p:nvPr/>
        </p:nvSpPr>
        <p:spPr>
          <a:xfrm>
            <a:off x="257432" y="1996915"/>
            <a:ext cx="11677135"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“that he was raised on the third day in accordance with Scriptures” (1 Cor 15:4b)</a:t>
            </a:r>
          </a:p>
        </p:txBody>
      </p:sp>
      <p:sp>
        <p:nvSpPr>
          <p:cNvPr id="4" name="TextBox 3">
            <a:extLst>
              <a:ext uri="{FF2B5EF4-FFF2-40B4-BE49-F238E27FC236}">
                <a16:creationId xmlns:a16="http://schemas.microsoft.com/office/drawing/2014/main" id="{57F8FB98-6EFC-CB30-1E74-8E2507606C00}"/>
              </a:ext>
            </a:extLst>
          </p:cNvPr>
          <p:cNvSpPr txBox="1"/>
          <p:nvPr/>
        </p:nvSpPr>
        <p:spPr>
          <a:xfrm>
            <a:off x="1224366" y="4051228"/>
            <a:ext cx="9763932" cy="2308324"/>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Jesus Christ’s death was for our sins, the fact that Jesus really died is attested to by his burial, and the effectiveness of Jesus’ Christ’s death is attested to by his resurrection</a:t>
            </a:r>
          </a:p>
        </p:txBody>
      </p:sp>
    </p:spTree>
    <p:extLst>
      <p:ext uri="{BB962C8B-B14F-4D97-AF65-F5344CB8AC3E}">
        <p14:creationId xmlns:p14="http://schemas.microsoft.com/office/powerpoint/2010/main" val="182854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B37F1-4B6E-946C-1C6B-B60AAAD41A7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304AA36-93E6-9F51-BFF1-6CD8B172D68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rcRect b="4522"/>
          <a:stretch/>
        </p:blipFill>
        <p:spPr>
          <a:xfrm>
            <a:off x="0" y="1"/>
            <a:ext cx="12192000" cy="6858000"/>
          </a:xfrm>
          <a:prstGeom prst="rect">
            <a:avLst/>
          </a:prstGeom>
        </p:spPr>
      </p:pic>
      <p:sp>
        <p:nvSpPr>
          <p:cNvPr id="2" name="TextBox 1">
            <a:extLst>
              <a:ext uri="{FF2B5EF4-FFF2-40B4-BE49-F238E27FC236}">
                <a16:creationId xmlns:a16="http://schemas.microsoft.com/office/drawing/2014/main" id="{4A4483AF-D7C9-BD10-4BAD-5A3AB470EC6C}"/>
              </a:ext>
            </a:extLst>
          </p:cNvPr>
          <p:cNvSpPr txBox="1"/>
          <p:nvPr/>
        </p:nvSpPr>
        <p:spPr>
          <a:xfrm>
            <a:off x="210063" y="487568"/>
            <a:ext cx="11788346" cy="707886"/>
          </a:xfrm>
          <a:prstGeom prst="rect">
            <a:avLst/>
          </a:prstGeom>
          <a:noFill/>
        </p:spPr>
        <p:txBody>
          <a:bodyPr wrap="square" rtlCol="0">
            <a:spAutoFit/>
          </a:bodyPr>
          <a:lstStyle/>
          <a:p>
            <a:pPr algn="ctr"/>
            <a:r>
              <a:rPr lang="en-US" sz="4000" b="1" dirty="0"/>
              <a:t>THE SPECTATORS OF THE GOSPEL</a:t>
            </a:r>
          </a:p>
        </p:txBody>
      </p:sp>
      <p:sp>
        <p:nvSpPr>
          <p:cNvPr id="3" name="TextBox 2">
            <a:extLst>
              <a:ext uri="{FF2B5EF4-FFF2-40B4-BE49-F238E27FC236}">
                <a16:creationId xmlns:a16="http://schemas.microsoft.com/office/drawing/2014/main" id="{ED79DD77-4A06-E10E-0576-84A993EA43AD}"/>
              </a:ext>
            </a:extLst>
          </p:cNvPr>
          <p:cNvSpPr txBox="1"/>
          <p:nvPr/>
        </p:nvSpPr>
        <p:spPr>
          <a:xfrm>
            <a:off x="210065" y="1307592"/>
            <a:ext cx="11788344"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“and that he appeared to Cephas” (1 Cor 15:5a)</a:t>
            </a:r>
          </a:p>
        </p:txBody>
      </p:sp>
      <p:sp>
        <p:nvSpPr>
          <p:cNvPr id="4" name="TextBox 3">
            <a:extLst>
              <a:ext uri="{FF2B5EF4-FFF2-40B4-BE49-F238E27FC236}">
                <a16:creationId xmlns:a16="http://schemas.microsoft.com/office/drawing/2014/main" id="{0849DFF1-2310-DC36-1237-963E9B9D82CF}"/>
              </a:ext>
            </a:extLst>
          </p:cNvPr>
          <p:cNvSpPr txBox="1"/>
          <p:nvPr/>
        </p:nvSpPr>
        <p:spPr>
          <a:xfrm>
            <a:off x="210063" y="2390906"/>
            <a:ext cx="11788346"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“then to the twelve” (1 Cor 15:5b)</a:t>
            </a:r>
          </a:p>
        </p:txBody>
      </p:sp>
      <p:sp>
        <p:nvSpPr>
          <p:cNvPr id="5" name="TextBox 4">
            <a:extLst>
              <a:ext uri="{FF2B5EF4-FFF2-40B4-BE49-F238E27FC236}">
                <a16:creationId xmlns:a16="http://schemas.microsoft.com/office/drawing/2014/main" id="{38AFA77A-72B5-FC30-FBE1-F5A86994284F}"/>
              </a:ext>
            </a:extLst>
          </p:cNvPr>
          <p:cNvSpPr txBox="1"/>
          <p:nvPr/>
        </p:nvSpPr>
        <p:spPr>
          <a:xfrm>
            <a:off x="210063" y="3474220"/>
            <a:ext cx="11788346" cy="1754326"/>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“Then he appeared to more than five hundred brothers at one time, most of whom are still alive, though some have fallen asleep” (1 Cor 15:6)</a:t>
            </a:r>
          </a:p>
        </p:txBody>
      </p:sp>
    </p:spTree>
    <p:extLst>
      <p:ext uri="{BB962C8B-B14F-4D97-AF65-F5344CB8AC3E}">
        <p14:creationId xmlns:p14="http://schemas.microsoft.com/office/powerpoint/2010/main" val="32108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61B0E-F1DE-0046-937A-73EF35964DA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7166264-80F6-1A0D-F49C-51D7F33F41D8}"/>
              </a:ext>
            </a:extLst>
          </p:cNvPr>
          <p:cNvPicPr>
            <a:picLocks noChangeAspect="1"/>
          </p:cNvPicPr>
          <p:nvPr/>
        </p:nvPicPr>
        <p:blipFill>
          <a:blip r:embed="rId3"/>
          <a:stretch>
            <a:fillRect/>
          </a:stretch>
        </p:blipFill>
        <p:spPr>
          <a:xfrm>
            <a:off x="-1" y="0"/>
            <a:ext cx="12192001" cy="6865273"/>
          </a:xfrm>
          <a:prstGeom prst="rect">
            <a:avLst/>
          </a:prstGeom>
        </p:spPr>
      </p:pic>
      <p:sp>
        <p:nvSpPr>
          <p:cNvPr id="2" name="TextBox 1">
            <a:extLst>
              <a:ext uri="{FF2B5EF4-FFF2-40B4-BE49-F238E27FC236}">
                <a16:creationId xmlns:a16="http://schemas.microsoft.com/office/drawing/2014/main" id="{A8870EBC-9974-00F7-933B-C3EBCE1294A3}"/>
              </a:ext>
            </a:extLst>
          </p:cNvPr>
          <p:cNvSpPr txBox="1"/>
          <p:nvPr/>
        </p:nvSpPr>
        <p:spPr>
          <a:xfrm>
            <a:off x="160638" y="467769"/>
            <a:ext cx="11677135"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”Then he appeared to James, then to all the apostles” </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(1 Cor 15:7)</a:t>
            </a:r>
          </a:p>
        </p:txBody>
      </p:sp>
      <p:sp>
        <p:nvSpPr>
          <p:cNvPr id="3" name="TextBox 2">
            <a:extLst>
              <a:ext uri="{FF2B5EF4-FFF2-40B4-BE49-F238E27FC236}">
                <a16:creationId xmlns:a16="http://schemas.microsoft.com/office/drawing/2014/main" id="{07A5210E-3693-0D99-4363-54201A0ADCD1}"/>
              </a:ext>
            </a:extLst>
          </p:cNvPr>
          <p:cNvSpPr txBox="1"/>
          <p:nvPr/>
        </p:nvSpPr>
        <p:spPr>
          <a:xfrm>
            <a:off x="160638" y="2135867"/>
            <a:ext cx="11677135"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Paul is appealing to the testimony of competent witness that the resurrection of Jesus is a historical fact</a:t>
            </a:r>
          </a:p>
        </p:txBody>
      </p:sp>
      <p:sp>
        <p:nvSpPr>
          <p:cNvPr id="4" name="TextBox 3">
            <a:extLst>
              <a:ext uri="{FF2B5EF4-FFF2-40B4-BE49-F238E27FC236}">
                <a16:creationId xmlns:a16="http://schemas.microsoft.com/office/drawing/2014/main" id="{6E5119A6-9A7A-7708-19C0-E264EA898911}"/>
              </a:ext>
            </a:extLst>
          </p:cNvPr>
          <p:cNvSpPr txBox="1"/>
          <p:nvPr/>
        </p:nvSpPr>
        <p:spPr>
          <a:xfrm>
            <a:off x="160638" y="3803965"/>
            <a:ext cx="11677135"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Christian, take heart, for our Lord lives and is risen</a:t>
            </a:r>
          </a:p>
        </p:txBody>
      </p:sp>
      <p:sp>
        <p:nvSpPr>
          <p:cNvPr id="5" name="TextBox 4">
            <a:extLst>
              <a:ext uri="{FF2B5EF4-FFF2-40B4-BE49-F238E27FC236}">
                <a16:creationId xmlns:a16="http://schemas.microsoft.com/office/drawing/2014/main" id="{5CDB3790-22EA-C32D-F7CC-1958DD98E33D}"/>
              </a:ext>
            </a:extLst>
          </p:cNvPr>
          <p:cNvSpPr txBox="1"/>
          <p:nvPr/>
        </p:nvSpPr>
        <p:spPr>
          <a:xfrm>
            <a:off x="160638" y="4918065"/>
            <a:ext cx="6333152" cy="1754326"/>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To the unbeliever, repent and believe in the gospel of Jesus Christ</a:t>
            </a:r>
          </a:p>
        </p:txBody>
      </p:sp>
    </p:spTree>
    <p:extLst>
      <p:ext uri="{BB962C8B-B14F-4D97-AF65-F5344CB8AC3E}">
        <p14:creationId xmlns:p14="http://schemas.microsoft.com/office/powerpoint/2010/main" val="330616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33DDB-7BEE-D11B-DC60-024A383FB07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71DCD656-041F-582A-E1DE-CDDC39EBA900}"/>
              </a:ext>
            </a:extLst>
          </p:cNvPr>
          <p:cNvPicPr>
            <a:picLocks noChangeAspect="1"/>
          </p:cNvPicPr>
          <p:nvPr/>
        </p:nvPicPr>
        <p:blipFill>
          <a:blip r:embed="rId3"/>
          <a:stretch>
            <a:fillRect/>
          </a:stretch>
        </p:blipFill>
        <p:spPr>
          <a:xfrm flipH="1">
            <a:off x="0" y="0"/>
            <a:ext cx="12192000" cy="6858000"/>
          </a:xfrm>
          <a:prstGeom prst="rect">
            <a:avLst/>
          </a:prstGeom>
        </p:spPr>
      </p:pic>
      <p:sp>
        <p:nvSpPr>
          <p:cNvPr id="2" name="TextBox 1">
            <a:extLst>
              <a:ext uri="{FF2B5EF4-FFF2-40B4-BE49-F238E27FC236}">
                <a16:creationId xmlns:a16="http://schemas.microsoft.com/office/drawing/2014/main" id="{A3FDF00F-AC20-29B9-3703-F1C00BA08AFE}"/>
              </a:ext>
            </a:extLst>
          </p:cNvPr>
          <p:cNvSpPr txBox="1"/>
          <p:nvPr/>
        </p:nvSpPr>
        <p:spPr>
          <a:xfrm>
            <a:off x="201827" y="645451"/>
            <a:ext cx="11788346" cy="707886"/>
          </a:xfrm>
          <a:prstGeom prst="rect">
            <a:avLst/>
          </a:prstGeom>
          <a:noFill/>
        </p:spPr>
        <p:txBody>
          <a:bodyPr wrap="square" rtlCol="0">
            <a:spAutoFit/>
          </a:bodyPr>
          <a:lstStyle/>
          <a:p>
            <a:pPr algn="ctr"/>
            <a:r>
              <a:rPr lang="en-US" sz="4000" b="1" dirty="0">
                <a:solidFill>
                  <a:schemeClr val="bg1"/>
                </a:solidFill>
              </a:rPr>
              <a:t>THE SPECIAL SPECTATOR OF THE GOSPEL</a:t>
            </a:r>
          </a:p>
        </p:txBody>
      </p:sp>
      <p:sp>
        <p:nvSpPr>
          <p:cNvPr id="3" name="TextBox 2">
            <a:extLst>
              <a:ext uri="{FF2B5EF4-FFF2-40B4-BE49-F238E27FC236}">
                <a16:creationId xmlns:a16="http://schemas.microsoft.com/office/drawing/2014/main" id="{4C78F807-6210-0B6C-63F7-869F493CE7B5}"/>
              </a:ext>
            </a:extLst>
          </p:cNvPr>
          <p:cNvSpPr txBox="1"/>
          <p:nvPr/>
        </p:nvSpPr>
        <p:spPr>
          <a:xfrm>
            <a:off x="526942" y="1353337"/>
            <a:ext cx="11220773"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“Last of all, as to one untimely born, he appeared also to me” (1 Cor 15:8)</a:t>
            </a:r>
          </a:p>
        </p:txBody>
      </p:sp>
      <p:sp>
        <p:nvSpPr>
          <p:cNvPr id="4" name="TextBox 3">
            <a:extLst>
              <a:ext uri="{FF2B5EF4-FFF2-40B4-BE49-F238E27FC236}">
                <a16:creationId xmlns:a16="http://schemas.microsoft.com/office/drawing/2014/main" id="{9FBB6FC1-601E-CD1B-1A49-8C4F439E3728}"/>
              </a:ext>
            </a:extLst>
          </p:cNvPr>
          <p:cNvSpPr txBox="1"/>
          <p:nvPr/>
        </p:nvSpPr>
        <p:spPr>
          <a:xfrm>
            <a:off x="526942" y="3036001"/>
            <a:ext cx="11220773"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“For I am least of the apostles, unworthy to be called an apostle” (1 Cor 15:9a)</a:t>
            </a:r>
          </a:p>
        </p:txBody>
      </p:sp>
      <p:sp>
        <p:nvSpPr>
          <p:cNvPr id="5" name="TextBox 4">
            <a:extLst>
              <a:ext uri="{FF2B5EF4-FFF2-40B4-BE49-F238E27FC236}">
                <a16:creationId xmlns:a16="http://schemas.microsoft.com/office/drawing/2014/main" id="{E41E42C9-8B7D-7F96-A6DD-3E52CBC047BB}"/>
              </a:ext>
            </a:extLst>
          </p:cNvPr>
          <p:cNvSpPr txBox="1"/>
          <p:nvPr/>
        </p:nvSpPr>
        <p:spPr>
          <a:xfrm>
            <a:off x="526942" y="4718665"/>
            <a:ext cx="7966129"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“because I persecuted the church of God” (1 Cor 15:9b)</a:t>
            </a:r>
          </a:p>
        </p:txBody>
      </p:sp>
    </p:spTree>
    <p:extLst>
      <p:ext uri="{BB962C8B-B14F-4D97-AF65-F5344CB8AC3E}">
        <p14:creationId xmlns:p14="http://schemas.microsoft.com/office/powerpoint/2010/main" val="408620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ADEF0-C468-6E8B-ED8C-E3B730B09C7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D9A4970-4362-012D-46CD-718487F3C19B}"/>
              </a:ext>
            </a:extLst>
          </p:cNvPr>
          <p:cNvPicPr>
            <a:picLocks noChangeAspect="1"/>
          </p:cNvPicPr>
          <p:nvPr/>
        </p:nvPicPr>
        <p:blipFill>
          <a:blip r:embed="rId3"/>
          <a:stretch>
            <a:fillRect/>
          </a:stretch>
        </p:blipFill>
        <p:spPr>
          <a:xfrm flipH="1">
            <a:off x="0" y="0"/>
            <a:ext cx="12192000" cy="6866308"/>
          </a:xfrm>
          <a:prstGeom prst="rect">
            <a:avLst/>
          </a:prstGeom>
        </p:spPr>
      </p:pic>
      <p:sp>
        <p:nvSpPr>
          <p:cNvPr id="4" name="TextBox 3">
            <a:extLst>
              <a:ext uri="{FF2B5EF4-FFF2-40B4-BE49-F238E27FC236}">
                <a16:creationId xmlns:a16="http://schemas.microsoft.com/office/drawing/2014/main" id="{E093C0D0-0265-0C71-0B38-B523C9F1CA39}"/>
              </a:ext>
            </a:extLst>
          </p:cNvPr>
          <p:cNvSpPr txBox="1"/>
          <p:nvPr/>
        </p:nvSpPr>
        <p:spPr>
          <a:xfrm>
            <a:off x="135922" y="566795"/>
            <a:ext cx="11677135"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”But by the grace of God I am what I am, and his grace toward me was not in vain” (1 Cor 15:10a)</a:t>
            </a:r>
          </a:p>
        </p:txBody>
      </p:sp>
      <p:sp>
        <p:nvSpPr>
          <p:cNvPr id="5" name="TextBox 4">
            <a:extLst>
              <a:ext uri="{FF2B5EF4-FFF2-40B4-BE49-F238E27FC236}">
                <a16:creationId xmlns:a16="http://schemas.microsoft.com/office/drawing/2014/main" id="{200F9662-5519-60E2-2321-A863686EFE8E}"/>
              </a:ext>
            </a:extLst>
          </p:cNvPr>
          <p:cNvSpPr txBox="1"/>
          <p:nvPr/>
        </p:nvSpPr>
        <p:spPr>
          <a:xfrm>
            <a:off x="135922" y="2325574"/>
            <a:ext cx="11677135"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”On the contrary, I worked harder than any of them” </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(1 Cor 15:10b)</a:t>
            </a:r>
          </a:p>
        </p:txBody>
      </p:sp>
      <p:sp>
        <p:nvSpPr>
          <p:cNvPr id="6" name="TextBox 5">
            <a:extLst>
              <a:ext uri="{FF2B5EF4-FFF2-40B4-BE49-F238E27FC236}">
                <a16:creationId xmlns:a16="http://schemas.microsoft.com/office/drawing/2014/main" id="{0A8F7156-53C4-75CB-754B-A2CB674B408C}"/>
              </a:ext>
            </a:extLst>
          </p:cNvPr>
          <p:cNvSpPr txBox="1"/>
          <p:nvPr/>
        </p:nvSpPr>
        <p:spPr>
          <a:xfrm>
            <a:off x="135922" y="4084353"/>
            <a:ext cx="8372647"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”though it was not I, but the grace of God that is with me” (1 Cor 15:10c)</a:t>
            </a:r>
          </a:p>
        </p:txBody>
      </p:sp>
    </p:spTree>
    <p:extLst>
      <p:ext uri="{BB962C8B-B14F-4D97-AF65-F5344CB8AC3E}">
        <p14:creationId xmlns:p14="http://schemas.microsoft.com/office/powerpoint/2010/main" val="272580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736</TotalTime>
  <Words>7847</Words>
  <Application>Microsoft Office PowerPoint</Application>
  <PresentationFormat>Widescreen</PresentationFormat>
  <Paragraphs>104</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Aptos</vt:lpstr>
      <vt:lpstr>Aptos Display</vt:lpstr>
      <vt:lpstr>Arial</vt:lpstr>
      <vt:lpstr>Calibri</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Harrison Gallagher</dc:creator>
  <cp:lastModifiedBy>Sue Roberts</cp:lastModifiedBy>
  <cp:revision>43</cp:revision>
  <dcterms:created xsi:type="dcterms:W3CDTF">2025-04-17T12:22:44Z</dcterms:created>
  <dcterms:modified xsi:type="dcterms:W3CDTF">2025-04-21T03:45:56Z</dcterms:modified>
</cp:coreProperties>
</file>