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1" r:id="rId3"/>
    <p:sldId id="257" r:id="rId4"/>
    <p:sldId id="275" r:id="rId5"/>
    <p:sldId id="276" r:id="rId6"/>
    <p:sldId id="258" r:id="rId7"/>
    <p:sldId id="259" r:id="rId8"/>
    <p:sldId id="260" r:id="rId9"/>
    <p:sldId id="277" r:id="rId10"/>
    <p:sldId id="263" r:id="rId11"/>
    <p:sldId id="278" r:id="rId12"/>
    <p:sldId id="264" r:id="rId13"/>
    <p:sldId id="265" r:id="rId14"/>
    <p:sldId id="262" r:id="rId15"/>
    <p:sldId id="2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000000"/>
    <a:srgbClr val="F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892" autoAdjust="0"/>
    <p:restoredTop sz="94660"/>
  </p:normalViewPr>
  <p:slideViewPr>
    <p:cSldViewPr snapToGrid="0">
      <p:cViewPr varScale="1">
        <p:scale>
          <a:sx n="103" d="100"/>
          <a:sy n="103" d="100"/>
        </p:scale>
        <p:origin x="114" y="52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1" d="100"/>
          <a:sy n="61" d="100"/>
        </p:scale>
        <p:origin x="3168"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Eden" userId="38bf1ef726376ea7" providerId="LiveId" clId="{9BCBF2EC-6130-4AB4-8DB7-A139384CA93A}"/>
    <pc:docChg chg="delSld">
      <pc:chgData name="David Eden" userId="38bf1ef726376ea7" providerId="LiveId" clId="{9BCBF2EC-6130-4AB4-8DB7-A139384CA93A}" dt="2025-04-12T06:48:51.015" v="7" actId="2696"/>
      <pc:docMkLst>
        <pc:docMk/>
      </pc:docMkLst>
      <pc:sldChg chg="del">
        <pc:chgData name="David Eden" userId="38bf1ef726376ea7" providerId="LiveId" clId="{9BCBF2EC-6130-4AB4-8DB7-A139384CA93A}" dt="2025-04-12T06:48:51.015" v="7" actId="2696"/>
        <pc:sldMkLst>
          <pc:docMk/>
          <pc:sldMk cId="3847431647" sldId="268"/>
        </pc:sldMkLst>
      </pc:sldChg>
      <pc:sldChg chg="del">
        <pc:chgData name="David Eden" userId="38bf1ef726376ea7" providerId="LiveId" clId="{9BCBF2EC-6130-4AB4-8DB7-A139384CA93A}" dt="2025-04-12T06:48:12.049" v="0" actId="2696"/>
        <pc:sldMkLst>
          <pc:docMk/>
          <pc:sldMk cId="3804343355" sldId="269"/>
        </pc:sldMkLst>
      </pc:sldChg>
      <pc:sldChg chg="del">
        <pc:chgData name="David Eden" userId="38bf1ef726376ea7" providerId="LiveId" clId="{9BCBF2EC-6130-4AB4-8DB7-A139384CA93A}" dt="2025-04-12T06:48:47.149" v="6" actId="2696"/>
        <pc:sldMkLst>
          <pc:docMk/>
          <pc:sldMk cId="2075723677" sldId="270"/>
        </pc:sldMkLst>
      </pc:sldChg>
      <pc:sldChg chg="del">
        <pc:chgData name="David Eden" userId="38bf1ef726376ea7" providerId="LiveId" clId="{9BCBF2EC-6130-4AB4-8DB7-A139384CA93A}" dt="2025-04-12T06:48:41.544" v="4" actId="2696"/>
        <pc:sldMkLst>
          <pc:docMk/>
          <pc:sldMk cId="1104954111" sldId="271"/>
        </pc:sldMkLst>
      </pc:sldChg>
      <pc:sldChg chg="del">
        <pc:chgData name="David Eden" userId="38bf1ef726376ea7" providerId="LiveId" clId="{9BCBF2EC-6130-4AB4-8DB7-A139384CA93A}" dt="2025-04-12T06:48:44.440" v="5" actId="2696"/>
        <pc:sldMkLst>
          <pc:docMk/>
          <pc:sldMk cId="833017332" sldId="272"/>
        </pc:sldMkLst>
      </pc:sldChg>
      <pc:sldChg chg="del">
        <pc:chgData name="David Eden" userId="38bf1ef726376ea7" providerId="LiveId" clId="{9BCBF2EC-6130-4AB4-8DB7-A139384CA93A}" dt="2025-04-12T06:48:38.475" v="3" actId="2696"/>
        <pc:sldMkLst>
          <pc:docMk/>
          <pc:sldMk cId="2888224065" sldId="273"/>
        </pc:sldMkLst>
      </pc:sldChg>
      <pc:sldChg chg="del">
        <pc:chgData name="David Eden" userId="38bf1ef726376ea7" providerId="LiveId" clId="{9BCBF2EC-6130-4AB4-8DB7-A139384CA93A}" dt="2025-04-12T06:48:34.459" v="2" actId="2696"/>
        <pc:sldMkLst>
          <pc:docMk/>
          <pc:sldMk cId="315556744" sldId="274"/>
        </pc:sldMkLst>
      </pc:sldChg>
      <pc:sldChg chg="del">
        <pc:chgData name="David Eden" userId="38bf1ef726376ea7" providerId="LiveId" clId="{9BCBF2EC-6130-4AB4-8DB7-A139384CA93A}" dt="2025-04-12T06:48:24.244" v="1" actId="2696"/>
        <pc:sldMkLst>
          <pc:docMk/>
          <pc:sldMk cId="3494020987" sldId="2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2A1CD-80AE-498C-8E2C-ED84358098E1}" type="datetimeFigureOut">
              <a:rPr lang="en-AU" smtClean="0"/>
              <a:t>13/04/2025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790945-7DCB-4D0E-ADEB-245B59B51EB5}" type="slidenum">
              <a:rPr lang="en-AU" smtClean="0"/>
              <a:t>‹#›</a:t>
            </a:fld>
            <a:endParaRPr lang="en-AU"/>
          </a:p>
        </p:txBody>
      </p:sp>
    </p:spTree>
    <p:extLst>
      <p:ext uri="{BB962C8B-B14F-4D97-AF65-F5344CB8AC3E}">
        <p14:creationId xmlns:p14="http://schemas.microsoft.com/office/powerpoint/2010/main" val="2018130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2790945-7DCB-4D0E-ADEB-245B59B51EB5}" type="slidenum">
              <a:rPr lang="en-AU" smtClean="0"/>
              <a:t>1</a:t>
            </a:fld>
            <a:endParaRPr lang="en-AU"/>
          </a:p>
        </p:txBody>
      </p:sp>
    </p:spTree>
    <p:extLst>
      <p:ext uri="{BB962C8B-B14F-4D97-AF65-F5344CB8AC3E}">
        <p14:creationId xmlns:p14="http://schemas.microsoft.com/office/powerpoint/2010/main" val="1531318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2790945-7DCB-4D0E-ADEB-245B59B51EB5}" type="slidenum">
              <a:rPr lang="en-AU" smtClean="0"/>
              <a:t>10</a:t>
            </a:fld>
            <a:endParaRPr lang="en-AU"/>
          </a:p>
        </p:txBody>
      </p:sp>
    </p:spTree>
    <p:extLst>
      <p:ext uri="{BB962C8B-B14F-4D97-AF65-F5344CB8AC3E}">
        <p14:creationId xmlns:p14="http://schemas.microsoft.com/office/powerpoint/2010/main" val="1684213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2790945-7DCB-4D0E-ADEB-245B59B51EB5}" type="slidenum">
              <a:rPr lang="en-AU" smtClean="0"/>
              <a:t>11</a:t>
            </a:fld>
            <a:endParaRPr lang="en-AU"/>
          </a:p>
        </p:txBody>
      </p:sp>
    </p:spTree>
    <p:extLst>
      <p:ext uri="{BB962C8B-B14F-4D97-AF65-F5344CB8AC3E}">
        <p14:creationId xmlns:p14="http://schemas.microsoft.com/office/powerpoint/2010/main" val="2997748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2790945-7DCB-4D0E-ADEB-245B59B51EB5}" type="slidenum">
              <a:rPr lang="en-AU" smtClean="0"/>
              <a:t>12</a:t>
            </a:fld>
            <a:endParaRPr lang="en-AU"/>
          </a:p>
        </p:txBody>
      </p:sp>
    </p:spTree>
    <p:extLst>
      <p:ext uri="{BB962C8B-B14F-4D97-AF65-F5344CB8AC3E}">
        <p14:creationId xmlns:p14="http://schemas.microsoft.com/office/powerpoint/2010/main" val="113950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2790945-7DCB-4D0E-ADEB-245B59B51EB5}" type="slidenum">
              <a:rPr lang="en-AU" smtClean="0"/>
              <a:t>13</a:t>
            </a:fld>
            <a:endParaRPr lang="en-AU"/>
          </a:p>
        </p:txBody>
      </p:sp>
    </p:spTree>
    <p:extLst>
      <p:ext uri="{BB962C8B-B14F-4D97-AF65-F5344CB8AC3E}">
        <p14:creationId xmlns:p14="http://schemas.microsoft.com/office/powerpoint/2010/main" val="2222251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2790945-7DCB-4D0E-ADEB-245B59B51EB5}" type="slidenum">
              <a:rPr lang="en-AU" smtClean="0"/>
              <a:t>14</a:t>
            </a:fld>
            <a:endParaRPr lang="en-AU"/>
          </a:p>
        </p:txBody>
      </p:sp>
    </p:spTree>
    <p:extLst>
      <p:ext uri="{BB962C8B-B14F-4D97-AF65-F5344CB8AC3E}">
        <p14:creationId xmlns:p14="http://schemas.microsoft.com/office/powerpoint/2010/main" val="3607197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2790945-7DCB-4D0E-ADEB-245B59B51EB5}" type="slidenum">
              <a:rPr lang="en-AU" smtClean="0"/>
              <a:t>15</a:t>
            </a:fld>
            <a:endParaRPr lang="en-AU"/>
          </a:p>
        </p:txBody>
      </p:sp>
    </p:spTree>
    <p:extLst>
      <p:ext uri="{BB962C8B-B14F-4D97-AF65-F5344CB8AC3E}">
        <p14:creationId xmlns:p14="http://schemas.microsoft.com/office/powerpoint/2010/main" val="2433310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2790945-7DCB-4D0E-ADEB-245B59B51EB5}" type="slidenum">
              <a:rPr lang="en-AU" smtClean="0"/>
              <a:t>2</a:t>
            </a:fld>
            <a:endParaRPr lang="en-AU"/>
          </a:p>
        </p:txBody>
      </p:sp>
    </p:spTree>
    <p:extLst>
      <p:ext uri="{BB962C8B-B14F-4D97-AF65-F5344CB8AC3E}">
        <p14:creationId xmlns:p14="http://schemas.microsoft.com/office/powerpoint/2010/main" val="1092673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2790945-7DCB-4D0E-ADEB-245B59B51EB5}" type="slidenum">
              <a:rPr lang="en-AU" smtClean="0"/>
              <a:t>3</a:t>
            </a:fld>
            <a:endParaRPr lang="en-AU"/>
          </a:p>
        </p:txBody>
      </p:sp>
    </p:spTree>
    <p:extLst>
      <p:ext uri="{BB962C8B-B14F-4D97-AF65-F5344CB8AC3E}">
        <p14:creationId xmlns:p14="http://schemas.microsoft.com/office/powerpoint/2010/main" val="324516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2790945-7DCB-4D0E-ADEB-245B59B51EB5}" type="slidenum">
              <a:rPr lang="en-AU" smtClean="0"/>
              <a:t>4</a:t>
            </a:fld>
            <a:endParaRPr lang="en-AU"/>
          </a:p>
        </p:txBody>
      </p:sp>
    </p:spTree>
    <p:extLst>
      <p:ext uri="{BB962C8B-B14F-4D97-AF65-F5344CB8AC3E}">
        <p14:creationId xmlns:p14="http://schemas.microsoft.com/office/powerpoint/2010/main" val="3653499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2790945-7DCB-4D0E-ADEB-245B59B51EB5}" type="slidenum">
              <a:rPr lang="en-AU" smtClean="0"/>
              <a:t>5</a:t>
            </a:fld>
            <a:endParaRPr lang="en-AU"/>
          </a:p>
        </p:txBody>
      </p:sp>
    </p:spTree>
    <p:extLst>
      <p:ext uri="{BB962C8B-B14F-4D97-AF65-F5344CB8AC3E}">
        <p14:creationId xmlns:p14="http://schemas.microsoft.com/office/powerpoint/2010/main" val="4291770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2790945-7DCB-4D0E-ADEB-245B59B51EB5}" type="slidenum">
              <a:rPr lang="en-AU" smtClean="0"/>
              <a:t>6</a:t>
            </a:fld>
            <a:endParaRPr lang="en-AU"/>
          </a:p>
        </p:txBody>
      </p:sp>
    </p:spTree>
    <p:extLst>
      <p:ext uri="{BB962C8B-B14F-4D97-AF65-F5344CB8AC3E}">
        <p14:creationId xmlns:p14="http://schemas.microsoft.com/office/powerpoint/2010/main" val="1748163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2790945-7DCB-4D0E-ADEB-245B59B51EB5}" type="slidenum">
              <a:rPr lang="en-AU" smtClean="0"/>
              <a:t>7</a:t>
            </a:fld>
            <a:endParaRPr lang="en-AU"/>
          </a:p>
        </p:txBody>
      </p:sp>
    </p:spTree>
    <p:extLst>
      <p:ext uri="{BB962C8B-B14F-4D97-AF65-F5344CB8AC3E}">
        <p14:creationId xmlns:p14="http://schemas.microsoft.com/office/powerpoint/2010/main" val="2179422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2790945-7DCB-4D0E-ADEB-245B59B51EB5}" type="slidenum">
              <a:rPr lang="en-AU" smtClean="0"/>
              <a:t>8</a:t>
            </a:fld>
            <a:endParaRPr lang="en-AU"/>
          </a:p>
        </p:txBody>
      </p:sp>
    </p:spTree>
    <p:extLst>
      <p:ext uri="{BB962C8B-B14F-4D97-AF65-F5344CB8AC3E}">
        <p14:creationId xmlns:p14="http://schemas.microsoft.com/office/powerpoint/2010/main" val="2925701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2790945-7DCB-4D0E-ADEB-245B59B51EB5}" type="slidenum">
              <a:rPr lang="en-AU" smtClean="0"/>
              <a:t>9</a:t>
            </a:fld>
            <a:endParaRPr lang="en-AU"/>
          </a:p>
        </p:txBody>
      </p:sp>
    </p:spTree>
    <p:extLst>
      <p:ext uri="{BB962C8B-B14F-4D97-AF65-F5344CB8AC3E}">
        <p14:creationId xmlns:p14="http://schemas.microsoft.com/office/powerpoint/2010/main" val="3882148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E12709FE-D61D-4A40-A38B-771AFC085C80}" type="datetimeFigureOut">
              <a:rPr lang="en-AU" smtClean="0"/>
              <a:t>13/04/2025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C78C6508-633C-4481-8AF0-F901C2629C03}" type="slidenum">
              <a:rPr lang="en-AU" smtClean="0"/>
              <a:t>‹#›</a:t>
            </a:fld>
            <a:endParaRPr lang="en-AU" dirty="0"/>
          </a:p>
        </p:txBody>
      </p:sp>
    </p:spTree>
    <p:extLst>
      <p:ext uri="{BB962C8B-B14F-4D97-AF65-F5344CB8AC3E}">
        <p14:creationId xmlns:p14="http://schemas.microsoft.com/office/powerpoint/2010/main" val="2546784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12709FE-D61D-4A40-A38B-771AFC085C80}" type="datetimeFigureOut">
              <a:rPr lang="en-AU" smtClean="0"/>
              <a:t>13/04/2025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C78C6508-633C-4481-8AF0-F901C2629C03}" type="slidenum">
              <a:rPr lang="en-AU" smtClean="0"/>
              <a:t>‹#›</a:t>
            </a:fld>
            <a:endParaRPr lang="en-AU" dirty="0"/>
          </a:p>
        </p:txBody>
      </p:sp>
    </p:spTree>
    <p:extLst>
      <p:ext uri="{BB962C8B-B14F-4D97-AF65-F5344CB8AC3E}">
        <p14:creationId xmlns:p14="http://schemas.microsoft.com/office/powerpoint/2010/main" val="1317069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12709FE-D61D-4A40-A38B-771AFC085C80}" type="datetimeFigureOut">
              <a:rPr lang="en-AU" smtClean="0"/>
              <a:t>13/04/2025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C78C6508-633C-4481-8AF0-F901C2629C03}" type="slidenum">
              <a:rPr lang="en-AU" smtClean="0"/>
              <a:t>‹#›</a:t>
            </a:fld>
            <a:endParaRPr lang="en-AU" dirty="0"/>
          </a:p>
        </p:txBody>
      </p:sp>
    </p:spTree>
    <p:extLst>
      <p:ext uri="{BB962C8B-B14F-4D97-AF65-F5344CB8AC3E}">
        <p14:creationId xmlns:p14="http://schemas.microsoft.com/office/powerpoint/2010/main" val="904452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12709FE-D61D-4A40-A38B-771AFC085C80}" type="datetimeFigureOut">
              <a:rPr lang="en-AU" smtClean="0"/>
              <a:t>13/04/2025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C78C6508-633C-4481-8AF0-F901C2629C03}" type="slidenum">
              <a:rPr lang="en-AU" smtClean="0"/>
              <a:t>‹#›</a:t>
            </a:fld>
            <a:endParaRPr lang="en-AU" dirty="0"/>
          </a:p>
        </p:txBody>
      </p:sp>
    </p:spTree>
    <p:extLst>
      <p:ext uri="{BB962C8B-B14F-4D97-AF65-F5344CB8AC3E}">
        <p14:creationId xmlns:p14="http://schemas.microsoft.com/office/powerpoint/2010/main" val="3003866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2709FE-D61D-4A40-A38B-771AFC085C80}" type="datetimeFigureOut">
              <a:rPr lang="en-AU" smtClean="0"/>
              <a:t>13/04/2025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C78C6508-633C-4481-8AF0-F901C2629C03}" type="slidenum">
              <a:rPr lang="en-AU" smtClean="0"/>
              <a:t>‹#›</a:t>
            </a:fld>
            <a:endParaRPr lang="en-AU" dirty="0"/>
          </a:p>
        </p:txBody>
      </p:sp>
    </p:spTree>
    <p:extLst>
      <p:ext uri="{BB962C8B-B14F-4D97-AF65-F5344CB8AC3E}">
        <p14:creationId xmlns:p14="http://schemas.microsoft.com/office/powerpoint/2010/main" val="446086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E12709FE-D61D-4A40-A38B-771AFC085C80}" type="datetimeFigureOut">
              <a:rPr lang="en-AU" smtClean="0"/>
              <a:t>13/04/2025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C78C6508-633C-4481-8AF0-F901C2629C03}" type="slidenum">
              <a:rPr lang="en-AU" smtClean="0"/>
              <a:t>‹#›</a:t>
            </a:fld>
            <a:endParaRPr lang="en-AU" dirty="0"/>
          </a:p>
        </p:txBody>
      </p:sp>
    </p:spTree>
    <p:extLst>
      <p:ext uri="{BB962C8B-B14F-4D97-AF65-F5344CB8AC3E}">
        <p14:creationId xmlns:p14="http://schemas.microsoft.com/office/powerpoint/2010/main" val="4227228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E12709FE-D61D-4A40-A38B-771AFC085C80}" type="datetimeFigureOut">
              <a:rPr lang="en-AU" smtClean="0"/>
              <a:t>13/04/2025</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C78C6508-633C-4481-8AF0-F901C2629C03}" type="slidenum">
              <a:rPr lang="en-AU" smtClean="0"/>
              <a:t>‹#›</a:t>
            </a:fld>
            <a:endParaRPr lang="en-AU" dirty="0"/>
          </a:p>
        </p:txBody>
      </p:sp>
    </p:spTree>
    <p:extLst>
      <p:ext uri="{BB962C8B-B14F-4D97-AF65-F5344CB8AC3E}">
        <p14:creationId xmlns:p14="http://schemas.microsoft.com/office/powerpoint/2010/main" val="631450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E12709FE-D61D-4A40-A38B-771AFC085C80}" type="datetimeFigureOut">
              <a:rPr lang="en-AU" smtClean="0"/>
              <a:t>13/04/2025</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C78C6508-633C-4481-8AF0-F901C2629C03}" type="slidenum">
              <a:rPr lang="en-AU" smtClean="0"/>
              <a:t>‹#›</a:t>
            </a:fld>
            <a:endParaRPr lang="en-AU" dirty="0"/>
          </a:p>
        </p:txBody>
      </p:sp>
    </p:spTree>
    <p:extLst>
      <p:ext uri="{BB962C8B-B14F-4D97-AF65-F5344CB8AC3E}">
        <p14:creationId xmlns:p14="http://schemas.microsoft.com/office/powerpoint/2010/main" val="799777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2709FE-D61D-4A40-A38B-771AFC085C80}" type="datetimeFigureOut">
              <a:rPr lang="en-AU" smtClean="0"/>
              <a:t>13/04/2025</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C78C6508-633C-4481-8AF0-F901C2629C03}" type="slidenum">
              <a:rPr lang="en-AU" smtClean="0"/>
              <a:t>‹#›</a:t>
            </a:fld>
            <a:endParaRPr lang="en-AU" dirty="0"/>
          </a:p>
        </p:txBody>
      </p:sp>
    </p:spTree>
    <p:extLst>
      <p:ext uri="{BB962C8B-B14F-4D97-AF65-F5344CB8AC3E}">
        <p14:creationId xmlns:p14="http://schemas.microsoft.com/office/powerpoint/2010/main" val="1184322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2709FE-D61D-4A40-A38B-771AFC085C80}" type="datetimeFigureOut">
              <a:rPr lang="en-AU" smtClean="0"/>
              <a:t>13/04/2025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C78C6508-633C-4481-8AF0-F901C2629C03}" type="slidenum">
              <a:rPr lang="en-AU" smtClean="0"/>
              <a:t>‹#›</a:t>
            </a:fld>
            <a:endParaRPr lang="en-AU" dirty="0"/>
          </a:p>
        </p:txBody>
      </p:sp>
    </p:spTree>
    <p:extLst>
      <p:ext uri="{BB962C8B-B14F-4D97-AF65-F5344CB8AC3E}">
        <p14:creationId xmlns:p14="http://schemas.microsoft.com/office/powerpoint/2010/main" val="3690003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2709FE-D61D-4A40-A38B-771AFC085C80}" type="datetimeFigureOut">
              <a:rPr lang="en-AU" smtClean="0"/>
              <a:t>13/04/2025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C78C6508-633C-4481-8AF0-F901C2629C03}" type="slidenum">
              <a:rPr lang="en-AU" smtClean="0"/>
              <a:t>‹#›</a:t>
            </a:fld>
            <a:endParaRPr lang="en-AU" dirty="0"/>
          </a:p>
        </p:txBody>
      </p:sp>
    </p:spTree>
    <p:extLst>
      <p:ext uri="{BB962C8B-B14F-4D97-AF65-F5344CB8AC3E}">
        <p14:creationId xmlns:p14="http://schemas.microsoft.com/office/powerpoint/2010/main" val="1725621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2709FE-D61D-4A40-A38B-771AFC085C80}" type="datetimeFigureOut">
              <a:rPr lang="en-AU" smtClean="0"/>
              <a:t>13/04/2025</a:t>
            </a:fld>
            <a:endParaRPr lang="en-A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C6508-633C-4481-8AF0-F901C2629C03}" type="slidenum">
              <a:rPr lang="en-AU" smtClean="0"/>
              <a:t>‹#›</a:t>
            </a:fld>
            <a:endParaRPr lang="en-AU" dirty="0"/>
          </a:p>
        </p:txBody>
      </p:sp>
    </p:spTree>
    <p:extLst>
      <p:ext uri="{BB962C8B-B14F-4D97-AF65-F5344CB8AC3E}">
        <p14:creationId xmlns:p14="http://schemas.microsoft.com/office/powerpoint/2010/main" val="2232095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biblia.com/bible/esv/John%2018.23"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2290"/>
            <a:ext cx="12192000" cy="6882580"/>
          </a:xfrm>
          <a:prstGeom prst="rect">
            <a:avLst/>
          </a:prstGeom>
        </p:spPr>
      </p:pic>
      <p:sp>
        <p:nvSpPr>
          <p:cNvPr id="2" name="Title 1"/>
          <p:cNvSpPr>
            <a:spLocks noGrp="1"/>
          </p:cNvSpPr>
          <p:nvPr>
            <p:ph type="ctrTitle"/>
          </p:nvPr>
        </p:nvSpPr>
        <p:spPr>
          <a:xfrm>
            <a:off x="1353804" y="543528"/>
            <a:ext cx="9144000" cy="1028020"/>
          </a:xfrm>
        </p:spPr>
        <p:txBody>
          <a:bodyPr>
            <a:noAutofit/>
          </a:bodyPr>
          <a:lstStyle/>
          <a:p>
            <a:r>
              <a:rPr lang="en-AU" sz="7200" b="1" dirty="0">
                <a:solidFill>
                  <a:schemeClr val="bg1"/>
                </a:solidFill>
                <a:latin typeface="Arial Rounded MT Bold" panose="020F0704030504030204" pitchFamily="34" charset="0"/>
              </a:rPr>
              <a:t>The Case of Christ</a:t>
            </a:r>
          </a:p>
        </p:txBody>
      </p:sp>
      <p:sp>
        <p:nvSpPr>
          <p:cNvPr id="3" name="Subtitle 2"/>
          <p:cNvSpPr>
            <a:spLocks noGrp="1"/>
          </p:cNvSpPr>
          <p:nvPr>
            <p:ph type="subTitle" idx="1"/>
          </p:nvPr>
        </p:nvSpPr>
        <p:spPr>
          <a:xfrm>
            <a:off x="1524000" y="5073029"/>
            <a:ext cx="9144000" cy="810936"/>
          </a:xfrm>
        </p:spPr>
        <p:txBody>
          <a:bodyPr>
            <a:noAutofit/>
          </a:bodyPr>
          <a:lstStyle/>
          <a:p>
            <a:r>
              <a:rPr lang="en-AU" sz="6600" b="1" dirty="0">
                <a:solidFill>
                  <a:srgbClr val="FFFF00"/>
                </a:solidFill>
                <a:highlight>
                  <a:srgbClr val="000000"/>
                </a:highlight>
                <a:latin typeface="Algerian" panose="04020705040A02060702" pitchFamily="82" charset="0"/>
              </a:rPr>
              <a:t>John 18:1-14</a:t>
            </a:r>
          </a:p>
        </p:txBody>
      </p:sp>
    </p:spTree>
    <p:extLst>
      <p:ext uri="{BB962C8B-B14F-4D97-AF65-F5344CB8AC3E}">
        <p14:creationId xmlns:p14="http://schemas.microsoft.com/office/powerpoint/2010/main" val="1631310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11015" y="182880"/>
            <a:ext cx="11746523" cy="7478970"/>
          </a:xfrm>
          <a:prstGeom prst="rect">
            <a:avLst/>
          </a:prstGeom>
          <a:noFill/>
        </p:spPr>
        <p:txBody>
          <a:bodyPr wrap="square" rtlCol="0">
            <a:spAutoFit/>
          </a:bodyPr>
          <a:lstStyle/>
          <a:p>
            <a:pPr marL="457200" indent="-457200">
              <a:buAutoNum type="arabicParenR" startAt="3"/>
            </a:pPr>
            <a:endParaRPr lang="en-AU" sz="3200" i="1" dirty="0"/>
          </a:p>
          <a:p>
            <a:pPr marL="457200" indent="-457200">
              <a:buAutoNum type="arabicParenR" startAt="3"/>
            </a:pPr>
            <a:endParaRPr lang="en-AU" sz="3200" i="1" dirty="0"/>
          </a:p>
          <a:p>
            <a:pPr marL="457200" indent="-457200">
              <a:buAutoNum type="arabicParenR" startAt="3"/>
            </a:pPr>
            <a:r>
              <a:rPr lang="en-AU" sz="3200" i="1" dirty="0"/>
              <a:t>Annas’s preliminary examination of Jesus resulted in no evidence. But instead of dismissing the case, the Sanhedrin proceeded to hold an illegal court.</a:t>
            </a:r>
          </a:p>
          <a:p>
            <a:r>
              <a:rPr lang="en-AU" sz="3200" dirty="0"/>
              <a:t>	</a:t>
            </a:r>
          </a:p>
          <a:p>
            <a:r>
              <a:rPr lang="en-AU" sz="3200" dirty="0"/>
              <a:t>	Mendelsohn reveals why it was illegal: “Criminal cases can be acted upon by the various courts during the day time only, and by the Lesser Sanhedrin from the close of the morning sacrifice till noon, and by the Greater Sanhedrin till evening.”</a:t>
            </a:r>
          </a:p>
          <a:p>
            <a:endParaRPr lang="en-AU" sz="3200" dirty="0"/>
          </a:p>
          <a:p>
            <a:r>
              <a:rPr lang="en-AU" sz="3200" dirty="0"/>
              <a:t>	The Jewish </a:t>
            </a:r>
            <a:r>
              <a:rPr lang="en-AU" sz="3200" i="1" dirty="0"/>
              <a:t>Mishna</a:t>
            </a:r>
            <a:r>
              <a:rPr lang="en-AU" sz="3200" dirty="0"/>
              <a:t> states, “Let a capital offense be tried during the day, but suspend at night.”</a:t>
            </a:r>
          </a:p>
          <a:p>
            <a:endParaRPr lang="en-AU" sz="3200" dirty="0"/>
          </a:p>
          <a:p>
            <a:endParaRPr lang="en-AU" sz="3200" dirty="0"/>
          </a:p>
        </p:txBody>
      </p:sp>
      <p:sp>
        <p:nvSpPr>
          <p:cNvPr id="3" name="Title 1">
            <a:extLst>
              <a:ext uri="{FF2B5EF4-FFF2-40B4-BE49-F238E27FC236}">
                <a16:creationId xmlns:a16="http://schemas.microsoft.com/office/drawing/2014/main" id="{A8F87BA6-751F-899F-34E8-1A245DA4A6DB}"/>
              </a:ext>
            </a:extLst>
          </p:cNvPr>
          <p:cNvSpPr txBox="1">
            <a:spLocks/>
          </p:cNvSpPr>
          <p:nvPr/>
        </p:nvSpPr>
        <p:spPr>
          <a:xfrm>
            <a:off x="0" y="1"/>
            <a:ext cx="12192000" cy="1266091"/>
          </a:xfrm>
          <a:prstGeom prst="rect">
            <a:avLst/>
          </a:prstGeom>
          <a:gradFill>
            <a:gsLst>
              <a:gs pos="32000">
                <a:srgbClr val="FFC000"/>
              </a:gs>
              <a:gs pos="100000">
                <a:srgbClr val="B5D2EC"/>
              </a:gs>
              <a:gs pos="100000">
                <a:schemeClr val="accent1">
                  <a:lumMod val="45000"/>
                  <a:lumOff val="55000"/>
                </a:schemeClr>
              </a:gs>
              <a:gs pos="80000">
                <a:srgbClr val="FA0000"/>
              </a:gs>
              <a:gs pos="100000">
                <a:schemeClr val="accent1">
                  <a:lumMod val="30000"/>
                  <a:lumOff val="70000"/>
                </a:schemeClr>
              </a:gs>
            </a:gsLst>
            <a:lin ang="5400000" scaled="1"/>
          </a:gra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a:latin typeface="Algerian" panose="04020705040A02060702" pitchFamily="82" charset="0"/>
              </a:rPr>
              <a:t>Illegal Aspects of Trials &amp; Crucifixion</a:t>
            </a:r>
            <a:endParaRPr lang="en-AU" dirty="0">
              <a:latin typeface="Algerian" panose="04020705040A02060702" pitchFamily="82" charset="0"/>
            </a:endParaRPr>
          </a:p>
        </p:txBody>
      </p:sp>
    </p:spTree>
    <p:extLst>
      <p:ext uri="{BB962C8B-B14F-4D97-AF65-F5344CB8AC3E}">
        <p14:creationId xmlns:p14="http://schemas.microsoft.com/office/powerpoint/2010/main" val="598161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11015" y="182880"/>
            <a:ext cx="11746523" cy="9079409"/>
          </a:xfrm>
          <a:prstGeom prst="rect">
            <a:avLst/>
          </a:prstGeom>
          <a:noFill/>
        </p:spPr>
        <p:txBody>
          <a:bodyPr wrap="square" rtlCol="0">
            <a:spAutoFit/>
          </a:bodyPr>
          <a:lstStyle/>
          <a:p>
            <a:endParaRPr lang="en-AU" sz="2000" dirty="0"/>
          </a:p>
          <a:p>
            <a:endParaRPr lang="en-AU" sz="2000" dirty="0"/>
          </a:p>
          <a:p>
            <a:r>
              <a:rPr lang="en-AU" sz="2000" dirty="0"/>
              <a:t> </a:t>
            </a:r>
          </a:p>
          <a:p>
            <a:r>
              <a:rPr lang="en-AU" sz="3200" i="1" dirty="0"/>
              <a:t>4)   </a:t>
            </a:r>
            <a:r>
              <a:rPr lang="en-AU" sz="3000" dirty="0"/>
              <a:t>The Sanhedrin illegally convened to try a capital offense on a day before an annual Sabbath.</a:t>
            </a:r>
          </a:p>
          <a:p>
            <a:r>
              <a:rPr lang="en-AU" sz="3000" dirty="0"/>
              <a:t>	The </a:t>
            </a:r>
            <a:r>
              <a:rPr lang="en-AU" sz="3000" i="1" dirty="0"/>
              <a:t>Mishna</a:t>
            </a:r>
            <a:r>
              <a:rPr lang="en-AU" sz="3000" dirty="0"/>
              <a:t> reveals why: </a:t>
            </a:r>
            <a:r>
              <a:rPr lang="en-AU" sz="3000" i="1" dirty="0"/>
              <a:t>“They shall not judge on the eve of the Sabbath, nor on any festival.”</a:t>
            </a:r>
          </a:p>
          <a:p>
            <a:r>
              <a:rPr lang="en-AU" sz="3000" dirty="0"/>
              <a:t>	In </a:t>
            </a:r>
            <a:r>
              <a:rPr lang="en-AU" sz="3000" i="1" dirty="0"/>
              <a:t>Martyrdom of Jesus</a:t>
            </a:r>
            <a:r>
              <a:rPr lang="en-AU" sz="3000" dirty="0"/>
              <a:t>, Isaac Wise, a Jewish Rabbi, provides decisive evidence: </a:t>
            </a:r>
            <a:r>
              <a:rPr lang="en-AU" sz="3000" i="1" dirty="0"/>
              <a:t>“No court of justice in Israel was permitted to hold sessions on the Sabbath or on any of the seven biblical Holy Days. In cases of capital crime, no trial could be commenced on Friday or the day previous to any Holy Day, because it was not lawful either to adjourn such cases longer than overnight, or to continue them on the Sabbath or Holy Day.”</a:t>
            </a:r>
          </a:p>
          <a:p>
            <a:r>
              <a:rPr lang="en-AU" sz="3000" dirty="0"/>
              <a:t>Jesus, however, was arrested on </a:t>
            </a:r>
            <a:r>
              <a:rPr lang="en-AU" sz="3000" b="1" dirty="0"/>
              <a:t>Passover </a:t>
            </a:r>
            <a:r>
              <a:rPr lang="en-AU" sz="3000" dirty="0"/>
              <a:t>evening, which is the day before the First Day of Unleavened Bread—an </a:t>
            </a:r>
            <a:r>
              <a:rPr lang="en-AU" sz="3000" dirty="0">
                <a:effectLst>
                  <a:outerShdw blurRad="38100" dist="38100" dir="2700000" algn="tl">
                    <a:srgbClr val="000000">
                      <a:alpha val="43137"/>
                    </a:srgbClr>
                  </a:outerShdw>
                </a:effectLst>
              </a:rPr>
              <a:t>annual Holy Day!</a:t>
            </a:r>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p:txBody>
      </p:sp>
      <p:sp>
        <p:nvSpPr>
          <p:cNvPr id="3" name="Title 1">
            <a:extLst>
              <a:ext uri="{FF2B5EF4-FFF2-40B4-BE49-F238E27FC236}">
                <a16:creationId xmlns:a16="http://schemas.microsoft.com/office/drawing/2014/main" id="{3C9B6349-EAD8-98D1-0975-278921FA9015}"/>
              </a:ext>
            </a:extLst>
          </p:cNvPr>
          <p:cNvSpPr txBox="1">
            <a:spLocks/>
          </p:cNvSpPr>
          <p:nvPr/>
        </p:nvSpPr>
        <p:spPr>
          <a:xfrm>
            <a:off x="0" y="0"/>
            <a:ext cx="12192000" cy="1266091"/>
          </a:xfrm>
          <a:prstGeom prst="rect">
            <a:avLst/>
          </a:prstGeom>
          <a:gradFill>
            <a:gsLst>
              <a:gs pos="32000">
                <a:srgbClr val="FFC000"/>
              </a:gs>
              <a:gs pos="100000">
                <a:srgbClr val="B5D2EC"/>
              </a:gs>
              <a:gs pos="100000">
                <a:schemeClr val="accent1">
                  <a:lumMod val="45000"/>
                  <a:lumOff val="55000"/>
                </a:schemeClr>
              </a:gs>
              <a:gs pos="80000">
                <a:srgbClr val="FA0000"/>
              </a:gs>
              <a:gs pos="100000">
                <a:schemeClr val="accent1">
                  <a:lumMod val="30000"/>
                  <a:lumOff val="70000"/>
                </a:schemeClr>
              </a:gs>
            </a:gsLst>
            <a:lin ang="5400000" scaled="1"/>
          </a:gra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a:latin typeface="Algerian" panose="04020705040A02060702" pitchFamily="82" charset="0"/>
              </a:rPr>
              <a:t>Illegal Aspects of Trials &amp; Crucifixion</a:t>
            </a:r>
            <a:endParaRPr lang="en-AU" dirty="0">
              <a:latin typeface="Algerian" panose="04020705040A02060702" pitchFamily="82" charset="0"/>
            </a:endParaRPr>
          </a:p>
        </p:txBody>
      </p:sp>
    </p:spTree>
    <p:extLst>
      <p:ext uri="{BB962C8B-B14F-4D97-AF65-F5344CB8AC3E}">
        <p14:creationId xmlns:p14="http://schemas.microsoft.com/office/powerpoint/2010/main" val="3126959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633046" y="397565"/>
            <a:ext cx="10353006" cy="6986528"/>
          </a:xfrm>
          <a:prstGeom prst="rect">
            <a:avLst/>
          </a:prstGeom>
          <a:noFill/>
        </p:spPr>
        <p:txBody>
          <a:bodyPr wrap="square" rtlCol="0">
            <a:spAutoFit/>
          </a:bodyPr>
          <a:lstStyle/>
          <a:p>
            <a:endParaRPr lang="en-AU" sz="2800" i="1" dirty="0"/>
          </a:p>
          <a:p>
            <a:endParaRPr lang="en-AU" sz="2800" i="1" dirty="0"/>
          </a:p>
          <a:p>
            <a:r>
              <a:rPr lang="en-AU" sz="2800" i="1" dirty="0"/>
              <a:t>5)   The trial concluded in one day</a:t>
            </a:r>
            <a:r>
              <a:rPr lang="en-AU" sz="2800" dirty="0"/>
              <a:t>.</a:t>
            </a:r>
          </a:p>
          <a:p>
            <a:r>
              <a:rPr lang="en-AU" sz="2800" dirty="0"/>
              <a:t>	Again, reading from the </a:t>
            </a:r>
            <a:r>
              <a:rPr lang="en-AU" sz="2800" i="1" dirty="0"/>
              <a:t>Mishna</a:t>
            </a:r>
            <a:r>
              <a:rPr lang="en-AU" sz="2800" dirty="0"/>
              <a:t>, we learn, </a:t>
            </a:r>
            <a:r>
              <a:rPr lang="en-AU" sz="2800" i="1" dirty="0"/>
              <a:t>“A criminal case resulting in the acquittal of the accused may terminate the same day on which the trial began. But if a sentence of death is to be pronounced, it </a:t>
            </a:r>
            <a:r>
              <a:rPr lang="en-AU" sz="2800" b="1" i="1" dirty="0"/>
              <a:t>cannot </a:t>
            </a:r>
            <a:r>
              <a:rPr lang="en-AU" sz="2800" i="1" dirty="0"/>
              <a:t>be concluded before the following day.”</a:t>
            </a:r>
          </a:p>
          <a:p>
            <a:endParaRPr lang="en-AU" sz="2800" dirty="0"/>
          </a:p>
          <a:p>
            <a:r>
              <a:rPr lang="en-AU" sz="2800" dirty="0"/>
              <a:t>The trials before the Roman </a:t>
            </a:r>
          </a:p>
          <a:p>
            <a:r>
              <a:rPr lang="en-AU" sz="2800" dirty="0"/>
              <a:t>Authorities  started with Pilate </a:t>
            </a:r>
          </a:p>
          <a:p>
            <a:r>
              <a:rPr lang="en-AU" sz="2800" dirty="0"/>
              <a:t>(</a:t>
            </a:r>
            <a:r>
              <a:rPr lang="en-AU" sz="2800" u="sng" dirty="0">
                <a:hlinkClick r:id="rId4"/>
              </a:rPr>
              <a:t>John 18:23</a:t>
            </a:r>
            <a:r>
              <a:rPr lang="en-AU" sz="2800" dirty="0"/>
              <a:t>) after Jesus was beaten. </a:t>
            </a:r>
          </a:p>
          <a:p>
            <a:r>
              <a:rPr lang="en-AU" sz="2800" dirty="0"/>
              <a:t>The charges brought against Him </a:t>
            </a:r>
          </a:p>
          <a:p>
            <a:r>
              <a:rPr lang="en-AU" sz="2800" dirty="0"/>
              <a:t>were very different from the 	</a:t>
            </a:r>
          </a:p>
          <a:p>
            <a:r>
              <a:rPr lang="en-AU" sz="2800" dirty="0"/>
              <a:t>charges in His religious trials.</a:t>
            </a:r>
          </a:p>
          <a:p>
            <a:endParaRPr lang="en-AU" sz="2800" dirty="0"/>
          </a:p>
          <a:p>
            <a:endParaRPr lang="en-AU" sz="2800" dirty="0"/>
          </a:p>
        </p:txBody>
      </p:sp>
      <p:pic>
        <p:nvPicPr>
          <p:cNvPr id="4" name="Picture 3"/>
          <p:cNvPicPr>
            <a:picLocks noChangeAspect="1"/>
          </p:cNvPicPr>
          <p:nvPr/>
        </p:nvPicPr>
        <p:blipFill>
          <a:blip r:embed="rId5"/>
          <a:stretch>
            <a:fillRect/>
          </a:stretch>
        </p:blipFill>
        <p:spPr>
          <a:xfrm>
            <a:off x="6560289" y="3395484"/>
            <a:ext cx="5631711" cy="3462516"/>
          </a:xfrm>
          <a:prstGeom prst="rect">
            <a:avLst/>
          </a:prstGeom>
        </p:spPr>
      </p:pic>
      <p:sp>
        <p:nvSpPr>
          <p:cNvPr id="3" name="Title 1">
            <a:extLst>
              <a:ext uri="{FF2B5EF4-FFF2-40B4-BE49-F238E27FC236}">
                <a16:creationId xmlns:a16="http://schemas.microsoft.com/office/drawing/2014/main" id="{8F5395DF-AA08-6B24-3529-32DFF71A28BD}"/>
              </a:ext>
            </a:extLst>
          </p:cNvPr>
          <p:cNvSpPr txBox="1">
            <a:spLocks/>
          </p:cNvSpPr>
          <p:nvPr/>
        </p:nvSpPr>
        <p:spPr>
          <a:xfrm>
            <a:off x="0" y="0"/>
            <a:ext cx="12192000" cy="1266091"/>
          </a:xfrm>
          <a:prstGeom prst="rect">
            <a:avLst/>
          </a:prstGeom>
          <a:gradFill>
            <a:gsLst>
              <a:gs pos="32000">
                <a:srgbClr val="FFC000"/>
              </a:gs>
              <a:gs pos="100000">
                <a:srgbClr val="B5D2EC"/>
              </a:gs>
              <a:gs pos="100000">
                <a:schemeClr val="accent1">
                  <a:lumMod val="45000"/>
                  <a:lumOff val="55000"/>
                </a:schemeClr>
              </a:gs>
              <a:gs pos="80000">
                <a:srgbClr val="FA0000"/>
              </a:gs>
              <a:gs pos="100000">
                <a:schemeClr val="accent1">
                  <a:lumMod val="30000"/>
                  <a:lumOff val="70000"/>
                </a:schemeClr>
              </a:gs>
            </a:gsLst>
            <a:lin ang="5400000" scaled="1"/>
          </a:gra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a:latin typeface="Algerian" panose="04020705040A02060702" pitchFamily="82" charset="0"/>
              </a:rPr>
              <a:t>Illegal Aspects of Trials &amp; Crucifixion</a:t>
            </a:r>
            <a:endParaRPr lang="en-AU" dirty="0">
              <a:latin typeface="Algerian" panose="04020705040A02060702" pitchFamily="82" charset="0"/>
            </a:endParaRPr>
          </a:p>
        </p:txBody>
      </p:sp>
    </p:spTree>
    <p:extLst>
      <p:ext uri="{BB962C8B-B14F-4D97-AF65-F5344CB8AC3E}">
        <p14:creationId xmlns:p14="http://schemas.microsoft.com/office/powerpoint/2010/main" val="1830217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ct25">
          <a:fgClr>
            <a:srgbClr val="00B050"/>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3551535" y="608448"/>
            <a:ext cx="4373313" cy="1200329"/>
          </a:xfrm>
          <a:prstGeom prst="rect">
            <a:avLst/>
          </a:prstGeom>
          <a:noFill/>
        </p:spPr>
        <p:txBody>
          <a:bodyPr wrap="none" lIns="91440" tIns="45720" rIns="91440" bIns="45720">
            <a:spAutoFit/>
            <a:scene3d>
              <a:camera prst="perspectiveFront"/>
              <a:lightRig rig="threePt" dir="t"/>
            </a:scene3d>
          </a:bodyPr>
          <a:lstStyle/>
          <a:p>
            <a:pPr algn="ctr"/>
            <a:r>
              <a:rPr lang="en-US" sz="7200" b="1" i="1" u="sng" dirty="0">
                <a:ln w="0"/>
                <a:solidFill>
                  <a:srgbClr val="C00000"/>
                </a:solidFill>
                <a:effectLst>
                  <a:outerShdw blurRad="38100" dist="19050" dir="2700000" algn="tl" rotWithShape="0">
                    <a:schemeClr val="dk1">
                      <a:alpha val="40000"/>
                    </a:schemeClr>
                  </a:outerShdw>
                </a:effectLst>
                <a:latin typeface="Algerian" panose="04020705040A02060702" pitchFamily="82" charset="0"/>
              </a:rPr>
              <a:t>Question</a:t>
            </a:r>
          </a:p>
        </p:txBody>
      </p:sp>
      <p:sp>
        <p:nvSpPr>
          <p:cNvPr id="3" name="TextBox 2"/>
          <p:cNvSpPr txBox="1"/>
          <p:nvPr/>
        </p:nvSpPr>
        <p:spPr>
          <a:xfrm>
            <a:off x="1099930" y="2226365"/>
            <a:ext cx="9886122" cy="3323987"/>
          </a:xfrm>
          <a:prstGeom prst="rect">
            <a:avLst/>
          </a:prstGeom>
          <a:noFill/>
        </p:spPr>
        <p:txBody>
          <a:bodyPr wrap="square" rtlCol="0">
            <a:spAutoFit/>
          </a:bodyPr>
          <a:lstStyle/>
          <a:p>
            <a:r>
              <a:rPr lang="en-AU" sz="4800" dirty="0">
                <a:latin typeface="Arial Rounded MT Bold" panose="020F0704030504030204" pitchFamily="34" charset="0"/>
              </a:rPr>
              <a:t>From the Evidence Presented;</a:t>
            </a:r>
          </a:p>
          <a:p>
            <a:endParaRPr lang="en-AU" dirty="0">
              <a:latin typeface="Arial Rounded MT Bold" panose="020F0704030504030204" pitchFamily="34" charset="0"/>
            </a:endParaRPr>
          </a:p>
          <a:p>
            <a:pPr algn="ctr"/>
            <a:r>
              <a:rPr lang="en-AU" sz="7200" b="1" i="1" dirty="0">
                <a:latin typeface="Arial Rounded MT Bold" panose="020F0704030504030204" pitchFamily="34" charset="0"/>
              </a:rPr>
              <a:t>Is Jesus Guilty or Not?</a:t>
            </a:r>
          </a:p>
        </p:txBody>
      </p:sp>
    </p:spTree>
    <p:extLst>
      <p:ext uri="{BB962C8B-B14F-4D97-AF65-F5344CB8AC3E}">
        <p14:creationId xmlns:p14="http://schemas.microsoft.com/office/powerpoint/2010/main" val="733049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173357" y="1245704"/>
            <a:ext cx="8083826" cy="3785652"/>
          </a:xfrm>
          <a:prstGeom prst="rect">
            <a:avLst/>
          </a:prstGeom>
          <a:noFill/>
        </p:spPr>
        <p:txBody>
          <a:bodyPr wrap="square" rtlCol="0">
            <a:spAutoFit/>
          </a:bodyPr>
          <a:lstStyle/>
          <a:p>
            <a:pPr algn="ctr"/>
            <a:r>
              <a:rPr lang="en-AU" sz="8000" dirty="0">
                <a:latin typeface="Stencil" panose="040409050D0802020404" pitchFamily="82" charset="0"/>
              </a:rPr>
              <a:t>Evidence Withheld at Trials</a:t>
            </a:r>
          </a:p>
        </p:txBody>
      </p:sp>
      <p:sp>
        <p:nvSpPr>
          <p:cNvPr id="3" name="TextBox 2"/>
          <p:cNvSpPr txBox="1"/>
          <p:nvPr/>
        </p:nvSpPr>
        <p:spPr>
          <a:xfrm>
            <a:off x="2332383" y="2398643"/>
            <a:ext cx="7315200" cy="369332"/>
          </a:xfrm>
          <a:prstGeom prst="rect">
            <a:avLst/>
          </a:prstGeom>
          <a:noFill/>
        </p:spPr>
        <p:txBody>
          <a:bodyPr wrap="square" rtlCol="0">
            <a:spAutoFit/>
          </a:bodyPr>
          <a:lstStyle/>
          <a:p>
            <a:endParaRPr lang="en-AU" dirty="0">
              <a:solidFill>
                <a:srgbClr val="FF0000"/>
              </a:solidFill>
            </a:endParaRPr>
          </a:p>
        </p:txBody>
      </p:sp>
    </p:spTree>
    <p:extLst>
      <p:ext uri="{BB962C8B-B14F-4D97-AF65-F5344CB8AC3E}">
        <p14:creationId xmlns:p14="http://schemas.microsoft.com/office/powerpoint/2010/main" val="3566258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06769" y="908246"/>
            <a:ext cx="9369084" cy="5270109"/>
          </a:xfrm>
          <a:prstGeom prst="rect">
            <a:avLst/>
          </a:prstGeom>
        </p:spPr>
      </p:pic>
    </p:spTree>
    <p:extLst>
      <p:ext uri="{BB962C8B-B14F-4D97-AF65-F5344CB8AC3E}">
        <p14:creationId xmlns:p14="http://schemas.microsoft.com/office/powerpoint/2010/main" val="1791309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D7C868-87B9-9D66-1BE5-73B69739900B}"/>
              </a:ext>
            </a:extLst>
          </p:cNvPr>
          <p:cNvPicPr>
            <a:picLocks noChangeAspect="1"/>
          </p:cNvPicPr>
          <p:nvPr/>
        </p:nvPicPr>
        <p:blipFill>
          <a:blip r:embed="rId3"/>
          <a:stretch>
            <a:fillRect/>
          </a:stretch>
        </p:blipFill>
        <p:spPr>
          <a:xfrm>
            <a:off x="-1" y="0"/>
            <a:ext cx="4594453" cy="6858000"/>
          </a:xfrm>
          <a:prstGeom prst="rect">
            <a:avLst/>
          </a:prstGeom>
        </p:spPr>
      </p:pic>
      <p:pic>
        <p:nvPicPr>
          <p:cNvPr id="4" name="Picture 3">
            <a:extLst>
              <a:ext uri="{FF2B5EF4-FFF2-40B4-BE49-F238E27FC236}">
                <a16:creationId xmlns:a16="http://schemas.microsoft.com/office/drawing/2014/main" id="{A7BE0706-A47C-644F-BDC5-D4DC6DC68BCE}"/>
              </a:ext>
            </a:extLst>
          </p:cNvPr>
          <p:cNvPicPr>
            <a:picLocks noChangeAspect="1"/>
          </p:cNvPicPr>
          <p:nvPr/>
        </p:nvPicPr>
        <p:blipFill>
          <a:blip r:embed="rId4"/>
          <a:stretch>
            <a:fillRect/>
          </a:stretch>
        </p:blipFill>
        <p:spPr>
          <a:xfrm>
            <a:off x="4594452" y="0"/>
            <a:ext cx="7597548" cy="6858000"/>
          </a:xfrm>
          <a:prstGeom prst="rect">
            <a:avLst/>
          </a:prstGeom>
        </p:spPr>
      </p:pic>
      <p:sp>
        <p:nvSpPr>
          <p:cNvPr id="3" name="Rectangle 2">
            <a:extLst>
              <a:ext uri="{FF2B5EF4-FFF2-40B4-BE49-F238E27FC236}">
                <a16:creationId xmlns:a16="http://schemas.microsoft.com/office/drawing/2014/main" id="{0DF8AB07-F27E-848E-9AE9-F3F059B16F0C}"/>
              </a:ext>
            </a:extLst>
          </p:cNvPr>
          <p:cNvSpPr/>
          <p:nvPr/>
        </p:nvSpPr>
        <p:spPr>
          <a:xfrm>
            <a:off x="2908699" y="401217"/>
            <a:ext cx="4798387" cy="4357396"/>
          </a:xfrm>
          <a:prstGeom prst="rect">
            <a:avLst/>
          </a:prstGeom>
          <a:solidFill>
            <a:srgbClr val="000000">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p:cNvSpPr txBox="1"/>
          <p:nvPr/>
        </p:nvSpPr>
        <p:spPr>
          <a:xfrm>
            <a:off x="2908699" y="215697"/>
            <a:ext cx="4798387" cy="4612160"/>
          </a:xfrm>
          <a:prstGeom prst="rect">
            <a:avLst/>
          </a:prstGeom>
          <a:noFill/>
        </p:spPr>
        <p:txBody>
          <a:bodyPr wrap="square" rtlCol="0">
            <a:spAutoFit/>
          </a:bodyPr>
          <a:lstStyle/>
          <a:p>
            <a:pPr marL="571500" indent="-571500">
              <a:lnSpc>
                <a:spcPct val="150000"/>
              </a:lnSpc>
              <a:buFont typeface="Wingdings" panose="05000000000000000000" pitchFamily="2" charset="2"/>
              <a:buChar char="§"/>
            </a:pPr>
            <a:r>
              <a:rPr lang="en-AU" sz="4000" dirty="0">
                <a:solidFill>
                  <a:schemeClr val="bg1"/>
                </a:solidFill>
                <a:latin typeface="Arial" panose="020B0604020202020204" pitchFamily="34" charset="0"/>
                <a:cs typeface="Arial" panose="020B0604020202020204" pitchFamily="34" charset="0"/>
              </a:rPr>
              <a:t>NCIS</a:t>
            </a:r>
          </a:p>
          <a:p>
            <a:pPr marL="571500" indent="-571500">
              <a:lnSpc>
                <a:spcPct val="150000"/>
              </a:lnSpc>
              <a:buFont typeface="Wingdings" panose="05000000000000000000" pitchFamily="2" charset="2"/>
              <a:buChar char="§"/>
            </a:pPr>
            <a:r>
              <a:rPr lang="en-AU" sz="4000" dirty="0">
                <a:solidFill>
                  <a:schemeClr val="bg1"/>
                </a:solidFill>
                <a:latin typeface="Arial" panose="020B0604020202020204" pitchFamily="34" charset="0"/>
                <a:cs typeface="Arial" panose="020B0604020202020204" pitchFamily="34" charset="0"/>
              </a:rPr>
              <a:t>Silent Witness</a:t>
            </a:r>
          </a:p>
          <a:p>
            <a:pPr marL="571500" indent="-571500">
              <a:lnSpc>
                <a:spcPct val="150000"/>
              </a:lnSpc>
              <a:buFont typeface="Wingdings" panose="05000000000000000000" pitchFamily="2" charset="2"/>
              <a:buChar char="§"/>
            </a:pPr>
            <a:r>
              <a:rPr lang="en-AU" sz="4000" dirty="0">
                <a:solidFill>
                  <a:schemeClr val="bg1"/>
                </a:solidFill>
                <a:latin typeface="Arial" panose="020B0604020202020204" pitchFamily="34" charset="0"/>
                <a:cs typeface="Arial" panose="020B0604020202020204" pitchFamily="34" charset="0"/>
              </a:rPr>
              <a:t>Lewis</a:t>
            </a:r>
          </a:p>
          <a:p>
            <a:pPr marL="571500" indent="-571500">
              <a:lnSpc>
                <a:spcPct val="150000"/>
              </a:lnSpc>
              <a:buFont typeface="Wingdings" panose="05000000000000000000" pitchFamily="2" charset="2"/>
              <a:buChar char="§"/>
            </a:pPr>
            <a:r>
              <a:rPr lang="en-AU" sz="4000" dirty="0">
                <a:solidFill>
                  <a:schemeClr val="bg1"/>
                </a:solidFill>
                <a:latin typeface="Arial" panose="020B0604020202020204" pitchFamily="34" charset="0"/>
                <a:cs typeface="Arial" panose="020B0604020202020204" pitchFamily="34" charset="0"/>
              </a:rPr>
              <a:t>Death in Paradise</a:t>
            </a:r>
          </a:p>
          <a:p>
            <a:pPr marL="571500" indent="-571500">
              <a:lnSpc>
                <a:spcPct val="150000"/>
              </a:lnSpc>
              <a:buFont typeface="Wingdings" panose="05000000000000000000" pitchFamily="2" charset="2"/>
              <a:buChar char="§"/>
            </a:pPr>
            <a:r>
              <a:rPr lang="en-AU" sz="4000" dirty="0">
                <a:solidFill>
                  <a:schemeClr val="bg1"/>
                </a:solidFill>
                <a:latin typeface="Arial" panose="020B0604020202020204" pitchFamily="34" charset="0"/>
                <a:cs typeface="Arial" panose="020B0604020202020204" pitchFamily="34" charset="0"/>
              </a:rPr>
              <a:t>Vera</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011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10555"/>
            <a:ext cx="12192000" cy="667875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wrap="square" rtlCol="0">
            <a:spAutoFit/>
          </a:bodyPr>
          <a:lstStyle/>
          <a:p>
            <a:pPr lvl="1"/>
            <a:r>
              <a:rPr lang="en-AU" sz="3200" b="1" i="1" u="sng" dirty="0">
                <a:solidFill>
                  <a:srgbClr val="C00000"/>
                </a:solidFill>
              </a:rPr>
              <a:t>Sunday</a:t>
            </a:r>
            <a:r>
              <a:rPr lang="en-AU" sz="3200" dirty="0"/>
              <a:t> - 2 mile journey to Jerusalem from Bethany, where Jesus stays each night (Mark 11:9-10).  </a:t>
            </a:r>
            <a:r>
              <a:rPr lang="en-AU" sz="3200" i="1" dirty="0">
                <a:solidFill>
                  <a:srgbClr val="7030A0"/>
                </a:solidFill>
              </a:rPr>
              <a:t>Palm Sunday</a:t>
            </a:r>
            <a:br>
              <a:rPr lang="en-AU" sz="3200" dirty="0"/>
            </a:br>
            <a:r>
              <a:rPr lang="en-AU" sz="3200" b="1" i="1" u="sng" dirty="0">
                <a:solidFill>
                  <a:srgbClr val="C00000"/>
                </a:solidFill>
              </a:rPr>
              <a:t>Monday</a:t>
            </a:r>
            <a:r>
              <a:rPr lang="en-AU" sz="3200" dirty="0"/>
              <a:t> - Jesus protests financial transactions within the temple; argues with chief priests (Mark 11:15-18)</a:t>
            </a:r>
            <a:br>
              <a:rPr lang="en-AU" sz="3200" dirty="0"/>
            </a:br>
            <a:r>
              <a:rPr lang="en-AU" sz="3200" b="1" i="1" u="sng" dirty="0">
                <a:solidFill>
                  <a:srgbClr val="C00000"/>
                </a:solidFill>
              </a:rPr>
              <a:t>Tuesday</a:t>
            </a:r>
            <a:r>
              <a:rPr lang="en-AU" sz="3200" dirty="0"/>
              <a:t> - Jesus predicts/announces the date of his execution; debates with religious leaders; responds to question about greatest commandment (Matthew 21:23-24:2)</a:t>
            </a:r>
            <a:br>
              <a:rPr lang="en-AU" sz="3200" dirty="0"/>
            </a:br>
            <a:r>
              <a:rPr lang="en-AU" sz="3200" b="1" i="1" u="sng" dirty="0">
                <a:solidFill>
                  <a:srgbClr val="C00000"/>
                </a:solidFill>
              </a:rPr>
              <a:t>Tuesday</a:t>
            </a:r>
            <a:r>
              <a:rPr lang="en-AU" sz="3200" dirty="0"/>
              <a:t> - Judas contracts to betray Jesus (Luke 22:1-6) </a:t>
            </a:r>
            <a:r>
              <a:rPr lang="en-AU" sz="3200" i="1" dirty="0">
                <a:solidFill>
                  <a:srgbClr val="7030A0"/>
                </a:solidFill>
              </a:rPr>
              <a:t>Olivet Discourse</a:t>
            </a:r>
            <a:br>
              <a:rPr lang="en-AU" sz="3200" dirty="0"/>
            </a:br>
            <a:br>
              <a:rPr lang="en-AU" sz="2200" dirty="0"/>
            </a:br>
            <a:r>
              <a:rPr lang="en-AU" sz="3200" b="1" i="1" u="sng" dirty="0">
                <a:solidFill>
                  <a:srgbClr val="C00000"/>
                </a:solidFill>
              </a:rPr>
              <a:t>Wednesday</a:t>
            </a:r>
            <a:r>
              <a:rPr lang="en-AU" sz="3200" dirty="0"/>
              <a:t> - Jesus warns against religious leaders, calling them hypocrites and snakes; From </a:t>
            </a:r>
            <a:r>
              <a:rPr lang="en-AU" sz="3200" i="1" dirty="0"/>
              <a:t>Mount of Olives</a:t>
            </a:r>
            <a:r>
              <a:rPr lang="en-AU" sz="3200" dirty="0"/>
              <a:t>, Jesus mourns Jerusalem's rejection and pending destruction (Matthew 22 &amp; 23)</a:t>
            </a:r>
          </a:p>
          <a:p>
            <a:pPr lvl="1"/>
            <a:endParaRPr lang="en-AU" sz="2200" dirty="0"/>
          </a:p>
        </p:txBody>
      </p:sp>
      <p:sp>
        <p:nvSpPr>
          <p:cNvPr id="2" name="Title 1"/>
          <p:cNvSpPr>
            <a:spLocks noGrp="1"/>
          </p:cNvSpPr>
          <p:nvPr>
            <p:ph type="title"/>
          </p:nvPr>
        </p:nvSpPr>
        <p:spPr>
          <a:xfrm>
            <a:off x="-51371" y="-402628"/>
            <a:ext cx="12192000" cy="111318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pPr algn="ctr"/>
            <a:r>
              <a:rPr lang="en-AU" dirty="0">
                <a:latin typeface="Berlin Sans FB Demi" panose="020E0802020502020306" pitchFamily="34" charset="0"/>
              </a:rPr>
              <a:t>The Facts Timeline</a:t>
            </a:r>
          </a:p>
        </p:txBody>
      </p:sp>
    </p:spTree>
    <p:extLst>
      <p:ext uri="{BB962C8B-B14F-4D97-AF65-F5344CB8AC3E}">
        <p14:creationId xmlns:p14="http://schemas.microsoft.com/office/powerpoint/2010/main" val="3039424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052470"/>
            <a:ext cx="12192000" cy="535531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wrap="square" rtlCol="0">
            <a:spAutoFit/>
          </a:bodyPr>
          <a:lstStyle/>
          <a:p>
            <a:br>
              <a:rPr lang="en-AU" sz="2200" dirty="0"/>
            </a:br>
            <a:r>
              <a:rPr lang="en-AU" sz="3200" b="1" i="1" u="sng" dirty="0">
                <a:solidFill>
                  <a:srgbClr val="C00000"/>
                </a:solidFill>
              </a:rPr>
              <a:t>Thursday</a:t>
            </a:r>
            <a:r>
              <a:rPr lang="en-AU" sz="3200" dirty="0"/>
              <a:t> </a:t>
            </a:r>
            <a:r>
              <a:rPr lang="en-AU" sz="3200" dirty="0">
                <a:solidFill>
                  <a:schemeClr val="accent2">
                    <a:lumMod val="50000"/>
                  </a:schemeClr>
                </a:solidFill>
              </a:rPr>
              <a:t>(6pm-11:30pm) </a:t>
            </a:r>
            <a:r>
              <a:rPr lang="en-AU" sz="3200" dirty="0"/>
              <a:t>- Last supper with disciples - Passover meal (Luke 22: 7–38)</a:t>
            </a:r>
            <a:br>
              <a:rPr lang="en-AU" sz="3200" dirty="0"/>
            </a:br>
            <a:br>
              <a:rPr lang="en-AU" sz="3200" dirty="0"/>
            </a:br>
            <a:r>
              <a:rPr lang="en-AU" sz="3200" b="1" i="1" u="sng" dirty="0">
                <a:solidFill>
                  <a:srgbClr val="C00000"/>
                </a:solidFill>
              </a:rPr>
              <a:t>Thursday</a:t>
            </a:r>
            <a:r>
              <a:rPr lang="en-AU" sz="3200" dirty="0"/>
              <a:t> </a:t>
            </a:r>
            <a:r>
              <a:rPr lang="en-AU" sz="3200" dirty="0">
                <a:solidFill>
                  <a:schemeClr val="accent2">
                    <a:lumMod val="50000"/>
                  </a:schemeClr>
                </a:solidFill>
              </a:rPr>
              <a:t>(11:30 pm) </a:t>
            </a:r>
            <a:r>
              <a:rPr lang="en-AU" sz="3200" dirty="0"/>
              <a:t>– </a:t>
            </a:r>
            <a:r>
              <a:rPr lang="en-AU" sz="3200" b="1" i="1" u="sng" dirty="0">
                <a:solidFill>
                  <a:srgbClr val="C00000"/>
                </a:solidFill>
              </a:rPr>
              <a:t>Friday</a:t>
            </a:r>
            <a:r>
              <a:rPr lang="en-AU" sz="3200" dirty="0"/>
              <a:t> </a:t>
            </a:r>
            <a:r>
              <a:rPr lang="en-AU" sz="3200" dirty="0">
                <a:solidFill>
                  <a:schemeClr val="accent2">
                    <a:lumMod val="50000"/>
                  </a:schemeClr>
                </a:solidFill>
              </a:rPr>
              <a:t>(1:00 am) </a:t>
            </a:r>
            <a:r>
              <a:rPr lang="en-AU" sz="3200" dirty="0"/>
              <a:t>- Garden of Gethsemane - Jesus waits for his arrest (John 18: 1- 11) </a:t>
            </a:r>
            <a:br>
              <a:rPr lang="en-AU" sz="3200" dirty="0"/>
            </a:br>
            <a:endParaRPr lang="en-AU" sz="3200" dirty="0"/>
          </a:p>
          <a:p>
            <a:r>
              <a:rPr lang="en-AU" sz="3200" b="1" i="1" u="sng" dirty="0">
                <a:solidFill>
                  <a:srgbClr val="C00000"/>
                </a:solidFill>
              </a:rPr>
              <a:t>Friday</a:t>
            </a:r>
            <a:r>
              <a:rPr lang="en-AU" sz="3200" dirty="0"/>
              <a:t> </a:t>
            </a:r>
            <a:r>
              <a:rPr lang="en-AU" sz="3200" dirty="0">
                <a:solidFill>
                  <a:schemeClr val="accent2">
                    <a:lumMod val="50000"/>
                  </a:schemeClr>
                </a:solidFill>
              </a:rPr>
              <a:t>(1:00am-1:30am) </a:t>
            </a:r>
            <a:r>
              <a:rPr lang="en-AU" sz="3200" dirty="0"/>
              <a:t>- Confrontation in Garden and Jesus' Arrest (John 18: 1- 11) </a:t>
            </a:r>
            <a:br>
              <a:rPr lang="en-AU" sz="3200" dirty="0"/>
            </a:br>
            <a:br>
              <a:rPr lang="en-AU" sz="3200" dirty="0"/>
            </a:br>
            <a:endParaRPr lang="en-AU" sz="3200" dirty="0"/>
          </a:p>
        </p:txBody>
      </p:sp>
      <p:sp>
        <p:nvSpPr>
          <p:cNvPr id="2" name="Title 1"/>
          <p:cNvSpPr>
            <a:spLocks noGrp="1"/>
          </p:cNvSpPr>
          <p:nvPr>
            <p:ph type="title"/>
          </p:nvPr>
        </p:nvSpPr>
        <p:spPr>
          <a:xfrm>
            <a:off x="0" y="-145774"/>
            <a:ext cx="12192000" cy="111318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pPr algn="ctr"/>
            <a:r>
              <a:rPr lang="en-AU" dirty="0">
                <a:latin typeface="Berlin Sans FB Demi" panose="020E0802020502020306" pitchFamily="34" charset="0"/>
              </a:rPr>
              <a:t>The Facts Timeline</a:t>
            </a:r>
          </a:p>
        </p:txBody>
      </p:sp>
    </p:spTree>
    <p:extLst>
      <p:ext uri="{BB962C8B-B14F-4D97-AF65-F5344CB8AC3E}">
        <p14:creationId xmlns:p14="http://schemas.microsoft.com/office/powerpoint/2010/main" val="4249572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784830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wrap="square" rtlCol="0">
            <a:spAutoFit/>
          </a:bodyPr>
          <a:lstStyle/>
          <a:p>
            <a:r>
              <a:rPr lang="en-AU" sz="3200" b="1" i="1" u="sng" dirty="0">
                <a:solidFill>
                  <a:srgbClr val="C00000"/>
                </a:solidFill>
              </a:rPr>
              <a:t>Friday</a:t>
            </a:r>
            <a:r>
              <a:rPr lang="en-AU" sz="3200" dirty="0"/>
              <a:t> </a:t>
            </a:r>
            <a:r>
              <a:rPr lang="en-AU" sz="3200" dirty="0">
                <a:solidFill>
                  <a:schemeClr val="accent2">
                    <a:lumMod val="50000"/>
                  </a:schemeClr>
                </a:solidFill>
              </a:rPr>
              <a:t>(1:30am-3:00am) </a:t>
            </a:r>
            <a:r>
              <a:rPr lang="en-AU" sz="3200" dirty="0"/>
              <a:t>– (Matthew 26:57-68) – Taken to High Priest &amp; Whole Sanhedrin.</a:t>
            </a:r>
            <a:br>
              <a:rPr lang="en-AU" sz="3200" dirty="0"/>
            </a:br>
            <a:r>
              <a:rPr lang="en-AU" sz="3200" b="1" u="sng" dirty="0">
                <a:latin typeface="Arial Black" panose="020B0A04020102020204" pitchFamily="34" charset="0"/>
              </a:rPr>
              <a:t>Trial 1</a:t>
            </a:r>
            <a:r>
              <a:rPr lang="en-AU" sz="3200" dirty="0"/>
              <a:t>: Annas, former Jewish High Priest for 16 years - Jesus receives initial physical abuse.</a:t>
            </a:r>
            <a:br>
              <a:rPr lang="en-AU" sz="3200" dirty="0"/>
            </a:br>
            <a:endParaRPr lang="en-AU" sz="3200" dirty="0"/>
          </a:p>
          <a:p>
            <a:r>
              <a:rPr lang="en-AU" sz="3200" b="1" u="sng" dirty="0">
                <a:latin typeface="Arial Black" panose="020B0A04020102020204" pitchFamily="34" charset="0"/>
              </a:rPr>
              <a:t>Trial 2</a:t>
            </a:r>
            <a:r>
              <a:rPr lang="en-AU" sz="3200" dirty="0"/>
              <a:t>: Current Jewish High Priest, Caiaphas, and the Sanhedrin Court – Jesus bloodied by abuse.</a:t>
            </a:r>
            <a:br>
              <a:rPr lang="en-AU" sz="3200" dirty="0"/>
            </a:br>
            <a:br>
              <a:rPr lang="en-AU" sz="3200" dirty="0"/>
            </a:br>
            <a:r>
              <a:rPr lang="en-AU" sz="3200" b="1" i="1" u="sng" dirty="0">
                <a:solidFill>
                  <a:srgbClr val="C00000"/>
                </a:solidFill>
              </a:rPr>
              <a:t>Friday</a:t>
            </a:r>
            <a:r>
              <a:rPr lang="en-AU" sz="3200" dirty="0"/>
              <a:t> </a:t>
            </a:r>
            <a:r>
              <a:rPr lang="en-AU" sz="3200" dirty="0">
                <a:solidFill>
                  <a:schemeClr val="accent2">
                    <a:lumMod val="50000"/>
                  </a:schemeClr>
                </a:solidFill>
              </a:rPr>
              <a:t>(3:00am-5:00am) </a:t>
            </a:r>
            <a:r>
              <a:rPr lang="en-AU" sz="3200" dirty="0"/>
              <a:t>- Imprisonment at Caiaphas' palace (John 18:28)</a:t>
            </a:r>
            <a:br>
              <a:rPr lang="en-AU" sz="3200" dirty="0"/>
            </a:br>
            <a:br>
              <a:rPr lang="en-AU" sz="3200" dirty="0"/>
            </a:br>
            <a:r>
              <a:rPr lang="en-AU" sz="3200" b="1" i="1" u="sng" dirty="0">
                <a:solidFill>
                  <a:srgbClr val="C00000"/>
                </a:solidFill>
              </a:rPr>
              <a:t>Friday</a:t>
            </a:r>
            <a:r>
              <a:rPr lang="en-AU" sz="3200" dirty="0"/>
              <a:t> </a:t>
            </a:r>
            <a:r>
              <a:rPr lang="en-AU" sz="3200" dirty="0">
                <a:solidFill>
                  <a:schemeClr val="accent2">
                    <a:lumMod val="50000"/>
                  </a:schemeClr>
                </a:solidFill>
              </a:rPr>
              <a:t>(5:00am-6:00am) </a:t>
            </a:r>
            <a:r>
              <a:rPr lang="en-AU" sz="3200" dirty="0"/>
              <a:t>- </a:t>
            </a:r>
            <a:r>
              <a:rPr lang="en-AU" sz="3200" b="1" u="sng" dirty="0">
                <a:latin typeface="Arial Black" panose="020B0A04020102020204" pitchFamily="34" charset="0"/>
              </a:rPr>
              <a:t>Trial 3</a:t>
            </a:r>
            <a:r>
              <a:rPr lang="en-AU" sz="3200" dirty="0"/>
              <a:t>: All the Jewish elders, including the High Priest, Scribes and whole Sanhedrin. They decide to ask the Roman government to kill Jesus (Luke 23: 1-2)</a:t>
            </a:r>
            <a:br>
              <a:rPr lang="en-AU" sz="2000" dirty="0"/>
            </a:br>
            <a:br>
              <a:rPr lang="en-AU" sz="2000" dirty="0"/>
            </a:br>
            <a:br>
              <a:rPr lang="en-AU" dirty="0"/>
            </a:br>
            <a:endParaRPr lang="en-AU" dirty="0"/>
          </a:p>
        </p:txBody>
      </p:sp>
    </p:spTree>
    <p:extLst>
      <p:ext uri="{BB962C8B-B14F-4D97-AF65-F5344CB8AC3E}">
        <p14:creationId xmlns:p14="http://schemas.microsoft.com/office/powerpoint/2010/main" val="1310911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6138"/>
            <a:ext cx="12192000" cy="680186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wrap="square" rtlCol="0">
            <a:spAutoFit/>
          </a:bodyPr>
          <a:lstStyle/>
          <a:p>
            <a:br>
              <a:rPr lang="en-AU" sz="2000" dirty="0"/>
            </a:br>
            <a:r>
              <a:rPr lang="en-AU" sz="3200" b="1" i="1" u="sng" dirty="0">
                <a:solidFill>
                  <a:srgbClr val="C00000"/>
                </a:solidFill>
              </a:rPr>
              <a:t>Friday</a:t>
            </a:r>
            <a:r>
              <a:rPr lang="en-AU" sz="3200" dirty="0"/>
              <a:t> </a:t>
            </a:r>
            <a:r>
              <a:rPr lang="en-AU" sz="3200" dirty="0">
                <a:solidFill>
                  <a:schemeClr val="accent2">
                    <a:lumMod val="50000"/>
                  </a:schemeClr>
                </a:solidFill>
              </a:rPr>
              <a:t>(6:00am-7:00am) </a:t>
            </a:r>
            <a:r>
              <a:rPr lang="en-AU" sz="3200" dirty="0"/>
              <a:t>- </a:t>
            </a:r>
            <a:r>
              <a:rPr lang="en-AU" sz="3200" b="1" u="sng" dirty="0">
                <a:latin typeface="Arial Black" panose="020B0A04020102020204" pitchFamily="34" charset="0"/>
              </a:rPr>
              <a:t>Trial 4</a:t>
            </a:r>
            <a:r>
              <a:rPr lang="en-AU" sz="3200" dirty="0"/>
              <a:t>: Hearing before Roman governor Pilate, who declares, "I find no guilt in this man." (Matthew 27: 11-14)</a:t>
            </a:r>
            <a:br>
              <a:rPr lang="en-AU" sz="3200" dirty="0"/>
            </a:br>
            <a:br>
              <a:rPr lang="en-AU" sz="3200" dirty="0"/>
            </a:br>
            <a:r>
              <a:rPr lang="en-AU" sz="3200" b="1" i="1" u="sng" dirty="0">
                <a:solidFill>
                  <a:srgbClr val="C00000"/>
                </a:solidFill>
              </a:rPr>
              <a:t>Friday</a:t>
            </a:r>
            <a:r>
              <a:rPr lang="en-AU" sz="3200" dirty="0"/>
              <a:t> </a:t>
            </a:r>
            <a:r>
              <a:rPr lang="en-AU" sz="3200" dirty="0">
                <a:solidFill>
                  <a:schemeClr val="accent2">
                    <a:lumMod val="50000"/>
                  </a:schemeClr>
                </a:solidFill>
              </a:rPr>
              <a:t>(7:00-7:30am) </a:t>
            </a:r>
            <a:r>
              <a:rPr lang="en-AU" sz="3200" dirty="0"/>
              <a:t>- </a:t>
            </a:r>
            <a:r>
              <a:rPr lang="en-AU" sz="3200" b="1" u="sng" dirty="0">
                <a:latin typeface="Arial Black" panose="020B0A04020102020204" pitchFamily="34" charset="0"/>
              </a:rPr>
              <a:t>Trial 5</a:t>
            </a:r>
            <a:r>
              <a:rPr lang="en-AU" sz="3200" dirty="0"/>
              <a:t>: Hearing before Herod Antipas, the son of Herod the Great, who had jurisdiction over Galilee. Jesus refused to answer any questions so Herod returned him quickly to Pilate (Luke 23: 6-12)</a:t>
            </a:r>
            <a:br>
              <a:rPr lang="en-AU" sz="3200" dirty="0"/>
            </a:br>
            <a:br>
              <a:rPr lang="en-AU" sz="3200" dirty="0"/>
            </a:br>
            <a:r>
              <a:rPr lang="en-AU" sz="3200" b="1" i="1" u="sng" dirty="0">
                <a:solidFill>
                  <a:srgbClr val="C00000"/>
                </a:solidFill>
              </a:rPr>
              <a:t>Friday</a:t>
            </a:r>
            <a:r>
              <a:rPr lang="en-AU" sz="3200" dirty="0"/>
              <a:t> </a:t>
            </a:r>
            <a:r>
              <a:rPr lang="en-AU" sz="3200" dirty="0">
                <a:solidFill>
                  <a:srgbClr val="FFFF00"/>
                </a:solidFill>
              </a:rPr>
              <a:t>(7:30am-8:30am) </a:t>
            </a:r>
            <a:r>
              <a:rPr lang="en-AU" sz="3200" dirty="0"/>
              <a:t>- </a:t>
            </a:r>
            <a:r>
              <a:rPr lang="en-AU" sz="3200" b="1" u="sng" dirty="0">
                <a:latin typeface="Arial Black" panose="020B0A04020102020204" pitchFamily="34" charset="0"/>
              </a:rPr>
              <a:t>Trial 6</a:t>
            </a:r>
            <a:r>
              <a:rPr lang="en-AU" sz="3200" dirty="0"/>
              <a:t>: Pilate repeatedly tried to release Jesus but the Jewish leaders continued to object. Pilate physically tortured and beat Jesus beyond recognition seeking to satisfy the Jewish leaders. However the Jews demanded that Jesus be crucified. Pilate resisted but eventually gave the order to execute Jesus (John 19: 4-15)</a:t>
            </a:r>
            <a:endParaRPr lang="en-AU" dirty="0"/>
          </a:p>
        </p:txBody>
      </p:sp>
    </p:spTree>
    <p:extLst>
      <p:ext uri="{BB962C8B-B14F-4D97-AF65-F5344CB8AC3E}">
        <p14:creationId xmlns:p14="http://schemas.microsoft.com/office/powerpoint/2010/main" val="3821412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0"/>
            <a:ext cx="12210052" cy="6857999"/>
          </a:xfrm>
          <a:prstGeom prst="rect">
            <a:avLst/>
          </a:prstGeom>
        </p:spPr>
      </p:pic>
      <p:sp>
        <p:nvSpPr>
          <p:cNvPr id="4" name="Rectangle 3">
            <a:extLst>
              <a:ext uri="{FF2B5EF4-FFF2-40B4-BE49-F238E27FC236}">
                <a16:creationId xmlns:a16="http://schemas.microsoft.com/office/drawing/2014/main" id="{2D06BE26-E961-3314-87C0-E65470344B49}"/>
              </a:ext>
            </a:extLst>
          </p:cNvPr>
          <p:cNvSpPr/>
          <p:nvPr/>
        </p:nvSpPr>
        <p:spPr>
          <a:xfrm>
            <a:off x="-1" y="-1"/>
            <a:ext cx="12191999" cy="6857999"/>
          </a:xfrm>
          <a:prstGeom prst="rect">
            <a:avLst/>
          </a:prstGeom>
          <a:solidFill>
            <a:schemeClr val="tx1">
              <a:alpha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0" y="-106016"/>
            <a:ext cx="12191999" cy="6494085"/>
          </a:xfrm>
          <a:prstGeom prst="rect">
            <a:avLst/>
          </a:prstGeom>
          <a:noFill/>
        </p:spPr>
        <p:txBody>
          <a:bodyPr wrap="square" rtlCol="0">
            <a:spAutoFit/>
          </a:bodyPr>
          <a:lstStyle/>
          <a:p>
            <a:r>
              <a:rPr lang="en-AU" sz="3200" b="1" i="1" u="sng" dirty="0">
                <a:solidFill>
                  <a:srgbClr val="FF0000"/>
                </a:solidFill>
              </a:rPr>
              <a:t>Friday</a:t>
            </a:r>
            <a:r>
              <a:rPr lang="en-AU" sz="3200" dirty="0"/>
              <a:t>  </a:t>
            </a:r>
            <a:r>
              <a:rPr lang="en-AU" sz="3200" dirty="0">
                <a:solidFill>
                  <a:schemeClr val="bg1"/>
                </a:solidFill>
              </a:rPr>
              <a:t>(8:30am-9:00am) - Pilate's Roman soldiers take Jesus into the court ("</a:t>
            </a:r>
            <a:r>
              <a:rPr lang="en-AU" sz="3200" dirty="0" err="1">
                <a:solidFill>
                  <a:schemeClr val="bg1"/>
                </a:solidFill>
              </a:rPr>
              <a:t>Praetorium</a:t>
            </a:r>
            <a:r>
              <a:rPr lang="en-AU" sz="3200" dirty="0">
                <a:solidFill>
                  <a:schemeClr val="bg1"/>
                </a:solidFill>
              </a:rPr>
              <a:t>") and enjoy mockery and continued 				torture, including driving thorns into his skull (Mark 15: 16-20) </a:t>
            </a:r>
            <a:br>
              <a:rPr lang="en-AU" sz="3200" dirty="0">
                <a:solidFill>
                  <a:schemeClr val="bg1">
                    <a:lumMod val="95000"/>
                  </a:schemeClr>
                </a:solidFill>
              </a:rPr>
            </a:br>
            <a:br>
              <a:rPr lang="en-AU" sz="3200" dirty="0">
                <a:solidFill>
                  <a:schemeClr val="bg1">
                    <a:lumMod val="95000"/>
                  </a:schemeClr>
                </a:solidFill>
              </a:rPr>
            </a:br>
            <a:r>
              <a:rPr lang="en-AU" sz="3200" b="1" i="1" u="sng" dirty="0">
                <a:solidFill>
                  <a:srgbClr val="FF0000"/>
                </a:solidFill>
              </a:rPr>
              <a:t>Friday</a:t>
            </a:r>
            <a:r>
              <a:rPr lang="en-AU" sz="3200" dirty="0"/>
              <a:t> </a:t>
            </a:r>
            <a:r>
              <a:rPr lang="en-AU" sz="3200" dirty="0">
                <a:solidFill>
                  <a:schemeClr val="bg1"/>
                </a:solidFill>
              </a:rPr>
              <a:t>(9:00am-12:00 noon) - Jesus forced to carry his own </a:t>
            </a:r>
          </a:p>
          <a:p>
            <a:r>
              <a:rPr lang="en-AU" sz="3200" dirty="0">
                <a:solidFill>
                  <a:schemeClr val="bg1"/>
                </a:solidFill>
              </a:rPr>
              <a:t>            cross, then actual crucifixion (John 19: 16-24)</a:t>
            </a:r>
            <a:br>
              <a:rPr lang="en-AU" sz="3200" dirty="0">
                <a:solidFill>
                  <a:schemeClr val="bg1"/>
                </a:solidFill>
              </a:rPr>
            </a:br>
            <a:br>
              <a:rPr lang="en-AU" sz="3200" dirty="0"/>
            </a:br>
            <a:r>
              <a:rPr lang="en-AU" sz="3200" b="1" i="1" u="sng" dirty="0">
                <a:solidFill>
                  <a:srgbClr val="FF0000"/>
                </a:solidFill>
              </a:rPr>
              <a:t>Friday</a:t>
            </a:r>
            <a:r>
              <a:rPr lang="en-AU" sz="3200" dirty="0"/>
              <a:t> </a:t>
            </a:r>
            <a:r>
              <a:rPr lang="en-AU" sz="3200" dirty="0">
                <a:solidFill>
                  <a:schemeClr val="bg1"/>
                </a:solidFill>
              </a:rPr>
              <a:t>(12:00 noon - 3:00pm) - Momentous final 3 hours on the   				cross (Luke 23: 44-46)</a:t>
            </a:r>
            <a:br>
              <a:rPr lang="en-AU" sz="3200" dirty="0">
                <a:solidFill>
                  <a:schemeClr val="bg1"/>
                </a:solidFill>
              </a:rPr>
            </a:br>
            <a:br>
              <a:rPr lang="en-AU" sz="3200" dirty="0"/>
            </a:br>
            <a:r>
              <a:rPr lang="en-AU" sz="3200" b="1" i="1" u="sng" dirty="0">
                <a:solidFill>
                  <a:srgbClr val="FF0000"/>
                </a:solidFill>
              </a:rPr>
              <a:t>Friday</a:t>
            </a:r>
            <a:r>
              <a:rPr lang="en-AU" sz="3200" dirty="0"/>
              <a:t> </a:t>
            </a:r>
            <a:r>
              <a:rPr lang="en-AU" sz="3200" dirty="0">
                <a:solidFill>
                  <a:schemeClr val="bg1"/>
                </a:solidFill>
              </a:rPr>
              <a:t>(3:00pm) - Death (Matthew 27: 50-56)</a:t>
            </a:r>
            <a:br>
              <a:rPr lang="en-AU" sz="3200" dirty="0">
                <a:solidFill>
                  <a:schemeClr val="bg1"/>
                </a:solidFill>
              </a:rPr>
            </a:br>
            <a:br>
              <a:rPr lang="en-AU" sz="3200" dirty="0">
                <a:ln>
                  <a:solidFill>
                    <a:schemeClr val="bg1"/>
                  </a:solidFill>
                </a:ln>
                <a:solidFill>
                  <a:schemeClr val="bg1"/>
                </a:solidFill>
              </a:rPr>
            </a:br>
            <a:r>
              <a:rPr lang="en-AU" sz="3200" b="1" i="1" u="sng" dirty="0">
                <a:solidFill>
                  <a:srgbClr val="FA0000"/>
                </a:solidFill>
              </a:rPr>
              <a:t>Friday</a:t>
            </a:r>
            <a:r>
              <a:rPr lang="en-AU" sz="3200" dirty="0">
                <a:solidFill>
                  <a:schemeClr val="bg1"/>
                </a:solidFill>
              </a:rPr>
              <a:t> (Before Sunset) - Burial  (Matthew 27: 57-66)</a:t>
            </a:r>
            <a:endParaRPr lang="en-AU" dirty="0">
              <a:solidFill>
                <a:schemeClr val="bg1"/>
              </a:solidFill>
            </a:endParaRPr>
          </a:p>
        </p:txBody>
      </p:sp>
    </p:spTree>
    <p:extLst>
      <p:ext uri="{BB962C8B-B14F-4D97-AF65-F5344CB8AC3E}">
        <p14:creationId xmlns:p14="http://schemas.microsoft.com/office/powerpoint/2010/main" val="3997299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266091"/>
          </a:xfrm>
          <a:gradFill>
            <a:gsLst>
              <a:gs pos="32000">
                <a:srgbClr val="FFC000"/>
              </a:gs>
              <a:gs pos="100000">
                <a:srgbClr val="B5D2EC"/>
              </a:gs>
              <a:gs pos="100000">
                <a:schemeClr val="accent1">
                  <a:lumMod val="45000"/>
                  <a:lumOff val="55000"/>
                </a:schemeClr>
              </a:gs>
              <a:gs pos="80000">
                <a:srgbClr val="FA0000"/>
              </a:gs>
              <a:gs pos="100000">
                <a:schemeClr val="accent1">
                  <a:lumMod val="30000"/>
                  <a:lumOff val="70000"/>
                </a:schemeClr>
              </a:gs>
            </a:gsLst>
            <a:lin ang="5400000" scaled="1"/>
          </a:gradFill>
        </p:spPr>
        <p:txBody>
          <a:bodyPr/>
          <a:lstStyle/>
          <a:p>
            <a:pPr algn="ctr"/>
            <a:r>
              <a:rPr lang="en-AU" dirty="0">
                <a:latin typeface="Algerian" panose="04020705040A02060702" pitchFamily="82" charset="0"/>
              </a:rPr>
              <a:t>Illegal Aspects of Trials &amp; Crucifixion</a:t>
            </a:r>
          </a:p>
        </p:txBody>
      </p:sp>
      <p:sp>
        <p:nvSpPr>
          <p:cNvPr id="3" name="TextBox 2"/>
          <p:cNvSpPr txBox="1"/>
          <p:nvPr/>
        </p:nvSpPr>
        <p:spPr>
          <a:xfrm>
            <a:off x="0" y="1266092"/>
            <a:ext cx="12191999" cy="5632311"/>
          </a:xfrm>
          <a:prstGeom prst="rect">
            <a:avLst/>
          </a:prstGeom>
          <a:blipFill>
            <a:blip r:embed="rId3"/>
            <a:tile tx="0" ty="0" sx="100000" sy="100000" flip="none" algn="tl"/>
          </a:blipFill>
        </p:spPr>
        <p:txBody>
          <a:bodyPr wrap="square" rtlCol="0">
            <a:spAutoFit/>
          </a:bodyPr>
          <a:lstStyle/>
          <a:p>
            <a:pPr marL="457200" indent="-457200">
              <a:buAutoNum type="arabicParenR"/>
            </a:pPr>
            <a:endParaRPr lang="en-AU" sz="2200" i="1" dirty="0"/>
          </a:p>
          <a:p>
            <a:pPr marL="457200" indent="-457200">
              <a:buAutoNum type="arabicParenR"/>
            </a:pPr>
            <a:r>
              <a:rPr lang="en-AU" sz="3200" i="1" dirty="0"/>
              <a:t>Jesus was arrested secretly at night and was not formally charged of any offense.  Judas simply pointed out Jesus, and a crowd arrested Him. There was no legal basis for this.</a:t>
            </a:r>
          </a:p>
          <a:p>
            <a:r>
              <a:rPr lang="en-AU" sz="3200" dirty="0"/>
              <a:t>	</a:t>
            </a:r>
          </a:p>
          <a:p>
            <a:r>
              <a:rPr lang="en-AU" sz="3200" dirty="0"/>
              <a:t>	In his book </a:t>
            </a:r>
            <a:r>
              <a:rPr lang="en-AU" sz="3200" i="1" dirty="0"/>
              <a:t>Criminal Jurisprudence of the Ancient Hebrews</a:t>
            </a:r>
            <a:r>
              <a:rPr lang="en-AU" sz="3200" dirty="0"/>
              <a:t>, Samuel Mendelsohn states, “The testimony of an accomplice [in this case, Judas] is not permissible by Rabbinic law…and no 	man’s life, nor his liberty, nor his reputation can be endangered by the malice of the one who has confessed himself a </a:t>
            </a:r>
            <a:r>
              <a:rPr lang="en-AU" sz="3200"/>
              <a:t>criminal.”</a:t>
            </a:r>
          </a:p>
          <a:p>
            <a:endParaRPr lang="en-AU" sz="3200" dirty="0"/>
          </a:p>
          <a:p>
            <a:endParaRPr lang="en-AU" dirty="0"/>
          </a:p>
        </p:txBody>
      </p:sp>
    </p:spTree>
    <p:extLst>
      <p:ext uri="{BB962C8B-B14F-4D97-AF65-F5344CB8AC3E}">
        <p14:creationId xmlns:p14="http://schemas.microsoft.com/office/powerpoint/2010/main" val="802165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266091"/>
          </a:xfrm>
          <a:gradFill>
            <a:gsLst>
              <a:gs pos="32000">
                <a:srgbClr val="FFC000"/>
              </a:gs>
              <a:gs pos="100000">
                <a:srgbClr val="B5D2EC"/>
              </a:gs>
              <a:gs pos="100000">
                <a:schemeClr val="accent1">
                  <a:lumMod val="45000"/>
                  <a:lumOff val="55000"/>
                </a:schemeClr>
              </a:gs>
              <a:gs pos="80000">
                <a:srgbClr val="FA0000"/>
              </a:gs>
              <a:gs pos="100000">
                <a:schemeClr val="accent1">
                  <a:lumMod val="30000"/>
                  <a:lumOff val="70000"/>
                </a:schemeClr>
              </a:gs>
            </a:gsLst>
            <a:lin ang="5400000" scaled="1"/>
          </a:gradFill>
        </p:spPr>
        <p:txBody>
          <a:bodyPr/>
          <a:lstStyle/>
          <a:p>
            <a:pPr algn="ctr"/>
            <a:r>
              <a:rPr lang="en-AU" dirty="0">
                <a:latin typeface="Algerian" panose="04020705040A02060702" pitchFamily="82" charset="0"/>
              </a:rPr>
              <a:t>Illegal Aspects of Trials &amp; Crucifixion</a:t>
            </a:r>
          </a:p>
        </p:txBody>
      </p:sp>
      <p:sp>
        <p:nvSpPr>
          <p:cNvPr id="3" name="TextBox 2"/>
          <p:cNvSpPr txBox="1"/>
          <p:nvPr/>
        </p:nvSpPr>
        <p:spPr>
          <a:xfrm>
            <a:off x="0" y="1266092"/>
            <a:ext cx="12191999" cy="5909310"/>
          </a:xfrm>
          <a:prstGeom prst="rect">
            <a:avLst/>
          </a:prstGeom>
          <a:blipFill>
            <a:blip r:embed="rId3"/>
            <a:tile tx="0" ty="0" sx="100000" sy="100000" flip="none" algn="tl"/>
          </a:blipFill>
        </p:spPr>
        <p:txBody>
          <a:bodyPr wrap="square" rtlCol="0">
            <a:spAutoFit/>
          </a:bodyPr>
          <a:lstStyle/>
          <a:p>
            <a:pPr marL="457200" indent="-457200">
              <a:buAutoNum type="arabicParenR"/>
            </a:pPr>
            <a:endParaRPr lang="en-AU" sz="2200" i="1" dirty="0"/>
          </a:p>
          <a:p>
            <a:r>
              <a:rPr lang="en-AU" sz="3200" i="1" dirty="0"/>
              <a:t>2)  Jesus was examined by Annas in a secret night proceeding</a:t>
            </a:r>
            <a:r>
              <a:rPr lang="en-AU" sz="3200" dirty="0"/>
              <a:t> (</a:t>
            </a:r>
            <a:r>
              <a:rPr lang="en-AU" sz="3200" b="1" u="sng" dirty="0"/>
              <a:t>John 18:12-14</a:t>
            </a:r>
            <a:r>
              <a:rPr lang="en-AU" sz="3200" dirty="0"/>
              <a:t>, </a:t>
            </a:r>
            <a:r>
              <a:rPr lang="en-AU" sz="3200" b="1" u="sng" dirty="0"/>
              <a:t>19-23</a:t>
            </a:r>
            <a:r>
              <a:rPr lang="en-AU" sz="3200" dirty="0"/>
              <a:t>).</a:t>
            </a:r>
          </a:p>
          <a:p>
            <a:r>
              <a:rPr lang="en-AU" sz="3200" dirty="0"/>
              <a:t>	</a:t>
            </a:r>
          </a:p>
          <a:p>
            <a:r>
              <a:rPr lang="en-AU" sz="3200" dirty="0"/>
              <a:t>	</a:t>
            </a:r>
            <a:r>
              <a:rPr lang="en-AU" sz="3200" i="1" dirty="0"/>
              <a:t>The Sanhedrin court illegally held its trial before sunrise</a:t>
            </a:r>
            <a:r>
              <a:rPr lang="en-AU" sz="3200" dirty="0"/>
              <a:t>.   According to the Talmud, the Sanhedrin is </a:t>
            </a:r>
            <a:r>
              <a:rPr lang="en-AU" sz="3200" i="1" dirty="0">
                <a:effectLst>
                  <a:outerShdw blurRad="38100" dist="38100" dir="2700000" algn="tl">
                    <a:srgbClr val="000000">
                      <a:alpha val="43137"/>
                    </a:srgbClr>
                  </a:outerShdw>
                </a:effectLst>
              </a:rPr>
              <a:t>forbidden</a:t>
            </a:r>
            <a:r>
              <a:rPr lang="en-AU" sz="3200" dirty="0"/>
              <a:t> from convening between the time of the </a:t>
            </a:r>
            <a:r>
              <a:rPr lang="en-AU" sz="3200" dirty="0">
                <a:effectLst>
                  <a:outerShdw blurRad="38100" dist="38100" dir="2700000" algn="tl">
                    <a:srgbClr val="000000">
                      <a:alpha val="43137"/>
                    </a:srgbClr>
                  </a:outerShdw>
                </a:effectLst>
              </a:rPr>
              <a:t>evening and morning sacrifice</a:t>
            </a:r>
            <a:r>
              <a:rPr lang="en-AU" sz="3200" dirty="0"/>
              <a:t>. In the book </a:t>
            </a:r>
            <a:r>
              <a:rPr lang="en-AU" sz="3200" i="1" dirty="0"/>
              <a:t>Jesus Before the Sanhedrin</a:t>
            </a:r>
            <a:r>
              <a:rPr lang="en-AU" sz="3200" dirty="0"/>
              <a:t>, M.M. Lemann states that </a:t>
            </a:r>
            <a:r>
              <a:rPr lang="en-AU" sz="3200" i="1" dirty="0"/>
              <a:t>“no session [including a preliminary examination] of the court could take place before the offering of the morning sacrifice.”</a:t>
            </a:r>
          </a:p>
          <a:p>
            <a:endParaRPr lang="en-AU" sz="3200" dirty="0"/>
          </a:p>
          <a:p>
            <a:endParaRPr lang="en-AU" dirty="0"/>
          </a:p>
          <a:p>
            <a:endParaRPr lang="en-AU" dirty="0"/>
          </a:p>
        </p:txBody>
      </p:sp>
    </p:spTree>
    <p:extLst>
      <p:ext uri="{BB962C8B-B14F-4D97-AF65-F5344CB8AC3E}">
        <p14:creationId xmlns:p14="http://schemas.microsoft.com/office/powerpoint/2010/main" val="9443590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10201</TotalTime>
  <Words>1194</Words>
  <Application>Microsoft Office PowerPoint</Application>
  <PresentationFormat>Widescreen</PresentationFormat>
  <Paragraphs>83</Paragraphs>
  <Slides>15</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Algerian</vt:lpstr>
      <vt:lpstr>Arial</vt:lpstr>
      <vt:lpstr>Arial Black</vt:lpstr>
      <vt:lpstr>Arial Rounded MT Bold</vt:lpstr>
      <vt:lpstr>Berlin Sans FB Demi</vt:lpstr>
      <vt:lpstr>Calibri</vt:lpstr>
      <vt:lpstr>Calibri Light</vt:lpstr>
      <vt:lpstr>Stencil</vt:lpstr>
      <vt:lpstr>Wingdings</vt:lpstr>
      <vt:lpstr>Office Theme</vt:lpstr>
      <vt:lpstr>The Case of Christ</vt:lpstr>
      <vt:lpstr>PowerPoint Presentation</vt:lpstr>
      <vt:lpstr>The Facts Timeline</vt:lpstr>
      <vt:lpstr>The Facts Timeline</vt:lpstr>
      <vt:lpstr>PowerPoint Presentation</vt:lpstr>
      <vt:lpstr>PowerPoint Presentation</vt:lpstr>
      <vt:lpstr>PowerPoint Presentation</vt:lpstr>
      <vt:lpstr>Illegal Aspects of Trials &amp; Crucifixion</vt:lpstr>
      <vt:lpstr>Illegal Aspects of Trials &amp; Crucifixion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Case of Christ</dc:title>
  <dc:creator>David Eden</dc:creator>
  <cp:lastModifiedBy>Sue Roberts</cp:lastModifiedBy>
  <cp:revision>101</cp:revision>
  <dcterms:created xsi:type="dcterms:W3CDTF">2016-02-13T01:42:35Z</dcterms:created>
  <dcterms:modified xsi:type="dcterms:W3CDTF">2025-04-13T03:16:53Z</dcterms:modified>
</cp:coreProperties>
</file>