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8FF"/>
    <a:srgbClr val="17F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7620"/>
    <p:restoredTop sz="82595"/>
  </p:normalViewPr>
  <p:slideViewPr>
    <p:cSldViewPr snapToGrid="0">
      <p:cViewPr varScale="1">
        <p:scale>
          <a:sx n="102" d="100"/>
          <a:sy n="102" d="100"/>
        </p:scale>
        <p:origin x="804"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4" d="100"/>
          <a:sy n="94" d="100"/>
        </p:scale>
        <p:origin x="36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B7C04-B0AE-B549-B3C8-7D3C4EBE83E1}"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7AA8E4-0F3D-8543-9811-A9F25FAFE77B}" type="slidenum">
              <a:rPr lang="en-US" smtClean="0"/>
              <a:t>‹#›</a:t>
            </a:fld>
            <a:endParaRPr lang="en-US"/>
          </a:p>
        </p:txBody>
      </p:sp>
    </p:spTree>
    <p:extLst>
      <p:ext uri="{BB962C8B-B14F-4D97-AF65-F5344CB8AC3E}">
        <p14:creationId xmlns:p14="http://schemas.microsoft.com/office/powerpoint/2010/main" val="246683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0481" y="4400550"/>
            <a:ext cx="6540285" cy="3600450"/>
          </a:xfrm>
        </p:spPr>
        <p:txBody>
          <a:bodyPr/>
          <a:lstStyle/>
          <a:p>
            <a:pPr marL="171450" indent="-171450">
              <a:buFont typeface="Arial" panose="020B0604020202020204" pitchFamily="34" charset="0"/>
              <a:buChar char="•"/>
            </a:pPr>
            <a:r>
              <a:rPr lang="en-US" dirty="0">
                <a:highlight>
                  <a:srgbClr val="8AF8FF"/>
                </a:highlight>
              </a:rPr>
              <a:t>Good morning everyone. I hope you are all doing well.</a:t>
            </a:r>
          </a:p>
          <a:p>
            <a:pPr marL="171450" indent="-171450">
              <a:buFont typeface="Arial" panose="020B0604020202020204" pitchFamily="34" charset="0"/>
              <a:buChar char="•"/>
            </a:pPr>
            <a:r>
              <a:rPr lang="en-US" dirty="0"/>
              <a:t>Today’s passage is perhaps the </a:t>
            </a:r>
            <a:r>
              <a:rPr lang="en-US" dirty="0">
                <a:solidFill>
                  <a:schemeClr val="tx1"/>
                </a:solidFill>
              </a:rPr>
              <a:t>most</a:t>
            </a:r>
            <a:r>
              <a:rPr lang="en-US" dirty="0"/>
              <a:t> climactic, overwhelming, and personal revelation in all of the Old Testament of God’s holiness</a:t>
            </a:r>
          </a:p>
          <a:p>
            <a:pPr marL="171450" indent="-171450">
              <a:buFont typeface="Arial" panose="020B0604020202020204" pitchFamily="34" charset="0"/>
              <a:buChar char="•"/>
            </a:pPr>
            <a:r>
              <a:rPr lang="en-US" dirty="0"/>
              <a:t>And perhaps one of our greatest needs as a church across the world is for an awareness of the holiness of God</a:t>
            </a:r>
          </a:p>
          <a:p>
            <a:pPr marL="171450" indent="-171450">
              <a:buFont typeface="Arial" panose="020B0604020202020204" pitchFamily="34" charset="0"/>
              <a:buChar char="•"/>
            </a:pPr>
            <a:r>
              <a:rPr lang="en-US" dirty="0">
                <a:highlight>
                  <a:srgbClr val="8AF8FF"/>
                </a:highlight>
              </a:rPr>
              <a:t>And to have a personal encounter with the holiness of God through Scripture</a:t>
            </a:r>
          </a:p>
          <a:p>
            <a:pPr marL="171450" indent="-171450">
              <a:buFont typeface="Arial" panose="020B0604020202020204" pitchFamily="34" charset="0"/>
              <a:buChar char="•"/>
            </a:pPr>
            <a:r>
              <a:rPr lang="en-US" dirty="0"/>
              <a:t>But before we jump into today’s passage let me give some context</a:t>
            </a:r>
          </a:p>
          <a:p>
            <a:pPr marL="171450" indent="-171450">
              <a:buFont typeface="Arial" panose="020B0604020202020204" pitchFamily="34" charset="0"/>
              <a:buChar char="•"/>
            </a:pPr>
            <a:r>
              <a:rPr lang="en-US" dirty="0"/>
              <a:t>Isaiah was a prophet of Israel, some say the greatest prophet in the Old Testament</a:t>
            </a:r>
          </a:p>
          <a:p>
            <a:pPr marL="171450" indent="-171450">
              <a:buFont typeface="Arial" panose="020B0604020202020204" pitchFamily="34" charset="0"/>
              <a:buChar char="•"/>
            </a:pPr>
            <a:r>
              <a:rPr lang="en-US" dirty="0">
                <a:highlight>
                  <a:srgbClr val="8AF8FF"/>
                </a:highlight>
              </a:rPr>
              <a:t>And Isaiah is speaking and ministering to the people of Israel during a time when the people wanted nothing to do with God</a:t>
            </a:r>
          </a:p>
          <a:p>
            <a:pPr marL="171450" indent="-171450">
              <a:buFont typeface="Arial" panose="020B0604020202020204" pitchFamily="34" charset="0"/>
              <a:buChar char="•"/>
            </a:pPr>
            <a:r>
              <a:rPr lang="en-US" dirty="0"/>
              <a:t>The nation had turned its back on God</a:t>
            </a:r>
          </a:p>
          <a:p>
            <a:pPr marL="171450" indent="-171450">
              <a:buFont typeface="Arial" panose="020B0604020202020204" pitchFamily="34" charset="0"/>
              <a:buChar char="•"/>
            </a:pPr>
            <a:r>
              <a:rPr lang="en-US" dirty="0"/>
              <a:t>And in chapters 2-5 Isaiah tells of some of the terrible sins that the people of God are committing</a:t>
            </a:r>
          </a:p>
          <a:p>
            <a:pPr marL="171450" indent="-171450">
              <a:buFont typeface="Arial" panose="020B0604020202020204" pitchFamily="34" charset="0"/>
              <a:buChar char="•"/>
            </a:pPr>
            <a:r>
              <a:rPr lang="en-US" dirty="0">
                <a:highlight>
                  <a:srgbClr val="8AF8FF"/>
                </a:highlight>
              </a:rPr>
              <a:t>The kingdom of Israel is spiritually dead, and they are on the  verge of being destroyed by the kingdom of Assyria, who are used as a vessel for God’s judgement upon them</a:t>
            </a:r>
          </a:p>
          <a:p>
            <a:pPr marL="171450" indent="-171450">
              <a:buFont typeface="Arial" panose="020B0604020202020204" pitchFamily="34" charset="0"/>
              <a:buChar char="•"/>
            </a:pPr>
            <a:r>
              <a:rPr lang="en-US" dirty="0"/>
              <a:t>But instead of turning their eyes back to God, they would live it up, for tomorrow they die</a:t>
            </a:r>
          </a:p>
          <a:p>
            <a:pPr marL="171450" indent="-171450">
              <a:buFont typeface="Arial" panose="020B0604020202020204" pitchFamily="34" charset="0"/>
              <a:buChar char="•"/>
            </a:pPr>
            <a:r>
              <a:rPr lang="en-US" dirty="0"/>
              <a:t>It is in this context that The Lord reveals Himself to Isaiah</a:t>
            </a:r>
          </a:p>
        </p:txBody>
      </p:sp>
      <p:sp>
        <p:nvSpPr>
          <p:cNvPr id="4" name="Slide Number Placeholder 3"/>
          <p:cNvSpPr>
            <a:spLocks noGrp="1"/>
          </p:cNvSpPr>
          <p:nvPr>
            <p:ph type="sldNum" sz="quarter" idx="5"/>
          </p:nvPr>
        </p:nvSpPr>
        <p:spPr/>
        <p:txBody>
          <a:bodyPr/>
          <a:lstStyle/>
          <a:p>
            <a:fld id="{CF7AA8E4-0F3D-8543-9811-A9F25FAFE77B}" type="slidenum">
              <a:rPr lang="en-US" smtClean="0"/>
              <a:t>1</a:t>
            </a:fld>
            <a:endParaRPr lang="en-US"/>
          </a:p>
        </p:txBody>
      </p:sp>
    </p:spTree>
    <p:extLst>
      <p:ext uri="{BB962C8B-B14F-4D97-AF65-F5344CB8AC3E}">
        <p14:creationId xmlns:p14="http://schemas.microsoft.com/office/powerpoint/2010/main" val="2360971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5980" y="4400549"/>
            <a:ext cx="6540284" cy="4108019"/>
          </a:xfrm>
        </p:spPr>
        <p:txBody>
          <a:bodyPr/>
          <a:lstStyle/>
          <a:p>
            <a:pPr marL="171450" indent="-171450">
              <a:buFont typeface="Arial" panose="020B0604020202020204" pitchFamily="34" charset="0"/>
              <a:buChar char="•"/>
            </a:pPr>
            <a:r>
              <a:rPr lang="en-US" dirty="0">
                <a:highlight>
                  <a:srgbClr val="FFFF00"/>
                </a:highlight>
              </a:rPr>
              <a:t>Though earthly kings will come and go, God will always be on the throne, sovereign over all</a:t>
            </a:r>
            <a:br>
              <a:rPr lang="en-US" dirty="0"/>
            </a:br>
            <a:r>
              <a:rPr lang="en-US" dirty="0"/>
              <a:t>- Though you may look around and think all is lost</a:t>
            </a:r>
            <a:br>
              <a:rPr lang="en-US" dirty="0"/>
            </a:br>
            <a:r>
              <a:rPr lang="en-US" dirty="0"/>
              <a:t>- Do not fear dear Christian, for God is sovereign, and He alone is sitting upon a throne in heaven, high and lifted up</a:t>
            </a:r>
          </a:p>
          <a:p>
            <a:pPr marL="171450" indent="-171450">
              <a:buFont typeface="Arial" panose="020B0604020202020204" pitchFamily="34" charset="0"/>
              <a:buChar char="•"/>
            </a:pPr>
            <a:r>
              <a:rPr lang="en-US" dirty="0">
                <a:highlight>
                  <a:srgbClr val="FFFF00"/>
                </a:highlight>
              </a:rPr>
              <a:t>God alone is holy, holy, holy</a:t>
            </a:r>
            <a:br>
              <a:rPr lang="en-US" dirty="0"/>
            </a:br>
            <a:r>
              <a:rPr lang="en-US" dirty="0"/>
              <a:t>- There is none like Him, He is in a category all of His own</a:t>
            </a:r>
            <a:br>
              <a:rPr lang="en-US" dirty="0"/>
            </a:br>
            <a:r>
              <a:rPr lang="en-US" dirty="0"/>
              <a:t>- He is so transcendent and so other, that we fail to comprehend just how distinct and Holy He is</a:t>
            </a:r>
          </a:p>
          <a:p>
            <a:pPr marL="171450" indent="-171450">
              <a:buFont typeface="Arial" panose="020B0604020202020204" pitchFamily="34" charset="0"/>
              <a:buChar char="•"/>
            </a:pPr>
            <a:r>
              <a:rPr lang="en-US" dirty="0">
                <a:highlight>
                  <a:srgbClr val="FFFF00"/>
                </a:highlight>
              </a:rPr>
              <a:t>Today, through the Holy Spirit taking and applying the word of God to our hearts, we too can encounter the holiness of God</a:t>
            </a:r>
            <a:br>
              <a:rPr lang="en-US" dirty="0"/>
            </a:br>
            <a:r>
              <a:rPr lang="en-US" dirty="0"/>
              <a:t>- Not only can we, but I would say we must, for it is a glimpse of the holiness of God, shining forth into our hearts</a:t>
            </a:r>
            <a:br>
              <a:rPr lang="en-US" dirty="0"/>
            </a:br>
            <a:r>
              <a:rPr lang="en-US" dirty="0"/>
              <a:t>- That is the very life-breath of God-</a:t>
            </a:r>
            <a:r>
              <a:rPr lang="en-US" dirty="0" err="1"/>
              <a:t>centred</a:t>
            </a:r>
            <a:r>
              <a:rPr lang="en-US" dirty="0"/>
              <a:t> obedience</a:t>
            </a:r>
            <a:br>
              <a:rPr lang="en-US" dirty="0"/>
            </a:br>
            <a:r>
              <a:rPr lang="en-US" dirty="0">
                <a:highlight>
                  <a:srgbClr val="8AF8FF"/>
                </a:highlight>
              </a:rPr>
              <a:t>- And I pray that we would respond to the holiness of God with awe, wonder, conviction of sin and surrender to His grace</a:t>
            </a:r>
          </a:p>
          <a:p>
            <a:pPr marL="171450" indent="-171450">
              <a:buFont typeface="Arial" panose="020B0604020202020204" pitchFamily="34" charset="0"/>
              <a:buChar char="•"/>
            </a:pPr>
            <a:r>
              <a:rPr lang="en-US" dirty="0">
                <a:highlight>
                  <a:srgbClr val="FFFF00"/>
                </a:highlight>
              </a:rPr>
              <a:t>Let the holiness of God drive us to high thoughts of God and low thoughts of ourselves</a:t>
            </a:r>
            <a:br>
              <a:rPr lang="en-US" dirty="0"/>
            </a:br>
            <a:r>
              <a:rPr lang="en-US" dirty="0"/>
              <a:t>- As we gaze through Scripture and see the character of this thrice holy God, He becomes so big, and we become so small</a:t>
            </a:r>
            <a:br>
              <a:rPr lang="en-US" dirty="0"/>
            </a:br>
            <a:r>
              <a:rPr lang="en-US" dirty="0"/>
              <a:t>- We need a renewed sight of God’s holiness in His word, and as we study the Scriptures</a:t>
            </a:r>
            <a:br>
              <a:rPr lang="en-US" dirty="0"/>
            </a:br>
            <a:r>
              <a:rPr lang="en-US" dirty="0">
                <a:highlight>
                  <a:srgbClr val="8AF8FF"/>
                </a:highlight>
              </a:rPr>
              <a:t>– The Holy Spirit will work in us, conforming us to the image of Christ, and making us holy that we might glorify God in all that we do.</a:t>
            </a:r>
            <a:br>
              <a:rPr lang="en-US" dirty="0"/>
            </a:br>
            <a:r>
              <a:rPr lang="en-US" dirty="0"/>
              <a:t>- Let me close with this quote</a:t>
            </a:r>
          </a:p>
        </p:txBody>
      </p:sp>
      <p:sp>
        <p:nvSpPr>
          <p:cNvPr id="4" name="Slide Number Placeholder 3"/>
          <p:cNvSpPr>
            <a:spLocks noGrp="1"/>
          </p:cNvSpPr>
          <p:nvPr>
            <p:ph type="sldNum" sz="quarter" idx="5"/>
          </p:nvPr>
        </p:nvSpPr>
        <p:spPr/>
        <p:txBody>
          <a:bodyPr/>
          <a:lstStyle/>
          <a:p>
            <a:fld id="{CF7AA8E4-0F3D-8543-9811-A9F25FAFE77B}" type="slidenum">
              <a:rPr lang="en-US" smtClean="0"/>
              <a:t>10</a:t>
            </a:fld>
            <a:endParaRPr lang="en-US"/>
          </a:p>
        </p:txBody>
      </p:sp>
    </p:spTree>
    <p:extLst>
      <p:ext uri="{BB962C8B-B14F-4D97-AF65-F5344CB8AC3E}">
        <p14:creationId xmlns:p14="http://schemas.microsoft.com/office/powerpoint/2010/main" val="666304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3987" y="4400550"/>
            <a:ext cx="6617776" cy="3600450"/>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i="0" u="none" strike="noStrike" dirty="0">
                <a:solidFill>
                  <a:srgbClr val="222222"/>
                </a:solidFill>
                <a:effectLst/>
                <a:highlight>
                  <a:srgbClr val="17FF92"/>
                </a:highlight>
                <a:latin typeface="+mn-lt"/>
                <a:cs typeface="Calibri" panose="020F0502020204030204" pitchFamily="34" charset="0"/>
              </a:rPr>
              <a:t>“Holiness is </a:t>
            </a:r>
            <a:r>
              <a:rPr lang="en-AU" sz="1200" b="1" i="1" u="none" strike="noStrike" dirty="0">
                <a:solidFill>
                  <a:srgbClr val="222222"/>
                </a:solidFill>
                <a:effectLst/>
                <a:highlight>
                  <a:srgbClr val="17FF92"/>
                </a:highlight>
                <a:latin typeface="+mn-lt"/>
                <a:cs typeface="Calibri" panose="020F0502020204030204" pitchFamily="34" charset="0"/>
              </a:rPr>
              <a:t>the habit of being of one mind with God,</a:t>
            </a:r>
            <a:r>
              <a:rPr lang="en-AU" sz="1200" b="1" i="0" u="none" strike="noStrike" dirty="0">
                <a:solidFill>
                  <a:srgbClr val="222222"/>
                </a:solidFill>
                <a:effectLst/>
                <a:highlight>
                  <a:srgbClr val="17FF92"/>
                </a:highlight>
                <a:latin typeface="+mn-lt"/>
                <a:cs typeface="Calibri" panose="020F0502020204030204" pitchFamily="34" charset="0"/>
              </a:rPr>
              <a:t> according as we find His mind described in Scripture. It is the habit of agreeing in God’s judgment — hating what He hates — loving what He loves — and measuring everything in this world by the standard of His Word.”  - J.C. Ryle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222222"/>
                </a:solidFill>
                <a:effectLst/>
                <a:latin typeface="+mn-lt"/>
                <a:cs typeface="Calibri" panose="020F0502020204030204" pitchFamily="34" charset="0"/>
              </a:rPr>
              <a:t>My dear Christians, let us be a church who loves what God loves, and hate what God hates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222222"/>
                </a:solidFill>
                <a:effectLst/>
                <a:latin typeface="+mn-lt"/>
                <a:cs typeface="Calibri" panose="020F0502020204030204" pitchFamily="34" charset="0"/>
              </a:rPr>
              <a:t>Let us be a church built upon the firm foundation of the Word of God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solidFill>
                  <a:srgbClr val="222222"/>
                </a:solidFill>
                <a:effectLst/>
                <a:highlight>
                  <a:srgbClr val="8AF8FF"/>
                </a:highlight>
                <a:latin typeface="+mn-lt"/>
                <a:cs typeface="Calibri" panose="020F0502020204030204" pitchFamily="34" charset="0"/>
              </a:rPr>
              <a:t>And as we study the Scriptures, and preach through the Scriptures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solidFill>
                  <a:srgbClr val="222222"/>
                </a:solidFill>
                <a:cs typeface="Calibri" panose="020F0502020204030204" pitchFamily="34" charset="0"/>
              </a:rPr>
              <a:t>L</a:t>
            </a:r>
            <a:r>
              <a:rPr lang="en-AU" sz="1200" b="0" i="0" u="none" strike="noStrike" dirty="0">
                <a:solidFill>
                  <a:srgbClr val="222222"/>
                </a:solidFill>
                <a:effectLst/>
                <a:latin typeface="+mn-lt"/>
                <a:cs typeface="Calibri" panose="020F0502020204030204" pitchFamily="34" charset="0"/>
              </a:rPr>
              <a:t>et us urge one another onward to holiness, keeping our eyes fixed on the day when we will spend forever and ever in His holiness, and in His glory</a:t>
            </a:r>
          </a:p>
          <a:p>
            <a:pPr marR="0" lvl="0" algn="l" defTabSz="914400" rtl="0" eaLnBrk="1" fontAlgn="auto" latinLnBrk="0" hangingPunct="1">
              <a:lnSpc>
                <a:spcPct val="100000"/>
              </a:lnSpc>
              <a:spcBef>
                <a:spcPts val="0"/>
              </a:spcBef>
              <a:spcAft>
                <a:spcPts val="0"/>
              </a:spcAft>
              <a:buClrTx/>
              <a:buSzTx/>
              <a:tabLst/>
              <a:defRPr/>
            </a:pPr>
            <a:endParaRPr lang="en-US" sz="1200" b="0"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F7AA8E4-0F3D-8543-9811-A9F25FAFE77B}" type="slidenum">
              <a:rPr lang="en-US" smtClean="0"/>
              <a:t>11</a:t>
            </a:fld>
            <a:endParaRPr lang="en-US"/>
          </a:p>
        </p:txBody>
      </p:sp>
    </p:spTree>
    <p:extLst>
      <p:ext uri="{BB962C8B-B14F-4D97-AF65-F5344CB8AC3E}">
        <p14:creationId xmlns:p14="http://schemas.microsoft.com/office/powerpoint/2010/main" val="3386621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9963" y="368300"/>
            <a:ext cx="2376487" cy="1336675"/>
          </a:xfrm>
        </p:spPr>
      </p:sp>
      <p:sp>
        <p:nvSpPr>
          <p:cNvPr id="3" name="Notes Placeholder 2"/>
          <p:cNvSpPr>
            <a:spLocks noGrp="1"/>
          </p:cNvSpPr>
          <p:nvPr>
            <p:ph type="body" idx="1"/>
          </p:nvPr>
        </p:nvSpPr>
        <p:spPr>
          <a:xfrm>
            <a:off x="347126" y="1858827"/>
            <a:ext cx="6509287" cy="5626853"/>
          </a:xfrm>
        </p:spPr>
        <p:txBody>
          <a:bodyPr/>
          <a:lstStyle/>
          <a:p>
            <a:pPr marL="171450" indent="-171450">
              <a:buFont typeface="Arial" panose="020B0604020202020204" pitchFamily="34" charset="0"/>
              <a:buChar char="•"/>
            </a:pPr>
            <a:r>
              <a:rPr lang="en-US" dirty="0">
                <a:highlight>
                  <a:srgbClr val="FFFF00"/>
                </a:highlight>
              </a:rPr>
              <a:t>“In the year that King Uzziah died” (Isaiah 6:1a)</a:t>
            </a:r>
            <a:br>
              <a:rPr lang="en-US" dirty="0"/>
            </a:br>
            <a:r>
              <a:rPr lang="en-US" dirty="0"/>
              <a:t>- This dates Isaiah’s vision somewhere around 740 BC</a:t>
            </a:r>
            <a:br>
              <a:rPr lang="en-US" dirty="0"/>
            </a:br>
            <a:r>
              <a:rPr lang="en-US" dirty="0"/>
              <a:t>- Uzziah did a considerable amount for the nation of Israel</a:t>
            </a:r>
            <a:br>
              <a:rPr lang="en-US" dirty="0"/>
            </a:br>
            <a:r>
              <a:rPr lang="en-US" dirty="0">
                <a:highlight>
                  <a:srgbClr val="8AF8FF"/>
                </a:highlight>
              </a:rPr>
              <a:t>- During his reign of 50 years, Israel went through a time of economic prosperity, he was a great leader of their army and there was general progress for the land</a:t>
            </a:r>
            <a:br>
              <a:rPr lang="en-US" dirty="0"/>
            </a:br>
            <a:r>
              <a:rPr lang="en-US" dirty="0">
                <a:highlight>
                  <a:srgbClr val="17FF92"/>
                </a:highlight>
              </a:rPr>
              <a:t>- </a:t>
            </a:r>
            <a:r>
              <a:rPr lang="en-US" b="1" dirty="0">
                <a:highlight>
                  <a:srgbClr val="17FF92"/>
                </a:highlight>
              </a:rPr>
              <a:t>2 Chronicles 26 tells us that “when he was strong, he grew proud, to his destruction”.</a:t>
            </a:r>
            <a:br>
              <a:rPr lang="en-US" b="1" dirty="0">
                <a:highlight>
                  <a:srgbClr val="17FF92"/>
                </a:highlight>
              </a:rPr>
            </a:br>
            <a:r>
              <a:rPr lang="en-US" b="1" dirty="0"/>
              <a:t>- </a:t>
            </a:r>
            <a:r>
              <a:rPr lang="en-US" dirty="0"/>
              <a:t>And his pride caused him to be unfaithful to the Lord and he entered the temple of the Lord where only the priests can go</a:t>
            </a:r>
            <a:br>
              <a:rPr lang="en-US" dirty="0"/>
            </a:br>
            <a:r>
              <a:rPr lang="en-US" dirty="0"/>
              <a:t>- Azariah and 80 other priests tried to warn him, but he became angry with them</a:t>
            </a:r>
            <a:br>
              <a:rPr lang="en-US" dirty="0"/>
            </a:br>
            <a:r>
              <a:rPr lang="en-US" dirty="0">
                <a:highlight>
                  <a:srgbClr val="8AF8FF"/>
                </a:highlight>
              </a:rPr>
              <a:t>- And at that moment God struck him with leprosy, and he remained a leper until the day he died</a:t>
            </a:r>
            <a:br>
              <a:rPr lang="en-US" dirty="0"/>
            </a:br>
            <a:r>
              <a:rPr lang="en-US" dirty="0"/>
              <a:t>- His death signaled the end of a long period of time of relative peace and prosperity for Israel</a:t>
            </a:r>
            <a:br>
              <a:rPr lang="en-US" dirty="0"/>
            </a:br>
            <a:r>
              <a:rPr lang="en-US" dirty="0"/>
              <a:t>- And it is during this time of uncertainty for Israel, that God reveals himself to Isaiah</a:t>
            </a:r>
          </a:p>
          <a:p>
            <a:pPr marL="171450" indent="-171450">
              <a:buFont typeface="Arial" panose="020B0604020202020204" pitchFamily="34" charset="0"/>
              <a:buChar char="•"/>
            </a:pPr>
            <a:r>
              <a:rPr lang="en-US" dirty="0">
                <a:highlight>
                  <a:srgbClr val="FFFF00"/>
                </a:highlight>
              </a:rPr>
              <a:t>“I saw the Lord” (Isaiah 6:1b)</a:t>
            </a:r>
            <a:br>
              <a:rPr lang="en-US" dirty="0"/>
            </a:br>
            <a:r>
              <a:rPr lang="en-US" dirty="0"/>
              <a:t>- When Israel has rebelled against the Lord, and forgotten about Him, they are wondering who will lead the people, who could secure the future</a:t>
            </a:r>
            <a:br>
              <a:rPr lang="en-US" dirty="0"/>
            </a:br>
            <a:r>
              <a:rPr lang="en-US" dirty="0"/>
              <a:t>- The word here for Lord is Adonai, which refers to God’s sovereignty, His sovereign rule</a:t>
            </a:r>
            <a:br>
              <a:rPr lang="en-US" dirty="0"/>
            </a:br>
            <a:r>
              <a:rPr lang="en-US" dirty="0">
                <a:highlight>
                  <a:srgbClr val="8AF8FF"/>
                </a:highlight>
              </a:rPr>
              <a:t>- It’s as though Isaiah is writing here, that in the year I saw Israel’s earthly king die, I saw the real King who will never die</a:t>
            </a:r>
            <a:br>
              <a:rPr lang="en-US" dirty="0"/>
            </a:br>
            <a:r>
              <a:rPr lang="en-US" dirty="0"/>
              <a:t>- God alone is sovereign. He alone writes history in accordance with His own good will</a:t>
            </a:r>
            <a:br>
              <a:rPr lang="en-US" dirty="0"/>
            </a:br>
            <a:r>
              <a:rPr lang="en-US" dirty="0"/>
              <a:t>- And it is at this point that God chooses to reveal Himself to remind Isaiah and all of Israel of this</a:t>
            </a:r>
            <a:br>
              <a:rPr lang="en-US" dirty="0"/>
            </a:br>
            <a:r>
              <a:rPr lang="en-US" dirty="0">
                <a:highlight>
                  <a:srgbClr val="8AF8FF"/>
                </a:highlight>
              </a:rPr>
              <a:t>- It’s as though he was reminding them that they were never meant to have earthly kings</a:t>
            </a:r>
            <a:br>
              <a:rPr lang="en-US" dirty="0"/>
            </a:br>
            <a:r>
              <a:rPr lang="en-US" dirty="0"/>
              <a:t>- That they were only ever meant to bow the knee to God, and look at where earthly kings have put you</a:t>
            </a:r>
            <a:br>
              <a:rPr lang="en-US" dirty="0"/>
            </a:br>
            <a:r>
              <a:rPr lang="en-US" dirty="0"/>
              <a:t>- In the hands of the Assyrian army, whom God has raised up for the judgement of His people Israel</a:t>
            </a:r>
            <a:br>
              <a:rPr lang="en-US" dirty="0"/>
            </a:br>
            <a:r>
              <a:rPr lang="en-US" dirty="0">
                <a:highlight>
                  <a:srgbClr val="8AF8FF"/>
                </a:highlight>
              </a:rPr>
              <a:t>- And we see here that Isaiah sees a picture of God, and the vision leaves  us with more questions than answers, for his vision of God goes no higher than the robe of God </a:t>
            </a:r>
            <a:br>
              <a:rPr lang="en-US" dirty="0"/>
            </a:br>
            <a:r>
              <a:rPr lang="en-US" dirty="0"/>
              <a:t>- And he’s…</a:t>
            </a:r>
          </a:p>
          <a:p>
            <a:pPr marL="171450" indent="-171450">
              <a:buFont typeface="Arial" panose="020B0604020202020204" pitchFamily="34" charset="0"/>
              <a:buChar char="•"/>
            </a:pPr>
            <a:r>
              <a:rPr lang="en-US" dirty="0">
                <a:highlight>
                  <a:srgbClr val="FFFF00"/>
                </a:highlight>
              </a:rPr>
              <a:t>“…sitting upon a throne, high and lifted up; and the train of his robe filled the temple” (Isaiah 6:1c)</a:t>
            </a:r>
            <a:br>
              <a:rPr lang="en-US" dirty="0"/>
            </a:br>
            <a:r>
              <a:rPr lang="en-US" dirty="0"/>
              <a:t>- The throne high and lifted up is the ultimate symbol of sovereignty </a:t>
            </a:r>
            <a:br>
              <a:rPr lang="en-US" dirty="0"/>
            </a:br>
            <a:r>
              <a:rPr lang="en-US" dirty="0"/>
              <a:t>- He sits above all earthly kingdoms, in the heavens, God answers to no one. </a:t>
            </a:r>
            <a:br>
              <a:rPr lang="en-US" dirty="0"/>
            </a:br>
            <a:r>
              <a:rPr lang="en-US" dirty="0">
                <a:highlight>
                  <a:srgbClr val="8AF8FF"/>
                </a:highlight>
              </a:rPr>
              <a:t>- He is not subject to any power, He reigns supreme over all, past, present and future</a:t>
            </a:r>
            <a:br>
              <a:rPr lang="en-US" dirty="0"/>
            </a:br>
            <a:r>
              <a:rPr lang="en-US" dirty="0"/>
              <a:t>- His rule extends to each corner of history</a:t>
            </a:r>
            <a:br>
              <a:rPr lang="en-US" dirty="0"/>
            </a:br>
            <a:r>
              <a:rPr lang="en-US" dirty="0"/>
              <a:t>- He is the one who raises kings up, and brings them down. He is the one who brings judgement or blessing upon nations</a:t>
            </a:r>
            <a:br>
              <a:rPr lang="en-US" dirty="0"/>
            </a:br>
            <a:r>
              <a:rPr lang="en-US" dirty="0">
                <a:highlight>
                  <a:srgbClr val="8AF8FF"/>
                </a:highlight>
              </a:rPr>
              <a:t>- And it is God who orders the steps of individuals. God does all things according to the purposes of His will</a:t>
            </a:r>
            <a:br>
              <a:rPr lang="en-US" dirty="0"/>
            </a:br>
            <a:r>
              <a:rPr lang="en-US" dirty="0"/>
              <a:t>- A robe demonstrated how majestic a king was </a:t>
            </a:r>
            <a:br>
              <a:rPr lang="en-US" dirty="0"/>
            </a:br>
            <a:r>
              <a:rPr lang="en-US" dirty="0"/>
              <a:t>- And so God is demonstrating and showing Isaiah His regal, His majesty, that He truly is the king of kings and Lord of Lords</a:t>
            </a:r>
            <a:br>
              <a:rPr lang="en-US" dirty="0"/>
            </a:br>
            <a:r>
              <a:rPr lang="en-US" dirty="0">
                <a:highlight>
                  <a:srgbClr val="8AF8FF"/>
                </a:highlight>
              </a:rPr>
              <a:t>- But then the vision slightly shifts from the Lord, to the ones surrounding Him</a:t>
            </a:r>
          </a:p>
        </p:txBody>
      </p:sp>
      <p:sp>
        <p:nvSpPr>
          <p:cNvPr id="4" name="Slide Number Placeholder 3"/>
          <p:cNvSpPr>
            <a:spLocks noGrp="1"/>
          </p:cNvSpPr>
          <p:nvPr>
            <p:ph type="sldNum" sz="quarter" idx="5"/>
          </p:nvPr>
        </p:nvSpPr>
        <p:spPr/>
        <p:txBody>
          <a:bodyPr/>
          <a:lstStyle/>
          <a:p>
            <a:fld id="{CF7AA8E4-0F3D-8543-9811-A9F25FAFE77B}" type="slidenum">
              <a:rPr lang="en-US" smtClean="0"/>
              <a:t>2</a:t>
            </a:fld>
            <a:endParaRPr lang="en-US"/>
          </a:p>
        </p:txBody>
      </p:sp>
    </p:spTree>
    <p:extLst>
      <p:ext uri="{BB962C8B-B14F-4D97-AF65-F5344CB8AC3E}">
        <p14:creationId xmlns:p14="http://schemas.microsoft.com/office/powerpoint/2010/main" val="329156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228600"/>
            <a:ext cx="2374900" cy="1336675"/>
          </a:xfrm>
        </p:spPr>
      </p:sp>
      <p:sp>
        <p:nvSpPr>
          <p:cNvPr id="3" name="Notes Placeholder 2"/>
          <p:cNvSpPr>
            <a:spLocks noGrp="1"/>
          </p:cNvSpPr>
          <p:nvPr>
            <p:ph type="body" idx="1"/>
          </p:nvPr>
        </p:nvSpPr>
        <p:spPr>
          <a:xfrm>
            <a:off x="174356" y="1703843"/>
            <a:ext cx="6509287" cy="6981369"/>
          </a:xfrm>
        </p:spPr>
        <p:txBody>
          <a:bodyPr/>
          <a:lstStyle/>
          <a:p>
            <a:pPr marL="171450" indent="-171450">
              <a:buFont typeface="Arial" panose="020B0604020202020204" pitchFamily="34" charset="0"/>
              <a:buChar char="•"/>
            </a:pPr>
            <a:r>
              <a:rPr lang="en-US" dirty="0">
                <a:highlight>
                  <a:srgbClr val="FFFF00"/>
                </a:highlight>
              </a:rPr>
              <a:t>“Above him stood the seraphim” (Isaiah 6:2a)</a:t>
            </a:r>
            <a:br>
              <a:rPr lang="en-US" dirty="0"/>
            </a:br>
            <a:r>
              <a:rPr lang="en-US" dirty="0"/>
              <a:t>- The word here for seraphim means burning ones, or fiery ones</a:t>
            </a:r>
            <a:br>
              <a:rPr lang="en-US" dirty="0"/>
            </a:br>
            <a:r>
              <a:rPr lang="en-US" dirty="0"/>
              <a:t>- They are the fiery guardians of the holiness of God</a:t>
            </a:r>
            <a:br>
              <a:rPr lang="en-US" dirty="0"/>
            </a:br>
            <a:r>
              <a:rPr lang="en-US" dirty="0">
                <a:highlight>
                  <a:srgbClr val="8AF8FF"/>
                </a:highlight>
              </a:rPr>
              <a:t>- They are burning with holy zeal to worship God in the </a:t>
            </a:r>
            <a:r>
              <a:rPr lang="en-US" dirty="0" err="1">
                <a:highlight>
                  <a:srgbClr val="8AF8FF"/>
                </a:highlight>
              </a:rPr>
              <a:t>splendour</a:t>
            </a:r>
            <a:r>
              <a:rPr lang="en-US" dirty="0">
                <a:highlight>
                  <a:srgbClr val="8AF8FF"/>
                </a:highlight>
              </a:rPr>
              <a:t> of His holiness</a:t>
            </a:r>
            <a:br>
              <a:rPr lang="en-US" dirty="0"/>
            </a:br>
            <a:r>
              <a:rPr lang="en-US" dirty="0"/>
              <a:t>- We aren’t exactly sure how many seraphim surrounded God here, we get the impression that there is 2, but there also could have been thousands</a:t>
            </a:r>
            <a:br>
              <a:rPr lang="en-US" dirty="0"/>
            </a:br>
            <a:r>
              <a:rPr lang="en-US" dirty="0"/>
              <a:t>- When we read Daniel 7:9-10, in Daniel’s vision of the Ancient of Days, it says, </a:t>
            </a:r>
            <a:br>
              <a:rPr lang="en-US" dirty="0"/>
            </a:br>
            <a:r>
              <a:rPr lang="en-US" b="1" dirty="0">
                <a:highlight>
                  <a:srgbClr val="17FF92"/>
                </a:highlight>
              </a:rPr>
              <a:t>- That “his throne was fiery flames, its wheels were burning fire. A stream of fire issued and came out from before him; a thousand thousands serve him, and ten thousand times ten thousand before him”</a:t>
            </a:r>
            <a:br>
              <a:rPr lang="en-US" dirty="0"/>
            </a:br>
            <a:r>
              <a:rPr lang="en-US" dirty="0"/>
              <a:t>- So it is just as likely that Isaiah sees the Lord, high and lifted up, and His robe fills the temple and thousands of fiery, burning seraphim are surrounding this throne, about to burst out in song</a:t>
            </a:r>
            <a:br>
              <a:rPr lang="en-US" dirty="0"/>
            </a:br>
            <a:r>
              <a:rPr lang="en-US" dirty="0"/>
              <a:t>- What an awesome, and terrifying sight this would have been to behold</a:t>
            </a:r>
          </a:p>
          <a:p>
            <a:pPr marL="171450" indent="-171450">
              <a:buFont typeface="Arial" panose="020B0604020202020204" pitchFamily="34" charset="0"/>
              <a:buChar char="•"/>
            </a:pPr>
            <a:r>
              <a:rPr lang="en-US" dirty="0">
                <a:highlight>
                  <a:srgbClr val="FFFF00"/>
                </a:highlight>
              </a:rPr>
              <a:t>“Each had six wings: with two he covered his face” (Isaiah 6:2b)</a:t>
            </a:r>
            <a:br>
              <a:rPr lang="en-US" dirty="0"/>
            </a:br>
            <a:r>
              <a:rPr lang="en-US" dirty="0"/>
              <a:t>- For just as in Exodus 33 where God passes by Moses, and God hides Moses in the cleft of the rock, only allowing Moses to see God’s hind parts</a:t>
            </a:r>
            <a:br>
              <a:rPr lang="en-US" dirty="0"/>
            </a:br>
            <a:r>
              <a:rPr lang="en-US" dirty="0"/>
              <a:t>- So it is with the seraphim, they cover their faces, not daring to gaze into the holiness and glory, of the sovereign, majestic, Lord of hosts</a:t>
            </a:r>
            <a:br>
              <a:rPr lang="en-US" dirty="0"/>
            </a:br>
            <a:r>
              <a:rPr lang="en-US" dirty="0">
                <a:highlight>
                  <a:srgbClr val="8AF8FF"/>
                </a:highlight>
              </a:rPr>
              <a:t>- They hide their faces to avoid being overwhelmed by the Supreme One. </a:t>
            </a:r>
            <a:br>
              <a:rPr lang="en-US" dirty="0"/>
            </a:br>
            <a:r>
              <a:rPr lang="en-US" dirty="0"/>
              <a:t>- I mean these are sinless seraphim, even they dare not gaze directly at the King who reigns on high</a:t>
            </a:r>
          </a:p>
          <a:p>
            <a:pPr marL="171450" indent="-171450">
              <a:buFont typeface="Arial" panose="020B0604020202020204" pitchFamily="34" charset="0"/>
              <a:buChar char="•"/>
            </a:pPr>
            <a:r>
              <a:rPr lang="en-US" dirty="0">
                <a:highlight>
                  <a:srgbClr val="FFFF00"/>
                </a:highlight>
              </a:rPr>
              <a:t>“And with two he covered his feet, and with two he flew” (Isaiah 6:2c)</a:t>
            </a:r>
            <a:br>
              <a:rPr lang="en-US" dirty="0"/>
            </a:br>
            <a:r>
              <a:rPr lang="en-US" dirty="0"/>
              <a:t>- Do you remember in Exodus 3, when God appears to Moses in the burning bush, and He calls out to Moses</a:t>
            </a:r>
            <a:br>
              <a:rPr lang="en-US" dirty="0"/>
            </a:br>
            <a:r>
              <a:rPr lang="en-US" dirty="0"/>
              <a:t>- And he says to him, “Do not come near; take your sandals off your feet, for the place on which you are standing is holy ground”</a:t>
            </a:r>
            <a:br>
              <a:rPr lang="en-US" dirty="0"/>
            </a:br>
            <a:r>
              <a:rPr lang="en-US" dirty="0">
                <a:highlight>
                  <a:srgbClr val="8AF8FF"/>
                </a:highlight>
              </a:rPr>
              <a:t>- And Moses getting but a glimpse of the holiness of God in the burning bush, it says in verse 6, he hid his face, for he was afraid to look at God</a:t>
            </a:r>
            <a:br>
              <a:rPr lang="en-US" dirty="0"/>
            </a:br>
            <a:r>
              <a:rPr lang="en-US" dirty="0"/>
              <a:t>- I think this is why the seraphim cover their feet, for they </a:t>
            </a:r>
            <a:r>
              <a:rPr lang="en-US" dirty="0" err="1"/>
              <a:t>recognise</a:t>
            </a:r>
            <a:r>
              <a:rPr lang="en-US" dirty="0"/>
              <a:t> they are unworthy to be in the presence of God, for the place in which they stand is holy ground</a:t>
            </a:r>
            <a:br>
              <a:rPr lang="en-US" dirty="0"/>
            </a:br>
            <a:r>
              <a:rPr lang="en-US" dirty="0"/>
              <a:t>- They are making it clear to Isaiah that even they are unworthy to stand before the holiness of God</a:t>
            </a:r>
            <a:br>
              <a:rPr lang="en-US" dirty="0"/>
            </a:br>
            <a:r>
              <a:rPr lang="en-US" dirty="0">
                <a:highlight>
                  <a:srgbClr val="8AF8FF"/>
                </a:highlight>
              </a:rPr>
              <a:t>- And then with the other two they flew. Their remaining wings were used to fly at the beck and call of God, which we will see in verse 6</a:t>
            </a:r>
            <a:br>
              <a:rPr lang="en-US" dirty="0"/>
            </a:br>
            <a:r>
              <a:rPr lang="en-US" dirty="0"/>
              <a:t>- And as if that wasn’t already overwhelming enough, Isaiah then hears the seraphim lift their voices in a terrifying call to one another</a:t>
            </a:r>
            <a:br>
              <a:rPr lang="en-US" dirty="0"/>
            </a:br>
            <a:endParaRPr lang="en-US" dirty="0"/>
          </a:p>
        </p:txBody>
      </p:sp>
      <p:sp>
        <p:nvSpPr>
          <p:cNvPr id="4" name="Slide Number Placeholder 3"/>
          <p:cNvSpPr>
            <a:spLocks noGrp="1"/>
          </p:cNvSpPr>
          <p:nvPr>
            <p:ph type="sldNum" sz="quarter" idx="5"/>
          </p:nvPr>
        </p:nvSpPr>
        <p:spPr/>
        <p:txBody>
          <a:bodyPr/>
          <a:lstStyle/>
          <a:p>
            <a:fld id="{CF7AA8E4-0F3D-8543-9811-A9F25FAFE77B}" type="slidenum">
              <a:rPr lang="en-US" smtClean="0"/>
              <a:t>3</a:t>
            </a:fld>
            <a:endParaRPr lang="en-US"/>
          </a:p>
        </p:txBody>
      </p:sp>
    </p:spTree>
    <p:extLst>
      <p:ext uri="{BB962C8B-B14F-4D97-AF65-F5344CB8AC3E}">
        <p14:creationId xmlns:p14="http://schemas.microsoft.com/office/powerpoint/2010/main" val="394905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306388"/>
            <a:ext cx="2181225" cy="1227137"/>
          </a:xfrm>
        </p:spPr>
      </p:sp>
      <p:sp>
        <p:nvSpPr>
          <p:cNvPr id="3" name="Notes Placeholder 2"/>
          <p:cNvSpPr>
            <a:spLocks noGrp="1"/>
          </p:cNvSpPr>
          <p:nvPr>
            <p:ph type="body" idx="1"/>
          </p:nvPr>
        </p:nvSpPr>
        <p:spPr>
          <a:xfrm>
            <a:off x="174356" y="1688346"/>
            <a:ext cx="6509288" cy="6758229"/>
          </a:xfrm>
        </p:spPr>
        <p:txBody>
          <a:bodyPr/>
          <a:lstStyle/>
          <a:p>
            <a:pPr marL="171450" indent="-171450">
              <a:buFont typeface="Arial" panose="020B0604020202020204" pitchFamily="34" charset="0"/>
              <a:buChar char="•"/>
            </a:pPr>
            <a:r>
              <a:rPr lang="en-US" dirty="0">
                <a:highlight>
                  <a:srgbClr val="FFFF00"/>
                </a:highlight>
              </a:rPr>
              <a:t>“And one called to another and said: “Holy, holy, holy is the Lord of hosts” (Isaiah 6:3a)</a:t>
            </a:r>
            <a:br>
              <a:rPr lang="en-US" dirty="0"/>
            </a:br>
            <a:r>
              <a:rPr lang="en-US" dirty="0"/>
              <a:t>- We know that in Scripture when it repeats a word, it is </a:t>
            </a:r>
            <a:r>
              <a:rPr lang="en-US" dirty="0" err="1"/>
              <a:t>emphasising</a:t>
            </a:r>
            <a:r>
              <a:rPr lang="en-US" dirty="0"/>
              <a:t> something, </a:t>
            </a:r>
            <a:br>
              <a:rPr lang="en-US" dirty="0"/>
            </a:br>
            <a:r>
              <a:rPr lang="en-US" dirty="0"/>
              <a:t>- God wants the reader to pay attention to the repetition. It’s called a superlative</a:t>
            </a:r>
            <a:br>
              <a:rPr lang="en-US" dirty="0"/>
            </a:br>
            <a:r>
              <a:rPr lang="en-US" dirty="0">
                <a:highlight>
                  <a:srgbClr val="8AF8FF"/>
                </a:highlight>
              </a:rPr>
              <a:t>– But here the word is repeated 3 times. There is no other attribute of God in all of Scripture that is repeated 3 times like this</a:t>
            </a:r>
            <a:br>
              <a:rPr lang="en-US" dirty="0"/>
            </a:br>
            <a:r>
              <a:rPr lang="en-US" dirty="0"/>
              <a:t>- God is not love, love, love, or truth, truth, truth. Nor His grace, or His mercy</a:t>
            </a:r>
            <a:br>
              <a:rPr lang="en-US" dirty="0"/>
            </a:br>
            <a:r>
              <a:rPr lang="en-US" dirty="0"/>
              <a:t>- All of those things are important and essential to the character of God, but none of those are repeated 3 times</a:t>
            </a:r>
            <a:br>
              <a:rPr lang="en-US" dirty="0"/>
            </a:br>
            <a:r>
              <a:rPr lang="en-US" dirty="0">
                <a:highlight>
                  <a:srgbClr val="8AF8FF"/>
                </a:highlight>
              </a:rPr>
              <a:t>- To be holy is to be set apart. To be thrice holy is to be the holiest of all</a:t>
            </a:r>
            <a:br>
              <a:rPr lang="en-US" dirty="0"/>
            </a:br>
            <a:r>
              <a:rPr lang="en-US" dirty="0"/>
              <a:t>- He is separate and alone in His holiness. He is so unfamiliar to us, and so beyond our comprehension. </a:t>
            </a:r>
            <a:br>
              <a:rPr lang="en-US" dirty="0"/>
            </a:br>
            <a:r>
              <a:rPr lang="en-US" dirty="0"/>
              <a:t>- We cannot even begin to understand the holiness of God</a:t>
            </a:r>
            <a:br>
              <a:rPr lang="en-US" dirty="0"/>
            </a:br>
            <a:r>
              <a:rPr lang="en-US" dirty="0">
                <a:highlight>
                  <a:srgbClr val="8AF8FF"/>
                </a:highlight>
              </a:rPr>
              <a:t>- God is not like us, just better and more morally pure. God is in a category of His own. </a:t>
            </a:r>
            <a:br>
              <a:rPr lang="en-US" dirty="0"/>
            </a:br>
            <a:r>
              <a:rPr lang="en-US" dirty="0"/>
              <a:t>- And dear friend, there is a very real sense in which that should strike fear into our hearts</a:t>
            </a:r>
            <a:br>
              <a:rPr lang="en-US" dirty="0"/>
            </a:br>
            <a:r>
              <a:rPr lang="en-US" dirty="0"/>
              <a:t>- For this is the God who will call us all to account one day </a:t>
            </a:r>
            <a:br>
              <a:rPr lang="en-US" dirty="0"/>
            </a:br>
            <a:r>
              <a:rPr lang="en-US" dirty="0">
                <a:highlight>
                  <a:srgbClr val="8AF8FF"/>
                </a:highlight>
              </a:rPr>
              <a:t>- Here we have the sovereign Lord, the King of all kings. </a:t>
            </a:r>
            <a:br>
              <a:rPr lang="en-US" dirty="0"/>
            </a:br>
            <a:r>
              <a:rPr lang="en-US" dirty="0"/>
              <a:t>- The Supreme One who raises kings up, and brings them down, the one who can bring a nation crashing down with but a mere breath</a:t>
            </a:r>
            <a:br>
              <a:rPr lang="en-US" dirty="0"/>
            </a:br>
            <a:r>
              <a:rPr lang="en-US" dirty="0"/>
              <a:t>- And He is thrice holy. He is ethically pure, absolutely upright, and utterly true</a:t>
            </a:r>
            <a:br>
              <a:rPr lang="en-US" dirty="0"/>
            </a:br>
            <a:r>
              <a:rPr lang="en-US" dirty="0">
                <a:highlight>
                  <a:srgbClr val="8AF8FF"/>
                </a:highlight>
              </a:rPr>
              <a:t>- He is THE holy one</a:t>
            </a:r>
            <a:br>
              <a:rPr lang="en-US" dirty="0"/>
            </a:br>
            <a:r>
              <a:rPr lang="en-US" dirty="0"/>
              <a:t>- This is the strongest form of the superlative in the Hebrew language, and even that doesn’t even begin to scratch the surface of just how holy God is</a:t>
            </a:r>
          </a:p>
          <a:p>
            <a:pPr marL="171450" indent="-171450">
              <a:buFont typeface="Arial" panose="020B0604020202020204" pitchFamily="34" charset="0"/>
              <a:buChar char="•"/>
            </a:pPr>
            <a:r>
              <a:rPr lang="en-US" dirty="0">
                <a:highlight>
                  <a:srgbClr val="FFFF00"/>
                </a:highlight>
              </a:rPr>
              <a:t>Everything about God is holy</a:t>
            </a:r>
            <a:br>
              <a:rPr lang="en-US" dirty="0"/>
            </a:br>
            <a:r>
              <a:rPr lang="en-US" dirty="0"/>
              <a:t>- God’s holiness is not just one of His attributes, but as Joel </a:t>
            </a:r>
            <a:r>
              <a:rPr lang="en-US" dirty="0" err="1"/>
              <a:t>Beeke</a:t>
            </a:r>
            <a:r>
              <a:rPr lang="en-US" dirty="0"/>
              <a:t>, a pastor in America puts it:</a:t>
            </a:r>
            <a:br>
              <a:rPr lang="en-US" dirty="0"/>
            </a:br>
            <a:r>
              <a:rPr lang="en-US" b="1" dirty="0">
                <a:highlight>
                  <a:srgbClr val="17FF92"/>
                </a:highlight>
              </a:rPr>
              <a:t>- “There’s something about His holiness that radiates and pulsates through all the attributes of God”</a:t>
            </a:r>
            <a:br>
              <a:rPr lang="en-US" dirty="0"/>
            </a:br>
            <a:r>
              <a:rPr lang="en-US" dirty="0"/>
              <a:t>- God’s love is holy, His wrath and His justice are holy, His goodness is holy</a:t>
            </a:r>
            <a:br>
              <a:rPr lang="en-US" dirty="0"/>
            </a:br>
            <a:r>
              <a:rPr lang="en-US" dirty="0"/>
              <a:t>- And so what we need to understand is we cannot and must not ever try to reduce God to the way we define love, or wrath, or justice</a:t>
            </a:r>
            <a:br>
              <a:rPr lang="en-US" dirty="0"/>
            </a:br>
            <a:r>
              <a:rPr lang="en-US" dirty="0">
                <a:highlight>
                  <a:srgbClr val="8AF8FF"/>
                </a:highlight>
              </a:rPr>
              <a:t>- Because God is so transcendent, so other, His ways are higher than our ways</a:t>
            </a:r>
            <a:br>
              <a:rPr lang="en-US" dirty="0"/>
            </a:br>
            <a:r>
              <a:rPr lang="en-US" dirty="0"/>
              <a:t>- We submit to Him and not the other way around</a:t>
            </a:r>
            <a:br>
              <a:rPr lang="en-US" dirty="0"/>
            </a:br>
            <a:r>
              <a:rPr lang="en-US" dirty="0"/>
              <a:t>- For our decisions and emotions are tainted by sin, and yet His are flawless</a:t>
            </a:r>
            <a:br>
              <a:rPr lang="en-US" dirty="0"/>
            </a:br>
            <a:r>
              <a:rPr lang="en-US" dirty="0">
                <a:highlight>
                  <a:srgbClr val="8AF8FF"/>
                </a:highlight>
              </a:rPr>
              <a:t>- Every single act God has performed and will perform, every decree He issues flows from His perfect holy nature </a:t>
            </a:r>
            <a:br>
              <a:rPr lang="en-US" dirty="0"/>
            </a:br>
            <a:r>
              <a:rPr lang="en-US" dirty="0"/>
              <a:t>- And so holiness is not just one of God’s attributes, but the very essence of His nature, and God alone is the supreme revelation of holiness</a:t>
            </a:r>
          </a:p>
          <a:p>
            <a:pPr marL="171450" indent="-171450">
              <a:buFont typeface="Arial" panose="020B0604020202020204" pitchFamily="34" charset="0"/>
              <a:buChar char="•"/>
            </a:pPr>
            <a:r>
              <a:rPr lang="en-US" dirty="0">
                <a:highlight>
                  <a:srgbClr val="FFFF00"/>
                </a:highlight>
              </a:rPr>
              <a:t>“The whole earth is full of his glory!” (Isaiah 6:3b)</a:t>
            </a:r>
            <a:br>
              <a:rPr lang="en-US" dirty="0"/>
            </a:br>
            <a:r>
              <a:rPr lang="en-US" dirty="0"/>
              <a:t>- The glory of God is the visible manifestation of the character and conduct of God, which at its very core is God’s holiness</a:t>
            </a:r>
            <a:br>
              <a:rPr lang="en-US" dirty="0"/>
            </a:br>
            <a:r>
              <a:rPr lang="en-US" dirty="0"/>
              <a:t>- God’s glory is the activity of God which shines forth for all to see which gives evidence of the holiness of God, which we read of elsewhere in Scripture</a:t>
            </a:r>
            <a:br>
              <a:rPr lang="en-US" dirty="0"/>
            </a:br>
            <a:r>
              <a:rPr lang="en-US" b="1" dirty="0">
                <a:highlight>
                  <a:srgbClr val="17FF92"/>
                </a:highlight>
              </a:rPr>
              <a:t>- In Romans 1:20 we read, “For his invisible attributes, namely, his eternal power and divine nature, have been clearly perceived, ever since the creation of the world, in the things that have been made."</a:t>
            </a:r>
            <a:br>
              <a:rPr lang="en-US" dirty="0"/>
            </a:br>
            <a:r>
              <a:rPr lang="en-US" b="1" dirty="0">
                <a:highlight>
                  <a:srgbClr val="17FF92"/>
                </a:highlight>
              </a:rPr>
              <a:t>- Or Psalm 19:1 puts it, “The heavens declare the glory of God, and the sky above proclaims his handiwork”</a:t>
            </a:r>
            <a:br>
              <a:rPr lang="en-US" dirty="0"/>
            </a:br>
            <a:r>
              <a:rPr lang="en-US" dirty="0"/>
              <a:t>- God reveals who He is, His divine nature and attributes, His complete otherness and holiness through His creation</a:t>
            </a:r>
            <a:br>
              <a:rPr lang="en-US" dirty="0"/>
            </a:br>
            <a:r>
              <a:rPr lang="en-US" dirty="0"/>
              <a:t>- Every attribute of God is adorned with His holiness, and it is a holiness that combines glory, and beauty, and </a:t>
            </a:r>
            <a:r>
              <a:rPr lang="en-US" dirty="0" err="1"/>
              <a:t>honour</a:t>
            </a:r>
            <a:r>
              <a:rPr lang="en-US" dirty="0"/>
              <a:t>, and majesty</a:t>
            </a:r>
          </a:p>
        </p:txBody>
      </p:sp>
      <p:sp>
        <p:nvSpPr>
          <p:cNvPr id="4" name="Slide Number Placeholder 3"/>
          <p:cNvSpPr>
            <a:spLocks noGrp="1"/>
          </p:cNvSpPr>
          <p:nvPr>
            <p:ph type="sldNum" sz="quarter" idx="5"/>
          </p:nvPr>
        </p:nvSpPr>
        <p:spPr/>
        <p:txBody>
          <a:bodyPr/>
          <a:lstStyle/>
          <a:p>
            <a:fld id="{CF7AA8E4-0F3D-8543-9811-A9F25FAFE77B}" type="slidenum">
              <a:rPr lang="en-US" smtClean="0"/>
              <a:t>4</a:t>
            </a:fld>
            <a:endParaRPr lang="en-US" dirty="0"/>
          </a:p>
        </p:txBody>
      </p:sp>
    </p:spTree>
    <p:extLst>
      <p:ext uri="{BB962C8B-B14F-4D97-AF65-F5344CB8AC3E}">
        <p14:creationId xmlns:p14="http://schemas.microsoft.com/office/powerpoint/2010/main" val="670670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460375"/>
            <a:ext cx="2286000" cy="1285875"/>
          </a:xfrm>
        </p:spPr>
      </p:sp>
      <p:sp>
        <p:nvSpPr>
          <p:cNvPr id="3" name="Notes Placeholder 2"/>
          <p:cNvSpPr>
            <a:spLocks noGrp="1"/>
          </p:cNvSpPr>
          <p:nvPr>
            <p:ph type="body" idx="1"/>
          </p:nvPr>
        </p:nvSpPr>
        <p:spPr>
          <a:xfrm>
            <a:off x="154983" y="1968501"/>
            <a:ext cx="6555783" cy="4897248"/>
          </a:xfrm>
        </p:spPr>
        <p:txBody>
          <a:bodyPr/>
          <a:lstStyle/>
          <a:p>
            <a:pPr marL="171450" indent="-171450">
              <a:buFont typeface="Arial" panose="020B0604020202020204" pitchFamily="34" charset="0"/>
              <a:buChar char="•"/>
            </a:pPr>
            <a:r>
              <a:rPr lang="en-US" dirty="0">
                <a:highlight>
                  <a:srgbClr val="FFFF00"/>
                </a:highlight>
              </a:rPr>
              <a:t>“And the foundations of the thresholds shook at the voice of him who called, and the house filled with smoke” (Isaiah 6:4)</a:t>
            </a:r>
            <a:br>
              <a:rPr lang="en-US" dirty="0"/>
            </a:br>
            <a:r>
              <a:rPr lang="en-US" dirty="0"/>
              <a:t>- At the song of the seraphim the foundations of the temple begin to shake </a:t>
            </a:r>
            <a:br>
              <a:rPr lang="en-US" dirty="0"/>
            </a:br>
            <a:r>
              <a:rPr lang="en-US" dirty="0"/>
              <a:t>- And smoke is filling the temple </a:t>
            </a:r>
            <a:r>
              <a:rPr lang="en-US" dirty="0" err="1"/>
              <a:t>symbolising</a:t>
            </a:r>
            <a:r>
              <a:rPr lang="en-US" dirty="0"/>
              <a:t> divine presence and the mystery of God</a:t>
            </a:r>
            <a:br>
              <a:rPr lang="en-US" dirty="0"/>
            </a:br>
            <a:r>
              <a:rPr lang="en-US" dirty="0">
                <a:highlight>
                  <a:srgbClr val="8AF8FF"/>
                </a:highlight>
              </a:rPr>
              <a:t>- For did this not also happen atop Mount Sinai when the Lord descended on it. </a:t>
            </a:r>
            <a:br>
              <a:rPr lang="en-US" dirty="0"/>
            </a:br>
            <a:r>
              <a:rPr lang="en-US" dirty="0"/>
              <a:t>- There was thunder, and lightning, and fire, and trumpets blaring, and the mountain became wrapped in smoke as the mountain also trembled</a:t>
            </a:r>
            <a:br>
              <a:rPr lang="en-US" dirty="0"/>
            </a:br>
            <a:r>
              <a:rPr lang="en-US" dirty="0"/>
              <a:t>- And when Jesus died, and curtain of the temple tore in two, what happened?</a:t>
            </a:r>
            <a:br>
              <a:rPr lang="en-US" dirty="0"/>
            </a:br>
            <a:r>
              <a:rPr lang="en-US" dirty="0">
                <a:highlight>
                  <a:srgbClr val="8AF8FF"/>
                </a:highlight>
              </a:rPr>
              <a:t>- The earth shook, and the rocks were split</a:t>
            </a:r>
            <a:br>
              <a:rPr lang="en-US" dirty="0"/>
            </a:br>
            <a:r>
              <a:rPr lang="en-US" dirty="0"/>
              <a:t>- The shaking of the foundations and smoke is a manifestation of the majestic holiness of God</a:t>
            </a:r>
            <a:br>
              <a:rPr lang="en-US" dirty="0"/>
            </a:br>
            <a:r>
              <a:rPr lang="en-US" dirty="0"/>
              <a:t>- There is no playing games with God. There is no toying around with Him, or you’ll be consumed</a:t>
            </a:r>
          </a:p>
          <a:p>
            <a:pPr marL="171450" indent="-171450">
              <a:buFont typeface="Arial" panose="020B0604020202020204" pitchFamily="34" charset="0"/>
              <a:buChar char="•"/>
            </a:pPr>
            <a:r>
              <a:rPr lang="en-US" dirty="0">
                <a:highlight>
                  <a:srgbClr val="FFFF00"/>
                </a:highlight>
              </a:rPr>
              <a:t>“Shall walls and posts tremble before God, and shall we not tremble?” Matthew Henry</a:t>
            </a:r>
            <a:br>
              <a:rPr lang="en-US" dirty="0"/>
            </a:br>
            <a:r>
              <a:rPr lang="en-US" dirty="0"/>
              <a:t>- Too many people, too many Christians, too many churches, are content to never preach on a holy God. </a:t>
            </a:r>
            <a:br>
              <a:rPr lang="en-US" dirty="0"/>
            </a:br>
            <a:r>
              <a:rPr lang="en-US" dirty="0"/>
              <a:t>- They will preach on a loving God, a graceful God, a merciful God</a:t>
            </a:r>
            <a:br>
              <a:rPr lang="en-US" dirty="0"/>
            </a:br>
            <a:r>
              <a:rPr lang="en-US" dirty="0">
                <a:highlight>
                  <a:srgbClr val="8AF8FF"/>
                </a:highlight>
              </a:rPr>
              <a:t>- But they will not preach on the holiness of God and the justice of God</a:t>
            </a:r>
            <a:br>
              <a:rPr lang="en-US" dirty="0"/>
            </a:br>
            <a:r>
              <a:rPr lang="en-US" dirty="0"/>
              <a:t>- And yet all they have ended up doing is preaching a God that is not a God of the Bible </a:t>
            </a:r>
            <a:br>
              <a:rPr lang="en-US" dirty="0"/>
            </a:br>
            <a:r>
              <a:rPr lang="en-US" dirty="0"/>
              <a:t>- Because instead of trembling and fearing this thrice holy God of the Bible, they fear man</a:t>
            </a:r>
            <a:br>
              <a:rPr lang="en-US" dirty="0"/>
            </a:br>
            <a:r>
              <a:rPr lang="en-US" dirty="0">
                <a:highlight>
                  <a:srgbClr val="8AF8FF"/>
                </a:highlight>
              </a:rPr>
              <a:t>- They fear the judgement of mankind, more than the judgement of an infinitely holy God</a:t>
            </a:r>
            <a:br>
              <a:rPr lang="en-US" dirty="0"/>
            </a:br>
            <a:r>
              <a:rPr lang="en-US" dirty="0"/>
              <a:t>- They would rather hear the compliments and encouragements, and get pats on the back from humanity</a:t>
            </a:r>
            <a:br>
              <a:rPr lang="en-US" dirty="0"/>
            </a:br>
            <a:r>
              <a:rPr lang="en-US" dirty="0"/>
              <a:t>- Rather than hearing, “well done good and faithful servant, you have preached the word faithfully, in season and out of season, now enter into the joy of your master”</a:t>
            </a:r>
            <a:br>
              <a:rPr lang="en-US" dirty="0"/>
            </a:br>
            <a:r>
              <a:rPr lang="en-US" dirty="0">
                <a:highlight>
                  <a:srgbClr val="8AF8FF"/>
                </a:highlight>
              </a:rPr>
              <a:t>- And yet the only reason a person can live their whole life in fear of only man is because they have never truly come to understand the holiness of God</a:t>
            </a:r>
          </a:p>
          <a:p>
            <a:pPr marL="171450" indent="-171450">
              <a:buFont typeface="Arial" panose="020B0604020202020204" pitchFamily="34" charset="0"/>
              <a:buChar char="•"/>
            </a:pPr>
            <a:r>
              <a:rPr lang="en-US" dirty="0">
                <a:highlight>
                  <a:srgbClr val="FFFF00"/>
                </a:highlight>
              </a:rPr>
              <a:t>It is the highest task of theology, and of our study of Scripture, to get a glimpse, to encounter the holiness of God and His glory</a:t>
            </a:r>
            <a:br>
              <a:rPr lang="en-US" dirty="0"/>
            </a:br>
            <a:r>
              <a:rPr lang="en-US" dirty="0"/>
              <a:t>- To gaze upon God though His own self-revelation in the Scriptures</a:t>
            </a:r>
            <a:br>
              <a:rPr lang="en-US" dirty="0"/>
            </a:br>
            <a:r>
              <a:rPr lang="en-US" dirty="0"/>
              <a:t>- To have our souls beautified by contemplating, and thinking deeply upon the majestic, beautiful, holy triune God</a:t>
            </a:r>
            <a:br>
              <a:rPr lang="en-US" dirty="0"/>
            </a:br>
            <a:r>
              <a:rPr lang="en-US" dirty="0">
                <a:highlight>
                  <a:srgbClr val="8AF8FF"/>
                </a:highlight>
              </a:rPr>
              <a:t>- To have a holy encounter, a holy awareness of the glory of God through the blood of Jesus Christ, is so overwhelming and yet is our highest task in theology</a:t>
            </a:r>
            <a:br>
              <a:rPr lang="en-US" dirty="0"/>
            </a:br>
            <a:r>
              <a:rPr lang="en-US" dirty="0"/>
              <a:t>- We have all we need in Scripture, it is sufficient, for we no longer need a vision like Isaiah had because we “have the prophetic word more fully confirmed to us”</a:t>
            </a:r>
            <a:br>
              <a:rPr lang="en-US" dirty="0"/>
            </a:br>
            <a:r>
              <a:rPr lang="en-US" dirty="0"/>
              <a:t>- “For men spoke from God as they were carried along by the Holy Spirit”</a:t>
            </a:r>
            <a:br>
              <a:rPr lang="en-US" dirty="0"/>
            </a:br>
            <a:r>
              <a:rPr lang="en-US" dirty="0">
                <a:highlight>
                  <a:srgbClr val="8AF8FF"/>
                </a:highlight>
              </a:rPr>
              <a:t>- And all that is contained within these 66 books is sufficient, it is enough</a:t>
            </a:r>
            <a:br>
              <a:rPr lang="en-US" dirty="0"/>
            </a:br>
            <a:r>
              <a:rPr lang="en-US" dirty="0"/>
              <a:t>- For the Holy Spirit, the third member of the Trinity now guides us into all truth</a:t>
            </a:r>
            <a:br>
              <a:rPr lang="en-US" dirty="0"/>
            </a:br>
            <a:r>
              <a:rPr lang="en-US" dirty="0"/>
              <a:t>- And applies it to our hearts, that we might even be able to get a glimpse of the holiness of God</a:t>
            </a:r>
            <a:br>
              <a:rPr lang="en-US" dirty="0"/>
            </a:br>
            <a:r>
              <a:rPr lang="en-US" dirty="0">
                <a:highlight>
                  <a:srgbClr val="8AF8FF"/>
                </a:highlight>
              </a:rPr>
              <a:t>- Oh to have more of His holiness shining into my heart, and consuming my thoughts through His word</a:t>
            </a:r>
            <a:br>
              <a:rPr lang="en-US" dirty="0"/>
            </a:br>
            <a:r>
              <a:rPr lang="en-US" dirty="0"/>
              <a:t>- Flee to your Bibles, and stay there. And watch as the holiness of God humbles you, and beautifies your soul, making you more like Jesus, little by little, as God ushers you onwards to glory</a:t>
            </a:r>
          </a:p>
        </p:txBody>
      </p:sp>
      <p:sp>
        <p:nvSpPr>
          <p:cNvPr id="4" name="Slide Number Placeholder 3"/>
          <p:cNvSpPr>
            <a:spLocks noGrp="1"/>
          </p:cNvSpPr>
          <p:nvPr>
            <p:ph type="sldNum" sz="quarter" idx="5"/>
          </p:nvPr>
        </p:nvSpPr>
        <p:spPr/>
        <p:txBody>
          <a:bodyPr/>
          <a:lstStyle/>
          <a:p>
            <a:fld id="{CF7AA8E4-0F3D-8543-9811-A9F25FAFE77B}" type="slidenum">
              <a:rPr lang="en-US" smtClean="0"/>
              <a:t>5</a:t>
            </a:fld>
            <a:endParaRPr lang="en-US" dirty="0"/>
          </a:p>
        </p:txBody>
      </p:sp>
    </p:spTree>
    <p:extLst>
      <p:ext uri="{BB962C8B-B14F-4D97-AF65-F5344CB8AC3E}">
        <p14:creationId xmlns:p14="http://schemas.microsoft.com/office/powerpoint/2010/main" val="352568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274638"/>
            <a:ext cx="2266950" cy="1274762"/>
          </a:xfrm>
        </p:spPr>
      </p:sp>
      <p:sp>
        <p:nvSpPr>
          <p:cNvPr id="3" name="Notes Placeholder 2"/>
          <p:cNvSpPr>
            <a:spLocks noGrp="1"/>
          </p:cNvSpPr>
          <p:nvPr>
            <p:ph type="body" idx="1"/>
          </p:nvPr>
        </p:nvSpPr>
        <p:spPr>
          <a:xfrm>
            <a:off x="143359" y="1703844"/>
            <a:ext cx="6571281" cy="6184794"/>
          </a:xfrm>
        </p:spPr>
        <p:txBody>
          <a:bodyPr/>
          <a:lstStyle/>
          <a:p>
            <a:pPr marL="171450" indent="-171450">
              <a:buFont typeface="Arial" panose="020B0604020202020204" pitchFamily="34" charset="0"/>
              <a:buChar char="•"/>
            </a:pPr>
            <a:r>
              <a:rPr lang="en-US" dirty="0">
                <a:highlight>
                  <a:srgbClr val="FFFF00"/>
                </a:highlight>
              </a:rPr>
              <a:t>“And I said: “Woe is me!” (Isaiah 6:5a)</a:t>
            </a:r>
            <a:br>
              <a:rPr lang="en-US" dirty="0"/>
            </a:br>
            <a:r>
              <a:rPr lang="en-US" dirty="0"/>
              <a:t>- These are the first words of Isaiah in this book out of his own mouth that aren’t from God</a:t>
            </a:r>
            <a:br>
              <a:rPr lang="en-US" dirty="0"/>
            </a:br>
            <a:r>
              <a:rPr lang="en-US" dirty="0"/>
              <a:t>- This is far more than a sign of despair</a:t>
            </a:r>
            <a:br>
              <a:rPr lang="en-US" dirty="0"/>
            </a:br>
            <a:r>
              <a:rPr lang="en-US" dirty="0">
                <a:highlight>
                  <a:srgbClr val="8AF8FF"/>
                </a:highlight>
              </a:rPr>
              <a:t>- Just previously in Isaiah chapter 5 Isaiah pronounced a number of woes upon Israel;</a:t>
            </a:r>
            <a:br>
              <a:rPr lang="en-US" dirty="0"/>
            </a:br>
            <a:r>
              <a:rPr lang="en-US" dirty="0"/>
              <a:t>- Verse 11, “Woe to those who rise early in the morning, that they may run after strong drink”</a:t>
            </a:r>
            <a:br>
              <a:rPr lang="en-US" dirty="0"/>
            </a:br>
            <a:r>
              <a:rPr lang="en-US" dirty="0"/>
              <a:t>- Verse 18, “Woe to those who draw iniquity with cords of falsehood, who draw sin as with cart ropes”</a:t>
            </a:r>
            <a:br>
              <a:rPr lang="en-US" dirty="0"/>
            </a:br>
            <a:r>
              <a:rPr lang="en-US" dirty="0">
                <a:highlight>
                  <a:srgbClr val="8AF8FF"/>
                </a:highlight>
              </a:rPr>
              <a:t>- Verse 20, “Woe to those who call evil good and good evil”</a:t>
            </a:r>
            <a:br>
              <a:rPr lang="en-US" dirty="0"/>
            </a:br>
            <a:r>
              <a:rPr lang="en-US" dirty="0"/>
              <a:t>- Verse 21, “Woe to those who are wise in their own eyes”</a:t>
            </a:r>
            <a:br>
              <a:rPr lang="en-US" dirty="0"/>
            </a:br>
            <a:r>
              <a:rPr lang="en-US" dirty="0"/>
              <a:t>- Isaiah uses the word woe at least 10 times to refer to God’s judgement on others</a:t>
            </a:r>
            <a:br>
              <a:rPr lang="en-US" dirty="0"/>
            </a:br>
            <a:r>
              <a:rPr lang="en-US" dirty="0">
                <a:highlight>
                  <a:srgbClr val="8AF8FF"/>
                </a:highlight>
              </a:rPr>
              <a:t>- Jeremiah, Ezekiel, Nahum, Amos, Habakkuk, Hosea, Zephaniah, Zechariah, Micah, and even Jesus used it saying, “Woe unto you scribes and pharisees”</a:t>
            </a:r>
            <a:br>
              <a:rPr lang="en-US" dirty="0"/>
            </a:br>
            <a:r>
              <a:rPr lang="en-US" dirty="0"/>
              <a:t>- It’s a word of cursing, particularly a prophetic curse, of God’s judgement towards people</a:t>
            </a:r>
            <a:br>
              <a:rPr lang="en-US" dirty="0"/>
            </a:br>
            <a:r>
              <a:rPr lang="en-US" dirty="0"/>
              <a:t>- Isaiah having now got just a glimpse of the holiness and glory of God, sees himself clearly</a:t>
            </a:r>
            <a:br>
              <a:rPr lang="en-US" dirty="0"/>
            </a:br>
            <a:r>
              <a:rPr lang="en-US" dirty="0">
                <a:highlight>
                  <a:srgbClr val="8AF8FF"/>
                </a:highlight>
              </a:rPr>
              <a:t>- And sees that he is not worthy of anything but God’s judgement</a:t>
            </a:r>
            <a:br>
              <a:rPr lang="en-US" dirty="0"/>
            </a:br>
            <a:r>
              <a:rPr lang="en-US" dirty="0"/>
              <a:t>- He is so overwhelmed by the majesty, sovereignty, and holiness of God, that it is as though the words fall out of his mouth, “Woe is me”</a:t>
            </a:r>
            <a:br>
              <a:rPr lang="en-US" dirty="0"/>
            </a:br>
            <a:r>
              <a:rPr lang="en-US" dirty="0"/>
              <a:t>- He has become suddenly and brutally aware of himself in light of God’s holiness</a:t>
            </a:r>
            <a:br>
              <a:rPr lang="en-US" dirty="0"/>
            </a:br>
            <a:r>
              <a:rPr lang="en-US" dirty="0">
                <a:highlight>
                  <a:srgbClr val="8AF8FF"/>
                </a:highlight>
              </a:rPr>
              <a:t>- But his awareness does not stop with a prophetic curse upon himself…</a:t>
            </a:r>
          </a:p>
          <a:p>
            <a:pPr marL="171450" indent="-171450">
              <a:buFont typeface="Arial" panose="020B0604020202020204" pitchFamily="34" charset="0"/>
              <a:buChar char="•"/>
            </a:pPr>
            <a:r>
              <a:rPr lang="en-US" dirty="0">
                <a:highlight>
                  <a:srgbClr val="FFFF00"/>
                </a:highlight>
              </a:rPr>
              <a:t>“For I am lost” (Isaiah 6:5b)</a:t>
            </a:r>
            <a:br>
              <a:rPr lang="en-US" dirty="0"/>
            </a:br>
            <a:r>
              <a:rPr lang="en-US" dirty="0"/>
              <a:t>- The LSB translates the word lost to ruined, or the NKJV translates it as undone</a:t>
            </a:r>
            <a:br>
              <a:rPr lang="en-US" dirty="0"/>
            </a:br>
            <a:r>
              <a:rPr lang="en-US" dirty="0"/>
              <a:t>- This word means silenced, dumb struck, struck dead, on the brink of destruction</a:t>
            </a:r>
            <a:br>
              <a:rPr lang="en-US" dirty="0"/>
            </a:br>
            <a:r>
              <a:rPr lang="en-US" dirty="0">
                <a:highlight>
                  <a:srgbClr val="8AF8FF"/>
                </a:highlight>
              </a:rPr>
              <a:t>- It’s as though Isaiah is falling apart at the seams. </a:t>
            </a:r>
            <a:br>
              <a:rPr lang="en-US" dirty="0"/>
            </a:br>
            <a:r>
              <a:rPr lang="en-US" dirty="0"/>
              <a:t>- He sees now that if God’s justice and wrath towards sin is unleashed upon him, he is all but a dead man</a:t>
            </a:r>
            <a:br>
              <a:rPr lang="en-US" dirty="0"/>
            </a:br>
            <a:r>
              <a:rPr lang="en-US" dirty="0"/>
              <a:t>- In the face of such purity, such holiness, Isaiah is not struck by his own humanity or mortality, but by his own impurity. </a:t>
            </a:r>
            <a:br>
              <a:rPr lang="en-US" dirty="0"/>
            </a:br>
            <a:r>
              <a:rPr lang="en-US" dirty="0">
                <a:highlight>
                  <a:srgbClr val="8AF8FF"/>
                </a:highlight>
              </a:rPr>
              <a:t>- It’s as though in the light of God’s holiness, God illumined inside of him, just how black and wretched his own heart was</a:t>
            </a:r>
            <a:br>
              <a:rPr lang="en-US" dirty="0"/>
            </a:br>
            <a:r>
              <a:rPr lang="en-US" dirty="0"/>
              <a:t>- And in that very moment, he felt as though he might die</a:t>
            </a:r>
            <a:br>
              <a:rPr lang="en-US" dirty="0"/>
            </a:br>
            <a:r>
              <a:rPr lang="en-US" dirty="0"/>
              <a:t>- Christians, brothers and sisters in Christ, have you ever been so overwhelmed by your own sinfulness and the presence of God’s holiness?</a:t>
            </a:r>
            <a:br>
              <a:rPr lang="en-US" dirty="0"/>
            </a:br>
            <a:r>
              <a:rPr lang="en-US" dirty="0">
                <a:highlight>
                  <a:srgbClr val="8AF8FF"/>
                </a:highlight>
              </a:rPr>
              <a:t>- When was the last time we were in anguish over our sin because we got a glimpse of the holiness of God?</a:t>
            </a:r>
          </a:p>
          <a:p>
            <a:pPr marL="171450" indent="-171450">
              <a:buFont typeface="Arial" panose="020B0604020202020204" pitchFamily="34" charset="0"/>
              <a:buChar char="•"/>
            </a:pPr>
            <a:r>
              <a:rPr lang="en-US" dirty="0">
                <a:highlight>
                  <a:srgbClr val="FFFF00"/>
                </a:highlight>
              </a:rPr>
              <a:t>“For I am a man of unclean lips” (Isaiah 6:5c)</a:t>
            </a:r>
            <a:br>
              <a:rPr lang="en-US" dirty="0"/>
            </a:br>
            <a:r>
              <a:rPr lang="en-US" dirty="0"/>
              <a:t>- It’s as though he sees the seraphim worshipping, but sees that his lips are oh so unworthy to declare the holiness of God with them</a:t>
            </a:r>
            <a:br>
              <a:rPr lang="en-US" dirty="0"/>
            </a:br>
            <a:r>
              <a:rPr lang="en-US" dirty="0"/>
              <a:t>- He thinks back on the judgements and woes he has pronounced on Israel with his lips, and thinks, “Who am I to be a messenger of God?”</a:t>
            </a:r>
            <a:br>
              <a:rPr lang="en-US" dirty="0"/>
            </a:br>
            <a:r>
              <a:rPr lang="en-US" dirty="0">
                <a:highlight>
                  <a:srgbClr val="8AF8FF"/>
                </a:highlight>
              </a:rPr>
              <a:t>- He sees that he is but an imperfect preacher, with imperfect words, a dying man, preaching to dying men, “Who am I that God would choose me?”</a:t>
            </a:r>
            <a:br>
              <a:rPr lang="en-US" dirty="0"/>
            </a:br>
            <a:r>
              <a:rPr lang="en-US" dirty="0"/>
              <a:t>- And yet I believe he is also pointing beyond the lips and to the heart, that yes, his lips are unclean, but it is because he has an unclean heart</a:t>
            </a:r>
            <a:br>
              <a:rPr lang="en-US" dirty="0"/>
            </a:br>
            <a:r>
              <a:rPr lang="en-US" dirty="0"/>
              <a:t>- As the gospel of Matthew says, ”For out of the abundance of the heart the mouth speaks” and “what comes out of the mouth proceeds from the heart”</a:t>
            </a:r>
            <a:br>
              <a:rPr lang="en-US" dirty="0"/>
            </a:br>
            <a:r>
              <a:rPr lang="en-US" dirty="0">
                <a:highlight>
                  <a:srgbClr val="8AF8FF"/>
                </a:highlight>
              </a:rPr>
              <a:t>- My sinful words, portray my sinful nature, my sinful heart</a:t>
            </a:r>
            <a:br>
              <a:rPr lang="en-US" dirty="0"/>
            </a:br>
            <a:r>
              <a:rPr lang="en-US" dirty="0"/>
              <a:t>- And we see this sense of being ruined elsewhere in Scripture. </a:t>
            </a:r>
            <a:br>
              <a:rPr lang="en-US" dirty="0"/>
            </a:br>
            <a:r>
              <a:rPr lang="en-US" dirty="0"/>
              <a:t>- When Jesus in Luke 5, after a long night of no fish being caught, demonstrates his power</a:t>
            </a:r>
            <a:br>
              <a:rPr lang="en-US" dirty="0"/>
            </a:br>
            <a:r>
              <a:rPr lang="en-US" dirty="0">
                <a:highlight>
                  <a:srgbClr val="8AF8FF"/>
                </a:highlight>
              </a:rPr>
              <a:t>- By bringing in boat loads of fish, so much so that the boats are sinking</a:t>
            </a:r>
            <a:br>
              <a:rPr lang="en-US" dirty="0"/>
            </a:br>
            <a:r>
              <a:rPr lang="en-US" dirty="0"/>
              <a:t>- And Peter comes to the shore, falls to his knees and says, “Depart from me, for I am a sinful man, O Lord”</a:t>
            </a:r>
            <a:br>
              <a:rPr lang="en-US" dirty="0"/>
            </a:br>
            <a:r>
              <a:rPr lang="en-US" dirty="0"/>
              <a:t>- Peter has just witnessed, the holiness, the power, the glory of Jesus the God-man, his complete otherness</a:t>
            </a:r>
            <a:br>
              <a:rPr lang="en-US" dirty="0"/>
            </a:br>
            <a:r>
              <a:rPr lang="en-US" dirty="0">
                <a:highlight>
                  <a:srgbClr val="8AF8FF"/>
                </a:highlight>
              </a:rPr>
              <a:t>- And much like Isaiah, he sees how unclean and how unworthy he is to be in his presence, that he says to Jesus, “Depart from me”. </a:t>
            </a:r>
            <a:br>
              <a:rPr lang="en-US" dirty="0"/>
            </a:br>
            <a:r>
              <a:rPr lang="en-US" dirty="0"/>
              <a:t>- He feels naked, he feels exposed</a:t>
            </a:r>
            <a:br>
              <a:rPr lang="en-US" dirty="0"/>
            </a:br>
            <a:r>
              <a:rPr lang="en-US" dirty="0"/>
              <a:t>- It is only by the mercy of God, that you and I are not consumed at this moment as a result of God’s holiness and perfect purity</a:t>
            </a:r>
          </a:p>
        </p:txBody>
      </p:sp>
      <p:sp>
        <p:nvSpPr>
          <p:cNvPr id="4" name="Slide Number Placeholder 3"/>
          <p:cNvSpPr>
            <a:spLocks noGrp="1"/>
          </p:cNvSpPr>
          <p:nvPr>
            <p:ph type="sldNum" sz="quarter" idx="5"/>
          </p:nvPr>
        </p:nvSpPr>
        <p:spPr/>
        <p:txBody>
          <a:bodyPr/>
          <a:lstStyle/>
          <a:p>
            <a:fld id="{CF7AA8E4-0F3D-8543-9811-A9F25FAFE77B}" type="slidenum">
              <a:rPr lang="en-US" smtClean="0"/>
              <a:t>6</a:t>
            </a:fld>
            <a:endParaRPr lang="en-US"/>
          </a:p>
        </p:txBody>
      </p:sp>
    </p:spTree>
    <p:extLst>
      <p:ext uri="{BB962C8B-B14F-4D97-AF65-F5344CB8AC3E}">
        <p14:creationId xmlns:p14="http://schemas.microsoft.com/office/powerpoint/2010/main" val="360945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2975" y="419100"/>
            <a:ext cx="2432050" cy="1368425"/>
          </a:xfrm>
        </p:spPr>
      </p:sp>
      <p:sp>
        <p:nvSpPr>
          <p:cNvPr id="3" name="Notes Placeholder 2"/>
          <p:cNvSpPr>
            <a:spLocks noGrp="1"/>
          </p:cNvSpPr>
          <p:nvPr>
            <p:ph type="body" idx="1"/>
          </p:nvPr>
        </p:nvSpPr>
        <p:spPr>
          <a:xfrm>
            <a:off x="166606" y="1950015"/>
            <a:ext cx="6524787" cy="5582161"/>
          </a:xfrm>
        </p:spPr>
        <p:txBody>
          <a:bodyPr/>
          <a:lstStyle/>
          <a:p>
            <a:pPr marL="171450" indent="-171450">
              <a:buFont typeface="Arial" panose="020B0604020202020204" pitchFamily="34" charset="0"/>
              <a:buChar char="•"/>
            </a:pPr>
            <a:r>
              <a:rPr lang="en-US" dirty="0">
                <a:highlight>
                  <a:srgbClr val="FFFF00"/>
                </a:highlight>
              </a:rPr>
              <a:t>“And I dwell in the midst of a people of unclean lips” (Isaiah 6:5d)</a:t>
            </a:r>
            <a:br>
              <a:rPr lang="en-US" dirty="0"/>
            </a:br>
            <a:r>
              <a:rPr lang="en-US" dirty="0"/>
              <a:t>- And now we see that he hasn’t just become painfully aware of his own sinfulness</a:t>
            </a:r>
            <a:br>
              <a:rPr lang="en-US" dirty="0"/>
            </a:br>
            <a:r>
              <a:rPr lang="en-US" dirty="0"/>
              <a:t>- But he looks around, not accusatory, but with a heart of understanding why God’s judgement and wrath will fall upon Israel</a:t>
            </a:r>
            <a:br>
              <a:rPr lang="en-US" dirty="0"/>
            </a:br>
            <a:r>
              <a:rPr lang="en-US" dirty="0">
                <a:highlight>
                  <a:srgbClr val="8AF8FF"/>
                </a:highlight>
              </a:rPr>
              <a:t>- And I also believe that Isaiah now looks around with a pastoral heart, and sees just how in desperate need of repentance and salvation the people of Israel are</a:t>
            </a:r>
            <a:br>
              <a:rPr lang="en-US" dirty="0"/>
            </a:br>
            <a:r>
              <a:rPr lang="en-US" dirty="0"/>
              <a:t>- So much so, that when in verse 8 the Triune God asks, “Who will go for us”, Isaiah says, “Here I am send me”</a:t>
            </a:r>
            <a:br>
              <a:rPr lang="en-US" dirty="0"/>
            </a:br>
            <a:r>
              <a:rPr lang="en-US" dirty="0"/>
              <a:t>- Isaiah sees that he is a sinful preacher, among a sinful, unholy and imperfect people</a:t>
            </a:r>
            <a:br>
              <a:rPr lang="en-US" dirty="0"/>
            </a:br>
            <a:r>
              <a:rPr lang="en-US" dirty="0">
                <a:highlight>
                  <a:srgbClr val="8AF8FF"/>
                </a:highlight>
              </a:rPr>
              <a:t>- I mean this is the nation that God calls His own, and they were called to be holy, they were called to be set apart from the rest of the world</a:t>
            </a:r>
            <a:br>
              <a:rPr lang="en-US" dirty="0"/>
            </a:br>
            <a:r>
              <a:rPr lang="en-US" dirty="0"/>
              <a:t>- And to go into world to help people see they need to repent and believe in the holy God</a:t>
            </a:r>
            <a:br>
              <a:rPr lang="en-US" dirty="0"/>
            </a:br>
            <a:r>
              <a:rPr lang="en-US" dirty="0"/>
              <a:t>- But instead of being holy, they become just like the rest of the pagan nations, unholy, and conformed to the image of the world</a:t>
            </a:r>
            <a:br>
              <a:rPr lang="en-US" dirty="0"/>
            </a:br>
            <a:r>
              <a:rPr lang="en-US" dirty="0">
                <a:highlight>
                  <a:srgbClr val="8AF8FF"/>
                </a:highlight>
              </a:rPr>
              <a:t>- And Isaiah having now seen His sin, doesn’t turn to God and say, “they do it, look how sinful they are, I am better than them at least”</a:t>
            </a:r>
            <a:br>
              <a:rPr lang="en-US" dirty="0"/>
            </a:br>
            <a:r>
              <a:rPr lang="en-US" dirty="0"/>
              <a:t>- No, he looks around and sees just how lost they are and how desperately they too need to have the holiness of God revealed to them. </a:t>
            </a:r>
            <a:br>
              <a:rPr lang="en-US" dirty="0"/>
            </a:br>
            <a:r>
              <a:rPr lang="en-US" dirty="0"/>
              <a:t>- It’s as though he is overcome with grief over their lost souls</a:t>
            </a:r>
            <a:br>
              <a:rPr lang="en-US" dirty="0"/>
            </a:br>
            <a:r>
              <a:rPr lang="en-US" dirty="0">
                <a:highlight>
                  <a:srgbClr val="8AF8FF"/>
                </a:highlight>
              </a:rPr>
              <a:t>- But where does this sense of ruin, and anguish, and ‘</a:t>
            </a:r>
            <a:r>
              <a:rPr lang="en-US" dirty="0" err="1">
                <a:highlight>
                  <a:srgbClr val="8AF8FF"/>
                </a:highlight>
              </a:rPr>
              <a:t>undoneness</a:t>
            </a:r>
            <a:r>
              <a:rPr lang="en-US" dirty="0">
                <a:highlight>
                  <a:srgbClr val="8AF8FF"/>
                </a:highlight>
              </a:rPr>
              <a:t>’ come from?</a:t>
            </a:r>
          </a:p>
          <a:p>
            <a:pPr marL="171450" indent="-171450">
              <a:buFont typeface="Arial" panose="020B0604020202020204" pitchFamily="34" charset="0"/>
              <a:buChar char="•"/>
            </a:pPr>
            <a:r>
              <a:rPr lang="en-US" dirty="0">
                <a:highlight>
                  <a:srgbClr val="FFFF00"/>
                </a:highlight>
              </a:rPr>
              <a:t>“For my eyes have seen the King, the Lord of hosts!” (Isaiah 6:5e)</a:t>
            </a:r>
            <a:br>
              <a:rPr lang="en-US" dirty="0"/>
            </a:br>
            <a:r>
              <a:rPr lang="en-US" dirty="0"/>
              <a:t>- Now that king Uzziah is dead, now that the lesser king is removed</a:t>
            </a:r>
            <a:br>
              <a:rPr lang="en-US" dirty="0"/>
            </a:br>
            <a:r>
              <a:rPr lang="en-US" dirty="0"/>
              <a:t>- Isaiah is saying I have seen the greater one, the one who reigns above, and is sovereign over all</a:t>
            </a:r>
            <a:br>
              <a:rPr lang="en-US" dirty="0"/>
            </a:br>
            <a:r>
              <a:rPr lang="en-US" dirty="0">
                <a:highlight>
                  <a:srgbClr val="8AF8FF"/>
                </a:highlight>
              </a:rPr>
              <a:t>- One glimpse of Lord of the hosts, and he saw for the first time in his life, just how wretched he is</a:t>
            </a:r>
            <a:br>
              <a:rPr lang="en-US" dirty="0"/>
            </a:br>
            <a:r>
              <a:rPr lang="en-US" dirty="0"/>
              <a:t>- No one can stand before the holiness of God, and not experience something similar, becoming painfully aware of the darkness and corruption that resides in their hearts</a:t>
            </a:r>
            <a:br>
              <a:rPr lang="en-US" dirty="0"/>
            </a:br>
            <a:r>
              <a:rPr lang="en-US" b="1" dirty="0">
                <a:highlight>
                  <a:srgbClr val="17FF92"/>
                </a:highlight>
              </a:rPr>
              <a:t>- Romans 3 tells us that “No one is righteous, no, not one… no one does good, not even one… their feet are swift to shed blood; in their paths are ruin and misery, and the way of peace they have not known.” </a:t>
            </a:r>
            <a:br>
              <a:rPr lang="en-US" dirty="0"/>
            </a:br>
            <a:r>
              <a:rPr lang="en-US" dirty="0"/>
              <a:t>- And it’s as though Paul hears someone from the audience call out, but why Paul, why are we like this?</a:t>
            </a:r>
            <a:br>
              <a:rPr lang="en-US" dirty="0"/>
            </a:br>
            <a:r>
              <a:rPr lang="en-US" b="1" dirty="0">
                <a:highlight>
                  <a:srgbClr val="17FF92"/>
                </a:highlight>
              </a:rPr>
              <a:t>- Verse 18, “There is no fear of God before their eyes”</a:t>
            </a:r>
            <a:br>
              <a:rPr lang="en-US" dirty="0"/>
            </a:br>
            <a:r>
              <a:rPr lang="en-US" dirty="0"/>
              <a:t>- Oh that God would reveal Himself to us, shine His holiness into the darkest depths of my soul, exposing all my sin</a:t>
            </a:r>
            <a:br>
              <a:rPr lang="en-US" dirty="0"/>
            </a:br>
            <a:r>
              <a:rPr lang="en-US" dirty="0"/>
              <a:t>- What can do this but His Word. </a:t>
            </a:r>
            <a:br>
              <a:rPr lang="en-US" dirty="0"/>
            </a:br>
            <a:r>
              <a:rPr lang="en-US" dirty="0">
                <a:highlight>
                  <a:srgbClr val="8AF8FF"/>
                </a:highlight>
              </a:rPr>
              <a:t>- For His word is sharper than a two-edged sword, it penetrates to the darkest corners of my soul, exposing who I am</a:t>
            </a:r>
            <a:br>
              <a:rPr lang="en-US" dirty="0"/>
            </a:br>
            <a:r>
              <a:rPr lang="en-US" dirty="0"/>
              <a:t>- That my sin might be ever before me, that I might confess it, and find forgiveness only in the blood of Jesus Christ, shed for all my sins</a:t>
            </a:r>
          </a:p>
          <a:p>
            <a:pPr marL="171450" indent="-171450">
              <a:buFont typeface="Arial" panose="020B0604020202020204" pitchFamily="34" charset="0"/>
              <a:buChar char="•"/>
            </a:pPr>
            <a:r>
              <a:rPr lang="en-US" dirty="0">
                <a:highlight>
                  <a:srgbClr val="FFFF00"/>
                </a:highlight>
              </a:rPr>
              <a:t>Christians, we must never forget the God whom we serve</a:t>
            </a:r>
            <a:br>
              <a:rPr lang="en-US" dirty="0"/>
            </a:br>
            <a:r>
              <a:rPr lang="en-US" dirty="0"/>
              <a:t>- Many in the world ask, ”if God is real, then why do we suffer, why is there trouble in the world? If your God is a God of love, why does this happen?”</a:t>
            </a:r>
            <a:br>
              <a:rPr lang="en-US" dirty="0"/>
            </a:br>
            <a:r>
              <a:rPr lang="en-US" b="1" dirty="0">
                <a:highlight>
                  <a:srgbClr val="17FF92"/>
                </a:highlight>
              </a:rPr>
              <a:t>- John Macarthur responds to that, “If God weren’t a God of love, one sin, by one individual, would be the end of everything”</a:t>
            </a:r>
            <a:br>
              <a:rPr lang="en-US" dirty="0"/>
            </a:br>
            <a:r>
              <a:rPr lang="en-US" dirty="0"/>
              <a:t>- We want a God who is non-threatening who bows to us. But that’s not the God of the Bible</a:t>
            </a:r>
            <a:br>
              <a:rPr lang="en-US" dirty="0"/>
            </a:br>
            <a:r>
              <a:rPr lang="en-US" dirty="0"/>
              <a:t>- And so when we preach the gospel, when we share the good news, we preach every part of the gospel</a:t>
            </a:r>
            <a:br>
              <a:rPr lang="en-US" dirty="0"/>
            </a:br>
            <a:r>
              <a:rPr lang="en-US" dirty="0">
                <a:highlight>
                  <a:srgbClr val="8AF8FF"/>
                </a:highlight>
              </a:rPr>
              <a:t>- And we preach the holiness and justice of God, that it might bring them to their knees</a:t>
            </a:r>
            <a:br>
              <a:rPr lang="en-US" dirty="0"/>
            </a:br>
            <a:r>
              <a:rPr lang="en-US" dirty="0"/>
              <a:t>- That they might see just how much it cost for the sinless </a:t>
            </a:r>
            <a:r>
              <a:rPr lang="en-US" dirty="0" err="1"/>
              <a:t>saviour</a:t>
            </a:r>
            <a:r>
              <a:rPr lang="en-US" dirty="0"/>
              <a:t>, to go to that cursed tree and pay the price for their sins and my sins, and have the holy justice of God poured out upon him, instead of me</a:t>
            </a:r>
            <a:br>
              <a:rPr lang="en-US" dirty="0"/>
            </a:br>
            <a:r>
              <a:rPr lang="en-US" dirty="0"/>
              <a:t>- Because it is only then, that we begin to understand the fullness of God’s grace in saving us</a:t>
            </a:r>
          </a:p>
        </p:txBody>
      </p:sp>
      <p:sp>
        <p:nvSpPr>
          <p:cNvPr id="4" name="Slide Number Placeholder 3"/>
          <p:cNvSpPr>
            <a:spLocks noGrp="1"/>
          </p:cNvSpPr>
          <p:nvPr>
            <p:ph type="sldNum" sz="quarter" idx="5"/>
          </p:nvPr>
        </p:nvSpPr>
        <p:spPr/>
        <p:txBody>
          <a:bodyPr/>
          <a:lstStyle/>
          <a:p>
            <a:fld id="{CF7AA8E4-0F3D-8543-9811-A9F25FAFE77B}" type="slidenum">
              <a:rPr lang="en-US" smtClean="0"/>
              <a:t>7</a:t>
            </a:fld>
            <a:endParaRPr lang="en-US" dirty="0"/>
          </a:p>
        </p:txBody>
      </p:sp>
    </p:spTree>
    <p:extLst>
      <p:ext uri="{BB962C8B-B14F-4D97-AF65-F5344CB8AC3E}">
        <p14:creationId xmlns:p14="http://schemas.microsoft.com/office/powerpoint/2010/main" val="2833805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0275" y="384175"/>
            <a:ext cx="2457450" cy="1382713"/>
          </a:xfrm>
        </p:spPr>
      </p:sp>
      <p:sp>
        <p:nvSpPr>
          <p:cNvPr id="3" name="Notes Placeholder 2"/>
          <p:cNvSpPr>
            <a:spLocks noGrp="1"/>
          </p:cNvSpPr>
          <p:nvPr>
            <p:ph type="body" idx="1"/>
          </p:nvPr>
        </p:nvSpPr>
        <p:spPr>
          <a:xfrm>
            <a:off x="182105" y="1951817"/>
            <a:ext cx="6493790" cy="5843830"/>
          </a:xfrm>
        </p:spPr>
        <p:txBody>
          <a:bodyPr/>
          <a:lstStyle/>
          <a:p>
            <a:pPr marL="171450" indent="-171450">
              <a:buFont typeface="Arial" panose="020B0604020202020204" pitchFamily="34" charset="0"/>
              <a:buChar char="•"/>
            </a:pPr>
            <a:r>
              <a:rPr lang="en-US" dirty="0">
                <a:highlight>
                  <a:srgbClr val="FFFF00"/>
                </a:highlight>
              </a:rPr>
              <a:t>“Then one of the seraphim flew to me, having in his hand a burning coal that he had taken with tongs from the altar” (Isaiah 6:6)</a:t>
            </a:r>
            <a:br>
              <a:rPr lang="en-US" dirty="0"/>
            </a:br>
            <a:r>
              <a:rPr lang="en-US" dirty="0"/>
              <a:t>- What we see in these next two verses is an infinitely holy God, in all His </a:t>
            </a:r>
            <a:r>
              <a:rPr lang="en-US" dirty="0" err="1"/>
              <a:t>splendour</a:t>
            </a:r>
            <a:r>
              <a:rPr lang="en-US" dirty="0"/>
              <a:t> and majesty, demonstrate His grace towards a finite, unworthy sinner like Isaiah, and like you and me</a:t>
            </a:r>
            <a:br>
              <a:rPr lang="en-US" dirty="0"/>
            </a:br>
            <a:r>
              <a:rPr lang="en-US" dirty="0"/>
              <a:t>- God, seeing that Isaiah is broken, sends one of His messengers, the seraphim with a burning coal, which he holds in tongs</a:t>
            </a:r>
            <a:br>
              <a:rPr lang="en-US" dirty="0"/>
            </a:br>
            <a:r>
              <a:rPr lang="en-US" dirty="0">
                <a:highlight>
                  <a:srgbClr val="8AF8FF"/>
                </a:highlight>
              </a:rPr>
              <a:t>- Not because it is hot, but because it is holy</a:t>
            </a:r>
            <a:br>
              <a:rPr lang="en-US" dirty="0"/>
            </a:br>
            <a:r>
              <a:rPr lang="en-US" dirty="0"/>
              <a:t>- This burning coal I believe refers back to the altar of the burnt offerings on the Day of Atonement in Leviticus 16</a:t>
            </a:r>
            <a:br>
              <a:rPr lang="en-US" dirty="0"/>
            </a:br>
            <a:r>
              <a:rPr lang="en-US" dirty="0"/>
              <a:t>- When the high priest would offer a sacrifice for the sins of the people of Israel, as a sign which pointed to the once for all sacrifice for sins, the Messiah, Jesus Christ</a:t>
            </a:r>
            <a:br>
              <a:rPr lang="en-US" dirty="0"/>
            </a:br>
            <a:r>
              <a:rPr lang="en-US" b="1" dirty="0">
                <a:highlight>
                  <a:srgbClr val="17FF92"/>
                </a:highlight>
              </a:rPr>
              <a:t>- If you want to turn to Leviticus 16 starting from verse 11-14</a:t>
            </a:r>
            <a:br>
              <a:rPr lang="en-US" dirty="0"/>
            </a:br>
            <a:r>
              <a:rPr lang="en-US" dirty="0"/>
              <a:t>- And so what we see here is that the coals would be offered up as an incense of prayer to God inside the veil of the holy of holies on this Day of Atonement</a:t>
            </a:r>
            <a:br>
              <a:rPr lang="en-US" dirty="0"/>
            </a:br>
            <a:r>
              <a:rPr lang="en-US" dirty="0"/>
              <a:t>- And I believe it is this coal that the seraphim picks up with tongs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“And he touched my mouth and said: “Behold, this has touched your lips” (Isaiah 6:7a)</a:t>
            </a:r>
            <a:br>
              <a:rPr lang="en-US" dirty="0"/>
            </a:br>
            <a:r>
              <a:rPr lang="en-US" dirty="0"/>
              <a:t>- Isaiah is broken over his sin, full of despair and without hope</a:t>
            </a:r>
            <a:br>
              <a:rPr lang="en-US" dirty="0"/>
            </a:br>
            <a:r>
              <a:rPr lang="en-US" dirty="0"/>
              <a:t>- There is no promises to do better, or a promise to follow God if he will give Isaiah a fresh start</a:t>
            </a:r>
            <a:br>
              <a:rPr lang="en-US" dirty="0"/>
            </a:br>
            <a:r>
              <a:rPr lang="en-US" dirty="0">
                <a:highlight>
                  <a:srgbClr val="8AF8FF"/>
                </a:highlight>
              </a:rPr>
              <a:t>- Isaiah confesses and sees that the only thing he has to offer God is his sin</a:t>
            </a:r>
            <a:br>
              <a:rPr lang="en-US" dirty="0"/>
            </a:br>
            <a:r>
              <a:rPr lang="en-US" dirty="0"/>
              <a:t>- And God in His holiness and in His mercy and His grace, sends the seraphim to touch his mouth, his lips</a:t>
            </a:r>
            <a:br>
              <a:rPr lang="en-US" dirty="0"/>
            </a:br>
            <a:r>
              <a:rPr lang="en-US" dirty="0"/>
              <a:t>- The very thing which Isaiah confessed in the previous verses</a:t>
            </a:r>
            <a:br>
              <a:rPr lang="en-US" dirty="0"/>
            </a:br>
            <a:r>
              <a:rPr lang="en-US" dirty="0">
                <a:highlight>
                  <a:srgbClr val="8AF8FF"/>
                </a:highlight>
              </a:rPr>
              <a:t>- How does a holy God come to forgive those who have made themselves His enemies</a:t>
            </a:r>
            <a:br>
              <a:rPr lang="en-US" dirty="0"/>
            </a:br>
            <a:r>
              <a:rPr lang="en-US" dirty="0"/>
              <a:t>- God reveals Himself to them, He shows us just how lost, how ruined, how undone we are and how broken we are in light of His holiness</a:t>
            </a:r>
            <a:br>
              <a:rPr lang="en-US" dirty="0"/>
            </a:br>
            <a:r>
              <a:rPr lang="en-US" dirty="0"/>
              <a:t>– And He grants us repentance and faith</a:t>
            </a:r>
            <a:br>
              <a:rPr lang="en-US" dirty="0"/>
            </a:br>
            <a:r>
              <a:rPr lang="en-US" b="1" dirty="0">
                <a:highlight>
                  <a:srgbClr val="17FF92"/>
                </a:highlight>
              </a:rPr>
              <a:t>– Psalm 51 – David’s great prayer of repentance says, “The sacrifices of God are a broken spirit; a broken and contrite heart, O God, you will not despise”</a:t>
            </a:r>
            <a:br>
              <a:rPr lang="en-US" dirty="0"/>
            </a:br>
            <a:r>
              <a:rPr lang="en-US" dirty="0"/>
              <a:t>- And upon a broken and contrite heart, and God granting us repentance and faith, something so miraculous happens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“Your guilt is taken away…” (Isaiah 6:7b)</a:t>
            </a:r>
            <a:br>
              <a:rPr lang="en-US" dirty="0"/>
            </a:br>
            <a:r>
              <a:rPr lang="en-US" dirty="0"/>
              <a:t>- In true salvation, there is wrestling, there is pain, there is no cheap grace, no easy </a:t>
            </a:r>
            <a:r>
              <a:rPr lang="en-US" dirty="0" err="1"/>
              <a:t>believism</a:t>
            </a:r>
            <a:r>
              <a:rPr lang="en-US" dirty="0"/>
              <a:t>, but for the sinner who by the grace of God, places faith in Christ alone</a:t>
            </a:r>
            <a:br>
              <a:rPr lang="en-US" dirty="0"/>
            </a:br>
            <a:r>
              <a:rPr lang="en-US" dirty="0"/>
              <a:t>- Their sin, their guilt is taken away. </a:t>
            </a:r>
            <a:br>
              <a:rPr lang="en-US" dirty="0"/>
            </a:br>
            <a:r>
              <a:rPr lang="en-US" dirty="0">
                <a:highlight>
                  <a:srgbClr val="8AF8FF"/>
                </a:highlight>
              </a:rPr>
              <a:t>- Isaiah’s sin is taken away, he was on the brink of destruction, of being ruined, and now his guilt is removed</a:t>
            </a:r>
            <a:br>
              <a:rPr lang="en-US" dirty="0"/>
            </a:br>
            <a:r>
              <a:rPr lang="en-US" dirty="0"/>
              <a:t>- It is removed as far as the east is from the west. </a:t>
            </a:r>
            <a:br>
              <a:rPr lang="en-US" dirty="0"/>
            </a:br>
            <a:r>
              <a:rPr lang="en-US" dirty="0"/>
              <a:t>- Isaiah has been pardoned, worthy of an eternity in hell, but by the grace of God, set free</a:t>
            </a:r>
            <a:br>
              <a:rPr lang="en-US" dirty="0"/>
            </a:br>
            <a:r>
              <a:rPr lang="en-US" dirty="0">
                <a:highlight>
                  <a:srgbClr val="8AF8FF"/>
                </a:highlight>
              </a:rPr>
              <a:t>- There is free forgiveness by the sheer mercy and grace of the holy God</a:t>
            </a:r>
            <a:br>
              <a:rPr lang="en-US" dirty="0"/>
            </a:br>
            <a:r>
              <a:rPr lang="en-US" dirty="0"/>
              <a:t>- Isaiah did nothing to earn it</a:t>
            </a:r>
            <a:br>
              <a:rPr lang="en-US" dirty="0"/>
            </a:br>
            <a:r>
              <a:rPr lang="en-US" dirty="0"/>
              <a:t>- Isaiah simply confessed His sin, and he received the grace of God</a:t>
            </a:r>
            <a:br>
              <a:rPr lang="en-US" dirty="0"/>
            </a:br>
            <a:r>
              <a:rPr lang="en-US" dirty="0">
                <a:highlight>
                  <a:srgbClr val="8AF8FF"/>
                </a:highlight>
              </a:rPr>
              <a:t>- But how is this possible? Isaiah has gone from being unholy, to holy,  being set apart unto God</a:t>
            </a:r>
            <a:br>
              <a:rPr lang="en-US" dirty="0"/>
            </a:br>
            <a:r>
              <a:rPr lang="en-US" dirty="0"/>
              <a:t>- How is this just, how is this fair?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AA8E4-0F3D-8543-9811-A9F25FAFE77B}" type="slidenum">
              <a:rPr lang="en-US" smtClean="0"/>
              <a:t>8</a:t>
            </a:fld>
            <a:endParaRPr lang="en-US"/>
          </a:p>
        </p:txBody>
      </p:sp>
    </p:spTree>
    <p:extLst>
      <p:ext uri="{BB962C8B-B14F-4D97-AF65-F5344CB8AC3E}">
        <p14:creationId xmlns:p14="http://schemas.microsoft.com/office/powerpoint/2010/main" val="301499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0738" y="228600"/>
            <a:ext cx="2676525" cy="1506538"/>
          </a:xfrm>
        </p:spPr>
      </p:sp>
      <p:sp>
        <p:nvSpPr>
          <p:cNvPr id="3" name="Notes Placeholder 2"/>
          <p:cNvSpPr>
            <a:spLocks noGrp="1"/>
          </p:cNvSpPr>
          <p:nvPr>
            <p:ph type="body" idx="1"/>
          </p:nvPr>
        </p:nvSpPr>
        <p:spPr>
          <a:xfrm>
            <a:off x="135610" y="1920821"/>
            <a:ext cx="6586779" cy="5254893"/>
          </a:xfrm>
        </p:spPr>
        <p:txBody>
          <a:bodyPr/>
          <a:lstStyle/>
          <a:p>
            <a:pPr marL="171450" indent="-171450">
              <a:buFont typeface="Arial" panose="020B0604020202020204" pitchFamily="34" charset="0"/>
              <a:buChar char="•"/>
            </a:pPr>
            <a:r>
              <a:rPr lang="en-US" dirty="0">
                <a:highlight>
                  <a:srgbClr val="FFFF00"/>
                </a:highlight>
              </a:rPr>
              <a:t>“And your sin atoned for” (Isaiah 6:7c)</a:t>
            </a:r>
            <a:br>
              <a:rPr lang="en-US" dirty="0"/>
            </a:br>
            <a:r>
              <a:rPr lang="en-US" dirty="0"/>
              <a:t>- Isaiah sins were atoned for. His sins were paid for in full</a:t>
            </a:r>
            <a:br>
              <a:rPr lang="en-US" dirty="0"/>
            </a:br>
            <a:r>
              <a:rPr lang="en-US" dirty="0"/>
              <a:t>- By nothing that he did, or nothing that he will do</a:t>
            </a:r>
            <a:br>
              <a:rPr lang="en-US" dirty="0"/>
            </a:br>
            <a:r>
              <a:rPr lang="en-US" dirty="0">
                <a:highlight>
                  <a:srgbClr val="8AF8FF"/>
                </a:highlight>
              </a:rPr>
              <a:t>- God’s justice and wrath have been satisfied, the payment for Isaiah’s sins have been paid in full</a:t>
            </a:r>
          </a:p>
          <a:p>
            <a:pPr marL="171450" indent="-171450">
              <a:buFont typeface="Arial" panose="020B0604020202020204" pitchFamily="34" charset="0"/>
              <a:buChar char="•"/>
            </a:pPr>
            <a:r>
              <a:rPr lang="en-US" dirty="0">
                <a:highlight>
                  <a:srgbClr val="FFFF00"/>
                </a:highlight>
              </a:rPr>
              <a:t>This is the gospel, all of this points us to the cross</a:t>
            </a:r>
            <a:br>
              <a:rPr lang="en-US" dirty="0"/>
            </a:br>
            <a:r>
              <a:rPr lang="en-US" dirty="0"/>
              <a:t>- Jesus Christ lived the perfect life, sinless, and went to the cross to pay for the sins of all who would believe</a:t>
            </a:r>
            <a:br>
              <a:rPr lang="en-US" dirty="0"/>
            </a:br>
            <a:r>
              <a:rPr lang="en-US" dirty="0"/>
              <a:t>- And he did so in full, because as he was dying, what were his last words?</a:t>
            </a:r>
            <a:br>
              <a:rPr lang="en-US" dirty="0"/>
            </a:br>
            <a:r>
              <a:rPr lang="en-US" dirty="0">
                <a:highlight>
                  <a:srgbClr val="8AF8FF"/>
                </a:highlight>
              </a:rPr>
              <a:t>- “It is finished”</a:t>
            </a:r>
            <a:br>
              <a:rPr lang="en-US" dirty="0"/>
            </a:br>
            <a:r>
              <a:rPr lang="en-US" dirty="0"/>
              <a:t>- And on the third day he rose from the grave for our justification, demonstrating the payment for sin was paid in full and accepted</a:t>
            </a:r>
            <a:br>
              <a:rPr lang="en-US" dirty="0"/>
            </a:br>
            <a:r>
              <a:rPr lang="en-US" dirty="0"/>
              <a:t>- And so now all who will repent and believe in Jesus Christ as Lord and </a:t>
            </a:r>
            <a:r>
              <a:rPr lang="en-US" dirty="0" err="1"/>
              <a:t>Saviour</a:t>
            </a:r>
            <a:r>
              <a:rPr lang="en-US" dirty="0"/>
              <a:t>, have their guilt taken away, and their sins atoned for</a:t>
            </a:r>
            <a:br>
              <a:rPr lang="en-US" dirty="0"/>
            </a:br>
            <a:r>
              <a:rPr lang="en-US" dirty="0">
                <a:highlight>
                  <a:srgbClr val="8AF8FF"/>
                </a:highlight>
              </a:rPr>
              <a:t>- Jesus Christ went to the cross for sinners like you, and me, and Isaiah, to save us from the all-consuming fire of God’s blazing holiness for all eternity</a:t>
            </a:r>
            <a:br>
              <a:rPr lang="en-US" dirty="0"/>
            </a:br>
            <a:r>
              <a:rPr lang="en-US" dirty="0"/>
              <a:t>- Jesus was the propitiation, the satisfaction of God’s wrath and justice for all our sins, so that God is both just and justifier of the one who places faith in Christ</a:t>
            </a:r>
            <a:br>
              <a:rPr lang="en-US" dirty="0"/>
            </a:br>
            <a:r>
              <a:rPr lang="en-US" dirty="0"/>
              <a:t>- And so now, dear saint, in the words of an old hymn</a:t>
            </a:r>
            <a:br>
              <a:rPr lang="en-US" dirty="0"/>
            </a:br>
            <a:r>
              <a:rPr lang="en-US" b="1" dirty="0">
                <a:highlight>
                  <a:srgbClr val="17FF92"/>
                </a:highlight>
                <a:latin typeface="+mn-lt"/>
              </a:rPr>
              <a:t>- “</a:t>
            </a:r>
            <a:r>
              <a:rPr lang="en-AU" b="1" i="0" u="none" strike="noStrike" dirty="0">
                <a:solidFill>
                  <a:srgbClr val="1F1F1F"/>
                </a:solidFill>
                <a:effectLst/>
                <a:highlight>
                  <a:srgbClr val="17FF92"/>
                </a:highlight>
                <a:latin typeface="+mn-lt"/>
              </a:rPr>
              <a:t>When Satan tempts me to despair</a:t>
            </a:r>
            <a:br>
              <a:rPr lang="en-AU" b="1" dirty="0">
                <a:highlight>
                  <a:srgbClr val="17FF92"/>
                </a:highlight>
                <a:latin typeface="+mn-lt"/>
              </a:rPr>
            </a:br>
            <a:r>
              <a:rPr lang="en-AU" b="1" i="0" u="none" strike="noStrike" dirty="0">
                <a:solidFill>
                  <a:srgbClr val="1F1F1F"/>
                </a:solidFill>
                <a:effectLst/>
                <a:highlight>
                  <a:srgbClr val="17FF92"/>
                </a:highlight>
                <a:latin typeface="+mn-lt"/>
              </a:rPr>
              <a:t>And tells me of the guilt within</a:t>
            </a:r>
            <a:br>
              <a:rPr lang="en-AU" b="1" dirty="0">
                <a:highlight>
                  <a:srgbClr val="17FF92"/>
                </a:highlight>
                <a:latin typeface="+mn-lt"/>
              </a:rPr>
            </a:br>
            <a:r>
              <a:rPr lang="en-AU" b="1" i="0" u="none" strike="noStrike" dirty="0">
                <a:solidFill>
                  <a:srgbClr val="1F1F1F"/>
                </a:solidFill>
                <a:effectLst/>
                <a:highlight>
                  <a:srgbClr val="17FF92"/>
                </a:highlight>
                <a:latin typeface="+mn-lt"/>
              </a:rPr>
              <a:t>Upward I look and see Him there</a:t>
            </a:r>
            <a:br>
              <a:rPr lang="en-AU" b="1" dirty="0">
                <a:highlight>
                  <a:srgbClr val="17FF92"/>
                </a:highlight>
                <a:latin typeface="+mn-lt"/>
              </a:rPr>
            </a:br>
            <a:r>
              <a:rPr lang="en-AU" b="1" i="0" u="none" strike="noStrike" dirty="0">
                <a:solidFill>
                  <a:srgbClr val="1F1F1F"/>
                </a:solidFill>
                <a:effectLst/>
                <a:highlight>
                  <a:srgbClr val="17FF92"/>
                </a:highlight>
                <a:latin typeface="+mn-lt"/>
              </a:rPr>
              <a:t>Who made an end to all my sin</a:t>
            </a:r>
            <a:br>
              <a:rPr lang="en-AU" b="1" dirty="0">
                <a:highlight>
                  <a:srgbClr val="17FF92"/>
                </a:highlight>
                <a:latin typeface="+mn-lt"/>
              </a:rPr>
            </a:br>
            <a:r>
              <a:rPr lang="en-AU" b="1" i="0" u="none" strike="noStrike" dirty="0">
                <a:solidFill>
                  <a:srgbClr val="1F1F1F"/>
                </a:solidFill>
                <a:effectLst/>
                <a:highlight>
                  <a:srgbClr val="17FF92"/>
                </a:highlight>
                <a:latin typeface="+mn-lt"/>
              </a:rPr>
              <a:t>Because the sinless Saviour died</a:t>
            </a:r>
            <a:br>
              <a:rPr lang="en-AU" b="1" dirty="0">
                <a:highlight>
                  <a:srgbClr val="17FF92"/>
                </a:highlight>
                <a:latin typeface="+mn-lt"/>
              </a:rPr>
            </a:br>
            <a:r>
              <a:rPr lang="en-AU" b="1" i="0" u="none" strike="noStrike" dirty="0">
                <a:solidFill>
                  <a:srgbClr val="1F1F1F"/>
                </a:solidFill>
                <a:effectLst/>
                <a:highlight>
                  <a:srgbClr val="17FF92"/>
                </a:highlight>
                <a:latin typeface="+mn-lt"/>
              </a:rPr>
              <a:t>My sinful soul is counted free</a:t>
            </a:r>
            <a:br>
              <a:rPr lang="en-AU" b="1" dirty="0">
                <a:highlight>
                  <a:srgbClr val="17FF92"/>
                </a:highlight>
                <a:latin typeface="+mn-lt"/>
              </a:rPr>
            </a:br>
            <a:r>
              <a:rPr lang="en-AU" b="1" i="0" u="none" strike="noStrike" dirty="0">
                <a:solidFill>
                  <a:srgbClr val="1F1F1F"/>
                </a:solidFill>
                <a:effectLst/>
                <a:highlight>
                  <a:srgbClr val="17FF92"/>
                </a:highlight>
                <a:latin typeface="+mn-lt"/>
              </a:rPr>
              <a:t>For God the Just is satisfied</a:t>
            </a:r>
            <a:br>
              <a:rPr lang="en-AU" b="1" dirty="0">
                <a:highlight>
                  <a:srgbClr val="17FF92"/>
                </a:highlight>
                <a:latin typeface="+mn-lt"/>
              </a:rPr>
            </a:br>
            <a:r>
              <a:rPr lang="en-AU" b="1" i="0" u="none" strike="noStrike" dirty="0">
                <a:solidFill>
                  <a:srgbClr val="1F1F1F"/>
                </a:solidFill>
                <a:effectLst/>
                <a:highlight>
                  <a:srgbClr val="17FF92"/>
                </a:highlight>
                <a:latin typeface="+mn-lt"/>
              </a:rPr>
              <a:t>To look on Him and pardon me</a:t>
            </a:r>
            <a:br>
              <a:rPr lang="en-AU" b="1" dirty="0">
                <a:highlight>
                  <a:srgbClr val="17FF92"/>
                </a:highlight>
                <a:latin typeface="+mn-lt"/>
              </a:rPr>
            </a:br>
            <a:r>
              <a:rPr lang="en-AU" b="1" i="0" u="none" strike="noStrike" dirty="0">
                <a:solidFill>
                  <a:srgbClr val="1F1F1F"/>
                </a:solidFill>
                <a:effectLst/>
                <a:highlight>
                  <a:srgbClr val="17FF92"/>
                </a:highlight>
                <a:latin typeface="+mn-lt"/>
              </a:rPr>
              <a:t>To look on Him and pardon me”</a:t>
            </a:r>
            <a:endParaRPr lang="en-US" b="1" i="0" u="none" strike="noStrike" dirty="0">
              <a:solidFill>
                <a:srgbClr val="1F1F1F"/>
              </a:solidFill>
              <a:effectLst/>
              <a:highlight>
                <a:srgbClr val="17FF92"/>
              </a:highlight>
              <a:latin typeface="+mn-lt"/>
            </a:endParaRPr>
          </a:p>
          <a:p>
            <a:pPr marL="171450" indent="-171450">
              <a:buFont typeface="Arial" panose="020B0604020202020204" pitchFamily="34" charset="0"/>
              <a:buChar char="•"/>
            </a:pPr>
            <a:r>
              <a:rPr lang="en-US" b="0" i="0" u="none" strike="noStrike" dirty="0">
                <a:solidFill>
                  <a:srgbClr val="1F1F1F"/>
                </a:solidFill>
                <a:effectLst/>
                <a:highlight>
                  <a:srgbClr val="FFFF00"/>
                </a:highlight>
                <a:latin typeface="+mn-lt"/>
              </a:rPr>
              <a:t>And now, having been saved by the grace of God, God now continues to work in Isaiah, and sets him apart to be holy, to do His will (Isaiah 6:8)</a:t>
            </a:r>
            <a:br>
              <a:rPr lang="en-US" b="0" i="0" u="none" strike="noStrike" dirty="0">
                <a:solidFill>
                  <a:srgbClr val="1F1F1F"/>
                </a:solidFill>
                <a:effectLst/>
                <a:latin typeface="+mn-lt"/>
              </a:rPr>
            </a:br>
            <a:r>
              <a:rPr lang="en-US" b="0" i="0" u="none" strike="noStrike" dirty="0">
                <a:solidFill>
                  <a:srgbClr val="1F1F1F"/>
                </a:solidFill>
                <a:effectLst/>
                <a:latin typeface="+mn-lt"/>
              </a:rPr>
              <a:t>- “And I heard the voice of the Lord saying, “Whom shall I send, and who will go for us?” Then I said, “Here I am! Send me”</a:t>
            </a:r>
            <a:br>
              <a:rPr lang="en-US" b="0" i="0" u="none" strike="noStrike" dirty="0">
                <a:solidFill>
                  <a:srgbClr val="1F1F1F"/>
                </a:solidFill>
                <a:effectLst/>
                <a:latin typeface="+mn-lt"/>
              </a:rPr>
            </a:br>
            <a:r>
              <a:rPr lang="en-US" b="0" i="0" u="none" strike="noStrike" dirty="0">
                <a:solidFill>
                  <a:srgbClr val="1F1F1F"/>
                </a:solidFill>
                <a:effectLst/>
                <a:latin typeface="+mn-lt"/>
              </a:rPr>
              <a:t>- Christian, what else is there for you to do, when you see just how unworthy and sinful you are</a:t>
            </a:r>
            <a:br>
              <a:rPr lang="en-US" b="0" i="0" u="none" strike="noStrike" dirty="0">
                <a:solidFill>
                  <a:srgbClr val="1F1F1F"/>
                </a:solidFill>
                <a:effectLst/>
                <a:latin typeface="+mn-lt"/>
              </a:rPr>
            </a:br>
            <a:r>
              <a:rPr lang="en-US" b="0" i="0" u="none" strike="noStrike" dirty="0">
                <a:solidFill>
                  <a:srgbClr val="1F1F1F"/>
                </a:solidFill>
                <a:effectLst/>
                <a:highlight>
                  <a:srgbClr val="8AF8FF"/>
                </a:highlight>
                <a:latin typeface="+mn-lt"/>
              </a:rPr>
              <a:t>- And are then set free by the grace of God, through the sacrifice of His one and only Son</a:t>
            </a:r>
            <a:br>
              <a:rPr lang="en-US" b="0" i="0" u="none" strike="noStrike" dirty="0">
                <a:solidFill>
                  <a:srgbClr val="1F1F1F"/>
                </a:solidFill>
                <a:effectLst/>
                <a:latin typeface="+mn-lt"/>
              </a:rPr>
            </a:br>
            <a:r>
              <a:rPr lang="en-US" b="0" i="0" u="none" strike="noStrike" dirty="0">
                <a:solidFill>
                  <a:srgbClr val="1F1F1F"/>
                </a:solidFill>
                <a:effectLst/>
                <a:latin typeface="+mn-lt"/>
              </a:rPr>
              <a:t>- When God beckons us into His army, and says, “Who will go”, “Who will go out as a sheep amongst wolves, to preach the gospel, to be set apart from the world, to live a life ever relying on the grace of God? Who will take up their cross? Who will go?”</a:t>
            </a:r>
            <a:br>
              <a:rPr lang="en-US" b="0" i="0" u="none" strike="noStrike" dirty="0">
                <a:solidFill>
                  <a:srgbClr val="1F1F1F"/>
                </a:solidFill>
                <a:effectLst/>
                <a:latin typeface="+mn-lt"/>
              </a:rPr>
            </a:br>
            <a:r>
              <a:rPr lang="en-US" b="0" i="0" u="none" strike="noStrike" dirty="0">
                <a:solidFill>
                  <a:srgbClr val="1F1F1F"/>
                </a:solidFill>
                <a:effectLst/>
                <a:latin typeface="+mn-lt"/>
              </a:rPr>
              <a:t>- “Here I am, send me”</a:t>
            </a:r>
            <a:br>
              <a:rPr lang="en-US" b="0" i="0" u="none" strike="noStrike" dirty="0">
                <a:solidFill>
                  <a:srgbClr val="1F1F1F"/>
                </a:solidFill>
                <a:effectLst/>
                <a:latin typeface="+mn-lt"/>
              </a:rPr>
            </a:br>
            <a:r>
              <a:rPr lang="en-US" b="0" i="0" u="none" strike="noStrike" dirty="0">
                <a:solidFill>
                  <a:srgbClr val="1F1F1F"/>
                </a:solidFill>
                <a:effectLst/>
                <a:latin typeface="+mn-lt"/>
              </a:rPr>
              <a:t>- When God’s forgiveness is so great, and His grace so amazing, what else can we do? </a:t>
            </a:r>
            <a:br>
              <a:rPr lang="en-US" b="0" i="0" u="none" strike="noStrike" dirty="0">
                <a:solidFill>
                  <a:srgbClr val="1F1F1F"/>
                </a:solidFill>
                <a:effectLst/>
                <a:latin typeface="+mn-lt"/>
              </a:rPr>
            </a:br>
            <a:r>
              <a:rPr lang="en-US" b="0" i="0" u="none" strike="noStrike" dirty="0">
                <a:solidFill>
                  <a:srgbClr val="1F1F1F"/>
                </a:solidFill>
                <a:effectLst/>
                <a:latin typeface="+mn-lt"/>
              </a:rPr>
              <a:t>- There is no other response other than a life consecrated, committed, and surrendered unto the will of God</a:t>
            </a:r>
            <a:br>
              <a:rPr lang="en-US" b="0" i="0" u="none" strike="noStrike" dirty="0">
                <a:solidFill>
                  <a:srgbClr val="1F1F1F"/>
                </a:solidFill>
                <a:effectLst/>
                <a:latin typeface="+mn-lt"/>
              </a:rPr>
            </a:br>
            <a:r>
              <a:rPr lang="en-US" b="0" i="0" u="none" strike="noStrike" dirty="0">
                <a:solidFill>
                  <a:srgbClr val="1F1F1F"/>
                </a:solidFill>
                <a:effectLst/>
                <a:highlight>
                  <a:srgbClr val="8AF8FF"/>
                </a:highlight>
                <a:latin typeface="+mn-lt"/>
              </a:rPr>
              <a:t>- God saves and sanctifies, for the only good we do, is Christ in us. </a:t>
            </a:r>
            <a:br>
              <a:rPr lang="en-US" b="0" i="0" u="none" strike="noStrike" dirty="0">
                <a:solidFill>
                  <a:srgbClr val="1F1F1F"/>
                </a:solidFill>
                <a:effectLst/>
                <a:latin typeface="+mn-lt"/>
              </a:rPr>
            </a:br>
            <a:r>
              <a:rPr lang="en-US" b="0" i="0" u="none" strike="noStrike" dirty="0">
                <a:solidFill>
                  <a:srgbClr val="1F1F1F"/>
                </a:solidFill>
                <a:effectLst/>
                <a:latin typeface="+mn-lt"/>
              </a:rPr>
              <a:t>- And we press on in this life until one day when all is said and done</a:t>
            </a:r>
            <a:br>
              <a:rPr lang="en-US" b="0" i="0" u="none" strike="noStrike" dirty="0">
                <a:solidFill>
                  <a:srgbClr val="1F1F1F"/>
                </a:solidFill>
                <a:effectLst/>
                <a:latin typeface="+mn-lt"/>
              </a:rPr>
            </a:br>
            <a:r>
              <a:rPr lang="en-US" b="0" i="0" u="none" strike="noStrike" dirty="0">
                <a:solidFill>
                  <a:srgbClr val="1F1F1F"/>
                </a:solidFill>
                <a:effectLst/>
                <a:latin typeface="+mn-lt"/>
              </a:rPr>
              <a:t>- He will glorify us, where we will spend an eternity gazing into the holiness of God, calling to one another with the seraphim, “holy, holy, holy is the Lord of hosts”</a:t>
            </a:r>
            <a:br>
              <a:rPr lang="en-US" b="0" i="0" u="none" strike="noStrike" dirty="0">
                <a:solidFill>
                  <a:srgbClr val="1F1F1F"/>
                </a:solidFill>
                <a:effectLst/>
                <a:latin typeface="+mn-lt"/>
              </a:rPr>
            </a:br>
            <a:r>
              <a:rPr lang="en-US" b="0" i="0" u="none" strike="noStrike" dirty="0">
                <a:solidFill>
                  <a:srgbClr val="1F1F1F"/>
                </a:solidFill>
                <a:effectLst/>
                <a:highlight>
                  <a:srgbClr val="8AF8FF"/>
                </a:highlight>
                <a:latin typeface="+mn-lt"/>
              </a:rPr>
              <a:t>- Christian, this is where our hope lies</a:t>
            </a:r>
            <a:endParaRPr lang="en-US" dirty="0">
              <a:highlight>
                <a:srgbClr val="8AF8FF"/>
              </a:highlight>
              <a:latin typeface="+mn-lt"/>
            </a:endParaRPr>
          </a:p>
        </p:txBody>
      </p:sp>
      <p:sp>
        <p:nvSpPr>
          <p:cNvPr id="4" name="Slide Number Placeholder 3"/>
          <p:cNvSpPr>
            <a:spLocks noGrp="1"/>
          </p:cNvSpPr>
          <p:nvPr>
            <p:ph type="sldNum" sz="quarter" idx="5"/>
          </p:nvPr>
        </p:nvSpPr>
        <p:spPr/>
        <p:txBody>
          <a:bodyPr/>
          <a:lstStyle/>
          <a:p>
            <a:fld id="{CF7AA8E4-0F3D-8543-9811-A9F25FAFE77B}" type="slidenum">
              <a:rPr lang="en-US" smtClean="0"/>
              <a:t>9</a:t>
            </a:fld>
            <a:endParaRPr lang="en-US" dirty="0"/>
          </a:p>
        </p:txBody>
      </p:sp>
    </p:spTree>
    <p:extLst>
      <p:ext uri="{BB962C8B-B14F-4D97-AF65-F5344CB8AC3E}">
        <p14:creationId xmlns:p14="http://schemas.microsoft.com/office/powerpoint/2010/main" val="2239266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CCB9-3208-CA23-7663-0B56666132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F3CA70C-8750-89B9-7098-FAF87DF268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02C1043-5BE5-265D-BC1C-BAAF6B200E12}"/>
              </a:ext>
            </a:extLst>
          </p:cNvPr>
          <p:cNvSpPr>
            <a:spLocks noGrp="1"/>
          </p:cNvSpPr>
          <p:nvPr>
            <p:ph type="dt" sz="half" idx="10"/>
          </p:nvPr>
        </p:nvSpPr>
        <p:spPr/>
        <p:txBody>
          <a:bodyPr/>
          <a:lstStyle/>
          <a:p>
            <a:fld id="{F13D6789-AA73-C347-AB3C-45D5A184407F}" type="datetimeFigureOut">
              <a:rPr lang="en-US" smtClean="0"/>
              <a:t>3/23/2025</a:t>
            </a:fld>
            <a:endParaRPr lang="en-US"/>
          </a:p>
        </p:txBody>
      </p:sp>
      <p:sp>
        <p:nvSpPr>
          <p:cNvPr id="5" name="Footer Placeholder 4">
            <a:extLst>
              <a:ext uri="{FF2B5EF4-FFF2-40B4-BE49-F238E27FC236}">
                <a16:creationId xmlns:a16="http://schemas.microsoft.com/office/drawing/2014/main" id="{75FEA666-6AF3-04D7-D699-141A7D6EF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BE33A-C3CC-974F-6BA6-8BCF24F2EA7E}"/>
              </a:ext>
            </a:extLst>
          </p:cNvPr>
          <p:cNvSpPr>
            <a:spLocks noGrp="1"/>
          </p:cNvSpPr>
          <p:nvPr>
            <p:ph type="sldNum" sz="quarter" idx="12"/>
          </p:nvPr>
        </p:nvSpPr>
        <p:spPr/>
        <p:txBody>
          <a:bodyPr/>
          <a:lstStyle/>
          <a:p>
            <a:fld id="{497AE55F-76A2-A44E-8250-C9422EB52E9C}" type="slidenum">
              <a:rPr lang="en-US" smtClean="0"/>
              <a:t>‹#›</a:t>
            </a:fld>
            <a:endParaRPr lang="en-US"/>
          </a:p>
        </p:txBody>
      </p:sp>
    </p:spTree>
    <p:extLst>
      <p:ext uri="{BB962C8B-B14F-4D97-AF65-F5344CB8AC3E}">
        <p14:creationId xmlns:p14="http://schemas.microsoft.com/office/powerpoint/2010/main" val="862285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813B-E802-3D34-CB94-8C78D8A70FF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239EB9-6B23-1EFD-A653-069942B12D3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D72488-F3D7-AB3C-8C7C-9F5BF6A3094E}"/>
              </a:ext>
            </a:extLst>
          </p:cNvPr>
          <p:cNvSpPr>
            <a:spLocks noGrp="1"/>
          </p:cNvSpPr>
          <p:nvPr>
            <p:ph type="dt" sz="half" idx="10"/>
          </p:nvPr>
        </p:nvSpPr>
        <p:spPr/>
        <p:txBody>
          <a:bodyPr/>
          <a:lstStyle/>
          <a:p>
            <a:fld id="{F13D6789-AA73-C347-AB3C-45D5A184407F}" type="datetimeFigureOut">
              <a:rPr lang="en-US" smtClean="0"/>
              <a:t>3/23/2025</a:t>
            </a:fld>
            <a:endParaRPr lang="en-US"/>
          </a:p>
        </p:txBody>
      </p:sp>
      <p:sp>
        <p:nvSpPr>
          <p:cNvPr id="5" name="Footer Placeholder 4">
            <a:extLst>
              <a:ext uri="{FF2B5EF4-FFF2-40B4-BE49-F238E27FC236}">
                <a16:creationId xmlns:a16="http://schemas.microsoft.com/office/drawing/2014/main" id="{41DA6B90-26F5-6AD6-2115-5F73D9A9F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16A11-228C-129A-B932-AAA908B08035}"/>
              </a:ext>
            </a:extLst>
          </p:cNvPr>
          <p:cNvSpPr>
            <a:spLocks noGrp="1"/>
          </p:cNvSpPr>
          <p:nvPr>
            <p:ph type="sldNum" sz="quarter" idx="12"/>
          </p:nvPr>
        </p:nvSpPr>
        <p:spPr/>
        <p:txBody>
          <a:bodyPr/>
          <a:lstStyle/>
          <a:p>
            <a:fld id="{497AE55F-76A2-A44E-8250-C9422EB52E9C}" type="slidenum">
              <a:rPr lang="en-US" smtClean="0"/>
              <a:t>‹#›</a:t>
            </a:fld>
            <a:endParaRPr lang="en-US"/>
          </a:p>
        </p:txBody>
      </p:sp>
    </p:spTree>
    <p:extLst>
      <p:ext uri="{BB962C8B-B14F-4D97-AF65-F5344CB8AC3E}">
        <p14:creationId xmlns:p14="http://schemas.microsoft.com/office/powerpoint/2010/main" val="4047700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98DA3F-E41F-A95B-B070-669BBBAD00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C3A346D-0050-30E1-D33D-06DEE84D3A0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51C933-98A1-C1EA-4F1C-FFCE26CB8C6E}"/>
              </a:ext>
            </a:extLst>
          </p:cNvPr>
          <p:cNvSpPr>
            <a:spLocks noGrp="1"/>
          </p:cNvSpPr>
          <p:nvPr>
            <p:ph type="dt" sz="half" idx="10"/>
          </p:nvPr>
        </p:nvSpPr>
        <p:spPr/>
        <p:txBody>
          <a:bodyPr/>
          <a:lstStyle/>
          <a:p>
            <a:fld id="{F13D6789-AA73-C347-AB3C-45D5A184407F}" type="datetimeFigureOut">
              <a:rPr lang="en-US" smtClean="0"/>
              <a:t>3/23/2025</a:t>
            </a:fld>
            <a:endParaRPr lang="en-US"/>
          </a:p>
        </p:txBody>
      </p:sp>
      <p:sp>
        <p:nvSpPr>
          <p:cNvPr id="5" name="Footer Placeholder 4">
            <a:extLst>
              <a:ext uri="{FF2B5EF4-FFF2-40B4-BE49-F238E27FC236}">
                <a16:creationId xmlns:a16="http://schemas.microsoft.com/office/drawing/2014/main" id="{D94DC889-EB1A-AB27-EDFE-A3C640124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640AB2-6F1E-2A35-8A7B-0777490580E1}"/>
              </a:ext>
            </a:extLst>
          </p:cNvPr>
          <p:cNvSpPr>
            <a:spLocks noGrp="1"/>
          </p:cNvSpPr>
          <p:nvPr>
            <p:ph type="sldNum" sz="quarter" idx="12"/>
          </p:nvPr>
        </p:nvSpPr>
        <p:spPr/>
        <p:txBody>
          <a:bodyPr/>
          <a:lstStyle/>
          <a:p>
            <a:fld id="{497AE55F-76A2-A44E-8250-C9422EB52E9C}" type="slidenum">
              <a:rPr lang="en-US" smtClean="0"/>
              <a:t>‹#›</a:t>
            </a:fld>
            <a:endParaRPr lang="en-US"/>
          </a:p>
        </p:txBody>
      </p:sp>
    </p:spTree>
    <p:extLst>
      <p:ext uri="{BB962C8B-B14F-4D97-AF65-F5344CB8AC3E}">
        <p14:creationId xmlns:p14="http://schemas.microsoft.com/office/powerpoint/2010/main" val="378582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25E6-E9D1-E828-E414-86343E02150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539BD05-B51B-28CA-DCAE-BD2E1B866BA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58872D-B5F7-DF3A-F33F-DD540F661B8E}"/>
              </a:ext>
            </a:extLst>
          </p:cNvPr>
          <p:cNvSpPr>
            <a:spLocks noGrp="1"/>
          </p:cNvSpPr>
          <p:nvPr>
            <p:ph type="dt" sz="half" idx="10"/>
          </p:nvPr>
        </p:nvSpPr>
        <p:spPr/>
        <p:txBody>
          <a:bodyPr/>
          <a:lstStyle/>
          <a:p>
            <a:fld id="{F13D6789-AA73-C347-AB3C-45D5A184407F}" type="datetimeFigureOut">
              <a:rPr lang="en-US" smtClean="0"/>
              <a:t>3/23/2025</a:t>
            </a:fld>
            <a:endParaRPr lang="en-US"/>
          </a:p>
        </p:txBody>
      </p:sp>
      <p:sp>
        <p:nvSpPr>
          <p:cNvPr id="5" name="Footer Placeholder 4">
            <a:extLst>
              <a:ext uri="{FF2B5EF4-FFF2-40B4-BE49-F238E27FC236}">
                <a16:creationId xmlns:a16="http://schemas.microsoft.com/office/drawing/2014/main" id="{C59963EF-AF4A-ED38-C870-C40C5EAF6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67093-865D-4B50-2AFD-560DDBFE8ABA}"/>
              </a:ext>
            </a:extLst>
          </p:cNvPr>
          <p:cNvSpPr>
            <a:spLocks noGrp="1"/>
          </p:cNvSpPr>
          <p:nvPr>
            <p:ph type="sldNum" sz="quarter" idx="12"/>
          </p:nvPr>
        </p:nvSpPr>
        <p:spPr/>
        <p:txBody>
          <a:bodyPr/>
          <a:lstStyle/>
          <a:p>
            <a:fld id="{497AE55F-76A2-A44E-8250-C9422EB52E9C}" type="slidenum">
              <a:rPr lang="en-US" smtClean="0"/>
              <a:t>‹#›</a:t>
            </a:fld>
            <a:endParaRPr lang="en-US"/>
          </a:p>
        </p:txBody>
      </p:sp>
    </p:spTree>
    <p:extLst>
      <p:ext uri="{BB962C8B-B14F-4D97-AF65-F5344CB8AC3E}">
        <p14:creationId xmlns:p14="http://schemas.microsoft.com/office/powerpoint/2010/main" val="1938634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919D4-BBC5-29A1-C5DA-54622A2FB89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DD8C538-5230-5D0A-A9A8-7730D22E6BC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2656328-D9E6-6100-3748-DAC1F0469E33}"/>
              </a:ext>
            </a:extLst>
          </p:cNvPr>
          <p:cNvSpPr>
            <a:spLocks noGrp="1"/>
          </p:cNvSpPr>
          <p:nvPr>
            <p:ph type="dt" sz="half" idx="10"/>
          </p:nvPr>
        </p:nvSpPr>
        <p:spPr/>
        <p:txBody>
          <a:bodyPr/>
          <a:lstStyle/>
          <a:p>
            <a:fld id="{F13D6789-AA73-C347-AB3C-45D5A184407F}" type="datetimeFigureOut">
              <a:rPr lang="en-US" smtClean="0"/>
              <a:t>3/23/2025</a:t>
            </a:fld>
            <a:endParaRPr lang="en-US"/>
          </a:p>
        </p:txBody>
      </p:sp>
      <p:sp>
        <p:nvSpPr>
          <p:cNvPr id="5" name="Footer Placeholder 4">
            <a:extLst>
              <a:ext uri="{FF2B5EF4-FFF2-40B4-BE49-F238E27FC236}">
                <a16:creationId xmlns:a16="http://schemas.microsoft.com/office/drawing/2014/main" id="{A8958E4F-2A8E-17C0-3220-ED9043405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3A916-0B11-E313-A83C-2AC9C8C66E5A}"/>
              </a:ext>
            </a:extLst>
          </p:cNvPr>
          <p:cNvSpPr>
            <a:spLocks noGrp="1"/>
          </p:cNvSpPr>
          <p:nvPr>
            <p:ph type="sldNum" sz="quarter" idx="12"/>
          </p:nvPr>
        </p:nvSpPr>
        <p:spPr/>
        <p:txBody>
          <a:bodyPr/>
          <a:lstStyle/>
          <a:p>
            <a:fld id="{497AE55F-76A2-A44E-8250-C9422EB52E9C}" type="slidenum">
              <a:rPr lang="en-US" smtClean="0"/>
              <a:t>‹#›</a:t>
            </a:fld>
            <a:endParaRPr lang="en-US"/>
          </a:p>
        </p:txBody>
      </p:sp>
    </p:spTree>
    <p:extLst>
      <p:ext uri="{BB962C8B-B14F-4D97-AF65-F5344CB8AC3E}">
        <p14:creationId xmlns:p14="http://schemas.microsoft.com/office/powerpoint/2010/main" val="195027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0312-A83F-D350-4C2A-F7E157F31A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9980E1D-33AC-3E8C-9613-D6A641D319E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542B916-1B75-0931-71F5-69DDAA1E816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3A7BBBA-C868-F3DD-23BE-42897E5F4723}"/>
              </a:ext>
            </a:extLst>
          </p:cNvPr>
          <p:cNvSpPr>
            <a:spLocks noGrp="1"/>
          </p:cNvSpPr>
          <p:nvPr>
            <p:ph type="dt" sz="half" idx="10"/>
          </p:nvPr>
        </p:nvSpPr>
        <p:spPr/>
        <p:txBody>
          <a:bodyPr/>
          <a:lstStyle/>
          <a:p>
            <a:fld id="{F13D6789-AA73-C347-AB3C-45D5A184407F}" type="datetimeFigureOut">
              <a:rPr lang="en-US" smtClean="0"/>
              <a:t>3/23/2025</a:t>
            </a:fld>
            <a:endParaRPr lang="en-US"/>
          </a:p>
        </p:txBody>
      </p:sp>
      <p:sp>
        <p:nvSpPr>
          <p:cNvPr id="6" name="Footer Placeholder 5">
            <a:extLst>
              <a:ext uri="{FF2B5EF4-FFF2-40B4-BE49-F238E27FC236}">
                <a16:creationId xmlns:a16="http://schemas.microsoft.com/office/drawing/2014/main" id="{3E68D2B9-E499-196E-3B67-30AF3FDE0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1FABC-484A-1916-7BB2-47764B61B90C}"/>
              </a:ext>
            </a:extLst>
          </p:cNvPr>
          <p:cNvSpPr>
            <a:spLocks noGrp="1"/>
          </p:cNvSpPr>
          <p:nvPr>
            <p:ph type="sldNum" sz="quarter" idx="12"/>
          </p:nvPr>
        </p:nvSpPr>
        <p:spPr/>
        <p:txBody>
          <a:bodyPr/>
          <a:lstStyle/>
          <a:p>
            <a:fld id="{497AE55F-76A2-A44E-8250-C9422EB52E9C}" type="slidenum">
              <a:rPr lang="en-US" smtClean="0"/>
              <a:t>‹#›</a:t>
            </a:fld>
            <a:endParaRPr lang="en-US"/>
          </a:p>
        </p:txBody>
      </p:sp>
    </p:spTree>
    <p:extLst>
      <p:ext uri="{BB962C8B-B14F-4D97-AF65-F5344CB8AC3E}">
        <p14:creationId xmlns:p14="http://schemas.microsoft.com/office/powerpoint/2010/main" val="3769000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C86D-E682-BDE2-ADBF-AD261190417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0C905F-42FA-0B74-8B71-CBE146EDD6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9BEA1E1-2229-0E52-6E39-C2ABF573164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965BBB3-2753-AB97-3313-5A35ED1F8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ECE1C89-A4C8-1DCF-74AF-D7FBA59699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62F890D-924C-2861-A0CA-FF15B7FAB9C4}"/>
              </a:ext>
            </a:extLst>
          </p:cNvPr>
          <p:cNvSpPr>
            <a:spLocks noGrp="1"/>
          </p:cNvSpPr>
          <p:nvPr>
            <p:ph type="dt" sz="half" idx="10"/>
          </p:nvPr>
        </p:nvSpPr>
        <p:spPr/>
        <p:txBody>
          <a:bodyPr/>
          <a:lstStyle/>
          <a:p>
            <a:fld id="{F13D6789-AA73-C347-AB3C-45D5A184407F}" type="datetimeFigureOut">
              <a:rPr lang="en-US" smtClean="0"/>
              <a:t>3/23/2025</a:t>
            </a:fld>
            <a:endParaRPr lang="en-US"/>
          </a:p>
        </p:txBody>
      </p:sp>
      <p:sp>
        <p:nvSpPr>
          <p:cNvPr id="8" name="Footer Placeholder 7">
            <a:extLst>
              <a:ext uri="{FF2B5EF4-FFF2-40B4-BE49-F238E27FC236}">
                <a16:creationId xmlns:a16="http://schemas.microsoft.com/office/drawing/2014/main" id="{9EA880D9-0FF3-E6C2-0DA5-1C742C7DB0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C12F35-498D-7D98-FAC7-B907CC293F49}"/>
              </a:ext>
            </a:extLst>
          </p:cNvPr>
          <p:cNvSpPr>
            <a:spLocks noGrp="1"/>
          </p:cNvSpPr>
          <p:nvPr>
            <p:ph type="sldNum" sz="quarter" idx="12"/>
          </p:nvPr>
        </p:nvSpPr>
        <p:spPr/>
        <p:txBody>
          <a:bodyPr/>
          <a:lstStyle/>
          <a:p>
            <a:fld id="{497AE55F-76A2-A44E-8250-C9422EB52E9C}" type="slidenum">
              <a:rPr lang="en-US" smtClean="0"/>
              <a:t>‹#›</a:t>
            </a:fld>
            <a:endParaRPr lang="en-US"/>
          </a:p>
        </p:txBody>
      </p:sp>
    </p:spTree>
    <p:extLst>
      <p:ext uri="{BB962C8B-B14F-4D97-AF65-F5344CB8AC3E}">
        <p14:creationId xmlns:p14="http://schemas.microsoft.com/office/powerpoint/2010/main" val="266486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D071-8DA3-D6AD-A49D-050904E3B17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66659BD-303B-3F06-23D4-220478D5B6A5}"/>
              </a:ext>
            </a:extLst>
          </p:cNvPr>
          <p:cNvSpPr>
            <a:spLocks noGrp="1"/>
          </p:cNvSpPr>
          <p:nvPr>
            <p:ph type="dt" sz="half" idx="10"/>
          </p:nvPr>
        </p:nvSpPr>
        <p:spPr/>
        <p:txBody>
          <a:bodyPr/>
          <a:lstStyle/>
          <a:p>
            <a:fld id="{F13D6789-AA73-C347-AB3C-45D5A184407F}" type="datetimeFigureOut">
              <a:rPr lang="en-US" smtClean="0"/>
              <a:t>3/23/2025</a:t>
            </a:fld>
            <a:endParaRPr lang="en-US"/>
          </a:p>
        </p:txBody>
      </p:sp>
      <p:sp>
        <p:nvSpPr>
          <p:cNvPr id="4" name="Footer Placeholder 3">
            <a:extLst>
              <a:ext uri="{FF2B5EF4-FFF2-40B4-BE49-F238E27FC236}">
                <a16:creationId xmlns:a16="http://schemas.microsoft.com/office/drawing/2014/main" id="{3B829765-47BA-5547-698B-239A60BEA1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B4CFF6-3289-C417-5CA0-2F19AE34D8B0}"/>
              </a:ext>
            </a:extLst>
          </p:cNvPr>
          <p:cNvSpPr>
            <a:spLocks noGrp="1"/>
          </p:cNvSpPr>
          <p:nvPr>
            <p:ph type="sldNum" sz="quarter" idx="12"/>
          </p:nvPr>
        </p:nvSpPr>
        <p:spPr/>
        <p:txBody>
          <a:bodyPr/>
          <a:lstStyle/>
          <a:p>
            <a:fld id="{497AE55F-76A2-A44E-8250-C9422EB52E9C}" type="slidenum">
              <a:rPr lang="en-US" smtClean="0"/>
              <a:t>‹#›</a:t>
            </a:fld>
            <a:endParaRPr lang="en-US"/>
          </a:p>
        </p:txBody>
      </p:sp>
    </p:spTree>
    <p:extLst>
      <p:ext uri="{BB962C8B-B14F-4D97-AF65-F5344CB8AC3E}">
        <p14:creationId xmlns:p14="http://schemas.microsoft.com/office/powerpoint/2010/main" val="416985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B91E6F-1B9E-76E9-045F-6E488301819F}"/>
              </a:ext>
            </a:extLst>
          </p:cNvPr>
          <p:cNvSpPr>
            <a:spLocks noGrp="1"/>
          </p:cNvSpPr>
          <p:nvPr>
            <p:ph type="dt" sz="half" idx="10"/>
          </p:nvPr>
        </p:nvSpPr>
        <p:spPr/>
        <p:txBody>
          <a:bodyPr/>
          <a:lstStyle/>
          <a:p>
            <a:fld id="{F13D6789-AA73-C347-AB3C-45D5A184407F}" type="datetimeFigureOut">
              <a:rPr lang="en-US" smtClean="0"/>
              <a:t>3/23/2025</a:t>
            </a:fld>
            <a:endParaRPr lang="en-US"/>
          </a:p>
        </p:txBody>
      </p:sp>
      <p:sp>
        <p:nvSpPr>
          <p:cNvPr id="3" name="Footer Placeholder 2">
            <a:extLst>
              <a:ext uri="{FF2B5EF4-FFF2-40B4-BE49-F238E27FC236}">
                <a16:creationId xmlns:a16="http://schemas.microsoft.com/office/drawing/2014/main" id="{9DA9F95B-7509-5365-813A-86BDD88213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A4CDC3-A57C-9DEC-74B8-2D6E4F1567F9}"/>
              </a:ext>
            </a:extLst>
          </p:cNvPr>
          <p:cNvSpPr>
            <a:spLocks noGrp="1"/>
          </p:cNvSpPr>
          <p:nvPr>
            <p:ph type="sldNum" sz="quarter" idx="12"/>
          </p:nvPr>
        </p:nvSpPr>
        <p:spPr/>
        <p:txBody>
          <a:bodyPr/>
          <a:lstStyle/>
          <a:p>
            <a:fld id="{497AE55F-76A2-A44E-8250-C9422EB52E9C}" type="slidenum">
              <a:rPr lang="en-US" smtClean="0"/>
              <a:t>‹#›</a:t>
            </a:fld>
            <a:endParaRPr lang="en-US"/>
          </a:p>
        </p:txBody>
      </p:sp>
    </p:spTree>
    <p:extLst>
      <p:ext uri="{BB962C8B-B14F-4D97-AF65-F5344CB8AC3E}">
        <p14:creationId xmlns:p14="http://schemas.microsoft.com/office/powerpoint/2010/main" val="590816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5F36-4203-7685-71A2-282268869F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DD6B8E6-28E3-E91F-39CB-6F890AEC65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11112A8-B566-34C0-D002-E16712E43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E27FE7E-AA6E-84BC-8D0E-BD6615A947F4}"/>
              </a:ext>
            </a:extLst>
          </p:cNvPr>
          <p:cNvSpPr>
            <a:spLocks noGrp="1"/>
          </p:cNvSpPr>
          <p:nvPr>
            <p:ph type="dt" sz="half" idx="10"/>
          </p:nvPr>
        </p:nvSpPr>
        <p:spPr/>
        <p:txBody>
          <a:bodyPr/>
          <a:lstStyle/>
          <a:p>
            <a:fld id="{F13D6789-AA73-C347-AB3C-45D5A184407F}" type="datetimeFigureOut">
              <a:rPr lang="en-US" smtClean="0"/>
              <a:t>3/23/2025</a:t>
            </a:fld>
            <a:endParaRPr lang="en-US"/>
          </a:p>
        </p:txBody>
      </p:sp>
      <p:sp>
        <p:nvSpPr>
          <p:cNvPr id="6" name="Footer Placeholder 5">
            <a:extLst>
              <a:ext uri="{FF2B5EF4-FFF2-40B4-BE49-F238E27FC236}">
                <a16:creationId xmlns:a16="http://schemas.microsoft.com/office/drawing/2014/main" id="{7E532A2D-C15D-69F4-768B-2B8063B5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4C457-24C2-DF78-9220-96327A7925F4}"/>
              </a:ext>
            </a:extLst>
          </p:cNvPr>
          <p:cNvSpPr>
            <a:spLocks noGrp="1"/>
          </p:cNvSpPr>
          <p:nvPr>
            <p:ph type="sldNum" sz="quarter" idx="12"/>
          </p:nvPr>
        </p:nvSpPr>
        <p:spPr/>
        <p:txBody>
          <a:bodyPr/>
          <a:lstStyle/>
          <a:p>
            <a:fld id="{497AE55F-76A2-A44E-8250-C9422EB52E9C}" type="slidenum">
              <a:rPr lang="en-US" smtClean="0"/>
              <a:t>‹#›</a:t>
            </a:fld>
            <a:endParaRPr lang="en-US"/>
          </a:p>
        </p:txBody>
      </p:sp>
    </p:spTree>
    <p:extLst>
      <p:ext uri="{BB962C8B-B14F-4D97-AF65-F5344CB8AC3E}">
        <p14:creationId xmlns:p14="http://schemas.microsoft.com/office/powerpoint/2010/main" val="142226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BB59-A8CA-4587-EA88-5475A487F4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AF393F7-1131-00D5-00E0-589192F3A4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4A23CC-44C4-DFDD-76B2-7E4807F42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26C23E-B361-42ED-A0D5-57680AB8A933}"/>
              </a:ext>
            </a:extLst>
          </p:cNvPr>
          <p:cNvSpPr>
            <a:spLocks noGrp="1"/>
          </p:cNvSpPr>
          <p:nvPr>
            <p:ph type="dt" sz="half" idx="10"/>
          </p:nvPr>
        </p:nvSpPr>
        <p:spPr/>
        <p:txBody>
          <a:bodyPr/>
          <a:lstStyle/>
          <a:p>
            <a:fld id="{F13D6789-AA73-C347-AB3C-45D5A184407F}" type="datetimeFigureOut">
              <a:rPr lang="en-US" smtClean="0"/>
              <a:t>3/23/2025</a:t>
            </a:fld>
            <a:endParaRPr lang="en-US"/>
          </a:p>
        </p:txBody>
      </p:sp>
      <p:sp>
        <p:nvSpPr>
          <p:cNvPr id="6" name="Footer Placeholder 5">
            <a:extLst>
              <a:ext uri="{FF2B5EF4-FFF2-40B4-BE49-F238E27FC236}">
                <a16:creationId xmlns:a16="http://schemas.microsoft.com/office/drawing/2014/main" id="{4EE55F98-9507-BAA5-D20A-D54BF611B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DFB17-A953-033D-182A-E27244672CE9}"/>
              </a:ext>
            </a:extLst>
          </p:cNvPr>
          <p:cNvSpPr>
            <a:spLocks noGrp="1"/>
          </p:cNvSpPr>
          <p:nvPr>
            <p:ph type="sldNum" sz="quarter" idx="12"/>
          </p:nvPr>
        </p:nvSpPr>
        <p:spPr/>
        <p:txBody>
          <a:bodyPr/>
          <a:lstStyle/>
          <a:p>
            <a:fld id="{497AE55F-76A2-A44E-8250-C9422EB52E9C}" type="slidenum">
              <a:rPr lang="en-US" smtClean="0"/>
              <a:t>‹#›</a:t>
            </a:fld>
            <a:endParaRPr lang="en-US"/>
          </a:p>
        </p:txBody>
      </p:sp>
    </p:spTree>
    <p:extLst>
      <p:ext uri="{BB962C8B-B14F-4D97-AF65-F5344CB8AC3E}">
        <p14:creationId xmlns:p14="http://schemas.microsoft.com/office/powerpoint/2010/main" val="3035768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BD8D5-7318-E9C7-3F21-6462134380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BAA055-21AF-C20B-5FA9-C6C1765AE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28B28A-EC81-6C07-EC96-F9A17C4D33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3D6789-AA73-C347-AB3C-45D5A184407F}" type="datetimeFigureOut">
              <a:rPr lang="en-US" smtClean="0"/>
              <a:t>3/23/2025</a:t>
            </a:fld>
            <a:endParaRPr lang="en-US"/>
          </a:p>
        </p:txBody>
      </p:sp>
      <p:sp>
        <p:nvSpPr>
          <p:cNvPr id="5" name="Footer Placeholder 4">
            <a:extLst>
              <a:ext uri="{FF2B5EF4-FFF2-40B4-BE49-F238E27FC236}">
                <a16:creationId xmlns:a16="http://schemas.microsoft.com/office/drawing/2014/main" id="{1086A319-F73E-08D5-06B9-EBCF91D3FB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97D364-4A14-4DB1-9711-AA612B585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7AE55F-76A2-A44E-8250-C9422EB52E9C}" type="slidenum">
              <a:rPr lang="en-US" smtClean="0"/>
              <a:t>‹#›</a:t>
            </a:fld>
            <a:endParaRPr lang="en-US"/>
          </a:p>
        </p:txBody>
      </p:sp>
    </p:spTree>
    <p:extLst>
      <p:ext uri="{BB962C8B-B14F-4D97-AF65-F5344CB8AC3E}">
        <p14:creationId xmlns:p14="http://schemas.microsoft.com/office/powerpoint/2010/main" val="401369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his arms outstretched&#10;&#10;AI-generated content may be incorrect.">
            <a:extLst>
              <a:ext uri="{FF2B5EF4-FFF2-40B4-BE49-F238E27FC236}">
                <a16:creationId xmlns:a16="http://schemas.microsoft.com/office/drawing/2014/main" id="{AD57655B-47BC-4021-8CA2-DD54F68CC91D}"/>
              </a:ext>
            </a:extLst>
          </p:cNvPr>
          <p:cNvPicPr>
            <a:picLocks noChangeAspect="1"/>
          </p:cNvPicPr>
          <p:nvPr/>
        </p:nvPicPr>
        <p:blipFill>
          <a:blip r:embed="rId3"/>
          <a:stretch>
            <a:fillRect/>
          </a:stretch>
        </p:blipFill>
        <p:spPr>
          <a:xfrm>
            <a:off x="-1" y="0"/>
            <a:ext cx="12192001" cy="6876452"/>
          </a:xfrm>
          <a:prstGeom prst="rect">
            <a:avLst/>
          </a:prstGeom>
        </p:spPr>
      </p:pic>
      <p:sp>
        <p:nvSpPr>
          <p:cNvPr id="4" name="TextBox 3">
            <a:extLst>
              <a:ext uri="{FF2B5EF4-FFF2-40B4-BE49-F238E27FC236}">
                <a16:creationId xmlns:a16="http://schemas.microsoft.com/office/drawing/2014/main" id="{128DF160-57CD-34F9-3CEF-43ECD14548F0}"/>
              </a:ext>
            </a:extLst>
          </p:cNvPr>
          <p:cNvSpPr txBox="1"/>
          <p:nvPr/>
        </p:nvSpPr>
        <p:spPr>
          <a:xfrm>
            <a:off x="288322" y="2843034"/>
            <a:ext cx="11615351" cy="1200329"/>
          </a:xfrm>
          <a:prstGeom prst="rect">
            <a:avLst/>
          </a:prstGeom>
          <a:noFill/>
        </p:spPr>
        <p:txBody>
          <a:bodyPr wrap="square" rtlCol="0">
            <a:spAutoFit/>
          </a:bodyPr>
          <a:lstStyle/>
          <a:p>
            <a:pPr algn="ctr"/>
            <a:r>
              <a:rPr lang="en-US" sz="7200" b="1" dirty="0">
                <a:latin typeface="Calibri" panose="020F0502020204030204" pitchFamily="34" charset="0"/>
                <a:cs typeface="Calibri" panose="020F0502020204030204" pitchFamily="34" charset="0"/>
              </a:rPr>
              <a:t>THE HOLINESS OF GOD</a:t>
            </a:r>
          </a:p>
        </p:txBody>
      </p:sp>
      <p:sp>
        <p:nvSpPr>
          <p:cNvPr id="5" name="TextBox 4">
            <a:extLst>
              <a:ext uri="{FF2B5EF4-FFF2-40B4-BE49-F238E27FC236}">
                <a16:creationId xmlns:a16="http://schemas.microsoft.com/office/drawing/2014/main" id="{C53C8305-54C5-D834-79FD-417F9C60CC0D}"/>
              </a:ext>
            </a:extLst>
          </p:cNvPr>
          <p:cNvSpPr txBox="1"/>
          <p:nvPr/>
        </p:nvSpPr>
        <p:spPr>
          <a:xfrm>
            <a:off x="288323" y="4043363"/>
            <a:ext cx="11615351"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Isaiah 6:1-8</a:t>
            </a:r>
          </a:p>
        </p:txBody>
      </p:sp>
    </p:spTree>
    <p:extLst>
      <p:ext uri="{BB962C8B-B14F-4D97-AF65-F5344CB8AC3E}">
        <p14:creationId xmlns:p14="http://schemas.microsoft.com/office/powerpoint/2010/main" val="4204003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C4EB8-45A0-875B-482C-3427E8EF0AA0}"/>
            </a:ext>
          </a:extLst>
        </p:cNvPr>
        <p:cNvGrpSpPr/>
        <p:nvPr/>
      </p:nvGrpSpPr>
      <p:grpSpPr>
        <a:xfrm>
          <a:off x="0" y="0"/>
          <a:ext cx="0" cy="0"/>
          <a:chOff x="0" y="0"/>
          <a:chExt cx="0" cy="0"/>
        </a:xfrm>
      </p:grpSpPr>
      <p:pic>
        <p:nvPicPr>
          <p:cNvPr id="8" name="Picture 7" descr="An open book on a table&#10;&#10;AI-generated content may be incorrect.">
            <a:extLst>
              <a:ext uri="{FF2B5EF4-FFF2-40B4-BE49-F238E27FC236}">
                <a16:creationId xmlns:a16="http://schemas.microsoft.com/office/drawing/2014/main" id="{7D7C1A59-EC67-08D4-C30C-AF35AD1B5CCE}"/>
              </a:ext>
            </a:extLst>
          </p:cNvPr>
          <p:cNvPicPr>
            <a:picLocks noChangeAspect="1"/>
          </p:cNvPicPr>
          <p:nvPr/>
        </p:nvPicPr>
        <p:blipFill>
          <a:blip r:embed="rId3"/>
          <a:srcRect b="8141"/>
          <a:stretch/>
        </p:blipFill>
        <p:spPr>
          <a:xfrm>
            <a:off x="0" y="0"/>
            <a:ext cx="12192000" cy="6857999"/>
          </a:xfrm>
          <a:prstGeom prst="rect">
            <a:avLst/>
          </a:prstGeom>
        </p:spPr>
      </p:pic>
      <p:sp>
        <p:nvSpPr>
          <p:cNvPr id="2" name="TextBox 1">
            <a:extLst>
              <a:ext uri="{FF2B5EF4-FFF2-40B4-BE49-F238E27FC236}">
                <a16:creationId xmlns:a16="http://schemas.microsoft.com/office/drawing/2014/main" id="{BB72EF60-0160-2FB9-E444-18385EF3FDCD}"/>
              </a:ext>
            </a:extLst>
          </p:cNvPr>
          <p:cNvSpPr txBox="1"/>
          <p:nvPr/>
        </p:nvSpPr>
        <p:spPr>
          <a:xfrm>
            <a:off x="164757" y="364976"/>
            <a:ext cx="11862486"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F7BBEE0E-5973-E887-122A-5997CC70C0BC}"/>
              </a:ext>
            </a:extLst>
          </p:cNvPr>
          <p:cNvSpPr txBox="1"/>
          <p:nvPr/>
        </p:nvSpPr>
        <p:spPr>
          <a:xfrm>
            <a:off x="164757" y="1138174"/>
            <a:ext cx="11862486"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Though earthly kings will come and go, God will always be on the throne, sovereign over all</a:t>
            </a:r>
          </a:p>
        </p:txBody>
      </p:sp>
      <p:sp>
        <p:nvSpPr>
          <p:cNvPr id="4" name="TextBox 3">
            <a:extLst>
              <a:ext uri="{FF2B5EF4-FFF2-40B4-BE49-F238E27FC236}">
                <a16:creationId xmlns:a16="http://schemas.microsoft.com/office/drawing/2014/main" id="{1BD767CA-EC47-0052-D1F5-674DC69F5030}"/>
              </a:ext>
            </a:extLst>
          </p:cNvPr>
          <p:cNvSpPr txBox="1"/>
          <p:nvPr/>
        </p:nvSpPr>
        <p:spPr>
          <a:xfrm>
            <a:off x="164757" y="2321685"/>
            <a:ext cx="11862486" cy="782060"/>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God alone is holy, holy, holy</a:t>
            </a:r>
          </a:p>
        </p:txBody>
      </p:sp>
      <p:sp>
        <p:nvSpPr>
          <p:cNvPr id="5" name="TextBox 4">
            <a:extLst>
              <a:ext uri="{FF2B5EF4-FFF2-40B4-BE49-F238E27FC236}">
                <a16:creationId xmlns:a16="http://schemas.microsoft.com/office/drawing/2014/main" id="{22E268F0-C8F9-4474-BD39-1BF3F51E142C}"/>
              </a:ext>
            </a:extLst>
          </p:cNvPr>
          <p:cNvSpPr txBox="1"/>
          <p:nvPr/>
        </p:nvSpPr>
        <p:spPr>
          <a:xfrm>
            <a:off x="164757" y="2999106"/>
            <a:ext cx="11862486" cy="192975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Today, through the Holy Spirit taking and applying the word of God to our hearts, we too can encounter </a:t>
            </a:r>
          </a:p>
          <a:p>
            <a:pPr algn="ctr"/>
            <a:r>
              <a:rPr lang="en-US" sz="3600" b="1" dirty="0">
                <a:latin typeface="Calibri" panose="020F0502020204030204" pitchFamily="34" charset="0"/>
                <a:cs typeface="Calibri" panose="020F0502020204030204" pitchFamily="34" charset="0"/>
              </a:rPr>
              <a:t>the holiness of God</a:t>
            </a:r>
          </a:p>
        </p:txBody>
      </p:sp>
      <p:sp>
        <p:nvSpPr>
          <p:cNvPr id="6" name="TextBox 5">
            <a:extLst>
              <a:ext uri="{FF2B5EF4-FFF2-40B4-BE49-F238E27FC236}">
                <a16:creationId xmlns:a16="http://schemas.microsoft.com/office/drawing/2014/main" id="{3409C64A-A966-21A3-8C1F-080E695E2E70}"/>
              </a:ext>
            </a:extLst>
          </p:cNvPr>
          <p:cNvSpPr txBox="1"/>
          <p:nvPr/>
        </p:nvSpPr>
        <p:spPr>
          <a:xfrm>
            <a:off x="164757" y="4718668"/>
            <a:ext cx="11862486"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Let the holiness of God drive us to high thoughts of God </a:t>
            </a:r>
          </a:p>
          <a:p>
            <a:pPr algn="ctr"/>
            <a:r>
              <a:rPr lang="en-US" sz="3600" b="1" dirty="0">
                <a:latin typeface="Calibri" panose="020F0502020204030204" pitchFamily="34" charset="0"/>
                <a:cs typeface="Calibri" panose="020F0502020204030204" pitchFamily="34" charset="0"/>
              </a:rPr>
              <a:t>and low thoughts of ourselves</a:t>
            </a:r>
          </a:p>
        </p:txBody>
      </p:sp>
    </p:spTree>
    <p:extLst>
      <p:ext uri="{BB962C8B-B14F-4D97-AF65-F5344CB8AC3E}">
        <p14:creationId xmlns:p14="http://schemas.microsoft.com/office/powerpoint/2010/main" val="6098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075BF-DDF9-204A-AA8F-DBF473F174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014DF3-71BC-6B5E-D103-FC50EC9EF428}"/>
              </a:ext>
            </a:extLst>
          </p:cNvPr>
          <p:cNvSpPr txBox="1"/>
          <p:nvPr/>
        </p:nvSpPr>
        <p:spPr>
          <a:xfrm>
            <a:off x="4929188" y="222974"/>
            <a:ext cx="7129462" cy="6247864"/>
          </a:xfrm>
          <a:prstGeom prst="rect">
            <a:avLst/>
          </a:prstGeom>
          <a:noFill/>
        </p:spPr>
        <p:txBody>
          <a:bodyPr wrap="square">
            <a:spAutoFit/>
          </a:bodyPr>
          <a:lstStyle/>
          <a:p>
            <a:pPr algn="ctr"/>
            <a:r>
              <a:rPr lang="en-AU" sz="4000" b="1" i="0" u="none" strike="noStrike" dirty="0">
                <a:solidFill>
                  <a:srgbClr val="222222"/>
                </a:solidFill>
                <a:effectLst/>
                <a:latin typeface="Calibri" panose="020F0502020204030204" pitchFamily="34" charset="0"/>
                <a:cs typeface="Calibri" panose="020F0502020204030204" pitchFamily="34" charset="0"/>
              </a:rPr>
              <a:t>“Holiness is </a:t>
            </a:r>
            <a:r>
              <a:rPr lang="en-AU" sz="4000" b="1" i="1" u="none" strike="noStrike" dirty="0">
                <a:solidFill>
                  <a:srgbClr val="222222"/>
                </a:solidFill>
                <a:effectLst/>
                <a:latin typeface="Calibri" panose="020F0502020204030204" pitchFamily="34" charset="0"/>
                <a:cs typeface="Calibri" panose="020F0502020204030204" pitchFamily="34" charset="0"/>
              </a:rPr>
              <a:t>the habit of being of one mind with God,</a:t>
            </a:r>
            <a:r>
              <a:rPr lang="en-AU" sz="4000" b="1" i="0" u="none" strike="noStrike" dirty="0">
                <a:solidFill>
                  <a:srgbClr val="222222"/>
                </a:solidFill>
                <a:effectLst/>
                <a:latin typeface="Calibri" panose="020F0502020204030204" pitchFamily="34" charset="0"/>
                <a:cs typeface="Calibri" panose="020F0502020204030204" pitchFamily="34" charset="0"/>
              </a:rPr>
              <a:t> according as we find His mind described in Scripture. It is the habit of agreeing in God’s judgment —hating what He hates — loving what He loves — and measuring everything in this world by the standard of His Word.” </a:t>
            </a:r>
            <a:br>
              <a:rPr lang="en-AU" sz="4000" b="1" i="0" u="none" strike="noStrike" dirty="0">
                <a:solidFill>
                  <a:srgbClr val="222222"/>
                </a:solidFill>
                <a:effectLst/>
                <a:latin typeface="Calibri" panose="020F0502020204030204" pitchFamily="34" charset="0"/>
                <a:cs typeface="Calibri" panose="020F0502020204030204" pitchFamily="34" charset="0"/>
              </a:rPr>
            </a:br>
            <a:r>
              <a:rPr lang="en-AU" sz="4000" b="1" i="0" u="none" strike="noStrike" dirty="0">
                <a:solidFill>
                  <a:srgbClr val="222222"/>
                </a:solidFill>
                <a:effectLst/>
                <a:latin typeface="Calibri" panose="020F0502020204030204" pitchFamily="34" charset="0"/>
                <a:cs typeface="Calibri" panose="020F0502020204030204" pitchFamily="34" charset="0"/>
              </a:rPr>
              <a:t>J.C. Ryle</a:t>
            </a:r>
            <a:endParaRPr lang="en-US" sz="4000" b="1" dirty="0">
              <a:latin typeface="Calibri" panose="020F0502020204030204" pitchFamily="34" charset="0"/>
              <a:cs typeface="Calibri" panose="020F0502020204030204" pitchFamily="34" charset="0"/>
            </a:endParaRPr>
          </a:p>
        </p:txBody>
      </p:sp>
      <p:pic>
        <p:nvPicPr>
          <p:cNvPr id="1028" name="Picture 4" descr="The Life of John Charles Ryle - Keith's Histories">
            <a:extLst>
              <a:ext uri="{FF2B5EF4-FFF2-40B4-BE49-F238E27FC236}">
                <a16:creationId xmlns:a16="http://schemas.microsoft.com/office/drawing/2014/main" id="{A70245C6-DB1B-1EFE-AF00-99DC4ABA1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4"/>
            <a:ext cx="4800600" cy="685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953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A6D98-7A57-0499-138E-196D6B24F84D}"/>
            </a:ext>
          </a:extLst>
        </p:cNvPr>
        <p:cNvGrpSpPr/>
        <p:nvPr/>
      </p:nvGrpSpPr>
      <p:grpSpPr>
        <a:xfrm>
          <a:off x="0" y="0"/>
          <a:ext cx="0" cy="0"/>
          <a:chOff x="0" y="0"/>
          <a:chExt cx="0" cy="0"/>
        </a:xfrm>
      </p:grpSpPr>
      <p:pic>
        <p:nvPicPr>
          <p:cNvPr id="9" name="Picture 8" descr="A red and gold frame&#10;&#10;AI-generated content may be incorrect.">
            <a:extLst>
              <a:ext uri="{FF2B5EF4-FFF2-40B4-BE49-F238E27FC236}">
                <a16:creationId xmlns:a16="http://schemas.microsoft.com/office/drawing/2014/main" id="{BDE7B661-2093-F50E-9516-9F21EDFE4673}"/>
              </a:ext>
            </a:extLst>
          </p:cNvPr>
          <p:cNvPicPr>
            <a:picLocks noChangeAspect="1"/>
          </p:cNvPicPr>
          <p:nvPr/>
        </p:nvPicPr>
        <p:blipFill>
          <a:blip r:embed="rId3"/>
          <a:stretch>
            <a:fillRect/>
          </a:stretch>
        </p:blipFill>
        <p:spPr>
          <a:xfrm>
            <a:off x="-1" y="0"/>
            <a:ext cx="12236825" cy="6858000"/>
          </a:xfrm>
          <a:prstGeom prst="rect">
            <a:avLst/>
          </a:prstGeom>
        </p:spPr>
      </p:pic>
      <p:sp>
        <p:nvSpPr>
          <p:cNvPr id="2" name="TextBox 1">
            <a:extLst>
              <a:ext uri="{FF2B5EF4-FFF2-40B4-BE49-F238E27FC236}">
                <a16:creationId xmlns:a16="http://schemas.microsoft.com/office/drawing/2014/main" id="{D4E8D9A9-337C-04EA-31DB-2D696A52C9CB}"/>
              </a:ext>
            </a:extLst>
          </p:cNvPr>
          <p:cNvSpPr txBox="1"/>
          <p:nvPr/>
        </p:nvSpPr>
        <p:spPr>
          <a:xfrm>
            <a:off x="164757" y="889926"/>
            <a:ext cx="1186248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SOVEREIGNTY OF GOD</a:t>
            </a:r>
          </a:p>
        </p:txBody>
      </p:sp>
      <p:sp>
        <p:nvSpPr>
          <p:cNvPr id="3" name="TextBox 2">
            <a:extLst>
              <a:ext uri="{FF2B5EF4-FFF2-40B4-BE49-F238E27FC236}">
                <a16:creationId xmlns:a16="http://schemas.microsoft.com/office/drawing/2014/main" id="{FC352B82-933C-5363-E548-9ABE4F35DBA8}"/>
              </a:ext>
            </a:extLst>
          </p:cNvPr>
          <p:cNvSpPr txBox="1"/>
          <p:nvPr/>
        </p:nvSpPr>
        <p:spPr>
          <a:xfrm>
            <a:off x="164757" y="1751658"/>
            <a:ext cx="1186248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“In the year that King Uzziah died” (Isaiah 6:1a)</a:t>
            </a:r>
          </a:p>
        </p:txBody>
      </p:sp>
      <p:sp>
        <p:nvSpPr>
          <p:cNvPr id="4" name="TextBox 3">
            <a:extLst>
              <a:ext uri="{FF2B5EF4-FFF2-40B4-BE49-F238E27FC236}">
                <a16:creationId xmlns:a16="http://schemas.microsoft.com/office/drawing/2014/main" id="{1D8DF16D-B797-79EA-4265-305833E9D242}"/>
              </a:ext>
            </a:extLst>
          </p:cNvPr>
          <p:cNvSpPr txBox="1"/>
          <p:nvPr/>
        </p:nvSpPr>
        <p:spPr>
          <a:xfrm>
            <a:off x="164757" y="2858321"/>
            <a:ext cx="1186248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 saw the Lord” (Isaiah 6:1b)</a:t>
            </a:r>
          </a:p>
        </p:txBody>
      </p:sp>
      <p:sp>
        <p:nvSpPr>
          <p:cNvPr id="5" name="TextBox 4">
            <a:extLst>
              <a:ext uri="{FF2B5EF4-FFF2-40B4-BE49-F238E27FC236}">
                <a16:creationId xmlns:a16="http://schemas.microsoft.com/office/drawing/2014/main" id="{2C6DF255-10C1-CCFA-E494-AA25FE7F0F11}"/>
              </a:ext>
            </a:extLst>
          </p:cNvPr>
          <p:cNvSpPr txBox="1"/>
          <p:nvPr/>
        </p:nvSpPr>
        <p:spPr>
          <a:xfrm>
            <a:off x="187168" y="3988520"/>
            <a:ext cx="1186248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“…sitting upon a throne, high and lifted up; and the train of his robe filled the temple” (Isaiah 6:1c)</a:t>
            </a:r>
          </a:p>
        </p:txBody>
      </p:sp>
    </p:spTree>
    <p:extLst>
      <p:ext uri="{BB962C8B-B14F-4D97-AF65-F5344CB8AC3E}">
        <p14:creationId xmlns:p14="http://schemas.microsoft.com/office/powerpoint/2010/main" val="401915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FA7C0-35FC-2BD2-8FD8-F9C7FA11DD56}"/>
            </a:ext>
          </a:extLst>
        </p:cNvPr>
        <p:cNvGrpSpPr/>
        <p:nvPr/>
      </p:nvGrpSpPr>
      <p:grpSpPr>
        <a:xfrm>
          <a:off x="0" y="0"/>
          <a:ext cx="0" cy="0"/>
          <a:chOff x="0" y="0"/>
          <a:chExt cx="0" cy="0"/>
        </a:xfrm>
      </p:grpSpPr>
      <p:pic>
        <p:nvPicPr>
          <p:cNvPr id="6" name="Picture 5" descr="A bush in a desert&#10;&#10;AI-generated content may be incorrect.">
            <a:extLst>
              <a:ext uri="{FF2B5EF4-FFF2-40B4-BE49-F238E27FC236}">
                <a16:creationId xmlns:a16="http://schemas.microsoft.com/office/drawing/2014/main" id="{5C56EA07-2812-7279-4481-2CED57510AD9}"/>
              </a:ext>
            </a:extLst>
          </p:cNvPr>
          <p:cNvPicPr>
            <a:picLocks noChangeAspect="1"/>
          </p:cNvPicPr>
          <p:nvPr/>
        </p:nvPicPr>
        <p:blipFill>
          <a:blip r:embed="rId3">
            <a:alphaModFix amt="85000"/>
          </a:blip>
          <a:srcRect l="10547"/>
          <a:stretch/>
        </p:blipFill>
        <p:spPr>
          <a:xfrm flipH="1">
            <a:off x="-1" y="-6626"/>
            <a:ext cx="12192000" cy="6864626"/>
          </a:xfrm>
          <a:prstGeom prst="rect">
            <a:avLst/>
          </a:prstGeom>
        </p:spPr>
      </p:pic>
      <p:sp>
        <p:nvSpPr>
          <p:cNvPr id="2" name="TextBox 1">
            <a:extLst>
              <a:ext uri="{FF2B5EF4-FFF2-40B4-BE49-F238E27FC236}">
                <a16:creationId xmlns:a16="http://schemas.microsoft.com/office/drawing/2014/main" id="{A87992FF-D10B-2FC7-62DF-44723B714FD3}"/>
              </a:ext>
            </a:extLst>
          </p:cNvPr>
          <p:cNvSpPr txBox="1"/>
          <p:nvPr/>
        </p:nvSpPr>
        <p:spPr>
          <a:xfrm>
            <a:off x="164757" y="473845"/>
            <a:ext cx="11862486"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“Above him stood the seraphim” (Isaiah 6:2a)</a:t>
            </a:r>
          </a:p>
        </p:txBody>
      </p:sp>
      <p:sp>
        <p:nvSpPr>
          <p:cNvPr id="3" name="TextBox 2">
            <a:extLst>
              <a:ext uri="{FF2B5EF4-FFF2-40B4-BE49-F238E27FC236}">
                <a16:creationId xmlns:a16="http://schemas.microsoft.com/office/drawing/2014/main" id="{DDA4C0A4-34AA-5B33-6A06-CFFFDEA2D2F5}"/>
              </a:ext>
            </a:extLst>
          </p:cNvPr>
          <p:cNvSpPr txBox="1"/>
          <p:nvPr/>
        </p:nvSpPr>
        <p:spPr>
          <a:xfrm>
            <a:off x="164757" y="2343834"/>
            <a:ext cx="11862486"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“Each had six wings: with two he covered his face”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(Isaiah 6:2b)</a:t>
            </a:r>
          </a:p>
        </p:txBody>
      </p:sp>
      <p:sp>
        <p:nvSpPr>
          <p:cNvPr id="4" name="TextBox 3">
            <a:extLst>
              <a:ext uri="{FF2B5EF4-FFF2-40B4-BE49-F238E27FC236}">
                <a16:creationId xmlns:a16="http://schemas.microsoft.com/office/drawing/2014/main" id="{F30C29E2-C3B2-4E7A-66C3-3EDE8BD84CD2}"/>
              </a:ext>
            </a:extLst>
          </p:cNvPr>
          <p:cNvSpPr txBox="1"/>
          <p:nvPr/>
        </p:nvSpPr>
        <p:spPr>
          <a:xfrm>
            <a:off x="164757" y="4213823"/>
            <a:ext cx="8579193"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“and with two he covered his feet, and with two he flew” (Isaiah 6:2c)</a:t>
            </a:r>
          </a:p>
        </p:txBody>
      </p:sp>
    </p:spTree>
    <p:extLst>
      <p:ext uri="{BB962C8B-B14F-4D97-AF65-F5344CB8AC3E}">
        <p14:creationId xmlns:p14="http://schemas.microsoft.com/office/powerpoint/2010/main" val="2000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1E512-5CCD-0441-50DA-B6529C8DF0D8}"/>
            </a:ext>
          </a:extLst>
        </p:cNvPr>
        <p:cNvGrpSpPr/>
        <p:nvPr/>
      </p:nvGrpSpPr>
      <p:grpSpPr>
        <a:xfrm>
          <a:off x="0" y="0"/>
          <a:ext cx="0" cy="0"/>
          <a:chOff x="0" y="0"/>
          <a:chExt cx="0" cy="0"/>
        </a:xfrm>
      </p:grpSpPr>
      <p:pic>
        <p:nvPicPr>
          <p:cNvPr id="8" name="Picture 7" descr="A blue and white starry sky&#10;&#10;AI-generated content may be incorrect.">
            <a:extLst>
              <a:ext uri="{FF2B5EF4-FFF2-40B4-BE49-F238E27FC236}">
                <a16:creationId xmlns:a16="http://schemas.microsoft.com/office/drawing/2014/main" id="{2B47EC69-26A6-63EF-C89E-54823CBCD165}"/>
              </a:ext>
            </a:extLst>
          </p:cNvPr>
          <p:cNvPicPr>
            <a:picLocks noChangeAspect="1"/>
          </p:cNvPicPr>
          <p:nvPr/>
        </p:nvPicPr>
        <p:blipFill>
          <a:blip r:embed="rId3"/>
          <a:stretch>
            <a:fillRect/>
          </a:stretch>
        </p:blipFill>
        <p:spPr>
          <a:xfrm>
            <a:off x="0" y="0"/>
            <a:ext cx="12214414" cy="6858000"/>
          </a:xfrm>
          <a:prstGeom prst="rect">
            <a:avLst/>
          </a:prstGeom>
        </p:spPr>
      </p:pic>
      <p:sp>
        <p:nvSpPr>
          <p:cNvPr id="2" name="TextBox 1">
            <a:extLst>
              <a:ext uri="{FF2B5EF4-FFF2-40B4-BE49-F238E27FC236}">
                <a16:creationId xmlns:a16="http://schemas.microsoft.com/office/drawing/2014/main" id="{E94B7FDC-6A6D-B1B9-67E2-597FD918CDC6}"/>
              </a:ext>
            </a:extLst>
          </p:cNvPr>
          <p:cNvSpPr txBox="1"/>
          <p:nvPr/>
        </p:nvSpPr>
        <p:spPr>
          <a:xfrm>
            <a:off x="164757" y="531341"/>
            <a:ext cx="1186248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HOLINESS OF GOD</a:t>
            </a:r>
          </a:p>
        </p:txBody>
      </p:sp>
      <p:sp>
        <p:nvSpPr>
          <p:cNvPr id="3" name="TextBox 2">
            <a:extLst>
              <a:ext uri="{FF2B5EF4-FFF2-40B4-BE49-F238E27FC236}">
                <a16:creationId xmlns:a16="http://schemas.microsoft.com/office/drawing/2014/main" id="{2A63BC0A-A171-2F0C-C9A5-7E3802BED3DD}"/>
              </a:ext>
            </a:extLst>
          </p:cNvPr>
          <p:cNvSpPr txBox="1"/>
          <p:nvPr/>
        </p:nvSpPr>
        <p:spPr>
          <a:xfrm>
            <a:off x="164757" y="1332121"/>
            <a:ext cx="1186248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one called to another and said: “Holy, holy, holy is the Lord of hosts” (Isaiah 6:3a)</a:t>
            </a:r>
          </a:p>
        </p:txBody>
      </p:sp>
      <p:sp>
        <p:nvSpPr>
          <p:cNvPr id="5" name="TextBox 4">
            <a:extLst>
              <a:ext uri="{FF2B5EF4-FFF2-40B4-BE49-F238E27FC236}">
                <a16:creationId xmlns:a16="http://schemas.microsoft.com/office/drawing/2014/main" id="{4CB5EE4D-61E6-3BA0-E7C3-14C5C3453DE1}"/>
              </a:ext>
            </a:extLst>
          </p:cNvPr>
          <p:cNvSpPr txBox="1"/>
          <p:nvPr/>
        </p:nvSpPr>
        <p:spPr>
          <a:xfrm>
            <a:off x="164757" y="3316418"/>
            <a:ext cx="11590638"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Everything about God is holy</a:t>
            </a:r>
          </a:p>
        </p:txBody>
      </p:sp>
      <p:sp>
        <p:nvSpPr>
          <p:cNvPr id="6" name="TextBox 5">
            <a:extLst>
              <a:ext uri="{FF2B5EF4-FFF2-40B4-BE49-F238E27FC236}">
                <a16:creationId xmlns:a16="http://schemas.microsoft.com/office/drawing/2014/main" id="{FBD89613-3B80-9B94-EF69-C3335B4BCE6A}"/>
              </a:ext>
            </a:extLst>
          </p:cNvPr>
          <p:cNvSpPr txBox="1"/>
          <p:nvPr/>
        </p:nvSpPr>
        <p:spPr>
          <a:xfrm>
            <a:off x="164757" y="4746718"/>
            <a:ext cx="11590638"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whole earth is full of his glory!” (Isaiah 6:3b)</a:t>
            </a:r>
          </a:p>
        </p:txBody>
      </p:sp>
    </p:spTree>
    <p:extLst>
      <p:ext uri="{BB962C8B-B14F-4D97-AF65-F5344CB8AC3E}">
        <p14:creationId xmlns:p14="http://schemas.microsoft.com/office/powerpoint/2010/main" val="104276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4032-4CA7-B8F4-A63A-8C18CC02DC75}"/>
            </a:ext>
          </a:extLst>
        </p:cNvPr>
        <p:cNvGrpSpPr/>
        <p:nvPr/>
      </p:nvGrpSpPr>
      <p:grpSpPr>
        <a:xfrm>
          <a:off x="0" y="0"/>
          <a:ext cx="0" cy="0"/>
          <a:chOff x="0" y="0"/>
          <a:chExt cx="0" cy="0"/>
        </a:xfrm>
      </p:grpSpPr>
      <p:pic>
        <p:nvPicPr>
          <p:cNvPr id="8" name="Picture 7" descr="A book with a bright light shining on it&#10;&#10;AI-generated content may be incorrect.">
            <a:extLst>
              <a:ext uri="{FF2B5EF4-FFF2-40B4-BE49-F238E27FC236}">
                <a16:creationId xmlns:a16="http://schemas.microsoft.com/office/drawing/2014/main" id="{91802792-9779-11DD-70DD-7B3824902E1B}"/>
              </a:ext>
            </a:extLst>
          </p:cNvPr>
          <p:cNvPicPr>
            <a:picLocks noChangeAspect="1"/>
          </p:cNvPicPr>
          <p:nvPr/>
        </p:nvPicPr>
        <p:blipFill>
          <a:blip r:embed="rId3">
            <a:alphaModFix amt="70000"/>
          </a:blip>
          <a:stretch>
            <a:fillRect/>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BAA9822A-2144-E172-458A-8F3E3857ECCC}"/>
              </a:ext>
            </a:extLst>
          </p:cNvPr>
          <p:cNvSpPr txBox="1"/>
          <p:nvPr/>
        </p:nvSpPr>
        <p:spPr>
          <a:xfrm>
            <a:off x="201827" y="3906459"/>
            <a:ext cx="11590638" cy="1754326"/>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It is the highest task of theology, and of our study of Scripture, to get a glimpse, to encounter the holiness </a:t>
            </a:r>
          </a:p>
          <a:p>
            <a:r>
              <a:rPr lang="en-US" sz="3600" b="1" dirty="0">
                <a:latin typeface="Calibri" panose="020F0502020204030204" pitchFamily="34" charset="0"/>
                <a:cs typeface="Calibri" panose="020F0502020204030204" pitchFamily="34" charset="0"/>
              </a:rPr>
              <a:t>of God and His glory</a:t>
            </a:r>
          </a:p>
        </p:txBody>
      </p:sp>
      <p:sp>
        <p:nvSpPr>
          <p:cNvPr id="3" name="TextBox 2">
            <a:extLst>
              <a:ext uri="{FF2B5EF4-FFF2-40B4-BE49-F238E27FC236}">
                <a16:creationId xmlns:a16="http://schemas.microsoft.com/office/drawing/2014/main" id="{3193BACB-A024-7F75-109B-566A54B76E3D}"/>
              </a:ext>
            </a:extLst>
          </p:cNvPr>
          <p:cNvSpPr txBox="1"/>
          <p:nvPr/>
        </p:nvSpPr>
        <p:spPr>
          <a:xfrm>
            <a:off x="201827" y="508351"/>
            <a:ext cx="11689492" cy="1754326"/>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“And the foundations of the thresholds shook at the voice of him who called, and the house was filled with smoke” (Isaiah 6:4)</a:t>
            </a:r>
          </a:p>
        </p:txBody>
      </p:sp>
      <p:sp>
        <p:nvSpPr>
          <p:cNvPr id="4" name="TextBox 3">
            <a:extLst>
              <a:ext uri="{FF2B5EF4-FFF2-40B4-BE49-F238E27FC236}">
                <a16:creationId xmlns:a16="http://schemas.microsoft.com/office/drawing/2014/main" id="{65BE2085-49A3-97A9-6FFA-B60241C4105A}"/>
              </a:ext>
            </a:extLst>
          </p:cNvPr>
          <p:cNvSpPr txBox="1"/>
          <p:nvPr/>
        </p:nvSpPr>
        <p:spPr>
          <a:xfrm>
            <a:off x="201827" y="2484403"/>
            <a:ext cx="11590638"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“Shall walls and posts tremble before God, and shall we </a:t>
            </a:r>
          </a:p>
          <a:p>
            <a:r>
              <a:rPr lang="en-US" sz="3600" b="1" dirty="0">
                <a:latin typeface="Calibri" panose="020F0502020204030204" pitchFamily="34" charset="0"/>
                <a:cs typeface="Calibri" panose="020F0502020204030204" pitchFamily="34" charset="0"/>
              </a:rPr>
              <a:t>not tremble?” Matthew Henry</a:t>
            </a:r>
          </a:p>
        </p:txBody>
      </p:sp>
    </p:spTree>
    <p:extLst>
      <p:ext uri="{BB962C8B-B14F-4D97-AF65-F5344CB8AC3E}">
        <p14:creationId xmlns:p14="http://schemas.microsoft.com/office/powerpoint/2010/main" val="66494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4AC8A-209A-BD57-A85D-9ABED00BF37E}"/>
            </a:ext>
          </a:extLst>
        </p:cNvPr>
        <p:cNvGrpSpPr/>
        <p:nvPr/>
      </p:nvGrpSpPr>
      <p:grpSpPr>
        <a:xfrm>
          <a:off x="0" y="0"/>
          <a:ext cx="0" cy="0"/>
          <a:chOff x="0" y="0"/>
          <a:chExt cx="0" cy="0"/>
        </a:xfrm>
      </p:grpSpPr>
      <p:pic>
        <p:nvPicPr>
          <p:cNvPr id="7" name="Picture 6" descr="A statue of a person&#10;&#10;AI-generated content may be incorrect.">
            <a:extLst>
              <a:ext uri="{FF2B5EF4-FFF2-40B4-BE49-F238E27FC236}">
                <a16:creationId xmlns:a16="http://schemas.microsoft.com/office/drawing/2014/main" id="{7666C9F8-54FE-D53D-BAF7-1F1F513B4F00}"/>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6537845-36CE-3135-527D-9D06DB2696EC}"/>
              </a:ext>
            </a:extLst>
          </p:cNvPr>
          <p:cNvSpPr txBox="1"/>
          <p:nvPr/>
        </p:nvSpPr>
        <p:spPr>
          <a:xfrm>
            <a:off x="164757" y="568410"/>
            <a:ext cx="1186248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UNHOLINESS OF MAN</a:t>
            </a:r>
          </a:p>
        </p:txBody>
      </p:sp>
      <p:sp>
        <p:nvSpPr>
          <p:cNvPr id="3" name="TextBox 2">
            <a:extLst>
              <a:ext uri="{FF2B5EF4-FFF2-40B4-BE49-F238E27FC236}">
                <a16:creationId xmlns:a16="http://schemas.microsoft.com/office/drawing/2014/main" id="{5905E478-26E1-9991-0FC2-0B5728436232}"/>
              </a:ext>
            </a:extLst>
          </p:cNvPr>
          <p:cNvSpPr txBox="1"/>
          <p:nvPr/>
        </p:nvSpPr>
        <p:spPr>
          <a:xfrm>
            <a:off x="300681" y="1484535"/>
            <a:ext cx="11590638"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“And I said: ”Woe is me!” (Isaiah 6:5a)</a:t>
            </a:r>
          </a:p>
        </p:txBody>
      </p:sp>
      <p:sp>
        <p:nvSpPr>
          <p:cNvPr id="4" name="TextBox 3">
            <a:extLst>
              <a:ext uri="{FF2B5EF4-FFF2-40B4-BE49-F238E27FC236}">
                <a16:creationId xmlns:a16="http://schemas.microsoft.com/office/drawing/2014/main" id="{24B85053-ECDD-9C06-DBE8-92D9B0D8C4DB}"/>
              </a:ext>
            </a:extLst>
          </p:cNvPr>
          <p:cNvSpPr txBox="1"/>
          <p:nvPr/>
        </p:nvSpPr>
        <p:spPr>
          <a:xfrm>
            <a:off x="300681" y="2867460"/>
            <a:ext cx="11590638"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I am lost” (Isaiah 6:5b)</a:t>
            </a:r>
          </a:p>
        </p:txBody>
      </p:sp>
      <p:sp>
        <p:nvSpPr>
          <p:cNvPr id="5" name="TextBox 4">
            <a:extLst>
              <a:ext uri="{FF2B5EF4-FFF2-40B4-BE49-F238E27FC236}">
                <a16:creationId xmlns:a16="http://schemas.microsoft.com/office/drawing/2014/main" id="{D2935A94-FEB6-79BE-ACEE-096FE67E210B}"/>
              </a:ext>
            </a:extLst>
          </p:cNvPr>
          <p:cNvSpPr txBox="1"/>
          <p:nvPr/>
        </p:nvSpPr>
        <p:spPr>
          <a:xfrm>
            <a:off x="300681" y="4250385"/>
            <a:ext cx="11590638"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I am a man of unclean lips” (Isaiah 6:5c)</a:t>
            </a:r>
          </a:p>
        </p:txBody>
      </p:sp>
    </p:spTree>
    <p:extLst>
      <p:ext uri="{BB962C8B-B14F-4D97-AF65-F5344CB8AC3E}">
        <p14:creationId xmlns:p14="http://schemas.microsoft.com/office/powerpoint/2010/main" val="2577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4A2C3-D477-08EA-7AAB-80AF3CCB48C3}"/>
            </a:ext>
          </a:extLst>
        </p:cNvPr>
        <p:cNvGrpSpPr/>
        <p:nvPr/>
      </p:nvGrpSpPr>
      <p:grpSpPr>
        <a:xfrm>
          <a:off x="0" y="0"/>
          <a:ext cx="0" cy="0"/>
          <a:chOff x="0" y="0"/>
          <a:chExt cx="0" cy="0"/>
        </a:xfrm>
      </p:grpSpPr>
      <p:pic>
        <p:nvPicPr>
          <p:cNvPr id="8" name="Picture 7" descr="A person kneeling on the ground and a person kneeling on the ground&#10;&#10;AI-generated content may be incorrect.">
            <a:extLst>
              <a:ext uri="{FF2B5EF4-FFF2-40B4-BE49-F238E27FC236}">
                <a16:creationId xmlns:a16="http://schemas.microsoft.com/office/drawing/2014/main" id="{6C7D060F-F0AC-2D55-3983-7BE2836E0B76}"/>
              </a:ext>
            </a:extLst>
          </p:cNvPr>
          <p:cNvPicPr>
            <a:picLocks noChangeAspect="1"/>
          </p:cNvPicPr>
          <p:nvPr/>
        </p:nvPicPr>
        <p:blipFill>
          <a:blip r:embed="rId3"/>
          <a:stretch>
            <a:fillRect/>
          </a:stretch>
        </p:blipFill>
        <p:spPr>
          <a:xfrm flipH="1">
            <a:off x="0" y="1"/>
            <a:ext cx="12192000" cy="6858000"/>
          </a:xfrm>
          <a:prstGeom prst="rect">
            <a:avLst/>
          </a:prstGeom>
        </p:spPr>
      </p:pic>
      <p:sp>
        <p:nvSpPr>
          <p:cNvPr id="2" name="TextBox 1">
            <a:extLst>
              <a:ext uri="{FF2B5EF4-FFF2-40B4-BE49-F238E27FC236}">
                <a16:creationId xmlns:a16="http://schemas.microsoft.com/office/drawing/2014/main" id="{8E747596-E2AD-F2AF-496D-9910CC0C7D67}"/>
              </a:ext>
            </a:extLst>
          </p:cNvPr>
          <p:cNvSpPr txBox="1"/>
          <p:nvPr/>
        </p:nvSpPr>
        <p:spPr>
          <a:xfrm>
            <a:off x="300681" y="568071"/>
            <a:ext cx="11590638"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“And I dwell in the midst of a people of unclean lips”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(Isaiah 6:5d)</a:t>
            </a:r>
          </a:p>
        </p:txBody>
      </p:sp>
      <p:sp>
        <p:nvSpPr>
          <p:cNvPr id="3" name="TextBox 2">
            <a:extLst>
              <a:ext uri="{FF2B5EF4-FFF2-40B4-BE49-F238E27FC236}">
                <a16:creationId xmlns:a16="http://schemas.microsoft.com/office/drawing/2014/main" id="{F5D95C50-1E55-365F-61E1-61D7F3EC8BC9}"/>
              </a:ext>
            </a:extLst>
          </p:cNvPr>
          <p:cNvSpPr txBox="1"/>
          <p:nvPr/>
        </p:nvSpPr>
        <p:spPr>
          <a:xfrm>
            <a:off x="300681" y="2228671"/>
            <a:ext cx="11590638"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“For my eyes have seen the King, the Lord of hosts!”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(Isaiah 6:5e)</a:t>
            </a:r>
          </a:p>
        </p:txBody>
      </p:sp>
      <p:sp>
        <p:nvSpPr>
          <p:cNvPr id="4" name="TextBox 3">
            <a:extLst>
              <a:ext uri="{FF2B5EF4-FFF2-40B4-BE49-F238E27FC236}">
                <a16:creationId xmlns:a16="http://schemas.microsoft.com/office/drawing/2014/main" id="{C1EA2816-AD7B-8EA8-4351-4E02705EF7A0}"/>
              </a:ext>
            </a:extLst>
          </p:cNvPr>
          <p:cNvSpPr txBox="1"/>
          <p:nvPr/>
        </p:nvSpPr>
        <p:spPr>
          <a:xfrm>
            <a:off x="300681" y="3889271"/>
            <a:ext cx="11590638"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Christians, we must never forget the God whom we serve</a:t>
            </a:r>
          </a:p>
        </p:txBody>
      </p:sp>
    </p:spTree>
    <p:extLst>
      <p:ext uri="{BB962C8B-B14F-4D97-AF65-F5344CB8AC3E}">
        <p14:creationId xmlns:p14="http://schemas.microsoft.com/office/powerpoint/2010/main" val="423617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4782B-FD15-C4A4-B739-014E6A21F7A8}"/>
            </a:ext>
          </a:extLst>
        </p:cNvPr>
        <p:cNvGrpSpPr/>
        <p:nvPr/>
      </p:nvGrpSpPr>
      <p:grpSpPr>
        <a:xfrm>
          <a:off x="0" y="0"/>
          <a:ext cx="0" cy="0"/>
          <a:chOff x="0" y="0"/>
          <a:chExt cx="0" cy="0"/>
        </a:xfrm>
      </p:grpSpPr>
      <p:pic>
        <p:nvPicPr>
          <p:cNvPr id="15" name="Picture 14" descr="A fire with blue and yellow flames&#10;&#10;AI-generated content may be incorrect.">
            <a:extLst>
              <a:ext uri="{FF2B5EF4-FFF2-40B4-BE49-F238E27FC236}">
                <a16:creationId xmlns:a16="http://schemas.microsoft.com/office/drawing/2014/main" id="{D645953C-AAB2-33B9-3D3B-3494942EF321}"/>
              </a:ext>
            </a:extLst>
          </p:cNvPr>
          <p:cNvPicPr>
            <a:picLocks noChangeAspect="1"/>
          </p:cNvPicPr>
          <p:nvPr/>
        </p:nvPicPr>
        <p:blipFill>
          <a:blip r:embed="rId3"/>
          <a:stretch>
            <a:fillRect/>
          </a:stretch>
        </p:blipFill>
        <p:spPr>
          <a:xfrm flipH="1">
            <a:off x="0" y="0"/>
            <a:ext cx="12192000" cy="6865401"/>
          </a:xfrm>
          <a:prstGeom prst="rect">
            <a:avLst/>
          </a:prstGeom>
        </p:spPr>
      </p:pic>
      <p:sp>
        <p:nvSpPr>
          <p:cNvPr id="2" name="TextBox 1">
            <a:extLst>
              <a:ext uri="{FF2B5EF4-FFF2-40B4-BE49-F238E27FC236}">
                <a16:creationId xmlns:a16="http://schemas.microsoft.com/office/drawing/2014/main" id="{5C9F62DC-C410-66FD-78FC-B6B37BE9957A}"/>
              </a:ext>
            </a:extLst>
          </p:cNvPr>
          <p:cNvSpPr txBox="1"/>
          <p:nvPr/>
        </p:nvSpPr>
        <p:spPr>
          <a:xfrm>
            <a:off x="164757" y="556054"/>
            <a:ext cx="1186248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GRACIOUS HOLINESS OF GOD</a:t>
            </a:r>
          </a:p>
        </p:txBody>
      </p:sp>
      <p:sp>
        <p:nvSpPr>
          <p:cNvPr id="3" name="TextBox 2">
            <a:extLst>
              <a:ext uri="{FF2B5EF4-FFF2-40B4-BE49-F238E27FC236}">
                <a16:creationId xmlns:a16="http://schemas.microsoft.com/office/drawing/2014/main" id="{1B8F1F9E-219D-1236-7E46-66E9A6CD653E}"/>
              </a:ext>
            </a:extLst>
          </p:cNvPr>
          <p:cNvSpPr txBox="1"/>
          <p:nvPr/>
        </p:nvSpPr>
        <p:spPr>
          <a:xfrm>
            <a:off x="300681" y="1266106"/>
            <a:ext cx="11590638"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“Then one of the seraphim flew to me, having in his hand a burning coal that he had taken with tongs from the altar” (Isaiah 6:6)</a:t>
            </a:r>
          </a:p>
        </p:txBody>
      </p:sp>
      <p:sp>
        <p:nvSpPr>
          <p:cNvPr id="4" name="TextBox 3">
            <a:extLst>
              <a:ext uri="{FF2B5EF4-FFF2-40B4-BE49-F238E27FC236}">
                <a16:creationId xmlns:a16="http://schemas.microsoft.com/office/drawing/2014/main" id="{BE35A5F2-965D-7E66-1CE2-B4028C1E84E0}"/>
              </a:ext>
            </a:extLst>
          </p:cNvPr>
          <p:cNvSpPr txBox="1"/>
          <p:nvPr/>
        </p:nvSpPr>
        <p:spPr>
          <a:xfrm>
            <a:off x="300681" y="3495748"/>
            <a:ext cx="11590638"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he touched my mouth and said: “Behold, this has touched your lips” (Isaiah 6:7a)</a:t>
            </a:r>
          </a:p>
        </p:txBody>
      </p:sp>
      <p:sp>
        <p:nvSpPr>
          <p:cNvPr id="5" name="TextBox 4">
            <a:extLst>
              <a:ext uri="{FF2B5EF4-FFF2-40B4-BE49-F238E27FC236}">
                <a16:creationId xmlns:a16="http://schemas.microsoft.com/office/drawing/2014/main" id="{E03FFE4F-9A61-D2F2-0041-1ED592EF0195}"/>
              </a:ext>
            </a:extLst>
          </p:cNvPr>
          <p:cNvSpPr txBox="1"/>
          <p:nvPr/>
        </p:nvSpPr>
        <p:spPr>
          <a:xfrm>
            <a:off x="300681" y="4959121"/>
            <a:ext cx="11590638"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     “Your guilt is taken away…” </a:t>
            </a:r>
          </a:p>
          <a:p>
            <a:r>
              <a:rPr lang="en-US" sz="3600" b="1" dirty="0">
                <a:solidFill>
                  <a:schemeClr val="bg1"/>
                </a:solidFill>
                <a:latin typeface="Calibri" panose="020F0502020204030204" pitchFamily="34" charset="0"/>
                <a:cs typeface="Calibri" panose="020F0502020204030204" pitchFamily="34" charset="0"/>
              </a:rPr>
              <a:t>                                            (Isaiah 6:7b)</a:t>
            </a:r>
          </a:p>
        </p:txBody>
      </p:sp>
    </p:spTree>
    <p:extLst>
      <p:ext uri="{BB962C8B-B14F-4D97-AF65-F5344CB8AC3E}">
        <p14:creationId xmlns:p14="http://schemas.microsoft.com/office/powerpoint/2010/main" val="279194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A94DD-44A1-CA5B-D600-0642280D8CF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71EDDB-542B-3AD2-6ED3-B852B36ABED8}"/>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4143AFE-037A-E441-3594-8DFC73EDC4CF}"/>
              </a:ext>
            </a:extLst>
          </p:cNvPr>
          <p:cNvSpPr txBox="1"/>
          <p:nvPr/>
        </p:nvSpPr>
        <p:spPr>
          <a:xfrm>
            <a:off x="300681" y="436942"/>
            <a:ext cx="11590638"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“And your sin atoned for” (Isaiah 6:7c)</a:t>
            </a:r>
          </a:p>
        </p:txBody>
      </p:sp>
      <p:sp>
        <p:nvSpPr>
          <p:cNvPr id="3" name="TextBox 2">
            <a:extLst>
              <a:ext uri="{FF2B5EF4-FFF2-40B4-BE49-F238E27FC236}">
                <a16:creationId xmlns:a16="http://schemas.microsoft.com/office/drawing/2014/main" id="{8BE0C8DE-3BC0-1428-8786-90983C8402DF}"/>
              </a:ext>
            </a:extLst>
          </p:cNvPr>
          <p:cNvSpPr txBox="1"/>
          <p:nvPr/>
        </p:nvSpPr>
        <p:spPr>
          <a:xfrm>
            <a:off x="300681" y="1985655"/>
            <a:ext cx="11590638"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This is the gospel, all of this points us to the cross</a:t>
            </a:r>
          </a:p>
        </p:txBody>
      </p:sp>
      <p:sp>
        <p:nvSpPr>
          <p:cNvPr id="4" name="TextBox 3">
            <a:extLst>
              <a:ext uri="{FF2B5EF4-FFF2-40B4-BE49-F238E27FC236}">
                <a16:creationId xmlns:a16="http://schemas.microsoft.com/office/drawing/2014/main" id="{411502F5-FF55-E569-3034-F181B09BFC03}"/>
              </a:ext>
            </a:extLst>
          </p:cNvPr>
          <p:cNvSpPr txBox="1"/>
          <p:nvPr/>
        </p:nvSpPr>
        <p:spPr>
          <a:xfrm>
            <a:off x="300681" y="3534369"/>
            <a:ext cx="11590638"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And now, having been saved by the grace of God, God now continues to work in Isaiah, and sets him apart </a:t>
            </a:r>
          </a:p>
          <a:p>
            <a:r>
              <a:rPr lang="en-US" sz="3600" b="1" dirty="0">
                <a:solidFill>
                  <a:schemeClr val="bg1"/>
                </a:solidFill>
                <a:latin typeface="Calibri" panose="020F0502020204030204" pitchFamily="34" charset="0"/>
                <a:cs typeface="Calibri" panose="020F0502020204030204" pitchFamily="34" charset="0"/>
              </a:rPr>
              <a:t>to be holy, to do His will (Isaiah 6:8)</a:t>
            </a:r>
          </a:p>
        </p:txBody>
      </p:sp>
    </p:spTree>
    <p:extLst>
      <p:ext uri="{BB962C8B-B14F-4D97-AF65-F5344CB8AC3E}">
        <p14:creationId xmlns:p14="http://schemas.microsoft.com/office/powerpoint/2010/main" val="18642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1941</TotalTime>
  <Words>6938</Words>
  <Application>Microsoft Office PowerPoint</Application>
  <PresentationFormat>Widescreen</PresentationFormat>
  <Paragraphs>98</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Harrison Gallagher</dc:creator>
  <cp:lastModifiedBy>Sue Roberts</cp:lastModifiedBy>
  <cp:revision>31</cp:revision>
  <dcterms:created xsi:type="dcterms:W3CDTF">2025-03-21T00:39:04Z</dcterms:created>
  <dcterms:modified xsi:type="dcterms:W3CDTF">2025-03-23T06:17:52Z</dcterms:modified>
</cp:coreProperties>
</file>