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8"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8FF"/>
    <a:srgbClr val="02F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4763"/>
  </p:normalViewPr>
  <p:slideViewPr>
    <p:cSldViewPr snapToGrid="0">
      <p:cViewPr varScale="1">
        <p:scale>
          <a:sx n="93" d="100"/>
          <a:sy n="93" d="100"/>
        </p:scale>
        <p:origin x="474"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4" d="100"/>
          <a:sy n="94" d="100"/>
        </p:scale>
        <p:origin x="36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079E0-DAB0-6D46-9B67-B3C9E0A268EE}"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737F2-CCE8-2C4F-8DE0-D60F97AFEF5B}" type="slidenum">
              <a:rPr lang="en-US" smtClean="0"/>
              <a:t>‹#›</a:t>
            </a:fld>
            <a:endParaRPr lang="en-US"/>
          </a:p>
        </p:txBody>
      </p:sp>
    </p:spTree>
    <p:extLst>
      <p:ext uri="{BB962C8B-B14F-4D97-AF65-F5344CB8AC3E}">
        <p14:creationId xmlns:p14="http://schemas.microsoft.com/office/powerpoint/2010/main" val="333922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blegateway.com/passage/?search=1%20Cor%201%3A26-31&amp;version=ESV#fen-ESV-28373a"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biblegateway.com/passage/?search=1%20Cor%201%3A26-31&amp;version=ESV#fen-ESV-28377c" TargetMode="External"/><Relationship Id="rId4" Type="http://schemas.openxmlformats.org/officeDocument/2006/relationships/hyperlink" Target="https://www.biblegateway.com/passage/?search=1%20Cor%201%3A26-31&amp;version=ESV#fen-ESV-28376b"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6250"/>
            <a:ext cx="5486400" cy="3086100"/>
          </a:xfrm>
        </p:spPr>
      </p:sp>
      <p:sp>
        <p:nvSpPr>
          <p:cNvPr id="3" name="Notes Placeholder 2"/>
          <p:cNvSpPr>
            <a:spLocks noGrp="1"/>
          </p:cNvSpPr>
          <p:nvPr>
            <p:ph type="body" idx="1"/>
          </p:nvPr>
        </p:nvSpPr>
        <p:spPr>
          <a:xfrm>
            <a:off x="135610" y="3781426"/>
            <a:ext cx="6586779" cy="3600450"/>
          </a:xfrm>
        </p:spPr>
        <p:txBody>
          <a:bodyPr/>
          <a:lstStyle/>
          <a:p>
            <a:pPr marL="171450" indent="-171450">
              <a:buFont typeface="Arial" panose="020B0604020202020204" pitchFamily="34" charset="0"/>
              <a:buChar char="•"/>
            </a:pPr>
            <a:r>
              <a:rPr lang="en-US" dirty="0"/>
              <a:t>Good morning everyone. I hope you are all doing well</a:t>
            </a:r>
          </a:p>
          <a:p>
            <a:pPr marL="171450" indent="-171450">
              <a:buFont typeface="Arial" panose="020B0604020202020204" pitchFamily="34" charset="0"/>
              <a:buChar char="•"/>
            </a:pPr>
            <a:r>
              <a:rPr lang="en-US" dirty="0"/>
              <a:t>Well, it’s my pleasure and privilege to be up here today to preach to you from the book of James</a:t>
            </a:r>
          </a:p>
          <a:p>
            <a:pPr marL="171450" indent="-171450">
              <a:buFont typeface="Arial" panose="020B0604020202020204" pitchFamily="34" charset="0"/>
              <a:buChar char="•"/>
            </a:pPr>
            <a:r>
              <a:rPr lang="en-US" dirty="0">
                <a:highlight>
                  <a:srgbClr val="8AF8FF"/>
                </a:highlight>
              </a:rPr>
              <a:t>If you would open your Bibles with me, and we will open up to James 4</a:t>
            </a:r>
          </a:p>
          <a:p>
            <a:pPr marL="171450" indent="-171450">
              <a:buFont typeface="Arial" panose="020B0604020202020204" pitchFamily="34" charset="0"/>
              <a:buChar char="•"/>
            </a:pPr>
            <a:r>
              <a:rPr lang="en-US" dirty="0"/>
              <a:t>And the focus of today’s message will be on verses 13-17</a:t>
            </a:r>
          </a:p>
          <a:p>
            <a:pPr marL="171450" indent="-171450">
              <a:buFont typeface="Arial" panose="020B0604020202020204" pitchFamily="34" charset="0"/>
              <a:buChar char="•"/>
            </a:pPr>
            <a:r>
              <a:rPr lang="en-US" dirty="0"/>
              <a:t>James has a way with words, he pulls no punches, is straight to point, and just tells it how it is</a:t>
            </a:r>
          </a:p>
          <a:p>
            <a:pPr marL="171450" indent="-171450">
              <a:buFont typeface="Arial" panose="020B0604020202020204" pitchFamily="34" charset="0"/>
              <a:buChar char="•"/>
            </a:pPr>
            <a:r>
              <a:rPr lang="en-US" dirty="0">
                <a:highlight>
                  <a:srgbClr val="8AF8FF"/>
                </a:highlight>
              </a:rPr>
              <a:t>And today’s passage is no different</a:t>
            </a:r>
          </a:p>
          <a:p>
            <a:pPr marL="171450" indent="-171450">
              <a:buFont typeface="Arial" panose="020B0604020202020204" pitchFamily="34" charset="0"/>
              <a:buChar char="•"/>
            </a:pPr>
            <a:r>
              <a:rPr lang="en-US" dirty="0"/>
              <a:t>We will see in today’s passage, the folly of human planning</a:t>
            </a:r>
          </a:p>
          <a:p>
            <a:pPr marL="171450" indent="-171450">
              <a:buFont typeface="Arial" panose="020B0604020202020204" pitchFamily="34" charset="0"/>
              <a:buChar char="•"/>
            </a:pPr>
            <a:r>
              <a:rPr lang="en-US" dirty="0"/>
              <a:t>The wisdom of godly planning, and the humility that is required in godly planning</a:t>
            </a:r>
          </a:p>
          <a:p>
            <a:pPr marL="171450" indent="-171450">
              <a:buFont typeface="Arial" panose="020B0604020202020204" pitchFamily="34" charset="0"/>
              <a:buChar char="•"/>
            </a:pPr>
            <a:r>
              <a:rPr lang="en-US" dirty="0">
                <a:highlight>
                  <a:srgbClr val="8AF8FF"/>
                </a:highlight>
              </a:rPr>
              <a:t>This passage today, I think is convicting and extremely relevant and applicable to our world today</a:t>
            </a:r>
          </a:p>
          <a:p>
            <a:pPr marL="171450" indent="-171450">
              <a:buFont typeface="Arial" panose="020B0604020202020204" pitchFamily="34" charset="0"/>
              <a:buChar char="•"/>
            </a:pPr>
            <a:r>
              <a:rPr lang="en-US" dirty="0"/>
              <a:t>Because everyone makes plans. James is not rebuking the making of plans, in fact it is wise to make plans</a:t>
            </a:r>
          </a:p>
          <a:p>
            <a:pPr marL="171450" indent="-171450">
              <a:buFont typeface="Arial" panose="020B0604020202020204" pitchFamily="34" charset="0"/>
              <a:buChar char="•"/>
            </a:pPr>
            <a:r>
              <a:rPr lang="en-US" dirty="0"/>
              <a:t>What James rebukes is the making of plans without thinking about the will of God</a:t>
            </a:r>
          </a:p>
          <a:p>
            <a:pPr marL="171450" indent="-171450">
              <a:buFont typeface="Arial" panose="020B0604020202020204" pitchFamily="34" charset="0"/>
              <a:buChar char="•"/>
            </a:pPr>
            <a:r>
              <a:rPr lang="en-US" dirty="0">
                <a:highlight>
                  <a:srgbClr val="8AF8FF"/>
                </a:highlight>
              </a:rPr>
              <a:t>In our culture today, I believe we have become </a:t>
            </a:r>
            <a:r>
              <a:rPr lang="en-US" dirty="0" err="1">
                <a:highlight>
                  <a:srgbClr val="8AF8FF"/>
                </a:highlight>
              </a:rPr>
              <a:t>desensitised</a:t>
            </a:r>
            <a:r>
              <a:rPr lang="en-US" dirty="0">
                <a:highlight>
                  <a:srgbClr val="8AF8FF"/>
                </a:highlight>
              </a:rPr>
              <a:t> to the sin of planning without taking into account the will of God</a:t>
            </a:r>
          </a:p>
          <a:p>
            <a:pPr marL="171450" indent="-171450">
              <a:buFont typeface="Arial" panose="020B0604020202020204" pitchFamily="34" charset="0"/>
              <a:buChar char="•"/>
            </a:pPr>
            <a:r>
              <a:rPr lang="en-US" dirty="0"/>
              <a:t>So much so, that perhaps we would struggle to even see it as a sin because of how ‘normal’ it is</a:t>
            </a:r>
          </a:p>
          <a:p>
            <a:pPr marL="171450" indent="-171450">
              <a:buFont typeface="Arial" panose="020B0604020202020204" pitchFamily="34" charset="0"/>
              <a:buChar char="•"/>
            </a:pPr>
            <a:r>
              <a:rPr lang="en-US" dirty="0"/>
              <a:t>But as we are going to see today, James makes it very clear, that to look ahead to the future in our life, without God’s will at the forefront, is arrogant and sinful</a:t>
            </a:r>
          </a:p>
          <a:p>
            <a:pPr marL="171450" indent="-171450">
              <a:buFont typeface="Arial" panose="020B0604020202020204" pitchFamily="34" charset="0"/>
              <a:buChar char="•"/>
            </a:pPr>
            <a:r>
              <a:rPr lang="en-US" dirty="0">
                <a:highlight>
                  <a:srgbClr val="8AF8FF"/>
                </a:highlight>
              </a:rPr>
              <a:t>So let’s get into today’s passage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4D737F2-CCE8-2C4F-8DE0-D60F97AFEF5B}" type="slidenum">
              <a:rPr lang="en-US" smtClean="0"/>
              <a:t>1</a:t>
            </a:fld>
            <a:endParaRPr lang="en-US"/>
          </a:p>
        </p:txBody>
      </p:sp>
    </p:spTree>
    <p:extLst>
      <p:ext uri="{BB962C8B-B14F-4D97-AF65-F5344CB8AC3E}">
        <p14:creationId xmlns:p14="http://schemas.microsoft.com/office/powerpoint/2010/main" val="2148706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50"/>
            <a:ext cx="6555783" cy="3600450"/>
          </a:xfrm>
        </p:spPr>
        <p:txBody>
          <a:bodyPr/>
          <a:lstStyle/>
          <a:p>
            <a:pPr marL="171450" indent="-171450">
              <a:buFont typeface="Arial" panose="020B0604020202020204" pitchFamily="34" charset="0"/>
              <a:buChar char="•"/>
            </a:pPr>
            <a:r>
              <a:rPr lang="en-US" dirty="0"/>
              <a:t>If I could </a:t>
            </a:r>
            <a:r>
              <a:rPr lang="en-US" dirty="0" err="1"/>
              <a:t>summarise</a:t>
            </a:r>
            <a:r>
              <a:rPr lang="en-US" dirty="0"/>
              <a:t> what James is trying to say into one quote, it would be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highlight>
                  <a:srgbClr val="02FF8C"/>
                </a:highlight>
                <a:latin typeface="+mn-lt"/>
                <a:cs typeface="Calibri" panose="020F0502020204030204" pitchFamily="34" charset="0"/>
              </a:rPr>
              <a:t>“There are two great certainties about things that shall come to pass – One is that God knows, and the other is that we do not know” - Charles Spurgeon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cs typeface="Calibri" panose="020F0502020204030204" pitchFamily="34" charset="0"/>
              </a:rPr>
              <a:t>God knows, we don’t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n-lt"/>
                <a:cs typeface="Calibri" panose="020F0502020204030204" pitchFamily="34" charset="0"/>
              </a:rPr>
              <a:t>Be wise, trust God, and let our hearts cry be, “If the Lord wills”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8AF8FF"/>
                </a:highlight>
                <a:cs typeface="Calibri" panose="020F0502020204030204" pitchFamily="34" charset="0"/>
              </a:rPr>
              <a:t>So that when all is said and done, our only boast will be in </a:t>
            </a:r>
            <a:r>
              <a:rPr lang="en-US">
                <a:highlight>
                  <a:srgbClr val="8AF8FF"/>
                </a:highlight>
                <a:cs typeface="Calibri" panose="020F0502020204030204" pitchFamily="34" charset="0"/>
              </a:rPr>
              <a:t>the Lord</a:t>
            </a:r>
            <a:endParaRPr lang="en-US" sz="1200" b="0" dirty="0">
              <a:highlight>
                <a:srgbClr val="FFFF00"/>
              </a:highlight>
              <a:latin typeface="+mn-lt"/>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4D737F2-CCE8-2C4F-8DE0-D60F97AFEF5B}" type="slidenum">
              <a:rPr lang="en-US" smtClean="0"/>
              <a:t>10</a:t>
            </a:fld>
            <a:endParaRPr lang="en-US"/>
          </a:p>
        </p:txBody>
      </p:sp>
    </p:spTree>
    <p:extLst>
      <p:ext uri="{BB962C8B-B14F-4D97-AF65-F5344CB8AC3E}">
        <p14:creationId xmlns:p14="http://schemas.microsoft.com/office/powerpoint/2010/main" val="168339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5975" y="244475"/>
            <a:ext cx="2733675" cy="1538288"/>
          </a:xfrm>
        </p:spPr>
      </p:sp>
      <p:sp>
        <p:nvSpPr>
          <p:cNvPr id="3" name="Notes Placeholder 2"/>
          <p:cNvSpPr>
            <a:spLocks noGrp="1"/>
          </p:cNvSpPr>
          <p:nvPr>
            <p:ph type="body" idx="1"/>
          </p:nvPr>
        </p:nvSpPr>
        <p:spPr>
          <a:xfrm>
            <a:off x="134816" y="1936319"/>
            <a:ext cx="6586779" cy="6963205"/>
          </a:xfrm>
        </p:spPr>
        <p:txBody>
          <a:bodyPr/>
          <a:lstStyle/>
          <a:p>
            <a:pPr marL="171450" indent="-171450">
              <a:buFont typeface="Arial" panose="020B0604020202020204" pitchFamily="34" charset="0"/>
              <a:buChar char="•"/>
            </a:pPr>
            <a:r>
              <a:rPr lang="en-US" dirty="0">
                <a:highlight>
                  <a:srgbClr val="FFFF00"/>
                </a:highlight>
              </a:rPr>
              <a:t>Come now, you who say” (James 4:13a)</a:t>
            </a:r>
            <a:br>
              <a:rPr lang="en-US" dirty="0"/>
            </a:br>
            <a:r>
              <a:rPr lang="en-US" dirty="0"/>
              <a:t>- The word ‘come’ is in the imperative, meaning this isn’t just an invitation, this is a command</a:t>
            </a:r>
            <a:br>
              <a:rPr lang="en-US" dirty="0"/>
            </a:br>
            <a:r>
              <a:rPr lang="en-US" dirty="0"/>
              <a:t>- It is both a transitional phase from the last section to this one, but it is also used to get the readers attention</a:t>
            </a:r>
            <a:br>
              <a:rPr lang="en-US" dirty="0"/>
            </a:br>
            <a:r>
              <a:rPr lang="en-US" dirty="0">
                <a:highlight>
                  <a:srgbClr val="8AF8FF"/>
                </a:highlight>
              </a:rPr>
              <a:t>- James is wanting to give them a wake-up call. It is a rebuke. </a:t>
            </a:r>
            <a:br>
              <a:rPr lang="en-US" dirty="0"/>
            </a:br>
            <a:r>
              <a:rPr lang="en-US" dirty="0"/>
              <a:t>- He is commanding them to examine themselves and to consider what he is about to say</a:t>
            </a:r>
            <a:br>
              <a:rPr lang="en-US" dirty="0"/>
            </a:br>
            <a:r>
              <a:rPr lang="en-US" dirty="0"/>
              <a:t>- What James is about to discuss, is such a common thing in our society today, such a normal thing</a:t>
            </a:r>
            <a:br>
              <a:rPr lang="en-US" dirty="0"/>
            </a:br>
            <a:r>
              <a:rPr lang="en-US" dirty="0">
                <a:highlight>
                  <a:srgbClr val="8AF8FF"/>
                </a:highlight>
              </a:rPr>
              <a:t>- That even in the church we fail to see the sinful nature of it, which is what makes this sin of presumption so dangerous</a:t>
            </a:r>
            <a:br>
              <a:rPr lang="en-US" dirty="0"/>
            </a:br>
            <a:r>
              <a:rPr lang="en-US" dirty="0"/>
              <a:t>- It’s dangerous because we have </a:t>
            </a:r>
            <a:r>
              <a:rPr lang="en-US" dirty="0" err="1"/>
              <a:t>normalised</a:t>
            </a:r>
            <a:r>
              <a:rPr lang="en-US" dirty="0"/>
              <a:t> it, and when we do that, we become numb to it</a:t>
            </a:r>
            <a:br>
              <a:rPr lang="en-US" dirty="0"/>
            </a:br>
            <a:r>
              <a:rPr lang="en-US" dirty="0"/>
              <a:t>- My dear brothers and sisters, we must never become numb to sin, we must never fail to remember that it was sin that put Jesus on that cursed tree</a:t>
            </a:r>
            <a:br>
              <a:rPr lang="en-US" dirty="0"/>
            </a:br>
            <a:r>
              <a:rPr lang="en-US" dirty="0">
                <a:highlight>
                  <a:srgbClr val="8AF8FF"/>
                </a:highlight>
              </a:rPr>
              <a:t>- That it was for all your sins and mine, that Jesus suffered the wrath of God.</a:t>
            </a:r>
            <a:br>
              <a:rPr lang="en-US" dirty="0"/>
            </a:br>
            <a:r>
              <a:rPr lang="en-US" dirty="0"/>
              <a:t>- So we must not become numb to sin</a:t>
            </a:r>
            <a:br>
              <a:rPr lang="en-US" dirty="0"/>
            </a:br>
            <a:r>
              <a:rPr lang="en-US" dirty="0"/>
              <a:t>- And so we too must pay careful attention, we too must, “Come now”</a:t>
            </a:r>
          </a:p>
          <a:p>
            <a:pPr marL="171450" indent="-171450">
              <a:buFont typeface="Arial" panose="020B0604020202020204" pitchFamily="34" charset="0"/>
              <a:buChar char="•"/>
            </a:pPr>
            <a:r>
              <a:rPr lang="en-US" dirty="0">
                <a:highlight>
                  <a:srgbClr val="FFFF00"/>
                </a:highlight>
              </a:rPr>
              <a:t>“Today or tomorrow </a:t>
            </a:r>
            <a:r>
              <a:rPr lang="en-US" u="sng" dirty="0">
                <a:highlight>
                  <a:srgbClr val="FFFF00"/>
                </a:highlight>
              </a:rPr>
              <a:t>we will</a:t>
            </a:r>
            <a:r>
              <a:rPr lang="en-US" dirty="0">
                <a:highlight>
                  <a:srgbClr val="FFFF00"/>
                </a:highlight>
              </a:rPr>
              <a:t>” (James 4:13b)</a:t>
            </a:r>
            <a:br>
              <a:rPr lang="en-US" dirty="0"/>
            </a:br>
            <a:r>
              <a:rPr lang="en-US" dirty="0"/>
              <a:t>- It’s important to note, that James is not condemning planning, or being good stewards of our time</a:t>
            </a:r>
            <a:br>
              <a:rPr lang="en-US" dirty="0"/>
            </a:br>
            <a:r>
              <a:rPr lang="en-US" dirty="0"/>
              <a:t>- That is a wise thing to do</a:t>
            </a:r>
            <a:br>
              <a:rPr lang="en-US" dirty="0"/>
            </a:br>
            <a:r>
              <a:rPr lang="en-US" dirty="0">
                <a:highlight>
                  <a:srgbClr val="8AF8FF"/>
                </a:highlight>
              </a:rPr>
              <a:t>- The sin lies in the way these merchants went about making their plans. Today or tomorrow WE WILL</a:t>
            </a:r>
            <a:br>
              <a:rPr lang="en-US" dirty="0"/>
            </a:br>
            <a:r>
              <a:rPr lang="en-US" dirty="0"/>
              <a:t>- As though what they willed was guaranteed to happen. That what they promised to themselves was bound to happen</a:t>
            </a:r>
            <a:br>
              <a:rPr lang="en-US" dirty="0"/>
            </a:br>
            <a:r>
              <a:rPr lang="en-US" dirty="0"/>
              <a:t>- James is exposing the sin of presumption and self-confidence</a:t>
            </a:r>
            <a:br>
              <a:rPr lang="en-US" dirty="0"/>
            </a:br>
            <a:r>
              <a:rPr lang="en-US" dirty="0">
                <a:highlight>
                  <a:srgbClr val="8AF8FF"/>
                </a:highlight>
              </a:rPr>
              <a:t>- The sin of presumption is thinking, or believing, or living our lives as though we can continue to live as a result of our own wills</a:t>
            </a:r>
            <a:br>
              <a:rPr lang="en-US" dirty="0"/>
            </a:br>
            <a:r>
              <a:rPr lang="en-US" dirty="0"/>
              <a:t>- As though we are the masters of our own destiny</a:t>
            </a:r>
            <a:br>
              <a:rPr lang="en-US" dirty="0"/>
            </a:br>
            <a:r>
              <a:rPr lang="en-US" dirty="0"/>
              <a:t>- That when these merchants left on their business trip, or what happens for anyone of us today or tomorrow simply needs to be decided by us and it will happen</a:t>
            </a:r>
            <a:br>
              <a:rPr lang="en-US" dirty="0"/>
            </a:br>
            <a:r>
              <a:rPr lang="en-US" dirty="0">
                <a:highlight>
                  <a:srgbClr val="8AF8FF"/>
                </a:highlight>
              </a:rPr>
              <a:t>- Now remember James is talking to Christians here, which is why he comes down so hard on them</a:t>
            </a:r>
            <a:br>
              <a:rPr lang="en-US" dirty="0"/>
            </a:br>
            <a:r>
              <a:rPr lang="en-US" dirty="0"/>
              <a:t>- To behave like this, is to completely lay aside God’s providence, His sovereignty. It is practical atheism</a:t>
            </a:r>
            <a:br>
              <a:rPr lang="en-US" dirty="0"/>
            </a:br>
            <a:r>
              <a:rPr lang="en-US" dirty="0"/>
              <a:t>- Meaning that although you may call yourself a Christian, say you believe in a God, you live your life as though He doesn’t exist. That’s practical atheism</a:t>
            </a:r>
            <a:br>
              <a:rPr lang="en-US" dirty="0"/>
            </a:br>
            <a:r>
              <a:rPr lang="en-US" dirty="0">
                <a:highlight>
                  <a:srgbClr val="8AF8FF"/>
                </a:highlight>
              </a:rPr>
              <a:t>- But the error of James’ audience doesn’t end there</a:t>
            </a:r>
          </a:p>
          <a:p>
            <a:pPr marL="171450" indent="-171450">
              <a:buFont typeface="Arial" panose="020B0604020202020204" pitchFamily="34" charset="0"/>
              <a:buChar char="•"/>
            </a:pPr>
            <a:r>
              <a:rPr lang="en-US" dirty="0">
                <a:highlight>
                  <a:srgbClr val="FFFF00"/>
                </a:highlight>
              </a:rPr>
              <a:t>“Go into such and such a town and spend a year there and trade and make a profit” (James 4:13c)</a:t>
            </a:r>
            <a:br>
              <a:rPr lang="en-US" dirty="0"/>
            </a:br>
            <a:r>
              <a:rPr lang="en-US" dirty="0"/>
              <a:t>- Not only was the plan concocted entirely of their own wills, but how long they would live in these towns, as though the year was guaranteed to them</a:t>
            </a:r>
            <a:br>
              <a:rPr lang="en-US" dirty="0"/>
            </a:br>
            <a:r>
              <a:rPr lang="en-US" dirty="0"/>
              <a:t>- And even the results of their business venture were certain. </a:t>
            </a:r>
            <a:br>
              <a:rPr lang="en-US" dirty="0"/>
            </a:br>
            <a:r>
              <a:rPr lang="en-US" dirty="0">
                <a:highlight>
                  <a:srgbClr val="8AF8FF"/>
                </a:highlight>
              </a:rPr>
              <a:t>- Why? Because they were arrogant enough to think that them waking up tomorrow and breathing was certain</a:t>
            </a:r>
            <a:br>
              <a:rPr lang="en-US" dirty="0"/>
            </a:br>
            <a:r>
              <a:rPr lang="en-US" dirty="0"/>
              <a:t>- And spending a year in a town, and making profit rested entirely in their own hands. “It has been said, and so it will be” was their mentality</a:t>
            </a:r>
            <a:br>
              <a:rPr lang="en-US" dirty="0"/>
            </a:br>
            <a:r>
              <a:rPr lang="en-US" dirty="0"/>
              <a:t>- And yet how many of us live our lives like this. How many of us, presume upon tomorrow as though it was owed to us</a:t>
            </a:r>
            <a:br>
              <a:rPr lang="en-US" dirty="0"/>
            </a:br>
            <a:r>
              <a:rPr lang="en-US" dirty="0">
                <a:highlight>
                  <a:srgbClr val="8AF8FF"/>
                </a:highlight>
              </a:rPr>
              <a:t>- Forgetting that the only reason I woke up this morning was because God is merciful</a:t>
            </a:r>
            <a:br>
              <a:rPr lang="en-US" dirty="0"/>
            </a:br>
            <a:r>
              <a:rPr lang="en-US" dirty="0"/>
              <a:t>- And the only reason I will live to see another year is because God is merciful and is not finished with me. </a:t>
            </a:r>
            <a:br>
              <a:rPr lang="en-US" dirty="0"/>
            </a:br>
            <a:r>
              <a:rPr lang="en-US" dirty="0"/>
              <a:t>- And the outcomes and results of my life, do not rest in my hands, but in the hands of my sovereign, merciful and good God</a:t>
            </a:r>
            <a:br>
              <a:rPr lang="en-US" dirty="0"/>
            </a:br>
            <a:r>
              <a:rPr lang="en-US" dirty="0">
                <a:highlight>
                  <a:srgbClr val="8AF8FF"/>
                </a:highlight>
              </a:rPr>
              <a:t>- And yet how many times do we make plans like those in the text?</a:t>
            </a:r>
            <a:br>
              <a:rPr lang="en-US" dirty="0"/>
            </a:br>
            <a:r>
              <a:rPr lang="en-US" dirty="0"/>
              <a:t>- James then goes on to point out just how foolish these people are for making plans this way</a:t>
            </a:r>
          </a:p>
        </p:txBody>
      </p:sp>
      <p:sp>
        <p:nvSpPr>
          <p:cNvPr id="4" name="Slide Number Placeholder 3"/>
          <p:cNvSpPr>
            <a:spLocks noGrp="1"/>
          </p:cNvSpPr>
          <p:nvPr>
            <p:ph type="sldNum" sz="quarter" idx="5"/>
          </p:nvPr>
        </p:nvSpPr>
        <p:spPr/>
        <p:txBody>
          <a:bodyPr/>
          <a:lstStyle/>
          <a:p>
            <a:fld id="{84D737F2-CCE8-2C4F-8DE0-D60F97AFEF5B}" type="slidenum">
              <a:rPr lang="en-US" smtClean="0"/>
              <a:t>2</a:t>
            </a:fld>
            <a:endParaRPr lang="en-US"/>
          </a:p>
        </p:txBody>
      </p:sp>
    </p:spTree>
    <p:extLst>
      <p:ext uri="{BB962C8B-B14F-4D97-AF65-F5344CB8AC3E}">
        <p14:creationId xmlns:p14="http://schemas.microsoft.com/office/powerpoint/2010/main" val="91454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8200" y="274638"/>
            <a:ext cx="2678113" cy="1508125"/>
          </a:xfrm>
        </p:spPr>
      </p:sp>
      <p:sp>
        <p:nvSpPr>
          <p:cNvPr id="3" name="Notes Placeholder 2"/>
          <p:cNvSpPr>
            <a:spLocks noGrp="1"/>
          </p:cNvSpPr>
          <p:nvPr>
            <p:ph type="body" idx="1"/>
          </p:nvPr>
        </p:nvSpPr>
        <p:spPr>
          <a:xfrm>
            <a:off x="143359" y="1923187"/>
            <a:ext cx="6571281" cy="7081327"/>
          </a:xfrm>
        </p:spPr>
        <p:txBody>
          <a:bodyPr/>
          <a:lstStyle/>
          <a:p>
            <a:pPr marL="171450" indent="-171450">
              <a:buFont typeface="Arial" panose="020B0604020202020204" pitchFamily="34" charset="0"/>
              <a:buChar char="•"/>
            </a:pPr>
            <a:r>
              <a:rPr lang="en-US" dirty="0">
                <a:highlight>
                  <a:srgbClr val="FFFF00"/>
                </a:highlight>
              </a:rPr>
              <a:t>“Yet you do not know what tomorrow will bring” (James 4:14a)</a:t>
            </a:r>
            <a:br>
              <a:rPr lang="en-US" dirty="0"/>
            </a:br>
            <a:r>
              <a:rPr lang="en-US" dirty="0"/>
              <a:t>- What James is about to tell us in verse 14 has a twofold purpose. </a:t>
            </a:r>
            <a:br>
              <a:rPr lang="en-US" dirty="0"/>
            </a:br>
            <a:r>
              <a:rPr lang="en-US" dirty="0"/>
              <a:t>- The first is rebuke, but the second is that he is telling us how we can guard against being sinful, presumptuous and foolish in our planning</a:t>
            </a:r>
            <a:br>
              <a:rPr lang="en-US" dirty="0"/>
            </a:br>
            <a:r>
              <a:rPr lang="en-US" dirty="0">
                <a:highlight>
                  <a:srgbClr val="8AF8FF"/>
                </a:highlight>
              </a:rPr>
              <a:t>- He rebukes the readers for playing God, for making all these plans, and yet they do not even know what tomorrow will bring. </a:t>
            </a:r>
            <a:br>
              <a:rPr lang="en-US" dirty="0"/>
            </a:br>
            <a:r>
              <a:rPr lang="en-US" dirty="0"/>
              <a:t>- You can plan all you like, but that doesn’t mean it is guaranteed</a:t>
            </a:r>
            <a:br>
              <a:rPr lang="en-US" dirty="0"/>
            </a:br>
            <a:r>
              <a:rPr lang="en-US" dirty="0"/>
              <a:t>- Not only do we not know what tomorrow will bring, we don’t even know what the rest of today holds for us</a:t>
            </a:r>
            <a:br>
              <a:rPr lang="en-US" dirty="0"/>
            </a:br>
            <a:r>
              <a:rPr lang="en-US" dirty="0">
                <a:highlight>
                  <a:srgbClr val="8AF8FF"/>
                </a:highlight>
              </a:rPr>
              <a:t>- We need to remember that we are only human. We can and should plan for tomorrow</a:t>
            </a:r>
            <a:br>
              <a:rPr lang="en-US" dirty="0"/>
            </a:br>
            <a:r>
              <a:rPr lang="en-US" dirty="0"/>
              <a:t>- But our plans must always be in submission to God, for He alone knows what tomorrow will bring</a:t>
            </a:r>
            <a:br>
              <a:rPr lang="en-US" dirty="0"/>
            </a:br>
            <a:r>
              <a:rPr lang="en-US" dirty="0"/>
              <a:t>- We have no assurance of our lives and comforts, and events of the next day. </a:t>
            </a:r>
            <a:br>
              <a:rPr lang="en-US" dirty="0"/>
            </a:br>
            <a:r>
              <a:rPr lang="en-US" dirty="0">
                <a:highlight>
                  <a:srgbClr val="8AF8FF"/>
                </a:highlight>
              </a:rPr>
              <a:t>- But Christian that’s okay, because our assurance, our comfort, our hopes, do not lie here on earth</a:t>
            </a:r>
            <a:br>
              <a:rPr lang="en-US" dirty="0"/>
            </a:br>
            <a:r>
              <a:rPr lang="en-US" dirty="0"/>
              <a:t>- But all these things are found in Christ alone, who is seated at the right hand of God</a:t>
            </a:r>
            <a:br>
              <a:rPr lang="en-US" dirty="0"/>
            </a:br>
            <a:r>
              <a:rPr lang="en-US" dirty="0"/>
              <a:t>- There is nothing that can touch our hope which rests in Christ. </a:t>
            </a:r>
            <a:br>
              <a:rPr lang="en-US" dirty="0"/>
            </a:br>
            <a:r>
              <a:rPr lang="en-US" dirty="0">
                <a:highlight>
                  <a:srgbClr val="8AF8FF"/>
                </a:highlight>
              </a:rPr>
              <a:t>- Our inheritance, our seat that is reserved in heaven is imperishable, unfading, and undefiled, and is secure</a:t>
            </a:r>
          </a:p>
          <a:p>
            <a:pPr marL="171450" indent="-171450">
              <a:buFont typeface="Arial" panose="020B0604020202020204" pitchFamily="34" charset="0"/>
              <a:buChar char="•"/>
            </a:pPr>
            <a:r>
              <a:rPr lang="en-US" dirty="0">
                <a:highlight>
                  <a:srgbClr val="FFFF00"/>
                </a:highlight>
              </a:rPr>
              <a:t>“What is your life? For you are a mist that appears for a little time and then vanishes” (James 4:14b)</a:t>
            </a:r>
            <a:br>
              <a:rPr lang="en-US" dirty="0"/>
            </a:br>
            <a:r>
              <a:rPr lang="en-US" dirty="0"/>
              <a:t>- This is one of the great questions of the Bible. What is your life? Who are we that God should be mindful of us. </a:t>
            </a:r>
            <a:br>
              <a:rPr lang="en-US" dirty="0"/>
            </a:br>
            <a:r>
              <a:rPr lang="en-US" dirty="0"/>
              <a:t>- For you are here one day and gone the next</a:t>
            </a:r>
            <a:br>
              <a:rPr lang="en-US" dirty="0"/>
            </a:br>
            <a:r>
              <a:rPr lang="en-US" dirty="0">
                <a:highlight>
                  <a:srgbClr val="8AF8FF"/>
                </a:highlight>
              </a:rPr>
              <a:t>- Psalm 39:5 puts it like this, </a:t>
            </a:r>
            <a:r>
              <a:rPr lang="en-US" b="1" dirty="0">
                <a:highlight>
                  <a:srgbClr val="8AF8FF"/>
                </a:highlight>
              </a:rPr>
              <a:t>“Behold, you have made my days a few handbreadths, and my lifetime is as nothing before you. Surely all mankind stands as a mere breath!”</a:t>
            </a:r>
            <a:br>
              <a:rPr lang="en-US" dirty="0"/>
            </a:br>
            <a:r>
              <a:rPr lang="en-US" dirty="0">
                <a:highlight>
                  <a:srgbClr val="02FF8C"/>
                </a:highlight>
              </a:rPr>
              <a:t>- Perhaps Jesus himself best illustrates this point in the parable of the rich fool in </a:t>
            </a:r>
            <a:r>
              <a:rPr lang="en-US" b="1" dirty="0">
                <a:highlight>
                  <a:srgbClr val="02FF8C"/>
                </a:highlight>
              </a:rPr>
              <a:t>Luke 12:13-21. </a:t>
            </a:r>
            <a:r>
              <a:rPr lang="en-US" dirty="0">
                <a:highlight>
                  <a:srgbClr val="02FF8C"/>
                </a:highlight>
              </a:rPr>
              <a:t>So if you will open your Bibles to </a:t>
            </a:r>
            <a:r>
              <a:rPr lang="en-US" b="1" dirty="0">
                <a:highlight>
                  <a:srgbClr val="02FF8C"/>
                </a:highlight>
              </a:rPr>
              <a:t>Luke 12:13-21</a:t>
            </a:r>
            <a:br>
              <a:rPr lang="en-US" dirty="0"/>
            </a:br>
            <a:r>
              <a:rPr lang="en-US" dirty="0"/>
              <a:t>- Here is a man, who by God’s hand of blessing, produced a plentiful crop, and instead of being generous with his wealth, and making plans in submission to God</a:t>
            </a:r>
            <a:br>
              <a:rPr lang="en-US" dirty="0"/>
            </a:br>
            <a:r>
              <a:rPr lang="en-US" dirty="0"/>
              <a:t>- He decided to plan to store up more</a:t>
            </a:r>
            <a:br>
              <a:rPr lang="en-US" dirty="0"/>
            </a:br>
            <a:r>
              <a:rPr lang="en-US" dirty="0">
                <a:highlight>
                  <a:srgbClr val="8AF8FF"/>
                </a:highlight>
              </a:rPr>
              <a:t>- But the last thing he expected was a visit from God. And God said to him that night. </a:t>
            </a:r>
            <a:br>
              <a:rPr lang="en-US" dirty="0"/>
            </a:br>
            <a:r>
              <a:rPr lang="en-US" dirty="0"/>
              <a:t>- On the night that he decided to retire, to take life more slowly and enjoy the years to come</a:t>
            </a:r>
            <a:br>
              <a:rPr lang="en-US" dirty="0"/>
            </a:br>
            <a:r>
              <a:rPr lang="en-US" dirty="0"/>
              <a:t>- God shows up and says, “Fool! This night your soul is required of you, and the things you have prepared whose will they be?”</a:t>
            </a:r>
            <a:br>
              <a:rPr lang="en-US" dirty="0"/>
            </a:br>
            <a:r>
              <a:rPr lang="en-US" dirty="0">
                <a:highlight>
                  <a:srgbClr val="8AF8FF"/>
                </a:highlight>
              </a:rPr>
              <a:t>- Basically God is saying, what good are your plans, when your life is now going to end</a:t>
            </a:r>
            <a:br>
              <a:rPr lang="en-US" dirty="0"/>
            </a:br>
            <a:r>
              <a:rPr lang="en-US" dirty="0"/>
              <a:t>- We do not know what tomorrow will bring. So ask the tough question, </a:t>
            </a:r>
            <a:r>
              <a:rPr lang="en-US" b="1" dirty="0"/>
              <a:t>”WHAT IS YOUR LIFE? For you are a mist that appears for a little time and then vanishes” (James 4:14b)</a:t>
            </a:r>
          </a:p>
          <a:p>
            <a:pPr marL="171450" indent="-171450">
              <a:buFont typeface="Arial" panose="020B0604020202020204" pitchFamily="34" charset="0"/>
              <a:buChar char="•"/>
            </a:pPr>
            <a:r>
              <a:rPr lang="en-US" dirty="0">
                <a:highlight>
                  <a:srgbClr val="FFFF00"/>
                </a:highlight>
              </a:rPr>
              <a:t>A fact of life is that we are ignorant of the future</a:t>
            </a:r>
            <a:br>
              <a:rPr lang="en-US" dirty="0"/>
            </a:br>
            <a:r>
              <a:rPr lang="en-US" dirty="0"/>
              <a:t>- There is no escaping this fact. But this is a blessing to us all. </a:t>
            </a:r>
            <a:br>
              <a:rPr lang="en-US" dirty="0"/>
            </a:br>
            <a:r>
              <a:rPr lang="en-US" dirty="0"/>
              <a:t>- This knowledge should cause us to come low before the throne of God, every single day that He gives us breath</a:t>
            </a:r>
            <a:br>
              <a:rPr lang="en-US" dirty="0"/>
            </a:br>
            <a:r>
              <a:rPr lang="en-US" dirty="0">
                <a:highlight>
                  <a:srgbClr val="8AF8FF"/>
                </a:highlight>
              </a:rPr>
              <a:t>- James is wanting us, in the words of </a:t>
            </a:r>
            <a:r>
              <a:rPr lang="en-US" b="1" dirty="0">
                <a:highlight>
                  <a:srgbClr val="8AF8FF"/>
                </a:highlight>
              </a:rPr>
              <a:t>Psalm 90, “Teach us to number our days that we may get a heart of wisdom”</a:t>
            </a:r>
            <a:br>
              <a:rPr lang="en-US" dirty="0"/>
            </a:br>
            <a:r>
              <a:rPr lang="en-US" dirty="0"/>
              <a:t>- Understanding that we are but mere mortals, that our knowledge is finite, that we do not know what tomorrow will bring. These are not bad things</a:t>
            </a:r>
            <a:br>
              <a:rPr lang="en-US" dirty="0"/>
            </a:br>
            <a:r>
              <a:rPr lang="en-US" dirty="0"/>
              <a:t>- Because it brings us to a point of humility. It guards against foolish planning</a:t>
            </a:r>
            <a:br>
              <a:rPr lang="en-US" dirty="0"/>
            </a:br>
            <a:r>
              <a:rPr lang="en-US" dirty="0">
                <a:highlight>
                  <a:srgbClr val="8AF8FF"/>
                </a:highlight>
              </a:rPr>
              <a:t>- It teaches is to count every day as a blessing from God that we might live for His glory</a:t>
            </a:r>
          </a:p>
        </p:txBody>
      </p:sp>
      <p:sp>
        <p:nvSpPr>
          <p:cNvPr id="4" name="Slide Number Placeholder 3"/>
          <p:cNvSpPr>
            <a:spLocks noGrp="1"/>
          </p:cNvSpPr>
          <p:nvPr>
            <p:ph type="sldNum" sz="quarter" idx="5"/>
          </p:nvPr>
        </p:nvSpPr>
        <p:spPr/>
        <p:txBody>
          <a:bodyPr/>
          <a:lstStyle/>
          <a:p>
            <a:fld id="{84D737F2-CCE8-2C4F-8DE0-D60F97AFEF5B}" type="slidenum">
              <a:rPr lang="en-US" smtClean="0"/>
              <a:t>3</a:t>
            </a:fld>
            <a:endParaRPr lang="en-US" dirty="0"/>
          </a:p>
        </p:txBody>
      </p:sp>
    </p:spTree>
    <p:extLst>
      <p:ext uri="{BB962C8B-B14F-4D97-AF65-F5344CB8AC3E}">
        <p14:creationId xmlns:p14="http://schemas.microsoft.com/office/powerpoint/2010/main" val="95703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5988" y="290513"/>
            <a:ext cx="2486025" cy="1398587"/>
          </a:xfrm>
        </p:spPr>
      </p:sp>
      <p:sp>
        <p:nvSpPr>
          <p:cNvPr id="3" name="Notes Placeholder 2"/>
          <p:cNvSpPr>
            <a:spLocks noGrp="1"/>
          </p:cNvSpPr>
          <p:nvPr>
            <p:ph type="body" idx="1"/>
          </p:nvPr>
        </p:nvSpPr>
        <p:spPr>
          <a:xfrm>
            <a:off x="135610" y="1874326"/>
            <a:ext cx="6586779" cy="6355274"/>
          </a:xfrm>
        </p:spPr>
        <p:txBody>
          <a:bodyPr/>
          <a:lstStyle/>
          <a:p>
            <a:pPr marL="171450" indent="-171450">
              <a:buFont typeface="Arial" panose="020B0604020202020204" pitchFamily="34" charset="0"/>
              <a:buChar char="•"/>
            </a:pPr>
            <a:r>
              <a:rPr lang="en-US" dirty="0">
                <a:highlight>
                  <a:srgbClr val="FFFF00"/>
                </a:highlight>
              </a:rPr>
              <a:t>“Instead you ought to say, “If the Lord wills” (James 4:15a)</a:t>
            </a:r>
            <a:br>
              <a:rPr lang="en-US" dirty="0"/>
            </a:br>
            <a:r>
              <a:rPr lang="en-US" dirty="0"/>
              <a:t>- So now that James has reminded us of our mortality, and the foolishness of thinking we are the master’s of our own destiny, he corrects our speech from verse 13</a:t>
            </a:r>
            <a:br>
              <a:rPr lang="en-US" dirty="0"/>
            </a:br>
            <a:r>
              <a:rPr lang="en-US" dirty="0"/>
              <a:t>- So in verse 13, James says</a:t>
            </a:r>
            <a:r>
              <a:rPr lang="en-US" b="1" dirty="0"/>
              <a:t>, “Come now, you who who say, ‘Today or tomorrow we will”</a:t>
            </a:r>
            <a:br>
              <a:rPr lang="en-US" dirty="0"/>
            </a:br>
            <a:r>
              <a:rPr lang="en-US" dirty="0">
                <a:highlight>
                  <a:srgbClr val="8AF8FF"/>
                </a:highlight>
              </a:rPr>
              <a:t>- And so here in verse 15 we have James’ counterpoint to that way of thinking, speaking, and behaving</a:t>
            </a:r>
            <a:br>
              <a:rPr lang="en-US" dirty="0"/>
            </a:br>
            <a:r>
              <a:rPr lang="en-US" dirty="0"/>
              <a:t>- James talks a lot about our words here, but don’t miss the point. </a:t>
            </a:r>
            <a:br>
              <a:rPr lang="en-US" dirty="0"/>
            </a:br>
            <a:r>
              <a:rPr lang="en-US" dirty="0"/>
              <a:t>- He isn’t saying you must recite these words every time you sit down to make a point. </a:t>
            </a:r>
            <a:br>
              <a:rPr lang="en-US" dirty="0"/>
            </a:br>
            <a:r>
              <a:rPr lang="en-US" dirty="0">
                <a:highlight>
                  <a:srgbClr val="8AF8FF"/>
                </a:highlight>
              </a:rPr>
              <a:t>- James simply </a:t>
            </a:r>
            <a:r>
              <a:rPr lang="en-US" dirty="0" err="1">
                <a:highlight>
                  <a:srgbClr val="8AF8FF"/>
                </a:highlight>
              </a:rPr>
              <a:t>recognises</a:t>
            </a:r>
            <a:r>
              <a:rPr lang="en-US" dirty="0">
                <a:highlight>
                  <a:srgbClr val="8AF8FF"/>
                </a:highlight>
              </a:rPr>
              <a:t> that our words reflect our hearts</a:t>
            </a:r>
            <a:br>
              <a:rPr lang="en-US" dirty="0"/>
            </a:br>
            <a:r>
              <a:rPr lang="en-US" dirty="0"/>
              <a:t>- We do not need to always say these words, but perhaps we should talk and think like this more</a:t>
            </a:r>
            <a:br>
              <a:rPr lang="en-US" dirty="0"/>
            </a:br>
            <a:r>
              <a:rPr lang="en-US" dirty="0"/>
              <a:t>- That it may cause us to stop and think about the plans God has for our lives</a:t>
            </a:r>
            <a:br>
              <a:rPr lang="en-US" dirty="0"/>
            </a:br>
            <a:r>
              <a:rPr lang="en-US" dirty="0">
                <a:highlight>
                  <a:srgbClr val="8AF8FF"/>
                </a:highlight>
              </a:rPr>
              <a:t>- The heart must go along with tongue though. We know that Jesus does not want empty words, but he wants a broken and contrite heart. </a:t>
            </a:r>
            <a:br>
              <a:rPr lang="en-US" dirty="0"/>
            </a:br>
            <a:r>
              <a:rPr lang="en-US" dirty="0"/>
              <a:t>- He wants full submission of your very souls</a:t>
            </a:r>
            <a:br>
              <a:rPr lang="en-US" dirty="0"/>
            </a:br>
            <a:r>
              <a:rPr lang="en-US" dirty="0"/>
              <a:t>- James is saying that when people talk to you, or when they look at the way you live your life, and plan your life…</a:t>
            </a:r>
            <a:br>
              <a:rPr lang="en-US" dirty="0"/>
            </a:br>
            <a:r>
              <a:rPr lang="en-US" dirty="0">
                <a:highlight>
                  <a:srgbClr val="8AF8FF"/>
                </a:highlight>
              </a:rPr>
              <a:t>- It should  be evident that you have been born again, and that you submit to the will of God</a:t>
            </a:r>
            <a:br>
              <a:rPr lang="en-US" dirty="0"/>
            </a:br>
            <a:r>
              <a:rPr lang="en-US" dirty="0"/>
              <a:t>- And thus it is evident that God is over all in your life, and you are under His guiding and leading and direction and will, and not the other way round</a:t>
            </a:r>
            <a:br>
              <a:rPr lang="en-US" dirty="0"/>
            </a:br>
            <a:r>
              <a:rPr lang="en-US" dirty="0"/>
              <a:t>- We have been saved, called a child of God and being sanctified, and in this process, we live by faith, which is us saying, “If the Lord wills”</a:t>
            </a:r>
            <a:br>
              <a:rPr lang="en-US" dirty="0"/>
            </a:br>
            <a:r>
              <a:rPr lang="en-US" dirty="0">
                <a:highlight>
                  <a:srgbClr val="8AF8FF"/>
                </a:highlight>
              </a:rPr>
              <a:t>- The person who lives like this trusts in God and submits all their plans to God’s will</a:t>
            </a:r>
          </a:p>
          <a:p>
            <a:pPr marL="171450" indent="-171450">
              <a:buFont typeface="Arial" panose="020B0604020202020204" pitchFamily="34" charset="0"/>
              <a:buChar char="•"/>
            </a:pPr>
            <a:r>
              <a:rPr lang="en-US" dirty="0">
                <a:highlight>
                  <a:srgbClr val="FFFF00"/>
                </a:highlight>
              </a:rPr>
              <a:t>“If the Lord wills, </a:t>
            </a:r>
            <a:r>
              <a:rPr lang="en-US" u="sng" dirty="0">
                <a:highlight>
                  <a:srgbClr val="FFFF00"/>
                </a:highlight>
              </a:rPr>
              <a:t>we will live</a:t>
            </a:r>
            <a:r>
              <a:rPr lang="en-US" dirty="0">
                <a:highlight>
                  <a:srgbClr val="FFFF00"/>
                </a:highlight>
              </a:rPr>
              <a:t>” (James 4:15b)</a:t>
            </a:r>
            <a:br>
              <a:rPr lang="en-US" dirty="0"/>
            </a:br>
            <a:r>
              <a:rPr lang="en-US" dirty="0"/>
              <a:t>- Whilst we do not know what tomorrow will bring. There is one who does. </a:t>
            </a:r>
            <a:br>
              <a:rPr lang="en-US" dirty="0"/>
            </a:br>
            <a:r>
              <a:rPr lang="en-US" dirty="0"/>
              <a:t>- God does, our fully sovereign and completely good God, has allotted us a time in which we will die, </a:t>
            </a:r>
            <a:br>
              <a:rPr lang="en-US" dirty="0"/>
            </a:br>
            <a:r>
              <a:rPr lang="en-US" dirty="0">
                <a:highlight>
                  <a:srgbClr val="8AF8FF"/>
                </a:highlight>
              </a:rPr>
              <a:t>- We all have a date with death. But for the Christian, we take confidence. </a:t>
            </a:r>
            <a:br>
              <a:rPr lang="en-US" dirty="0"/>
            </a:br>
            <a:r>
              <a:rPr lang="en-US" dirty="0"/>
              <a:t>- We know that though our time is short, our days are numbered, our date with death will come swiftly, but death is the gateway to eternal life with God</a:t>
            </a:r>
            <a:br>
              <a:rPr lang="en-US" dirty="0"/>
            </a:br>
            <a:r>
              <a:rPr lang="en-US" dirty="0"/>
              <a:t>- To live is Christ and to die is gain. Oh that we would not only speak those words, but that they would spring forth from our hearts with great joy. </a:t>
            </a:r>
            <a:br>
              <a:rPr lang="en-US" dirty="0"/>
            </a:br>
            <a:r>
              <a:rPr lang="en-US" dirty="0">
                <a:highlight>
                  <a:srgbClr val="8AF8FF"/>
                </a:highlight>
              </a:rPr>
              <a:t>- That though I may die tonight, it would be then that I would meet my </a:t>
            </a:r>
            <a:r>
              <a:rPr lang="en-US" dirty="0" err="1">
                <a:highlight>
                  <a:srgbClr val="8AF8FF"/>
                </a:highlight>
              </a:rPr>
              <a:t>Saviour</a:t>
            </a:r>
            <a:r>
              <a:rPr lang="en-US" dirty="0">
                <a:highlight>
                  <a:srgbClr val="8AF8FF"/>
                </a:highlight>
              </a:rPr>
              <a:t> face to face</a:t>
            </a:r>
            <a:br>
              <a:rPr lang="en-US" dirty="0"/>
            </a:br>
            <a:r>
              <a:rPr lang="en-US" dirty="0"/>
              <a:t>- Your life is in the hands of God Almighty</a:t>
            </a:r>
          </a:p>
          <a:p>
            <a:pPr marL="171450" indent="-171450">
              <a:buFont typeface="Arial" panose="020B0604020202020204" pitchFamily="34" charset="0"/>
              <a:buChar char="•"/>
            </a:pPr>
            <a:r>
              <a:rPr lang="en-US" dirty="0">
                <a:highlight>
                  <a:srgbClr val="FFFF00"/>
                </a:highlight>
              </a:rPr>
              <a:t>“If the Lord wills, we will live and </a:t>
            </a:r>
            <a:r>
              <a:rPr lang="en-US" u="sng" dirty="0">
                <a:highlight>
                  <a:srgbClr val="FFFF00"/>
                </a:highlight>
              </a:rPr>
              <a:t>do this or that</a:t>
            </a:r>
            <a:r>
              <a:rPr lang="en-US" dirty="0">
                <a:highlight>
                  <a:srgbClr val="FFFF00"/>
                </a:highlight>
              </a:rPr>
              <a:t>” (James 4:15)</a:t>
            </a:r>
            <a:br>
              <a:rPr lang="en-US" dirty="0"/>
            </a:br>
            <a:r>
              <a:rPr lang="en-US" dirty="0"/>
              <a:t>- The Lord doesn’t just determine whether we will live or die. </a:t>
            </a:r>
            <a:br>
              <a:rPr lang="en-US" dirty="0"/>
            </a:br>
            <a:r>
              <a:rPr lang="en-US" dirty="0"/>
              <a:t>- He determines the events and circumstances of my life, whether that be through His permissive will. </a:t>
            </a:r>
            <a:br>
              <a:rPr lang="en-US" dirty="0"/>
            </a:br>
            <a:r>
              <a:rPr lang="en-US" dirty="0">
                <a:highlight>
                  <a:srgbClr val="8AF8FF"/>
                </a:highlight>
              </a:rPr>
              <a:t>- That is that God permits things to happen, by His choosing, It is not a passive will, but an active allowance</a:t>
            </a:r>
            <a:br>
              <a:rPr lang="en-US" dirty="0"/>
            </a:br>
            <a:r>
              <a:rPr lang="en-US" dirty="0">
                <a:highlight>
                  <a:srgbClr val="02FF8C"/>
                </a:highlight>
              </a:rPr>
              <a:t>- One of the best example of God’s permissive will is found in </a:t>
            </a:r>
            <a:r>
              <a:rPr lang="en-US" b="1" dirty="0">
                <a:highlight>
                  <a:srgbClr val="02FF8C"/>
                </a:highlight>
              </a:rPr>
              <a:t>Job 1:6-12. </a:t>
            </a:r>
            <a:r>
              <a:rPr lang="en-US" dirty="0">
                <a:highlight>
                  <a:srgbClr val="02FF8C"/>
                </a:highlight>
              </a:rPr>
              <a:t>Let us quickly open to there</a:t>
            </a:r>
            <a:br>
              <a:rPr lang="en-US" dirty="0"/>
            </a:br>
            <a:r>
              <a:rPr lang="en-US" dirty="0"/>
              <a:t>- God allows Satan to test Job, but God has the authority because He is the one who puts conditions on Satan, and Satan is bound by those conditions</a:t>
            </a:r>
            <a:br>
              <a:rPr lang="en-US" dirty="0"/>
            </a:br>
            <a:r>
              <a:rPr lang="en-US" dirty="0"/>
              <a:t>- And then there is His decretive will. That is that God decrees and sovereignly directs things to happen</a:t>
            </a:r>
            <a:br>
              <a:rPr lang="en-US" dirty="0"/>
            </a:br>
            <a:r>
              <a:rPr lang="en-US" dirty="0">
                <a:highlight>
                  <a:srgbClr val="8AF8FF"/>
                </a:highlight>
              </a:rPr>
              <a:t>- Such as the very first verse of the Bible, that in the beginning God created the heavens and the earth</a:t>
            </a:r>
            <a:br>
              <a:rPr lang="en-US" dirty="0"/>
            </a:br>
            <a:r>
              <a:rPr lang="en-US" dirty="0"/>
              <a:t>- The best example of God’s decretive will, is God sending Jesus Christ to die for our sins, so that all who will believe will be saved, adopted into the family of God</a:t>
            </a:r>
            <a:br>
              <a:rPr lang="en-US" dirty="0"/>
            </a:br>
            <a:r>
              <a:rPr lang="en-US" dirty="0"/>
              <a:t>- This is God’s decretive will</a:t>
            </a:r>
            <a:br>
              <a:rPr lang="en-US" dirty="0"/>
            </a:br>
            <a:r>
              <a:rPr lang="en-US" dirty="0">
                <a:highlight>
                  <a:srgbClr val="8AF8FF"/>
                </a:highlight>
              </a:rPr>
              <a:t>- And then we also have the revealed will of God, which is the Scriptures, </a:t>
            </a:r>
            <a:br>
              <a:rPr lang="en-US" dirty="0">
                <a:highlight>
                  <a:srgbClr val="8AF8FF"/>
                </a:highlight>
              </a:rPr>
            </a:br>
            <a:r>
              <a:rPr lang="en-US" dirty="0"/>
              <a:t>- Which reveals what God is like, what we are like, the message of the gospel, all matters pertaining to life and godliness, and how we are to live as born-again believers.</a:t>
            </a:r>
            <a:br>
              <a:rPr lang="en-US" dirty="0"/>
            </a:br>
            <a:r>
              <a:rPr lang="en-US" dirty="0"/>
              <a:t>- God’s will, always has as it’s goal, to bring glory to Himself, for He alone is worthy of the glory.</a:t>
            </a:r>
            <a:br>
              <a:rPr lang="en-US" dirty="0"/>
            </a:br>
            <a:r>
              <a:rPr lang="en-US" dirty="0">
                <a:highlight>
                  <a:srgbClr val="8AF8FF"/>
                </a:highlight>
              </a:rPr>
              <a:t>- James is making a confident assertion. That we will do this or that based on the will of God. </a:t>
            </a:r>
            <a:br>
              <a:rPr lang="en-US" dirty="0"/>
            </a:br>
            <a:r>
              <a:rPr lang="en-US" dirty="0"/>
              <a:t>- It is confidence not in self but in God and that all is under His control, for there is no hands safer to have our life placed in than the triune God</a:t>
            </a:r>
          </a:p>
          <a:p>
            <a:pPr marL="171450" indent="-171450">
              <a:buFont typeface="Arial" panose="020B0604020202020204" pitchFamily="34" charset="0"/>
              <a:buChar char="•"/>
            </a:pPr>
            <a:r>
              <a:rPr lang="en-US" dirty="0">
                <a:highlight>
                  <a:srgbClr val="FFFF00"/>
                </a:highlight>
              </a:rPr>
              <a:t>The main point James is making in verses 13-15  is what we call the doctrine of divine providence</a:t>
            </a:r>
          </a:p>
        </p:txBody>
      </p:sp>
      <p:sp>
        <p:nvSpPr>
          <p:cNvPr id="4" name="Slide Number Placeholder 3"/>
          <p:cNvSpPr>
            <a:spLocks noGrp="1"/>
          </p:cNvSpPr>
          <p:nvPr>
            <p:ph type="sldNum" sz="quarter" idx="5"/>
          </p:nvPr>
        </p:nvSpPr>
        <p:spPr/>
        <p:txBody>
          <a:bodyPr/>
          <a:lstStyle/>
          <a:p>
            <a:fld id="{84D737F2-CCE8-2C4F-8DE0-D60F97AFEF5B}" type="slidenum">
              <a:rPr lang="en-US" smtClean="0"/>
              <a:t>4</a:t>
            </a:fld>
            <a:endParaRPr lang="en-US"/>
          </a:p>
        </p:txBody>
      </p:sp>
    </p:spTree>
    <p:extLst>
      <p:ext uri="{BB962C8B-B14F-4D97-AF65-F5344CB8AC3E}">
        <p14:creationId xmlns:p14="http://schemas.microsoft.com/office/powerpoint/2010/main" val="148825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6863" y="322263"/>
            <a:ext cx="3724275" cy="2095500"/>
          </a:xfrm>
        </p:spPr>
      </p:sp>
      <p:sp>
        <p:nvSpPr>
          <p:cNvPr id="3" name="Notes Placeholder 2"/>
          <p:cNvSpPr>
            <a:spLocks noGrp="1"/>
          </p:cNvSpPr>
          <p:nvPr>
            <p:ph type="body" idx="1"/>
          </p:nvPr>
        </p:nvSpPr>
        <p:spPr>
          <a:xfrm>
            <a:off x="166607" y="2559331"/>
            <a:ext cx="6524786" cy="6262405"/>
          </a:xfrm>
        </p:spPr>
        <p:txBody>
          <a:bodyPr/>
          <a:lstStyle/>
          <a:p>
            <a:pPr marL="171450" indent="-171450">
              <a:buFont typeface="Arial" panose="020B0604020202020204" pitchFamily="34" charset="0"/>
              <a:buChar char="•"/>
            </a:pPr>
            <a:r>
              <a:rPr lang="en-US" dirty="0">
                <a:highlight>
                  <a:srgbClr val="FFFF00"/>
                </a:highlight>
              </a:rPr>
              <a:t>“Providence is that continued exercise of the divine energy whereby the Creator upholds all his creatures, is operative in all that transpires in the world, and directs all things to their appointed end” – Martyn Lloyd Jones </a:t>
            </a:r>
            <a:br>
              <a:rPr lang="en-US" dirty="0"/>
            </a:br>
            <a:r>
              <a:rPr lang="en-US" dirty="0"/>
              <a:t>- God’s providence is seen in all aspects of life. Providence is not a Christian term for luck,</a:t>
            </a:r>
            <a:br>
              <a:rPr lang="en-US" dirty="0"/>
            </a:br>
            <a:r>
              <a:rPr lang="en-US" dirty="0"/>
              <a:t>- Because whilst good things may come our way, and we say, “well that was providential”, it also applies to the bad times, the hard times, when we suffer</a:t>
            </a:r>
            <a:br>
              <a:rPr lang="en-US" dirty="0"/>
            </a:br>
            <a:r>
              <a:rPr lang="en-US" dirty="0">
                <a:highlight>
                  <a:srgbClr val="00FFFF"/>
                </a:highlight>
              </a:rPr>
              <a:t>- When we get through those times of trial, we will be able to look back and say “that was the providence of God”. </a:t>
            </a:r>
            <a:br>
              <a:rPr lang="en-US" dirty="0"/>
            </a:br>
            <a:r>
              <a:rPr lang="en-US" dirty="0"/>
              <a:t>- Jesus in </a:t>
            </a:r>
            <a:r>
              <a:rPr lang="en-US" b="1" dirty="0"/>
              <a:t>Matthew 10:29-30 – “Are not two sparrows sold for a penny? And not one of them will fall to the ground apart from your Father. But even the hairs of your head are all numbered”</a:t>
            </a:r>
            <a:br>
              <a:rPr lang="en-US" dirty="0"/>
            </a:br>
            <a:r>
              <a:rPr lang="en-US" dirty="0"/>
              <a:t>- </a:t>
            </a:r>
            <a:r>
              <a:rPr lang="en-US" b="1" dirty="0"/>
              <a:t>Psalm 135:5-6 – For I know that the Lord is great, and that our Lord is above all gods. Whatever the Lord pleases, he does, in heaven and on earth, in the seas and all deeps”</a:t>
            </a:r>
            <a:br>
              <a:rPr lang="en-US" dirty="0"/>
            </a:br>
            <a:r>
              <a:rPr lang="en-US" dirty="0">
                <a:highlight>
                  <a:srgbClr val="00FFFF"/>
                </a:highlight>
              </a:rPr>
              <a:t>- But for the Christian, brothers and sisters in Christ. Hear this…</a:t>
            </a:r>
          </a:p>
          <a:p>
            <a:pPr marL="171450" indent="-171450">
              <a:buFont typeface="Arial" panose="020B0604020202020204" pitchFamily="34" charset="0"/>
              <a:buChar char="•"/>
            </a:pPr>
            <a:r>
              <a:rPr lang="en-US" dirty="0">
                <a:highlight>
                  <a:srgbClr val="FFFF00"/>
                </a:highlight>
              </a:rPr>
              <a:t>“The providence of God in a general way includes all creatures, but in a special way it takes care of his church and arranges all things to its good” – 2LBC 1689</a:t>
            </a:r>
            <a:br>
              <a:rPr lang="en-US" dirty="0"/>
            </a:br>
            <a:r>
              <a:rPr lang="en-US" dirty="0"/>
              <a:t>- The classic text </a:t>
            </a:r>
            <a:r>
              <a:rPr lang="en-US" b="1" dirty="0"/>
              <a:t>Romans 8:38-39 -</a:t>
            </a:r>
            <a:r>
              <a:rPr lang="en-US" sz="1100" b="1" dirty="0">
                <a:latin typeface="+mn-lt"/>
              </a:rPr>
              <a:t> </a:t>
            </a:r>
            <a:r>
              <a:rPr lang="en-AU" sz="1200" b="1" dirty="0">
                <a:solidFill>
                  <a:srgbClr val="333333"/>
                </a:solidFill>
                <a:effectLst/>
                <a:latin typeface="+mn-lt"/>
                <a:ea typeface="Aptos" panose="020B0004020202020204" pitchFamily="34" charset="0"/>
              </a:rPr>
              <a:t>“And we know that for those who love God all things work together for good, for those who are called according to his purpose. For those whom he foreknew he also predestined to be conformed to the image of his Son, in order that he might be the firstborn among many brothers”</a:t>
            </a:r>
            <a:r>
              <a:rPr lang="en-AU" sz="1200" b="1" dirty="0">
                <a:effectLst/>
                <a:latin typeface="+mn-lt"/>
              </a:rPr>
              <a:t> </a:t>
            </a:r>
            <a:br>
              <a:rPr lang="en-AU" sz="1200" dirty="0">
                <a:effectLst/>
                <a:latin typeface="+mn-lt"/>
              </a:rPr>
            </a:br>
            <a:r>
              <a:rPr lang="en-AU" sz="1200" dirty="0">
                <a:effectLst/>
                <a:latin typeface="+mn-lt"/>
              </a:rPr>
              <a:t>- This good that God is working together, is not prosperity, or health, or that you would be free from any disease in this world right now, if you would but pray hard enough. </a:t>
            </a:r>
            <a:br>
              <a:rPr lang="en-AU" sz="1200" dirty="0">
                <a:effectLst/>
                <a:latin typeface="+mn-lt"/>
              </a:rPr>
            </a:br>
            <a:r>
              <a:rPr lang="en-AU" sz="1200" dirty="0">
                <a:effectLst/>
                <a:latin typeface="+mn-lt"/>
              </a:rPr>
              <a:t>- This good is answered in verse 39. That you might be conformed to the image of Jesus Christ</a:t>
            </a:r>
            <a:br>
              <a:rPr lang="en-AU" sz="1200" dirty="0">
                <a:effectLst/>
                <a:latin typeface="+mn-lt"/>
              </a:rPr>
            </a:br>
            <a:r>
              <a:rPr lang="en-AU" sz="1200" dirty="0">
                <a:effectLst/>
                <a:highlight>
                  <a:srgbClr val="00FFFF"/>
                </a:highlight>
                <a:latin typeface="+mn-lt"/>
              </a:rPr>
              <a:t>- And so when you go through trials, and hard times, and suffering, know this Christian. </a:t>
            </a:r>
            <a:br>
              <a:rPr lang="en-AU" sz="1200" dirty="0">
                <a:effectLst/>
                <a:latin typeface="+mn-lt"/>
              </a:rPr>
            </a:br>
            <a:r>
              <a:rPr lang="en-AU" sz="1200" dirty="0">
                <a:effectLst/>
                <a:latin typeface="+mn-lt"/>
              </a:rPr>
              <a:t>- That God is using it for the greatest good, that you might bring glory to Him in being conformed to the image of Jesus Christ</a:t>
            </a:r>
            <a:br>
              <a:rPr lang="en-AU" sz="1200" dirty="0">
                <a:effectLst/>
                <a:latin typeface="+mn-lt"/>
              </a:rPr>
            </a:br>
            <a:r>
              <a:rPr lang="en-AU" sz="1200" dirty="0">
                <a:effectLst/>
                <a:latin typeface="+mn-lt"/>
              </a:rPr>
              <a:t>- Even in your worst days, that which is meant for evil, God will use for good.</a:t>
            </a:r>
            <a:br>
              <a:rPr lang="en-AU" sz="1200" dirty="0">
                <a:effectLst/>
                <a:latin typeface="+mn-lt"/>
              </a:rPr>
            </a:br>
            <a:r>
              <a:rPr lang="en-AU" sz="1200" dirty="0">
                <a:effectLst/>
                <a:highlight>
                  <a:srgbClr val="00FFFF"/>
                </a:highlight>
                <a:latin typeface="+mn-lt"/>
              </a:rPr>
              <a:t>- So here’s the main point of verse 15…</a:t>
            </a:r>
          </a:p>
          <a:p>
            <a:pPr marL="171450" indent="-171450">
              <a:buFont typeface="Arial" panose="020B0604020202020204" pitchFamily="34" charset="0"/>
              <a:buChar char="•"/>
            </a:pPr>
            <a:r>
              <a:rPr lang="en-AU" sz="1200" dirty="0">
                <a:effectLst/>
                <a:highlight>
                  <a:srgbClr val="FFFF00"/>
                </a:highlight>
                <a:latin typeface="+mn-lt"/>
              </a:rPr>
              <a:t>So because God is sovereign, Christian, let the phrase, “If the Lord wills”, be written across your life</a:t>
            </a:r>
            <a:br>
              <a:rPr lang="en-AU" sz="1200" dirty="0">
                <a:effectLst/>
                <a:latin typeface="+mn-lt"/>
              </a:rPr>
            </a:br>
            <a:r>
              <a:rPr lang="en-AU" sz="1200" dirty="0">
                <a:effectLst/>
                <a:latin typeface="+mn-lt"/>
              </a:rPr>
              <a:t>- As the lyrics of that old hymn goes, </a:t>
            </a:r>
            <a:r>
              <a:rPr lang="en-AU" sz="1200" b="1" dirty="0">
                <a:effectLst/>
                <a:latin typeface="+mn-lt"/>
              </a:rPr>
              <a:t>”Have thine own way Lord, have thine own way”</a:t>
            </a:r>
            <a:br>
              <a:rPr lang="en-AU" sz="1200" dirty="0">
                <a:effectLst/>
                <a:latin typeface="+mn-lt"/>
              </a:rPr>
            </a:br>
            <a:r>
              <a:rPr lang="en-AU" sz="1200" dirty="0">
                <a:effectLst/>
                <a:latin typeface="+mn-lt"/>
              </a:rPr>
              <a:t>- That’s the prayer of our hearts in the morning when we wake up</a:t>
            </a:r>
          </a:p>
          <a:p>
            <a:pPr marL="171450" indent="-171450">
              <a:buFont typeface="Arial" panose="020B0604020202020204" pitchFamily="34" charset="0"/>
              <a:buChar char="•"/>
            </a:pPr>
            <a:endParaRPr lang="en-US" sz="1100" dirty="0">
              <a:latin typeface="+mn-lt"/>
            </a:endParaRPr>
          </a:p>
        </p:txBody>
      </p:sp>
      <p:sp>
        <p:nvSpPr>
          <p:cNvPr id="4" name="Slide Number Placeholder 3"/>
          <p:cNvSpPr>
            <a:spLocks noGrp="1"/>
          </p:cNvSpPr>
          <p:nvPr>
            <p:ph type="sldNum" sz="quarter" idx="5"/>
          </p:nvPr>
        </p:nvSpPr>
        <p:spPr/>
        <p:txBody>
          <a:bodyPr/>
          <a:lstStyle/>
          <a:p>
            <a:fld id="{84D737F2-CCE8-2C4F-8DE0-D60F97AFEF5B}" type="slidenum">
              <a:rPr lang="en-US" smtClean="0"/>
              <a:t>5</a:t>
            </a:fld>
            <a:endParaRPr lang="en-US"/>
          </a:p>
        </p:txBody>
      </p:sp>
    </p:spTree>
    <p:extLst>
      <p:ext uri="{BB962C8B-B14F-4D97-AF65-F5344CB8AC3E}">
        <p14:creationId xmlns:p14="http://schemas.microsoft.com/office/powerpoint/2010/main" val="225750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51108" y="3563640"/>
            <a:ext cx="6555783" cy="4882935"/>
          </a:xfrm>
        </p:spPr>
        <p:txBody>
          <a:bodyPr/>
          <a:lstStyle/>
          <a:p>
            <a:pPr marL="171450" indent="-171450">
              <a:buFont typeface="Arial" panose="020B0604020202020204" pitchFamily="34" charset="0"/>
              <a:buChar char="•"/>
            </a:pPr>
            <a:r>
              <a:rPr lang="en-US" dirty="0">
                <a:highlight>
                  <a:srgbClr val="FFFF00"/>
                </a:highlight>
              </a:rPr>
              <a:t>“As it is, you boast in your arrogance” (James 4:16a)</a:t>
            </a:r>
            <a:br>
              <a:rPr lang="en-US" dirty="0"/>
            </a:br>
            <a:r>
              <a:rPr lang="en-US" dirty="0"/>
              <a:t>- Boasting is a verb, it is something you do. It is an exultant abounding joy.</a:t>
            </a:r>
            <a:br>
              <a:rPr lang="en-US" dirty="0"/>
            </a:br>
            <a:r>
              <a:rPr lang="en-US" dirty="0"/>
              <a:t>- The problem here does not lie in the boasting for we are taught in the New Testament to boast in the Lord</a:t>
            </a:r>
            <a:br>
              <a:rPr lang="en-US" dirty="0"/>
            </a:br>
            <a:r>
              <a:rPr lang="en-US" dirty="0">
                <a:highlight>
                  <a:srgbClr val="8AF8FF"/>
                </a:highlight>
              </a:rPr>
              <a:t>- It is what people are boasting in that is the issue. It is in their arrogance, which is actually in the plural, meaning arrogances</a:t>
            </a:r>
            <a:br>
              <a:rPr lang="en-US" dirty="0"/>
            </a:br>
            <a:r>
              <a:rPr lang="en-US" dirty="0"/>
              <a:t>- Meaning they are boasting in all the things they are accomplishing</a:t>
            </a:r>
            <a:br>
              <a:rPr lang="en-US" dirty="0"/>
            </a:br>
            <a:r>
              <a:rPr lang="en-US" dirty="0"/>
              <a:t>- They boast in their own misplaced pride and autonomy </a:t>
            </a:r>
            <a:br>
              <a:rPr lang="en-US" dirty="0"/>
            </a:br>
            <a:r>
              <a:rPr lang="en-US" dirty="0">
                <a:highlight>
                  <a:srgbClr val="8AF8FF"/>
                </a:highlight>
              </a:rPr>
              <a:t>- It is one thing to practice sin, it is another to defend it, and yet it is quite another to go around boasting about sin</a:t>
            </a:r>
            <a:br>
              <a:rPr lang="en-US" dirty="0"/>
            </a:br>
            <a:r>
              <a:rPr lang="en-US" dirty="0"/>
              <a:t>- And yet when we go around telling and boasting of the wonderful things we have done, with no reference to God and His will, and His divine providence… </a:t>
            </a:r>
            <a:br>
              <a:rPr lang="en-US" dirty="0"/>
            </a:br>
            <a:r>
              <a:rPr lang="en-US" dirty="0"/>
              <a:t>- Then we are guilty of making ourselves to appear as god of our own life, as though based solely on my ability and planning, all these things came to pass, it was all me.</a:t>
            </a:r>
            <a:br>
              <a:rPr lang="en-US" dirty="0"/>
            </a:br>
            <a:r>
              <a:rPr lang="en-US" dirty="0">
                <a:highlight>
                  <a:srgbClr val="8AF8FF"/>
                </a:highlight>
              </a:rPr>
              <a:t>- As Christians, there ought not be such arrogance in our hearts, for we understand that only by the grace of God, I am what I am. </a:t>
            </a:r>
            <a:br>
              <a:rPr lang="en-US" dirty="0"/>
            </a:br>
            <a:r>
              <a:rPr lang="en-US" dirty="0"/>
              <a:t>- And if there is arrogance in your hearts, then repent, look to the cross, and you will find forgiveness</a:t>
            </a:r>
            <a:br>
              <a:rPr lang="en-US" dirty="0"/>
            </a:br>
            <a:r>
              <a:rPr lang="en-US" dirty="0"/>
              <a:t>- And…</a:t>
            </a:r>
          </a:p>
          <a:p>
            <a:pPr marL="171450" indent="-171450">
              <a:buFont typeface="Arial" panose="020B0604020202020204" pitchFamily="34" charset="0"/>
              <a:buChar char="•"/>
            </a:pPr>
            <a:r>
              <a:rPr lang="en-US" dirty="0">
                <a:highlight>
                  <a:srgbClr val="FFFF00"/>
                </a:highlight>
              </a:rPr>
              <a:t>“All such boasting is evil” (James 14:6b)</a:t>
            </a:r>
            <a:br>
              <a:rPr lang="en-US" dirty="0">
                <a:highlight>
                  <a:srgbClr val="FFFF00"/>
                </a:highlight>
              </a:rPr>
            </a:br>
            <a:r>
              <a:rPr lang="en-US" dirty="0"/>
              <a:t>- Evil is used in other Scriptures when referring to Satan as the evil one. Because it is from him and our fallen natures that such boasting comes</a:t>
            </a:r>
            <a:br>
              <a:rPr lang="en-US" dirty="0"/>
            </a:br>
            <a:r>
              <a:rPr lang="en-US" dirty="0"/>
              <a:t>- And yet we must be careful. To glory in your sin is to show that your love is where your hatred should be, and your hatred where your love should be</a:t>
            </a:r>
            <a:br>
              <a:rPr lang="en-US" dirty="0"/>
            </a:br>
            <a:r>
              <a:rPr lang="en-US" dirty="0">
                <a:highlight>
                  <a:srgbClr val="8AF8FF"/>
                </a:highlight>
              </a:rPr>
              <a:t>- May God be swift in convicting and humbling us, and bringing us to our knees, that we might no longer glory in ourselves but in God, </a:t>
            </a:r>
          </a:p>
          <a:p>
            <a:pPr marL="171450" indent="-171450">
              <a:buFont typeface="Arial" panose="020B0604020202020204" pitchFamily="34" charset="0"/>
              <a:buChar char="•"/>
            </a:pPr>
            <a:r>
              <a:rPr lang="en-US" dirty="0">
                <a:highlight>
                  <a:srgbClr val="FFFF00"/>
                </a:highlight>
              </a:rPr>
              <a:t>“Let the one who boasts, boast in the Lord” (1 Cor 1:26-31)</a:t>
            </a:r>
            <a:br>
              <a:rPr lang="en-US" dirty="0"/>
            </a:br>
            <a:r>
              <a:rPr lang="en-US" b="1" dirty="0"/>
              <a:t>- </a:t>
            </a:r>
            <a:r>
              <a:rPr lang="en-US" b="1" dirty="0">
                <a:highlight>
                  <a:srgbClr val="02FF8C"/>
                </a:highlight>
              </a:rPr>
              <a:t>“</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For consider your calling, brothers: not many of you were wise according to worldly standards,</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a:t>
            </a:r>
            <a:r>
              <a:rPr lang="en-AU" b="1" i="0" u="none" strike="noStrike" baseline="30000" dirty="0">
                <a:solidFill>
                  <a:srgbClr val="517E90"/>
                </a:solidFill>
                <a:effectLst/>
                <a:highlight>
                  <a:srgbClr val="02FF8C"/>
                </a:highlight>
                <a:latin typeface="Calibri" panose="020F0502020204030204" pitchFamily="34" charset="0"/>
                <a:cs typeface="Calibri" panose="020F0502020204030204" pitchFamily="34" charset="0"/>
                <a:hlinkClick r:id="rId3" tooltip="See footnote a"/>
              </a:rPr>
              <a:t>a</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 not many were powerful, not many were of noble birth. </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27 </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But God chose what is foolish in the world to shame the wise; God chose what is weak in the world to shame the strong; </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28 </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God chose what is low and despised in the world, even things that are not, to bring to nothing things that are, </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29 </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so that no human being</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a:t>
            </a:r>
            <a:r>
              <a:rPr lang="en-AU" b="1" i="0" u="none" strike="noStrike" baseline="30000" dirty="0">
                <a:solidFill>
                  <a:srgbClr val="517E90"/>
                </a:solidFill>
                <a:effectLst/>
                <a:highlight>
                  <a:srgbClr val="02FF8C"/>
                </a:highlight>
                <a:latin typeface="Calibri" panose="020F0502020204030204" pitchFamily="34" charset="0"/>
                <a:cs typeface="Calibri" panose="020F0502020204030204" pitchFamily="34" charset="0"/>
                <a:hlinkClick r:id="rId4" tooltip="See footnote b"/>
              </a:rPr>
              <a:t>b</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 might boast in the presence of God. </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30 </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And because of him</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a:t>
            </a:r>
            <a:r>
              <a:rPr lang="en-AU" b="1" i="0" u="none" strike="noStrike" baseline="30000" dirty="0">
                <a:solidFill>
                  <a:srgbClr val="517E90"/>
                </a:solidFill>
                <a:effectLst/>
                <a:highlight>
                  <a:srgbClr val="02FF8C"/>
                </a:highlight>
                <a:latin typeface="Calibri" panose="020F0502020204030204" pitchFamily="34" charset="0"/>
                <a:cs typeface="Calibri" panose="020F0502020204030204" pitchFamily="34" charset="0"/>
                <a:hlinkClick r:id="rId5" tooltip="See footnote c"/>
              </a:rPr>
              <a:t>c</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 you are in Christ Jesus, who became to us wisdom from God, righteousness and sanctification and redemption, </a:t>
            </a:r>
            <a:r>
              <a:rPr lang="en-AU" b="1" i="0" u="none" strike="noStrike" baseline="30000" dirty="0">
                <a:solidFill>
                  <a:srgbClr val="000000"/>
                </a:solidFill>
                <a:effectLst/>
                <a:highlight>
                  <a:srgbClr val="02FF8C"/>
                </a:highlight>
                <a:latin typeface="Calibri" panose="020F0502020204030204" pitchFamily="34" charset="0"/>
                <a:cs typeface="Calibri" panose="020F0502020204030204" pitchFamily="34" charset="0"/>
              </a:rPr>
              <a:t>31 </a:t>
            </a:r>
            <a:r>
              <a:rPr lang="en-AU" b="1" i="0" u="none" strike="noStrike" dirty="0">
                <a:solidFill>
                  <a:srgbClr val="000000"/>
                </a:solidFill>
                <a:effectLst/>
                <a:highlight>
                  <a:srgbClr val="02FF8C"/>
                </a:highlight>
                <a:latin typeface="Calibri" panose="020F0502020204030204" pitchFamily="34" charset="0"/>
                <a:cs typeface="Calibri" panose="020F0502020204030204" pitchFamily="34" charset="0"/>
              </a:rPr>
              <a:t>so that, as it is written, “Let the one who boasts, boast in the Lord.”</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1" i="0" u="none" strike="noStrike" dirty="0">
                <a:solidFill>
                  <a:srgbClr val="000000"/>
                </a:solidFill>
                <a:effectLst/>
                <a:latin typeface="Calibri" panose="020F0502020204030204" pitchFamily="34" charset="0"/>
                <a:cs typeface="Calibri" panose="020F0502020204030204" pitchFamily="34" charset="0"/>
              </a:rPr>
              <a:t>- ”For what do you have that you did not receive ? If then you received it, why do you boast as if you did not receive it?” (1 Cor 4:7)</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If all that we have is the gift of the grace of God. </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highlight>
                  <a:srgbClr val="8AF8FF"/>
                </a:highlight>
                <a:latin typeface="Calibri" panose="020F0502020204030204" pitchFamily="34" charset="0"/>
                <a:cs typeface="Calibri" panose="020F0502020204030204" pitchFamily="34" charset="0"/>
              </a:rPr>
              <a:t>- If the very fact that I am alive and breathing this morning is as a result of God’s mercy, then why do </a:t>
            </a:r>
            <a:r>
              <a:rPr lang="en-AU" dirty="0">
                <a:solidFill>
                  <a:srgbClr val="000000"/>
                </a:solidFill>
                <a:highlight>
                  <a:srgbClr val="8AF8FF"/>
                </a:highlight>
                <a:latin typeface="Calibri" panose="020F0502020204030204" pitchFamily="34" charset="0"/>
                <a:cs typeface="Calibri" panose="020F0502020204030204" pitchFamily="34" charset="0"/>
              </a:rPr>
              <a:t>we </a:t>
            </a:r>
            <a:r>
              <a:rPr lang="en-AU" b="0" i="0" u="none" strike="noStrike" dirty="0">
                <a:solidFill>
                  <a:srgbClr val="000000"/>
                </a:solidFill>
                <a:effectLst/>
                <a:highlight>
                  <a:srgbClr val="8AF8FF"/>
                </a:highlight>
                <a:latin typeface="Calibri" panose="020F0502020204030204" pitchFamily="34" charset="0"/>
                <a:cs typeface="Calibri" panose="020F0502020204030204" pitchFamily="34" charset="0"/>
              </a:rPr>
              <a:t>boast and live as if we were entitled to the day that has been given to us</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We must humble ourselves before the throne of God, recognising that every good gift comes from above, and so we must boast only in the Lord</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4D737F2-CCE8-2C4F-8DE0-D60F97AFEF5B}" type="slidenum">
              <a:rPr lang="en-US" smtClean="0"/>
              <a:t>6</a:t>
            </a:fld>
            <a:endParaRPr lang="en-US" dirty="0"/>
          </a:p>
        </p:txBody>
      </p:sp>
    </p:spTree>
    <p:extLst>
      <p:ext uri="{BB962C8B-B14F-4D97-AF65-F5344CB8AC3E}">
        <p14:creationId xmlns:p14="http://schemas.microsoft.com/office/powerpoint/2010/main" val="58902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258763"/>
            <a:ext cx="3810000" cy="2143125"/>
          </a:xfrm>
        </p:spPr>
      </p:sp>
      <p:sp>
        <p:nvSpPr>
          <p:cNvPr id="3" name="Notes Placeholder 2"/>
          <p:cNvSpPr>
            <a:spLocks noGrp="1"/>
          </p:cNvSpPr>
          <p:nvPr>
            <p:ph type="body" idx="1"/>
          </p:nvPr>
        </p:nvSpPr>
        <p:spPr>
          <a:xfrm>
            <a:off x="127861" y="2571751"/>
            <a:ext cx="6602277" cy="6313486"/>
          </a:xfrm>
        </p:spPr>
        <p:txBody>
          <a:bodyPr/>
          <a:lstStyle/>
          <a:p>
            <a:pPr marL="171450" indent="-171450">
              <a:buFont typeface="Arial" panose="020B0604020202020204" pitchFamily="34" charset="0"/>
              <a:buChar char="•"/>
            </a:pPr>
            <a:r>
              <a:rPr lang="en-US" dirty="0">
                <a:highlight>
                  <a:srgbClr val="FFFF00"/>
                </a:highlight>
              </a:rPr>
              <a:t>“So whoever knows the right things to do and fails to do it, for him it is sin” (James 4:17)</a:t>
            </a:r>
            <a:br>
              <a:rPr lang="en-US" dirty="0"/>
            </a:br>
            <a:r>
              <a:rPr lang="en-US" dirty="0"/>
              <a:t>- What James is talking about here is the sin of omission</a:t>
            </a:r>
            <a:br>
              <a:rPr lang="en-US" dirty="0"/>
            </a:br>
            <a:r>
              <a:rPr lang="en-US" dirty="0"/>
              <a:t>– There are sins of commission. Which is when we do what we should not do. Such as adultery, murder, lust, stealing. We do that which we shouldn’t</a:t>
            </a:r>
            <a:br>
              <a:rPr lang="en-US" dirty="0"/>
            </a:br>
            <a:r>
              <a:rPr lang="en-US" dirty="0">
                <a:highlight>
                  <a:srgbClr val="8AF8FF"/>
                </a:highlight>
              </a:rPr>
              <a:t>- And then sins of omission is when we fail to do that which we should do. </a:t>
            </a:r>
            <a:br>
              <a:rPr lang="en-US" dirty="0"/>
            </a:br>
            <a:r>
              <a:rPr lang="en-US" dirty="0"/>
              <a:t>- Such as forgive others as we have been forgiven, loving our husbands or wives, loving our enemies.</a:t>
            </a:r>
            <a:br>
              <a:rPr lang="en-US" dirty="0"/>
            </a:br>
            <a:r>
              <a:rPr lang="en-US" dirty="0"/>
              <a:t>- These are things which we know we should do but don’t</a:t>
            </a:r>
            <a:br>
              <a:rPr lang="en-US" dirty="0"/>
            </a:br>
            <a:r>
              <a:rPr lang="en-US" dirty="0">
                <a:highlight>
                  <a:srgbClr val="8AF8FF"/>
                </a:highlight>
              </a:rPr>
              <a:t>- Sins of omission are as real and serious as sins of commission</a:t>
            </a:r>
          </a:p>
          <a:p>
            <a:pPr marL="171450" indent="-171450">
              <a:buFont typeface="Arial" panose="020B0604020202020204" pitchFamily="34" charset="0"/>
              <a:buChar char="•"/>
            </a:pPr>
            <a:r>
              <a:rPr lang="en-US" dirty="0">
                <a:highlight>
                  <a:srgbClr val="FFFF00"/>
                </a:highlight>
              </a:rPr>
              <a:t>James is beckoning his audience to live holy lives</a:t>
            </a:r>
            <a:br>
              <a:rPr lang="en-US" dirty="0"/>
            </a:br>
            <a:r>
              <a:rPr lang="en-US" dirty="0"/>
              <a:t>- In verse 13, James point out the wrong that they are doing</a:t>
            </a:r>
            <a:br>
              <a:rPr lang="en-US" dirty="0"/>
            </a:br>
            <a:r>
              <a:rPr lang="en-US" dirty="0"/>
              <a:t>- And then in verse 15 he corrects them by telling them, “Instead you ought to say”</a:t>
            </a:r>
            <a:br>
              <a:rPr lang="en-US" dirty="0"/>
            </a:br>
            <a:r>
              <a:rPr lang="en-US" dirty="0">
                <a:highlight>
                  <a:srgbClr val="8AF8FF"/>
                </a:highlight>
              </a:rPr>
              <a:t>- Now that we know the right thing to do, go and do it. Go and be holy, and live in accordance with that which is written in God’s Word</a:t>
            </a:r>
            <a:br>
              <a:rPr lang="en-US" dirty="0"/>
            </a:br>
            <a:r>
              <a:rPr lang="en-US" dirty="0"/>
              <a:t>- To fail to do so is a sin of omission. To know what is right and not to do it is sin</a:t>
            </a:r>
          </a:p>
          <a:p>
            <a:pPr marL="171450" indent="-171450">
              <a:buFont typeface="Arial" panose="020B0604020202020204" pitchFamily="34" charset="0"/>
              <a:buChar char="•"/>
            </a:pPr>
            <a:r>
              <a:rPr lang="en-US" dirty="0">
                <a:highlight>
                  <a:srgbClr val="FFFF00"/>
                </a:highlight>
              </a:rPr>
              <a:t>James is commanding urgency</a:t>
            </a:r>
            <a:br>
              <a:rPr lang="en-US" dirty="0"/>
            </a:br>
            <a:r>
              <a:rPr lang="en-US" dirty="0"/>
              <a:t>- Now that you know how to live, don’t be slow about it</a:t>
            </a:r>
            <a:br>
              <a:rPr lang="en-US" dirty="0"/>
            </a:br>
            <a:r>
              <a:rPr lang="en-US" dirty="0"/>
              <a:t>- Do not delay in being obedient to the commands of God</a:t>
            </a:r>
            <a:br>
              <a:rPr lang="en-US" dirty="0"/>
            </a:br>
            <a:r>
              <a:rPr lang="en-US" dirty="0">
                <a:highlight>
                  <a:srgbClr val="8AF8FF"/>
                </a:highlight>
              </a:rPr>
              <a:t>- Do not delay in always making our plans be in alignment with the will of God</a:t>
            </a:r>
            <a:br>
              <a:rPr lang="en-US" dirty="0"/>
            </a:br>
            <a:r>
              <a:rPr lang="en-US" dirty="0"/>
              <a:t>- It is sinful to defer obedience to the gospel</a:t>
            </a:r>
            <a:br>
              <a:rPr lang="en-US" dirty="0"/>
            </a:br>
            <a:r>
              <a:rPr lang="en-US" dirty="0"/>
              <a:t>- Are you here today saying, “I am going to repent and believe in Jesus Christ as Lord and </a:t>
            </a:r>
            <a:r>
              <a:rPr lang="en-US" dirty="0" err="1"/>
              <a:t>Saviour</a:t>
            </a:r>
            <a:r>
              <a:rPr lang="en-US" dirty="0"/>
              <a:t>”</a:t>
            </a:r>
            <a:br>
              <a:rPr lang="en-US" dirty="0"/>
            </a:br>
            <a:r>
              <a:rPr lang="en-US" dirty="0">
                <a:highlight>
                  <a:srgbClr val="8AF8FF"/>
                </a:highlight>
              </a:rPr>
              <a:t>- Then repent and believe today, for you do not know what tomorrow will bring</a:t>
            </a:r>
            <a:br>
              <a:rPr lang="en-US" dirty="0"/>
            </a:br>
            <a:r>
              <a:rPr lang="en-US" dirty="0"/>
              <a:t>- God welcomes you with open arms</a:t>
            </a:r>
            <a:br>
              <a:rPr lang="en-US" dirty="0"/>
            </a:br>
            <a:r>
              <a:rPr lang="en-US" dirty="0"/>
              <a:t>- Brothers and sisters in Christ. Do you read the great commission, to go and tell others of the good news of Jesus Christ, that </a:t>
            </a:r>
            <a:r>
              <a:rPr lang="en-US"/>
              <a:t>we are all </a:t>
            </a:r>
            <a:r>
              <a:rPr lang="en-US" dirty="0"/>
              <a:t>sinners, and Jesus Christ is our only hope of being saved </a:t>
            </a:r>
            <a:r>
              <a:rPr lang="en-US"/>
              <a:t>from an eternity in hell</a:t>
            </a:r>
            <a:br>
              <a:rPr lang="en-US" dirty="0"/>
            </a:br>
            <a:r>
              <a:rPr lang="en-US" dirty="0">
                <a:highlight>
                  <a:srgbClr val="8AF8FF"/>
                </a:highlight>
              </a:rPr>
              <a:t>- Do not think, that one day I will do that. Are you saved? Do you know the gospel of Jesus Christ? </a:t>
            </a:r>
            <a:br>
              <a:rPr lang="en-US" dirty="0"/>
            </a:br>
            <a:r>
              <a:rPr lang="en-US" dirty="0"/>
              <a:t>- Then go, go and share this good news, that others may enter the kingdom of God</a:t>
            </a:r>
            <a:br>
              <a:rPr lang="en-US" dirty="0"/>
            </a:br>
            <a:r>
              <a:rPr lang="en-US" dirty="0"/>
              <a:t>- If we are saved, by the Holy Spirit that now lives inside us God will help us in getting about this holy business of serving the Lord Jesus Christ</a:t>
            </a:r>
            <a:br>
              <a:rPr lang="en-US" dirty="0"/>
            </a:br>
            <a:r>
              <a:rPr lang="en-US" dirty="0">
                <a:highlight>
                  <a:srgbClr val="8AF8FF"/>
                </a:highlight>
              </a:rPr>
              <a:t>- “What is your life” You are but a mist, here today, and gone tomorrow. Be up and doing, for soon we will be called home</a:t>
            </a:r>
          </a:p>
        </p:txBody>
      </p:sp>
      <p:sp>
        <p:nvSpPr>
          <p:cNvPr id="4" name="Slide Number Placeholder 3"/>
          <p:cNvSpPr>
            <a:spLocks noGrp="1"/>
          </p:cNvSpPr>
          <p:nvPr>
            <p:ph type="sldNum" sz="quarter" idx="5"/>
          </p:nvPr>
        </p:nvSpPr>
        <p:spPr/>
        <p:txBody>
          <a:bodyPr/>
          <a:lstStyle/>
          <a:p>
            <a:fld id="{84D737F2-CCE8-2C4F-8DE0-D60F97AFEF5B}" type="slidenum">
              <a:rPr lang="en-US" smtClean="0"/>
              <a:t>7</a:t>
            </a:fld>
            <a:endParaRPr lang="en-US"/>
          </a:p>
        </p:txBody>
      </p:sp>
    </p:spTree>
    <p:extLst>
      <p:ext uri="{BB962C8B-B14F-4D97-AF65-F5344CB8AC3E}">
        <p14:creationId xmlns:p14="http://schemas.microsoft.com/office/powerpoint/2010/main" val="189704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290513"/>
            <a:ext cx="4057650" cy="2282825"/>
          </a:xfrm>
        </p:spPr>
      </p:sp>
      <p:sp>
        <p:nvSpPr>
          <p:cNvPr id="3" name="Notes Placeholder 2"/>
          <p:cNvSpPr>
            <a:spLocks noGrp="1"/>
          </p:cNvSpPr>
          <p:nvPr>
            <p:ph type="body" idx="1"/>
          </p:nvPr>
        </p:nvSpPr>
        <p:spPr>
          <a:xfrm>
            <a:off x="143359" y="2771775"/>
            <a:ext cx="6571281" cy="6081712"/>
          </a:xfrm>
        </p:spPr>
        <p:txBody>
          <a:bodyPr/>
          <a:lstStyle/>
          <a:p>
            <a:pPr marL="171450" indent="-171450">
              <a:buFont typeface="Arial" panose="020B0604020202020204" pitchFamily="34" charset="0"/>
              <a:buChar char="•"/>
            </a:pPr>
            <a:r>
              <a:rPr lang="en-US" dirty="0">
                <a:highlight>
                  <a:srgbClr val="FFFF00"/>
                </a:highlight>
              </a:rPr>
              <a:t>A final implication – we ought to be reminded of our desperate need for the grace of God = be humble</a:t>
            </a:r>
            <a:br>
              <a:rPr lang="en-US" dirty="0"/>
            </a:br>
            <a:r>
              <a:rPr lang="en-US" dirty="0"/>
              <a:t>- Though James was written earlier than when Paul wrote Romans, all of Scripture is God-breathed as one cohesive book</a:t>
            </a:r>
            <a:br>
              <a:rPr lang="en-US" dirty="0"/>
            </a:br>
            <a:r>
              <a:rPr lang="en-US" dirty="0"/>
              <a:t>- This verse, causes me to think of Romans 7</a:t>
            </a:r>
            <a:br>
              <a:rPr lang="en-US" dirty="0"/>
            </a:br>
            <a:r>
              <a:rPr lang="en-US" b="1" dirty="0">
                <a:highlight>
                  <a:srgbClr val="8AF8FF"/>
                </a:highlight>
              </a:rPr>
              <a:t>- Romans 7:18-19 – “</a:t>
            </a:r>
            <a:r>
              <a:rPr lang="en-AU" b="1" i="0" u="none" strike="noStrike" dirty="0">
                <a:solidFill>
                  <a:srgbClr val="000000"/>
                </a:solidFill>
                <a:effectLst/>
                <a:highlight>
                  <a:srgbClr val="8AF8FF"/>
                </a:highlight>
                <a:latin typeface="Calibri" panose="020F0502020204030204" pitchFamily="34" charset="0"/>
                <a:cs typeface="Calibri" panose="020F0502020204030204" pitchFamily="34" charset="0"/>
              </a:rPr>
              <a:t>For I know that nothing good dwells in me, that is, in my flesh. For I have the desire to do what is right, but not the ability to carry it out. </a:t>
            </a:r>
            <a:r>
              <a:rPr lang="en-AU" b="1" i="0" u="none" strike="noStrike" baseline="30000" dirty="0">
                <a:solidFill>
                  <a:srgbClr val="000000"/>
                </a:solidFill>
                <a:effectLst/>
                <a:highlight>
                  <a:srgbClr val="8AF8FF"/>
                </a:highlight>
                <a:latin typeface="Calibri" panose="020F0502020204030204" pitchFamily="34" charset="0"/>
                <a:cs typeface="Calibri" panose="020F0502020204030204" pitchFamily="34" charset="0"/>
              </a:rPr>
              <a:t>19 </a:t>
            </a:r>
            <a:r>
              <a:rPr lang="en-AU" b="1" i="0" u="none" strike="noStrike" dirty="0">
                <a:solidFill>
                  <a:srgbClr val="000000"/>
                </a:solidFill>
                <a:effectLst/>
                <a:highlight>
                  <a:srgbClr val="8AF8FF"/>
                </a:highlight>
                <a:latin typeface="Calibri" panose="020F0502020204030204" pitchFamily="34" charset="0"/>
                <a:cs typeface="Calibri" panose="020F0502020204030204" pitchFamily="34" charset="0"/>
              </a:rPr>
              <a:t>For I do not do the good I want, but the evil I do not want is what I keep on doing”</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While we are here on earth, in our fallen state, though we may know what is the right thing to do, because of the Holy Spirit which now dwells in us, we will still sin, and so we wage war against the flesh</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We will not be perfect this sid</a:t>
            </a:r>
            <a:r>
              <a:rPr lang="en-AU" dirty="0">
                <a:solidFill>
                  <a:srgbClr val="000000"/>
                </a:solidFill>
                <a:latin typeface="Calibri" panose="020F0502020204030204" pitchFamily="34" charset="0"/>
                <a:cs typeface="Calibri" panose="020F0502020204030204" pitchFamily="34" charset="0"/>
              </a:rPr>
              <a:t>e of heaven, but by the grace of God we press on, and in His power we must be killing sin</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highlight>
                  <a:srgbClr val="8AF8FF"/>
                </a:highlight>
                <a:latin typeface="Calibri" panose="020F0502020204030204" pitchFamily="34" charset="0"/>
                <a:cs typeface="Calibri" panose="020F0502020204030204" pitchFamily="34" charset="0"/>
              </a:rPr>
              <a:t>- </a:t>
            </a:r>
            <a:r>
              <a:rPr lang="en-AU" dirty="0">
                <a:solidFill>
                  <a:srgbClr val="000000"/>
                </a:solidFill>
                <a:highlight>
                  <a:srgbClr val="8AF8FF"/>
                </a:highlight>
                <a:latin typeface="Calibri" panose="020F0502020204030204" pitchFamily="34" charset="0"/>
                <a:cs typeface="Calibri" panose="020F0502020204030204" pitchFamily="34" charset="0"/>
              </a:rPr>
              <a:t>But </a:t>
            </a:r>
            <a:r>
              <a:rPr lang="en-AU" b="0" i="0" u="none" strike="noStrike" dirty="0">
                <a:solidFill>
                  <a:srgbClr val="000000"/>
                </a:solidFill>
                <a:effectLst/>
                <a:highlight>
                  <a:srgbClr val="8AF8FF"/>
                </a:highlight>
                <a:latin typeface="Calibri" panose="020F0502020204030204" pitchFamily="34" charset="0"/>
                <a:cs typeface="Calibri" panose="020F0502020204030204" pitchFamily="34" charset="0"/>
              </a:rPr>
              <a:t>we praise God that it was not by our works that we are saved, but by grace alone through faith alone in Christ alone, and that there is now no condemnation to those who are in Christ Jesus</a:t>
            </a:r>
          </a:p>
          <a:p>
            <a:pPr marL="171450" indent="-171450">
              <a:buFont typeface="Arial" panose="020B0604020202020204" pitchFamily="34" charset="0"/>
              <a:buChar char="•"/>
            </a:pPr>
            <a:r>
              <a:rPr lang="en-AU" b="0" i="0" u="none" strike="noStrike" dirty="0">
                <a:solidFill>
                  <a:srgbClr val="000000"/>
                </a:solidFill>
                <a:effectLst/>
                <a:highlight>
                  <a:srgbClr val="FFFF00"/>
                </a:highlight>
                <a:latin typeface="Calibri" panose="020F0502020204030204" pitchFamily="34" charset="0"/>
                <a:cs typeface="Calibri" panose="020F0502020204030204" pitchFamily="34" charset="0"/>
              </a:rPr>
              <a:t>Though you will fail in your obedience, and cannot keep the moral law perfectly, remember Christ</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Remember that he came and lived the perfect life, in perfect obedience to the law of God. </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Went to the cross as the perfect substitute in my place</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highlight>
                  <a:srgbClr val="8AF8FF"/>
                </a:highlight>
                <a:latin typeface="Calibri" panose="020F0502020204030204" pitchFamily="34" charset="0"/>
                <a:cs typeface="Calibri" panose="020F0502020204030204" pitchFamily="34" charset="0"/>
              </a:rPr>
              <a:t>- Taking on yours and my sin, and taking on the full wrath of God. </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Was buried and then raised to life on the third day, for our justification, that we might be made right with God</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With our sin having now been imputed to Christ on the cross, the believer receives Christ’s perfect righteousness</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highlight>
                  <a:srgbClr val="8AF8FF"/>
                </a:highlight>
                <a:latin typeface="Calibri" panose="020F0502020204030204" pitchFamily="34" charset="0"/>
                <a:cs typeface="Calibri" panose="020F0502020204030204" pitchFamily="34" charset="0"/>
              </a:rPr>
              <a:t>- So that we can now stand before an infinitely holy and just God, by the blood and finished work of Jesus Christ, not as a guilty condemned sinner, but as a child of God</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Though you will fail, and though you will sin as a Christian, remember Christ</a:t>
            </a:r>
            <a:br>
              <a:rPr lang="en-AU" dirty="0">
                <a:solidFill>
                  <a:srgbClr val="000000"/>
                </a:solidFill>
                <a:latin typeface="Calibri" panose="020F0502020204030204" pitchFamily="34" charset="0"/>
                <a:cs typeface="Calibri" panose="020F0502020204030204" pitchFamily="34" charset="0"/>
              </a:rPr>
            </a:br>
            <a:r>
              <a:rPr lang="en-AU" dirty="0">
                <a:solidFill>
                  <a:srgbClr val="000000"/>
                </a:solidFill>
                <a:latin typeface="Calibri" panose="020F0502020204030204" pitchFamily="34" charset="0"/>
                <a:cs typeface="Calibri" panose="020F0502020204030204" pitchFamily="34" charset="0"/>
              </a:rPr>
              <a:t>- R</a:t>
            </a:r>
            <a:r>
              <a:rPr lang="en-AU" b="0" i="0" u="none" strike="noStrike" dirty="0">
                <a:solidFill>
                  <a:srgbClr val="000000"/>
                </a:solidFill>
                <a:effectLst/>
                <a:latin typeface="Calibri" panose="020F0502020204030204" pitchFamily="34" charset="0"/>
                <a:cs typeface="Calibri" panose="020F0502020204030204" pitchFamily="34" charset="0"/>
              </a:rPr>
              <a:t>emember all that he has done for you, and know that when you sin, you have an advocate in Jesus Christ who is faithful and just to forgive us of all our sins</a:t>
            </a:r>
          </a:p>
          <a:p>
            <a:pPr marL="171450" indent="-171450">
              <a:buFont typeface="Arial" panose="020B0604020202020204" pitchFamily="34" charset="0"/>
              <a:buChar char="•"/>
            </a:pPr>
            <a:r>
              <a:rPr lang="en-AU" b="0" i="0" u="none" strike="noStrike" dirty="0">
                <a:solidFill>
                  <a:srgbClr val="000000"/>
                </a:solidFill>
                <a:effectLst/>
                <a:highlight>
                  <a:srgbClr val="FFFF00"/>
                </a:highlight>
                <a:latin typeface="Calibri" panose="020F0502020204030204" pitchFamily="34" charset="0"/>
                <a:cs typeface="Calibri" panose="020F0502020204030204" pitchFamily="34" charset="0"/>
              </a:rPr>
              <a:t>Be humble, trust God. “For we are his workmanship, created in Christ Jesus for good works, which God prepared before hand, that we should walk in them” (Eph 2:10)</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You are not saved by good works, but for good works, so be holy as the Lord your God is holy</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latin typeface="Calibri" panose="020F0502020204030204" pitchFamily="34" charset="0"/>
                <a:cs typeface="Calibri" panose="020F0502020204030204" pitchFamily="34" charset="0"/>
              </a:rPr>
              <a:t>- Allow His Spirit to work in you and through you to do the good works which God prepared beforehand</a:t>
            </a:r>
            <a:br>
              <a:rPr lang="en-AU" b="0" i="0" u="none" strike="noStrike" dirty="0">
                <a:solidFill>
                  <a:srgbClr val="000000"/>
                </a:solidFill>
                <a:effectLst/>
                <a:latin typeface="Calibri" panose="020F0502020204030204" pitchFamily="34" charset="0"/>
                <a:cs typeface="Calibri" panose="020F0502020204030204" pitchFamily="34" charset="0"/>
              </a:rPr>
            </a:br>
            <a:r>
              <a:rPr lang="en-AU" b="0" i="0" u="none" strike="noStrike" dirty="0">
                <a:solidFill>
                  <a:srgbClr val="000000"/>
                </a:solidFill>
                <a:effectLst/>
                <a:highlight>
                  <a:srgbClr val="8AF8FF"/>
                </a:highlight>
                <a:latin typeface="Calibri" panose="020F0502020204030204" pitchFamily="34" charset="0"/>
                <a:cs typeface="Calibri" panose="020F0502020204030204" pitchFamily="34" charset="0"/>
              </a:rPr>
              <a:t>- Do the good you know you ought to do, do it sincerely, do it wholeheartedly, and do it immediately</a:t>
            </a:r>
            <a:endParaRPr lang="en-US" dirty="0">
              <a:highlight>
                <a:srgbClr val="8AF8FF"/>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4D737F2-CCE8-2C4F-8DE0-D60F97AFEF5B}" type="slidenum">
              <a:rPr lang="en-US" smtClean="0"/>
              <a:t>8</a:t>
            </a:fld>
            <a:endParaRPr lang="en-US"/>
          </a:p>
        </p:txBody>
      </p:sp>
    </p:spTree>
    <p:extLst>
      <p:ext uri="{BB962C8B-B14F-4D97-AF65-F5344CB8AC3E}">
        <p14:creationId xmlns:p14="http://schemas.microsoft.com/office/powerpoint/2010/main" val="3322461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5486400" cy="3086100"/>
          </a:xfrm>
        </p:spPr>
      </p:sp>
      <p:sp>
        <p:nvSpPr>
          <p:cNvPr id="3" name="Notes Placeholder 2"/>
          <p:cNvSpPr>
            <a:spLocks noGrp="1"/>
          </p:cNvSpPr>
          <p:nvPr>
            <p:ph type="body" idx="1"/>
          </p:nvPr>
        </p:nvSpPr>
        <p:spPr>
          <a:xfrm>
            <a:off x="182106" y="3594637"/>
            <a:ext cx="6493788" cy="4944929"/>
          </a:xfrm>
        </p:spPr>
        <p:txBody>
          <a:bodyPr/>
          <a:lstStyle/>
          <a:p>
            <a:pPr marL="171450" indent="-171450">
              <a:buFont typeface="Arial" panose="020B0604020202020204" pitchFamily="34" charset="0"/>
              <a:buChar char="•"/>
            </a:pPr>
            <a:r>
              <a:rPr lang="en-US" dirty="0">
                <a:highlight>
                  <a:srgbClr val="FFFF00"/>
                </a:highlight>
              </a:rPr>
              <a:t>May God continue to remind us of our mortality and our humanity</a:t>
            </a:r>
            <a:br>
              <a:rPr lang="en-US" dirty="0"/>
            </a:br>
            <a:r>
              <a:rPr lang="en-US" dirty="0"/>
              <a:t>- May we never forget just how fragile our life is, and that our lives are so short. That we are not masters of our own destiny</a:t>
            </a:r>
            <a:br>
              <a:rPr lang="en-US" dirty="0"/>
            </a:br>
            <a:r>
              <a:rPr lang="en-US" dirty="0"/>
              <a:t>- Nothing is certain but uncertainty. And it is a foolish thing to build your life upon that which has no certainty of ever coming about</a:t>
            </a:r>
            <a:br>
              <a:rPr lang="en-US" dirty="0"/>
            </a:br>
            <a:r>
              <a:rPr lang="en-US" dirty="0">
                <a:highlight>
                  <a:srgbClr val="8AF8FF"/>
                </a:highlight>
              </a:rPr>
              <a:t>- The foolish person plans only thinking of themselves</a:t>
            </a:r>
            <a:br>
              <a:rPr lang="en-US" dirty="0"/>
            </a:br>
            <a:r>
              <a:rPr lang="en-US" dirty="0"/>
              <a:t>- But we forget that…</a:t>
            </a:r>
          </a:p>
          <a:p>
            <a:pPr marL="171450" indent="-171450">
              <a:buFont typeface="Arial" panose="020B0604020202020204" pitchFamily="34" charset="0"/>
              <a:buChar char="•"/>
            </a:pPr>
            <a:r>
              <a:rPr lang="en-US" dirty="0">
                <a:highlight>
                  <a:srgbClr val="FFFF00"/>
                </a:highlight>
              </a:rPr>
              <a:t>God alone is sovereign. So let our hearts cry always be, “If the Lord wills”</a:t>
            </a:r>
            <a:br>
              <a:rPr lang="en-US" dirty="0"/>
            </a:br>
            <a:r>
              <a:rPr lang="en-US" dirty="0"/>
              <a:t>- We are not our own, we have been bought with a price. For God did not spare His one and only Son</a:t>
            </a:r>
            <a:br>
              <a:rPr lang="en-US" dirty="0"/>
            </a:br>
            <a:r>
              <a:rPr lang="en-US" dirty="0"/>
              <a:t>- He will not leave the future of His children up to chance. He will not abandon His people</a:t>
            </a:r>
            <a:br>
              <a:rPr lang="en-US" dirty="0"/>
            </a:br>
            <a:r>
              <a:rPr lang="en-US" dirty="0">
                <a:highlight>
                  <a:srgbClr val="8AF8FF"/>
                </a:highlight>
              </a:rPr>
              <a:t>- Our God is a faithful God, who knows the beginning from the end, and is intimately involved in all that occurs, whether we live or die, right down to the circumstances and events of each of our lives</a:t>
            </a:r>
            <a:br>
              <a:rPr lang="en-US" dirty="0"/>
            </a:br>
            <a:r>
              <a:rPr lang="en-US" dirty="0"/>
              <a:t>- All this occurs within the mystery that is the providence of God</a:t>
            </a:r>
          </a:p>
          <a:p>
            <a:pPr marL="171450" indent="-171450">
              <a:buFont typeface="Arial" panose="020B0604020202020204" pitchFamily="34" charset="0"/>
              <a:buChar char="•"/>
            </a:pPr>
            <a:r>
              <a:rPr lang="en-US" dirty="0">
                <a:highlight>
                  <a:srgbClr val="FFFF00"/>
                </a:highlight>
              </a:rPr>
              <a:t>When all is said and done, I know that God will one day make all things new</a:t>
            </a:r>
            <a:br>
              <a:rPr lang="en-US" dirty="0"/>
            </a:br>
            <a:r>
              <a:rPr lang="en-US" dirty="0"/>
              <a:t> - And day by day, by His Holy Spirit He is sanctifying His children, that we might become more like Jesus, and that we might do that which glorifies Him</a:t>
            </a:r>
            <a:br>
              <a:rPr lang="en-US" dirty="0"/>
            </a:br>
            <a:r>
              <a:rPr lang="en-US" dirty="0"/>
              <a:t>- And as His children, let us wait with confident assurance, with our lives in the hands of God Almighty  our heavenly Father, who will one day raise us up to be with Him forever</a:t>
            </a:r>
            <a:br>
              <a:rPr lang="en-US" dirty="0"/>
            </a:br>
            <a:r>
              <a:rPr lang="en-US" dirty="0">
                <a:highlight>
                  <a:srgbClr val="8AF8FF"/>
                </a:highlight>
              </a:rPr>
              <a:t>- Where all sin will be cast away for eternity. My eyes will no longer behold the suffering and evil in this world that is a result of sin</a:t>
            </a:r>
            <a:br>
              <a:rPr lang="en-US" dirty="0"/>
            </a:br>
            <a:r>
              <a:rPr lang="en-US" dirty="0"/>
              <a:t>- My eyes will be fixated on the beauty and the glory of God, and there I will be, forever praising His glorious name</a:t>
            </a:r>
            <a:br>
              <a:rPr lang="en-US" dirty="0"/>
            </a:br>
            <a:r>
              <a:rPr lang="en-US" dirty="0"/>
              <a:t>- I am nothing, apart from the grace and mercy of God</a:t>
            </a:r>
            <a:br>
              <a:rPr lang="en-US" dirty="0"/>
            </a:br>
            <a:r>
              <a:rPr lang="en-US" dirty="0">
                <a:highlight>
                  <a:srgbClr val="8AF8FF"/>
                </a:highlight>
              </a:rPr>
              <a:t>- And so for this reason, I only have one boast, so let all my boast be in Jesus Christ alone</a:t>
            </a:r>
            <a:br>
              <a:rPr lang="en-US" dirty="0">
                <a:highlight>
                  <a:srgbClr val="8AF8FF"/>
                </a:highlight>
              </a:rPr>
            </a:br>
            <a:br>
              <a:rPr lang="en-US" dirty="0"/>
            </a:br>
            <a:endParaRPr lang="en-US" dirty="0"/>
          </a:p>
        </p:txBody>
      </p:sp>
      <p:sp>
        <p:nvSpPr>
          <p:cNvPr id="4" name="Slide Number Placeholder 3"/>
          <p:cNvSpPr>
            <a:spLocks noGrp="1"/>
          </p:cNvSpPr>
          <p:nvPr>
            <p:ph type="sldNum" sz="quarter" idx="5"/>
          </p:nvPr>
        </p:nvSpPr>
        <p:spPr/>
        <p:txBody>
          <a:bodyPr/>
          <a:lstStyle/>
          <a:p>
            <a:fld id="{84D737F2-CCE8-2C4F-8DE0-D60F97AFEF5B}" type="slidenum">
              <a:rPr lang="en-US" smtClean="0"/>
              <a:t>9</a:t>
            </a:fld>
            <a:endParaRPr lang="en-US" dirty="0"/>
          </a:p>
        </p:txBody>
      </p:sp>
    </p:spTree>
    <p:extLst>
      <p:ext uri="{BB962C8B-B14F-4D97-AF65-F5344CB8AC3E}">
        <p14:creationId xmlns:p14="http://schemas.microsoft.com/office/powerpoint/2010/main" val="520936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E6A0-BBFD-3C45-AA11-175388CFFA1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EBED70-22AD-46AC-859A-57611C2F60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CC1F43-A0BB-9B8B-9501-8004D7CB91EA}"/>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5" name="Footer Placeholder 4">
            <a:extLst>
              <a:ext uri="{FF2B5EF4-FFF2-40B4-BE49-F238E27FC236}">
                <a16:creationId xmlns:a16="http://schemas.microsoft.com/office/drawing/2014/main" id="{122110FA-37CF-AC0C-0406-15B53751C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20521-A6D9-9829-7492-DB67F5DA74FC}"/>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394929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00DA-2F67-0FF3-CFDF-F15CAF0CDC7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7CB28ED-4AE4-6789-F08B-A2E7136286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9058CB-1B26-A47D-AAB6-17C773FC5F97}"/>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5" name="Footer Placeholder 4">
            <a:extLst>
              <a:ext uri="{FF2B5EF4-FFF2-40B4-BE49-F238E27FC236}">
                <a16:creationId xmlns:a16="http://schemas.microsoft.com/office/drawing/2014/main" id="{93FF07B2-ABE7-4268-A80C-D54994D97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ADA7C-3030-D87A-C926-7FC3E01582E9}"/>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47487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3E69C9-5FE5-09CD-6446-1EF1165497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5F9E64-AE52-AF06-0F2E-454E10E3C9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2E5E82-75A5-8176-5D43-0F9E0F6D6D21}"/>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5" name="Footer Placeholder 4">
            <a:extLst>
              <a:ext uri="{FF2B5EF4-FFF2-40B4-BE49-F238E27FC236}">
                <a16:creationId xmlns:a16="http://schemas.microsoft.com/office/drawing/2014/main" id="{F6C616BB-D32C-4457-9B10-38B70F799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4437A-5A1A-19D3-5FCD-C9A5F939E407}"/>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29067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4D8E-C672-5388-9BFB-E87F80AE579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37901F-5F50-23F6-CEF2-6126B0E7FC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DDDD00-34DC-A029-7FCE-8CDDAE9DD83D}"/>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5" name="Footer Placeholder 4">
            <a:extLst>
              <a:ext uri="{FF2B5EF4-FFF2-40B4-BE49-F238E27FC236}">
                <a16:creationId xmlns:a16="http://schemas.microsoft.com/office/drawing/2014/main" id="{D521B599-7969-07B2-53F3-B7309D3D5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0A748-D3B1-D2DF-FC43-42614EBE69CF}"/>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53631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A9CE-1E54-6C9E-2966-1C3217002E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900A228-4836-2798-592E-8351156535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AF934F4-FAE0-E7FA-91E7-EA5334635741}"/>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5" name="Footer Placeholder 4">
            <a:extLst>
              <a:ext uri="{FF2B5EF4-FFF2-40B4-BE49-F238E27FC236}">
                <a16:creationId xmlns:a16="http://schemas.microsoft.com/office/drawing/2014/main" id="{66489ACF-93C5-197E-E1C3-91648DCBB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3865F-C7FF-04A9-EBD7-4D91F595B17D}"/>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327376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624C-5586-21DC-5EF9-6587DCF815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9C17BB-F6E0-0E75-2D7C-D1771533451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E6D8997-A90A-9870-A977-5B3836FB22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1EE1299-6D27-656F-00B7-9FFC7B4F4E96}"/>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6" name="Footer Placeholder 5">
            <a:extLst>
              <a:ext uri="{FF2B5EF4-FFF2-40B4-BE49-F238E27FC236}">
                <a16:creationId xmlns:a16="http://schemas.microsoft.com/office/drawing/2014/main" id="{7447800D-65F1-DC13-3D67-B84BC8BD0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A2133-78E6-5C41-82F0-8EB1C355598D}"/>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196844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7EDA1-1AF2-3C5E-C7BA-714DD56B9D0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91F662-048C-FB79-BA4A-A2B9F48F7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1CE68C-A76D-50C8-1EDE-9763551348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C00FFD1-A09B-0272-BDE0-2301783CA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11CFCA9-9EB4-DCAE-461C-A0E678BBA17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39D7779-717F-5395-33F4-9BE807763D3D}"/>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8" name="Footer Placeholder 7">
            <a:extLst>
              <a:ext uri="{FF2B5EF4-FFF2-40B4-BE49-F238E27FC236}">
                <a16:creationId xmlns:a16="http://schemas.microsoft.com/office/drawing/2014/main" id="{D95757FF-4A24-DEBD-8033-8651C01894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2C6188-0BFD-0736-C3BB-A1A98EB304A2}"/>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373929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FD182-1B57-0209-3C23-2650BAA4499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614635E-AE71-3218-666D-83060A3B6142}"/>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4" name="Footer Placeholder 3">
            <a:extLst>
              <a:ext uri="{FF2B5EF4-FFF2-40B4-BE49-F238E27FC236}">
                <a16:creationId xmlns:a16="http://schemas.microsoft.com/office/drawing/2014/main" id="{4489E1CF-5EF1-6676-6D38-CF76CB9E89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2E262-3183-B4F2-CD49-F6E947E344CE}"/>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442235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14FE0A-8067-6C7E-9260-7F8CF9D1CE10}"/>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3" name="Footer Placeholder 2">
            <a:extLst>
              <a:ext uri="{FF2B5EF4-FFF2-40B4-BE49-F238E27FC236}">
                <a16:creationId xmlns:a16="http://schemas.microsoft.com/office/drawing/2014/main" id="{D403699F-BA65-7243-B455-A565B56DD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2BD34-AA72-9FD5-0892-4711B7A6022B}"/>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174489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441A-8D6B-126D-9DCA-F658A941B2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42EFD87-28AE-9433-B0AE-522101AD8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9E377C3-C8BD-39DD-FD44-91F82E139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90D0E0-EAAC-707D-FD21-1941560E29AC}"/>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6" name="Footer Placeholder 5">
            <a:extLst>
              <a:ext uri="{FF2B5EF4-FFF2-40B4-BE49-F238E27FC236}">
                <a16:creationId xmlns:a16="http://schemas.microsoft.com/office/drawing/2014/main" id="{35A3EB57-B530-1FB4-8CBC-CB0C7E5E1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B6235-5861-0246-1F6D-732E62DCDC25}"/>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180735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A518-FCBD-7EE8-7804-A3C6B06D7E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FC6C668-2E09-FF36-A0B2-2E5C481FB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BDF49D-CA2C-91A5-049D-66D94923C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6264DC-0E05-ECBA-9EB6-BE331D44A62A}"/>
              </a:ext>
            </a:extLst>
          </p:cNvPr>
          <p:cNvSpPr>
            <a:spLocks noGrp="1"/>
          </p:cNvSpPr>
          <p:nvPr>
            <p:ph type="dt" sz="half" idx="10"/>
          </p:nvPr>
        </p:nvSpPr>
        <p:spPr/>
        <p:txBody>
          <a:bodyPr/>
          <a:lstStyle/>
          <a:p>
            <a:fld id="{93B8A37E-F437-0245-886A-951CC280847F}" type="datetimeFigureOut">
              <a:rPr lang="en-US" smtClean="0"/>
              <a:t>2/16/2025</a:t>
            </a:fld>
            <a:endParaRPr lang="en-US"/>
          </a:p>
        </p:txBody>
      </p:sp>
      <p:sp>
        <p:nvSpPr>
          <p:cNvPr id="6" name="Footer Placeholder 5">
            <a:extLst>
              <a:ext uri="{FF2B5EF4-FFF2-40B4-BE49-F238E27FC236}">
                <a16:creationId xmlns:a16="http://schemas.microsoft.com/office/drawing/2014/main" id="{160F64C6-E59C-9ADB-A6E5-3B4BDF407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9957F-F43C-A4D4-0429-28DC336922F2}"/>
              </a:ext>
            </a:extLst>
          </p:cNvPr>
          <p:cNvSpPr>
            <a:spLocks noGrp="1"/>
          </p:cNvSpPr>
          <p:nvPr>
            <p:ph type="sldNum" sz="quarter" idx="12"/>
          </p:nvPr>
        </p:nvSpPr>
        <p:spPr/>
        <p:txBody>
          <a:bodyPr/>
          <a:lstStyle/>
          <a:p>
            <a:fld id="{249AC6DF-0F79-0F49-B06A-51F5EED1387B}" type="slidenum">
              <a:rPr lang="en-US" smtClean="0"/>
              <a:t>‹#›</a:t>
            </a:fld>
            <a:endParaRPr lang="en-US"/>
          </a:p>
        </p:txBody>
      </p:sp>
    </p:spTree>
    <p:extLst>
      <p:ext uri="{BB962C8B-B14F-4D97-AF65-F5344CB8AC3E}">
        <p14:creationId xmlns:p14="http://schemas.microsoft.com/office/powerpoint/2010/main" val="404049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9F8CE-4E42-7048-06F9-38C7F9FA53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E5DDD7F-3AE8-13F8-1B70-6DCC0E15C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815E41-E702-6D2A-0135-699CE1FB9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B8A37E-F437-0245-886A-951CC280847F}" type="datetimeFigureOut">
              <a:rPr lang="en-US" smtClean="0"/>
              <a:t>2/16/2025</a:t>
            </a:fld>
            <a:endParaRPr lang="en-US"/>
          </a:p>
        </p:txBody>
      </p:sp>
      <p:sp>
        <p:nvSpPr>
          <p:cNvPr id="5" name="Footer Placeholder 4">
            <a:extLst>
              <a:ext uri="{FF2B5EF4-FFF2-40B4-BE49-F238E27FC236}">
                <a16:creationId xmlns:a16="http://schemas.microsoft.com/office/drawing/2014/main" id="{8AC0C9ED-9040-A335-D392-99325EDD1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E96873-FD66-2849-E62A-6879B428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9AC6DF-0F79-0F49-B06A-51F5EED1387B}" type="slidenum">
              <a:rPr lang="en-US" smtClean="0"/>
              <a:t>‹#›</a:t>
            </a:fld>
            <a:endParaRPr lang="en-US"/>
          </a:p>
        </p:txBody>
      </p:sp>
    </p:spTree>
    <p:extLst>
      <p:ext uri="{BB962C8B-B14F-4D97-AF65-F5344CB8AC3E}">
        <p14:creationId xmlns:p14="http://schemas.microsoft.com/office/powerpoint/2010/main" val="1943259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coin&#10;&#10;AI-generated content may be incorrect.">
            <a:extLst>
              <a:ext uri="{FF2B5EF4-FFF2-40B4-BE49-F238E27FC236}">
                <a16:creationId xmlns:a16="http://schemas.microsoft.com/office/drawing/2014/main" id="{1596AE66-8D34-E338-FE16-4DB046B3134F}"/>
              </a:ext>
            </a:extLst>
          </p:cNvPr>
          <p:cNvPicPr>
            <a:picLocks noChangeAspect="1"/>
          </p:cNvPicPr>
          <p:nvPr/>
        </p:nvPicPr>
        <p:blipFill>
          <a:blip r:embed="rId3"/>
          <a:stretch>
            <a:fillRect/>
          </a:stretch>
        </p:blipFill>
        <p:spPr>
          <a:xfrm>
            <a:off x="-1" y="-1"/>
            <a:ext cx="12192001" cy="6856361"/>
          </a:xfrm>
          <a:prstGeom prst="rect">
            <a:avLst/>
          </a:prstGeom>
        </p:spPr>
      </p:pic>
      <p:sp>
        <p:nvSpPr>
          <p:cNvPr id="4" name="TextBox 3">
            <a:extLst>
              <a:ext uri="{FF2B5EF4-FFF2-40B4-BE49-F238E27FC236}">
                <a16:creationId xmlns:a16="http://schemas.microsoft.com/office/drawing/2014/main" id="{388DCC8F-BAB3-2EBD-AA60-D8C66BB14D41}"/>
              </a:ext>
            </a:extLst>
          </p:cNvPr>
          <p:cNvSpPr txBox="1"/>
          <p:nvPr/>
        </p:nvSpPr>
        <p:spPr>
          <a:xfrm>
            <a:off x="238897" y="3980963"/>
            <a:ext cx="11714205" cy="1877437"/>
          </a:xfrm>
          <a:prstGeom prst="rect">
            <a:avLst/>
          </a:prstGeom>
          <a:noFill/>
        </p:spPr>
        <p:txBody>
          <a:bodyPr wrap="square" rtlCol="0">
            <a:spAutoFit/>
          </a:bodyPr>
          <a:lstStyle/>
          <a:p>
            <a:pPr algn="ctr"/>
            <a:r>
              <a:rPr lang="en-US" sz="5800" b="1" dirty="0">
                <a:solidFill>
                  <a:schemeClr val="bg1"/>
                </a:solidFill>
                <a:latin typeface="Calibri" panose="020F0502020204030204" pitchFamily="34" charset="0"/>
                <a:cs typeface="Calibri" panose="020F0502020204030204" pitchFamily="34" charset="0"/>
              </a:rPr>
              <a:t>PRIDE AND HUMILITY</a:t>
            </a:r>
          </a:p>
          <a:p>
            <a:pPr algn="ctr"/>
            <a:r>
              <a:rPr lang="en-US" sz="5800" b="1" dirty="0">
                <a:solidFill>
                  <a:schemeClr val="bg1"/>
                </a:solidFill>
                <a:latin typeface="Calibri" panose="020F0502020204030204" pitchFamily="34" charset="0"/>
                <a:cs typeface="Calibri" panose="020F0502020204030204" pitchFamily="34" charset="0"/>
              </a:rPr>
              <a:t>(Stop Playing God)</a:t>
            </a:r>
          </a:p>
        </p:txBody>
      </p:sp>
      <p:sp>
        <p:nvSpPr>
          <p:cNvPr id="2" name="TextBox 1">
            <a:extLst>
              <a:ext uri="{FF2B5EF4-FFF2-40B4-BE49-F238E27FC236}">
                <a16:creationId xmlns:a16="http://schemas.microsoft.com/office/drawing/2014/main" id="{39B0C805-468B-8423-A1C9-A788B1D95C73}"/>
              </a:ext>
            </a:extLst>
          </p:cNvPr>
          <p:cNvSpPr txBox="1"/>
          <p:nvPr/>
        </p:nvSpPr>
        <p:spPr>
          <a:xfrm>
            <a:off x="238897" y="5845389"/>
            <a:ext cx="11714205"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James 4:13-17</a:t>
            </a:r>
          </a:p>
        </p:txBody>
      </p:sp>
    </p:spTree>
    <p:extLst>
      <p:ext uri="{BB962C8B-B14F-4D97-AF65-F5344CB8AC3E}">
        <p14:creationId xmlns:p14="http://schemas.microsoft.com/office/powerpoint/2010/main" val="3739396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82335-9710-EB52-5E9B-485CF5FC46BB}"/>
            </a:ext>
          </a:extLst>
        </p:cNvPr>
        <p:cNvGrpSpPr/>
        <p:nvPr/>
      </p:nvGrpSpPr>
      <p:grpSpPr>
        <a:xfrm>
          <a:off x="0" y="0"/>
          <a:ext cx="0" cy="0"/>
          <a:chOff x="0" y="0"/>
          <a:chExt cx="0" cy="0"/>
        </a:xfrm>
      </p:grpSpPr>
      <p:pic>
        <p:nvPicPr>
          <p:cNvPr id="1026" name="Picture 2" descr="Charles Spurgeon - Wikipedia">
            <a:extLst>
              <a:ext uri="{FF2B5EF4-FFF2-40B4-BE49-F238E27FC236}">
                <a16:creationId xmlns:a16="http://schemas.microsoft.com/office/drawing/2014/main" id="{174C69CF-33A0-D6FC-AD93-BB70771EC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550568"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8133C7-921C-D59A-DFD2-36FEF731191F}"/>
              </a:ext>
            </a:extLst>
          </p:cNvPr>
          <p:cNvSpPr txBox="1"/>
          <p:nvPr/>
        </p:nvSpPr>
        <p:spPr>
          <a:xfrm>
            <a:off x="6096000" y="1228397"/>
            <a:ext cx="5550568" cy="4401205"/>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“There are two great certainties about things that shall come to pass – One is that God knows, and the other is that we do not know”</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Charles Spurgeon</a:t>
            </a:r>
          </a:p>
        </p:txBody>
      </p:sp>
    </p:spTree>
    <p:extLst>
      <p:ext uri="{BB962C8B-B14F-4D97-AF65-F5344CB8AC3E}">
        <p14:creationId xmlns:p14="http://schemas.microsoft.com/office/powerpoint/2010/main" val="30441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D105E-70A3-DA62-A5C8-55FDACC94257}"/>
            </a:ext>
          </a:extLst>
        </p:cNvPr>
        <p:cNvGrpSpPr/>
        <p:nvPr/>
      </p:nvGrpSpPr>
      <p:grpSpPr>
        <a:xfrm>
          <a:off x="0" y="0"/>
          <a:ext cx="0" cy="0"/>
          <a:chOff x="0" y="0"/>
          <a:chExt cx="0" cy="0"/>
        </a:xfrm>
      </p:grpSpPr>
      <p:pic>
        <p:nvPicPr>
          <p:cNvPr id="6" name="Picture 5" descr="A street sign with a sunset in the background&#10;&#10;AI-generated content may be incorrect.">
            <a:extLst>
              <a:ext uri="{FF2B5EF4-FFF2-40B4-BE49-F238E27FC236}">
                <a16:creationId xmlns:a16="http://schemas.microsoft.com/office/drawing/2014/main" id="{D95A38DB-44C7-1C0F-CFBE-0ED869F755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r="22891"/>
          <a:stretch/>
        </p:blipFill>
        <p:spPr>
          <a:xfrm>
            <a:off x="0" y="-8055"/>
            <a:ext cx="12192001" cy="6866055"/>
          </a:xfrm>
          <a:prstGeom prst="rect">
            <a:avLst/>
          </a:prstGeom>
        </p:spPr>
      </p:pic>
      <p:sp>
        <p:nvSpPr>
          <p:cNvPr id="2" name="TextBox 1">
            <a:extLst>
              <a:ext uri="{FF2B5EF4-FFF2-40B4-BE49-F238E27FC236}">
                <a16:creationId xmlns:a16="http://schemas.microsoft.com/office/drawing/2014/main" id="{5E32341A-501F-1D01-0F2D-0139DDCB1E94}"/>
              </a:ext>
            </a:extLst>
          </p:cNvPr>
          <p:cNvSpPr txBox="1"/>
          <p:nvPr/>
        </p:nvSpPr>
        <p:spPr>
          <a:xfrm>
            <a:off x="251254" y="494270"/>
            <a:ext cx="11689492"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FOLLY OF HUMAN PLANNING (Vs 13-14)</a:t>
            </a:r>
          </a:p>
        </p:txBody>
      </p:sp>
      <p:sp>
        <p:nvSpPr>
          <p:cNvPr id="3" name="TextBox 2">
            <a:extLst>
              <a:ext uri="{FF2B5EF4-FFF2-40B4-BE49-F238E27FC236}">
                <a16:creationId xmlns:a16="http://schemas.microsoft.com/office/drawing/2014/main" id="{51880AEF-9FA3-802F-3586-ABC99CEE4AD9}"/>
              </a:ext>
            </a:extLst>
          </p:cNvPr>
          <p:cNvSpPr txBox="1"/>
          <p:nvPr/>
        </p:nvSpPr>
        <p:spPr>
          <a:xfrm>
            <a:off x="251254" y="1594022"/>
            <a:ext cx="11689492"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“Come now, you who say” (James 4:13a)</a:t>
            </a:r>
          </a:p>
        </p:txBody>
      </p:sp>
      <p:sp>
        <p:nvSpPr>
          <p:cNvPr id="4" name="TextBox 3">
            <a:extLst>
              <a:ext uri="{FF2B5EF4-FFF2-40B4-BE49-F238E27FC236}">
                <a16:creationId xmlns:a16="http://schemas.microsoft.com/office/drawing/2014/main" id="{266B97E2-D77C-A7E2-3484-74A937FEBBC1}"/>
              </a:ext>
            </a:extLst>
          </p:cNvPr>
          <p:cNvSpPr txBox="1"/>
          <p:nvPr/>
        </p:nvSpPr>
        <p:spPr>
          <a:xfrm>
            <a:off x="251254" y="2957385"/>
            <a:ext cx="11689492"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“Today or tomorrow </a:t>
            </a:r>
            <a:r>
              <a:rPr lang="en-US" sz="3600" b="1" u="sng" dirty="0">
                <a:solidFill>
                  <a:schemeClr val="bg1"/>
                </a:solidFill>
                <a:latin typeface="Calibri" panose="020F0502020204030204" pitchFamily="34" charset="0"/>
                <a:cs typeface="Calibri" panose="020F0502020204030204" pitchFamily="34" charset="0"/>
              </a:rPr>
              <a:t>we will</a:t>
            </a:r>
            <a:r>
              <a:rPr lang="en-US" sz="3600" b="1" dirty="0">
                <a:solidFill>
                  <a:schemeClr val="bg1"/>
                </a:solidFill>
                <a:latin typeface="Calibri" panose="020F0502020204030204" pitchFamily="34" charset="0"/>
                <a:cs typeface="Calibri" panose="020F0502020204030204" pitchFamily="34" charset="0"/>
              </a:rPr>
              <a:t>” (James 4:13b)</a:t>
            </a:r>
          </a:p>
        </p:txBody>
      </p:sp>
      <p:sp>
        <p:nvSpPr>
          <p:cNvPr id="5" name="TextBox 4">
            <a:extLst>
              <a:ext uri="{FF2B5EF4-FFF2-40B4-BE49-F238E27FC236}">
                <a16:creationId xmlns:a16="http://schemas.microsoft.com/office/drawing/2014/main" id="{367AC41E-E5E4-7A9F-3775-72ACA97166EC}"/>
              </a:ext>
            </a:extLst>
          </p:cNvPr>
          <p:cNvSpPr txBox="1"/>
          <p:nvPr/>
        </p:nvSpPr>
        <p:spPr>
          <a:xfrm>
            <a:off x="251254" y="4320748"/>
            <a:ext cx="9646725"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“go into such and such a town and spend a year there and trade and make a profit” (James 4:13c)</a:t>
            </a:r>
          </a:p>
        </p:txBody>
      </p:sp>
    </p:spTree>
    <p:extLst>
      <p:ext uri="{BB962C8B-B14F-4D97-AF65-F5344CB8AC3E}">
        <p14:creationId xmlns:p14="http://schemas.microsoft.com/office/powerpoint/2010/main" val="16431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A2753-5B44-991C-29F2-A9E07F055642}"/>
            </a:ext>
          </a:extLst>
        </p:cNvPr>
        <p:cNvGrpSpPr/>
        <p:nvPr/>
      </p:nvGrpSpPr>
      <p:grpSpPr>
        <a:xfrm>
          <a:off x="0" y="0"/>
          <a:ext cx="0" cy="0"/>
          <a:chOff x="0" y="0"/>
          <a:chExt cx="0" cy="0"/>
        </a:xfrm>
      </p:grpSpPr>
      <p:pic>
        <p:nvPicPr>
          <p:cNvPr id="8" name="Picture 7" descr="A white background with a black line&#10;&#10;AI-generated content may be incorrect.">
            <a:extLst>
              <a:ext uri="{FF2B5EF4-FFF2-40B4-BE49-F238E27FC236}">
                <a16:creationId xmlns:a16="http://schemas.microsoft.com/office/drawing/2014/main" id="{DF832D08-2670-E1BB-282E-F7E6BC2B18EA}"/>
              </a:ext>
            </a:extLst>
          </p:cNvPr>
          <p:cNvPicPr>
            <a:picLocks noChangeAspect="1"/>
          </p:cNvPicPr>
          <p:nvPr/>
        </p:nvPicPr>
        <p:blipFill>
          <a:blip r:embed="rId3"/>
          <a:stretch>
            <a:fillRect/>
          </a:stretch>
        </p:blipFill>
        <p:spPr>
          <a:xfrm flipH="1">
            <a:off x="0" y="0"/>
            <a:ext cx="12192000" cy="6857172"/>
          </a:xfrm>
          <a:prstGeom prst="rect">
            <a:avLst/>
          </a:prstGeom>
        </p:spPr>
      </p:pic>
      <p:sp>
        <p:nvSpPr>
          <p:cNvPr id="3" name="TextBox 2">
            <a:extLst>
              <a:ext uri="{FF2B5EF4-FFF2-40B4-BE49-F238E27FC236}">
                <a16:creationId xmlns:a16="http://schemas.microsoft.com/office/drawing/2014/main" id="{748B2D07-0B5A-702B-197D-77CA212B4C5A}"/>
              </a:ext>
            </a:extLst>
          </p:cNvPr>
          <p:cNvSpPr txBox="1"/>
          <p:nvPr/>
        </p:nvSpPr>
        <p:spPr>
          <a:xfrm>
            <a:off x="251254" y="572531"/>
            <a:ext cx="9470262"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“Yet you do not know what tomorrow will bring” (James 4:14a)</a:t>
            </a:r>
          </a:p>
        </p:txBody>
      </p:sp>
      <p:sp>
        <p:nvSpPr>
          <p:cNvPr id="4" name="TextBox 3">
            <a:extLst>
              <a:ext uri="{FF2B5EF4-FFF2-40B4-BE49-F238E27FC236}">
                <a16:creationId xmlns:a16="http://schemas.microsoft.com/office/drawing/2014/main" id="{FFC86D1A-E35D-314E-CD84-D8311B9019D6}"/>
              </a:ext>
            </a:extLst>
          </p:cNvPr>
          <p:cNvSpPr txBox="1"/>
          <p:nvPr/>
        </p:nvSpPr>
        <p:spPr>
          <a:xfrm>
            <a:off x="251253" y="2479591"/>
            <a:ext cx="9470263"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“What is your life? For you are a mist that appears for a little time and then vanishes” (James 4:14b)</a:t>
            </a:r>
          </a:p>
        </p:txBody>
      </p:sp>
      <p:sp>
        <p:nvSpPr>
          <p:cNvPr id="5" name="TextBox 4">
            <a:extLst>
              <a:ext uri="{FF2B5EF4-FFF2-40B4-BE49-F238E27FC236}">
                <a16:creationId xmlns:a16="http://schemas.microsoft.com/office/drawing/2014/main" id="{2F9B5E9B-C297-B789-F43A-46BE1832D82A}"/>
              </a:ext>
            </a:extLst>
          </p:cNvPr>
          <p:cNvSpPr txBox="1"/>
          <p:nvPr/>
        </p:nvSpPr>
        <p:spPr>
          <a:xfrm>
            <a:off x="251254" y="4940648"/>
            <a:ext cx="9470262"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 fact of life is that we are ignorant of the future</a:t>
            </a:r>
          </a:p>
        </p:txBody>
      </p:sp>
    </p:spTree>
    <p:extLst>
      <p:ext uri="{BB962C8B-B14F-4D97-AF65-F5344CB8AC3E}">
        <p14:creationId xmlns:p14="http://schemas.microsoft.com/office/powerpoint/2010/main" val="33965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1E71-B619-C2B4-32E3-B85A4C971FD0}"/>
            </a:ext>
          </a:extLst>
        </p:cNvPr>
        <p:cNvGrpSpPr/>
        <p:nvPr/>
      </p:nvGrpSpPr>
      <p:grpSpPr>
        <a:xfrm>
          <a:off x="0" y="0"/>
          <a:ext cx="0" cy="0"/>
          <a:chOff x="0" y="0"/>
          <a:chExt cx="0" cy="0"/>
        </a:xfrm>
      </p:grpSpPr>
      <p:pic>
        <p:nvPicPr>
          <p:cNvPr id="7" name="Picture 6" descr="A person reading a book&#10;&#10;AI-generated content may be incorrect.">
            <a:extLst>
              <a:ext uri="{FF2B5EF4-FFF2-40B4-BE49-F238E27FC236}">
                <a16:creationId xmlns:a16="http://schemas.microsoft.com/office/drawing/2014/main" id="{0497055E-FEB9-E1FE-549D-C0989EDC39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70032"/>
          </a:xfrm>
          <a:prstGeom prst="rect">
            <a:avLst/>
          </a:prstGeom>
        </p:spPr>
      </p:pic>
      <p:sp>
        <p:nvSpPr>
          <p:cNvPr id="2" name="TextBox 1">
            <a:extLst>
              <a:ext uri="{FF2B5EF4-FFF2-40B4-BE49-F238E27FC236}">
                <a16:creationId xmlns:a16="http://schemas.microsoft.com/office/drawing/2014/main" id="{61E0B8B8-01D2-2768-64E6-9D0F72DB34E1}"/>
              </a:ext>
            </a:extLst>
          </p:cNvPr>
          <p:cNvSpPr txBox="1"/>
          <p:nvPr/>
        </p:nvSpPr>
        <p:spPr>
          <a:xfrm>
            <a:off x="251255" y="345578"/>
            <a:ext cx="7384788"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THE WISDOM OF GODLY PLANNING (Vs 15)</a:t>
            </a:r>
          </a:p>
        </p:txBody>
      </p:sp>
      <p:sp>
        <p:nvSpPr>
          <p:cNvPr id="3" name="TextBox 2">
            <a:extLst>
              <a:ext uri="{FF2B5EF4-FFF2-40B4-BE49-F238E27FC236}">
                <a16:creationId xmlns:a16="http://schemas.microsoft.com/office/drawing/2014/main" id="{54D468A6-14E1-7655-F9DC-E21C659FFC8F}"/>
              </a:ext>
            </a:extLst>
          </p:cNvPr>
          <p:cNvSpPr txBox="1"/>
          <p:nvPr/>
        </p:nvSpPr>
        <p:spPr>
          <a:xfrm>
            <a:off x="251255" y="1887279"/>
            <a:ext cx="7384788"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“Instead you ought to say, “If the Lord wills” (James 4:15a)</a:t>
            </a:r>
          </a:p>
        </p:txBody>
      </p:sp>
      <p:sp>
        <p:nvSpPr>
          <p:cNvPr id="4" name="TextBox 3">
            <a:extLst>
              <a:ext uri="{FF2B5EF4-FFF2-40B4-BE49-F238E27FC236}">
                <a16:creationId xmlns:a16="http://schemas.microsoft.com/office/drawing/2014/main" id="{FDCC4749-E5B0-5057-A472-A398F45916CF}"/>
              </a:ext>
            </a:extLst>
          </p:cNvPr>
          <p:cNvSpPr txBox="1"/>
          <p:nvPr/>
        </p:nvSpPr>
        <p:spPr>
          <a:xfrm>
            <a:off x="251255" y="3542682"/>
            <a:ext cx="7384788"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“If the Lord wills, </a:t>
            </a:r>
            <a:r>
              <a:rPr lang="en-US" sz="3600" b="1" u="sng" dirty="0">
                <a:latin typeface="Calibri" panose="020F0502020204030204" pitchFamily="34" charset="0"/>
                <a:cs typeface="Calibri" panose="020F0502020204030204" pitchFamily="34" charset="0"/>
              </a:rPr>
              <a:t>we will live</a:t>
            </a:r>
            <a:r>
              <a:rPr lang="en-US" sz="3600" b="1" dirty="0">
                <a:latin typeface="Calibri" panose="020F0502020204030204" pitchFamily="34" charset="0"/>
                <a:cs typeface="Calibri" panose="020F0502020204030204" pitchFamily="34" charset="0"/>
              </a:rPr>
              <a:t>”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(James 4:15b)</a:t>
            </a:r>
          </a:p>
        </p:txBody>
      </p:sp>
      <p:sp>
        <p:nvSpPr>
          <p:cNvPr id="5" name="TextBox 4">
            <a:extLst>
              <a:ext uri="{FF2B5EF4-FFF2-40B4-BE49-F238E27FC236}">
                <a16:creationId xmlns:a16="http://schemas.microsoft.com/office/drawing/2014/main" id="{3407F251-D474-B65A-F1EF-4C86BEB9228D}"/>
              </a:ext>
            </a:extLst>
          </p:cNvPr>
          <p:cNvSpPr txBox="1"/>
          <p:nvPr/>
        </p:nvSpPr>
        <p:spPr>
          <a:xfrm>
            <a:off x="251254" y="5198086"/>
            <a:ext cx="7384788"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“If the Lord wills, we will live and </a:t>
            </a:r>
            <a:r>
              <a:rPr lang="en-US" sz="3600" b="1" u="sng" dirty="0">
                <a:latin typeface="Calibri" panose="020F0502020204030204" pitchFamily="34" charset="0"/>
                <a:cs typeface="Calibri" panose="020F0502020204030204" pitchFamily="34" charset="0"/>
              </a:rPr>
              <a:t>do this or that</a:t>
            </a:r>
            <a:r>
              <a:rPr lang="en-US" sz="3600" b="1" dirty="0">
                <a:latin typeface="Calibri" panose="020F0502020204030204" pitchFamily="34" charset="0"/>
                <a:cs typeface="Calibri" panose="020F0502020204030204" pitchFamily="34" charset="0"/>
              </a:rPr>
              <a:t>” (James 4:15)</a:t>
            </a:r>
          </a:p>
        </p:txBody>
      </p:sp>
    </p:spTree>
    <p:extLst>
      <p:ext uri="{BB962C8B-B14F-4D97-AF65-F5344CB8AC3E}">
        <p14:creationId xmlns:p14="http://schemas.microsoft.com/office/powerpoint/2010/main" val="112195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9B970-1450-BF02-5F4A-F2A422580064}"/>
            </a:ext>
          </a:extLst>
        </p:cNvPr>
        <p:cNvGrpSpPr/>
        <p:nvPr/>
      </p:nvGrpSpPr>
      <p:grpSpPr>
        <a:xfrm>
          <a:off x="0" y="0"/>
          <a:ext cx="0" cy="0"/>
          <a:chOff x="0" y="0"/>
          <a:chExt cx="0" cy="0"/>
        </a:xfrm>
      </p:grpSpPr>
      <p:pic>
        <p:nvPicPr>
          <p:cNvPr id="7" name="Picture 6" descr="A blue and green nebula&#10;&#10;AI-generated content may be incorrect.">
            <a:extLst>
              <a:ext uri="{FF2B5EF4-FFF2-40B4-BE49-F238E27FC236}">
                <a16:creationId xmlns:a16="http://schemas.microsoft.com/office/drawing/2014/main" id="{26E4BD54-2A79-6D78-3542-71DBAFA41252}"/>
              </a:ext>
            </a:extLst>
          </p:cNvPr>
          <p:cNvPicPr>
            <a:picLocks noChangeAspect="1"/>
          </p:cNvPicPr>
          <p:nvPr/>
        </p:nvPicPr>
        <p:blipFill>
          <a:blip r:embed="rId3"/>
          <a:stretch>
            <a:fillRect/>
          </a:stretch>
        </p:blipFill>
        <p:spPr>
          <a:xfrm>
            <a:off x="0" y="-22"/>
            <a:ext cx="12192000" cy="6894095"/>
          </a:xfrm>
          <a:prstGeom prst="rect">
            <a:avLst/>
          </a:prstGeom>
        </p:spPr>
      </p:pic>
      <p:sp>
        <p:nvSpPr>
          <p:cNvPr id="2" name="TextBox 1">
            <a:extLst>
              <a:ext uri="{FF2B5EF4-FFF2-40B4-BE49-F238E27FC236}">
                <a16:creationId xmlns:a16="http://schemas.microsoft.com/office/drawing/2014/main" id="{207B29C8-4549-D6B4-A19A-2493DCCF7FD5}"/>
              </a:ext>
            </a:extLst>
          </p:cNvPr>
          <p:cNvSpPr txBox="1"/>
          <p:nvPr/>
        </p:nvSpPr>
        <p:spPr>
          <a:xfrm>
            <a:off x="251254" y="342870"/>
            <a:ext cx="11689492"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DOCTRINE OF DIVINE PROVIDENCE</a:t>
            </a:r>
          </a:p>
        </p:txBody>
      </p:sp>
      <p:sp>
        <p:nvSpPr>
          <p:cNvPr id="3" name="TextBox 2">
            <a:extLst>
              <a:ext uri="{FF2B5EF4-FFF2-40B4-BE49-F238E27FC236}">
                <a16:creationId xmlns:a16="http://schemas.microsoft.com/office/drawing/2014/main" id="{424AA9C9-9B19-970C-5D78-B91C0766939C}"/>
              </a:ext>
            </a:extLst>
          </p:cNvPr>
          <p:cNvSpPr txBox="1"/>
          <p:nvPr/>
        </p:nvSpPr>
        <p:spPr>
          <a:xfrm>
            <a:off x="251254" y="1076824"/>
            <a:ext cx="11841892" cy="2308324"/>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”Providence is that continued exercise of the divine energy whereby the Creator upholds all his creatures, is operative in all that transpires in the world, and directs all things to their appointed end” – Martyn Lloyd Jones</a:t>
            </a:r>
          </a:p>
        </p:txBody>
      </p:sp>
      <p:sp>
        <p:nvSpPr>
          <p:cNvPr id="4" name="TextBox 3">
            <a:extLst>
              <a:ext uri="{FF2B5EF4-FFF2-40B4-BE49-F238E27FC236}">
                <a16:creationId xmlns:a16="http://schemas.microsoft.com/office/drawing/2014/main" id="{173453D8-B396-F566-1C9A-99CE05920F62}"/>
              </a:ext>
            </a:extLst>
          </p:cNvPr>
          <p:cNvSpPr txBox="1"/>
          <p:nvPr/>
        </p:nvSpPr>
        <p:spPr>
          <a:xfrm>
            <a:off x="251254" y="3545631"/>
            <a:ext cx="11841892"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providence of God in general way includes all creatures, but in a special way it takes care of his church and arranges all things to its good” – 2LBC 1689</a:t>
            </a:r>
          </a:p>
        </p:txBody>
      </p:sp>
      <p:sp>
        <p:nvSpPr>
          <p:cNvPr id="5" name="TextBox 4">
            <a:extLst>
              <a:ext uri="{FF2B5EF4-FFF2-40B4-BE49-F238E27FC236}">
                <a16:creationId xmlns:a16="http://schemas.microsoft.com/office/drawing/2014/main" id="{4A4EDC09-9C55-A3D9-4FE8-B41EFFAD0887}"/>
              </a:ext>
            </a:extLst>
          </p:cNvPr>
          <p:cNvSpPr txBox="1"/>
          <p:nvPr/>
        </p:nvSpPr>
        <p:spPr>
          <a:xfrm>
            <a:off x="251254" y="5460440"/>
            <a:ext cx="11841892"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So because God is sovereign, Christian, let the phrase,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“If the Lord wills”, be written across your life</a:t>
            </a:r>
          </a:p>
        </p:txBody>
      </p:sp>
    </p:spTree>
    <p:extLst>
      <p:ext uri="{BB962C8B-B14F-4D97-AF65-F5344CB8AC3E}">
        <p14:creationId xmlns:p14="http://schemas.microsoft.com/office/powerpoint/2010/main" val="24541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32D15-7E66-9A36-102A-CDA9A0690D33}"/>
            </a:ext>
          </a:extLst>
        </p:cNvPr>
        <p:cNvGrpSpPr/>
        <p:nvPr/>
      </p:nvGrpSpPr>
      <p:grpSpPr>
        <a:xfrm>
          <a:off x="0" y="0"/>
          <a:ext cx="0" cy="0"/>
          <a:chOff x="0" y="0"/>
          <a:chExt cx="0" cy="0"/>
        </a:xfrm>
      </p:grpSpPr>
      <p:pic>
        <p:nvPicPr>
          <p:cNvPr id="17" name="Picture 16" descr="A close-up of hands on a brown background&#10;&#10;AI-generated content may be incorrect.">
            <a:extLst>
              <a:ext uri="{FF2B5EF4-FFF2-40B4-BE49-F238E27FC236}">
                <a16:creationId xmlns:a16="http://schemas.microsoft.com/office/drawing/2014/main" id="{FBD509DA-1CEE-CD11-9120-767B788E17C5}"/>
              </a:ext>
            </a:extLst>
          </p:cNvPr>
          <p:cNvPicPr>
            <a:picLocks noChangeAspect="1"/>
          </p:cNvPicPr>
          <p:nvPr/>
        </p:nvPicPr>
        <p:blipFill>
          <a:blip r:embed="rId3"/>
          <a:stretch>
            <a:fillRect/>
          </a:stretch>
        </p:blipFill>
        <p:spPr>
          <a:xfrm flipH="1">
            <a:off x="0" y="0"/>
            <a:ext cx="12192000" cy="6866716"/>
          </a:xfrm>
          <a:prstGeom prst="rect">
            <a:avLst/>
          </a:prstGeom>
        </p:spPr>
      </p:pic>
      <p:sp>
        <p:nvSpPr>
          <p:cNvPr id="2" name="TextBox 1">
            <a:extLst>
              <a:ext uri="{FF2B5EF4-FFF2-40B4-BE49-F238E27FC236}">
                <a16:creationId xmlns:a16="http://schemas.microsoft.com/office/drawing/2014/main" id="{67A22FF8-BCB5-F57C-4A90-33F084B6E5C8}"/>
              </a:ext>
            </a:extLst>
          </p:cNvPr>
          <p:cNvSpPr txBox="1"/>
          <p:nvPr/>
        </p:nvSpPr>
        <p:spPr>
          <a:xfrm>
            <a:off x="251254" y="555825"/>
            <a:ext cx="11689492"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HUMILITY IN GODLY PLANNING (Vs 16-17)</a:t>
            </a:r>
          </a:p>
        </p:txBody>
      </p:sp>
      <p:sp>
        <p:nvSpPr>
          <p:cNvPr id="3" name="TextBox 2">
            <a:extLst>
              <a:ext uri="{FF2B5EF4-FFF2-40B4-BE49-F238E27FC236}">
                <a16:creationId xmlns:a16="http://schemas.microsoft.com/office/drawing/2014/main" id="{C8124CE1-ACCF-C1E9-93AB-FEC10094AF75}"/>
              </a:ext>
            </a:extLst>
          </p:cNvPr>
          <p:cNvSpPr txBox="1"/>
          <p:nvPr/>
        </p:nvSpPr>
        <p:spPr>
          <a:xfrm>
            <a:off x="251254" y="1546324"/>
            <a:ext cx="11689492"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“As it is, you boast in your arrogance” (James 4:16a)</a:t>
            </a:r>
          </a:p>
        </p:txBody>
      </p:sp>
      <p:sp>
        <p:nvSpPr>
          <p:cNvPr id="4" name="TextBox 3">
            <a:extLst>
              <a:ext uri="{FF2B5EF4-FFF2-40B4-BE49-F238E27FC236}">
                <a16:creationId xmlns:a16="http://schemas.microsoft.com/office/drawing/2014/main" id="{86EBC1DE-8B8C-465C-FD5B-C78EF7DBB76E}"/>
              </a:ext>
            </a:extLst>
          </p:cNvPr>
          <p:cNvSpPr txBox="1"/>
          <p:nvPr/>
        </p:nvSpPr>
        <p:spPr>
          <a:xfrm>
            <a:off x="251255" y="2998401"/>
            <a:ext cx="11689492"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“All such boasting is evil” (James 4:16b)</a:t>
            </a:r>
          </a:p>
        </p:txBody>
      </p:sp>
      <p:sp>
        <p:nvSpPr>
          <p:cNvPr id="5" name="TextBox 4">
            <a:extLst>
              <a:ext uri="{FF2B5EF4-FFF2-40B4-BE49-F238E27FC236}">
                <a16:creationId xmlns:a16="http://schemas.microsoft.com/office/drawing/2014/main" id="{7D9C4310-D3F7-279D-96BD-E9666B28F9BE}"/>
              </a:ext>
            </a:extLst>
          </p:cNvPr>
          <p:cNvSpPr txBox="1"/>
          <p:nvPr/>
        </p:nvSpPr>
        <p:spPr>
          <a:xfrm>
            <a:off x="251254" y="4450478"/>
            <a:ext cx="11689492"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“Let the one who boasts, boast in the Lord” (1 Cor 1:26-31)</a:t>
            </a:r>
          </a:p>
        </p:txBody>
      </p:sp>
    </p:spTree>
    <p:extLst>
      <p:ext uri="{BB962C8B-B14F-4D97-AF65-F5344CB8AC3E}">
        <p14:creationId xmlns:p14="http://schemas.microsoft.com/office/powerpoint/2010/main" val="289207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E3F96-1FC2-1B7C-FA31-39B6831CA66A}"/>
            </a:ext>
          </a:extLst>
        </p:cNvPr>
        <p:cNvGrpSpPr/>
        <p:nvPr/>
      </p:nvGrpSpPr>
      <p:grpSpPr>
        <a:xfrm>
          <a:off x="0" y="0"/>
          <a:ext cx="0" cy="0"/>
          <a:chOff x="0" y="0"/>
          <a:chExt cx="0" cy="0"/>
        </a:xfrm>
      </p:grpSpPr>
      <p:pic>
        <p:nvPicPr>
          <p:cNvPr id="5" name="Picture 4" descr="A person praying in a dark room&#10;&#10;AI-generated content may be incorrect.">
            <a:extLst>
              <a:ext uri="{FF2B5EF4-FFF2-40B4-BE49-F238E27FC236}">
                <a16:creationId xmlns:a16="http://schemas.microsoft.com/office/drawing/2014/main" id="{496E7A7C-8ACB-464B-CE53-DD324AF26E28}"/>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2B24F6A-120C-00B8-5CCF-CC86C6CE6BAD}"/>
              </a:ext>
            </a:extLst>
          </p:cNvPr>
          <p:cNvSpPr txBox="1"/>
          <p:nvPr/>
        </p:nvSpPr>
        <p:spPr>
          <a:xfrm>
            <a:off x="203885" y="792544"/>
            <a:ext cx="11784227"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“So whoever knows the right thing to do and fails to do it, for him it is sin” (James 4:17)</a:t>
            </a:r>
          </a:p>
        </p:txBody>
      </p:sp>
      <p:sp>
        <p:nvSpPr>
          <p:cNvPr id="3" name="TextBox 2">
            <a:extLst>
              <a:ext uri="{FF2B5EF4-FFF2-40B4-BE49-F238E27FC236}">
                <a16:creationId xmlns:a16="http://schemas.microsoft.com/office/drawing/2014/main" id="{AC451A89-5425-50D3-C337-E4A538D379BE}"/>
              </a:ext>
            </a:extLst>
          </p:cNvPr>
          <p:cNvSpPr txBox="1"/>
          <p:nvPr/>
        </p:nvSpPr>
        <p:spPr>
          <a:xfrm>
            <a:off x="203884" y="2598550"/>
            <a:ext cx="11784227"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James is beckoning his audience to live holy lives</a:t>
            </a:r>
          </a:p>
        </p:txBody>
      </p:sp>
      <p:sp>
        <p:nvSpPr>
          <p:cNvPr id="4" name="TextBox 3">
            <a:extLst>
              <a:ext uri="{FF2B5EF4-FFF2-40B4-BE49-F238E27FC236}">
                <a16:creationId xmlns:a16="http://schemas.microsoft.com/office/drawing/2014/main" id="{954CAEC4-A510-A678-CC27-AF418576737F}"/>
              </a:ext>
            </a:extLst>
          </p:cNvPr>
          <p:cNvSpPr txBox="1"/>
          <p:nvPr/>
        </p:nvSpPr>
        <p:spPr>
          <a:xfrm>
            <a:off x="203883" y="3850558"/>
            <a:ext cx="11784227"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James is commanding urgency</a:t>
            </a:r>
          </a:p>
        </p:txBody>
      </p:sp>
    </p:spTree>
    <p:extLst>
      <p:ext uri="{BB962C8B-B14F-4D97-AF65-F5344CB8AC3E}">
        <p14:creationId xmlns:p14="http://schemas.microsoft.com/office/powerpoint/2010/main" val="32095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ross with a tie in the middle of the field&#10;&#10;AI-generated content may be incorrect.">
            <a:extLst>
              <a:ext uri="{FF2B5EF4-FFF2-40B4-BE49-F238E27FC236}">
                <a16:creationId xmlns:a16="http://schemas.microsoft.com/office/drawing/2014/main" id="{8AD4CDD5-61F4-9FF5-3789-A6C24451E6B6}"/>
              </a:ext>
            </a:extLst>
          </p:cNvPr>
          <p:cNvPicPr>
            <a:picLocks noChangeAspect="1"/>
          </p:cNvPicPr>
          <p:nvPr/>
        </p:nvPicPr>
        <p:blipFill>
          <a:blip r:embed="rId3">
            <a:alphaModFix amt="85000"/>
          </a:blip>
          <a:stretch>
            <a:fillRect/>
          </a:stretch>
        </p:blipFill>
        <p:spPr>
          <a:xfrm flipH="1">
            <a:off x="0" y="0"/>
            <a:ext cx="12192000" cy="6866716"/>
          </a:xfrm>
          <a:prstGeom prst="rect">
            <a:avLst/>
          </a:prstGeom>
        </p:spPr>
      </p:pic>
      <p:sp>
        <p:nvSpPr>
          <p:cNvPr id="4" name="TextBox 3">
            <a:extLst>
              <a:ext uri="{FF2B5EF4-FFF2-40B4-BE49-F238E27FC236}">
                <a16:creationId xmlns:a16="http://schemas.microsoft.com/office/drawing/2014/main" id="{D5ACD1FD-2464-45D1-A38C-F2E12C379F78}"/>
              </a:ext>
            </a:extLst>
          </p:cNvPr>
          <p:cNvSpPr txBox="1"/>
          <p:nvPr/>
        </p:nvSpPr>
        <p:spPr>
          <a:xfrm>
            <a:off x="203886" y="518993"/>
            <a:ext cx="11784227"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 final implication - we ought to be reminded of our desperate need for the grace of God = Be humble</a:t>
            </a:r>
          </a:p>
        </p:txBody>
      </p:sp>
      <p:sp>
        <p:nvSpPr>
          <p:cNvPr id="5" name="TextBox 4">
            <a:extLst>
              <a:ext uri="{FF2B5EF4-FFF2-40B4-BE49-F238E27FC236}">
                <a16:creationId xmlns:a16="http://schemas.microsoft.com/office/drawing/2014/main" id="{70D7A0F4-35F4-0784-9CE2-60B7620CF789}"/>
              </a:ext>
            </a:extLst>
          </p:cNvPr>
          <p:cNvSpPr txBox="1"/>
          <p:nvPr/>
        </p:nvSpPr>
        <p:spPr>
          <a:xfrm>
            <a:off x="203886" y="2096539"/>
            <a:ext cx="11784227"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Though you will fail in your obedience, and cannot keep the moral law perfectly, remember Christ</a:t>
            </a:r>
          </a:p>
        </p:txBody>
      </p:sp>
      <p:sp>
        <p:nvSpPr>
          <p:cNvPr id="6" name="TextBox 5">
            <a:extLst>
              <a:ext uri="{FF2B5EF4-FFF2-40B4-BE49-F238E27FC236}">
                <a16:creationId xmlns:a16="http://schemas.microsoft.com/office/drawing/2014/main" id="{374F0C62-721F-8827-CCEF-726F1EE54546}"/>
              </a:ext>
            </a:extLst>
          </p:cNvPr>
          <p:cNvSpPr txBox="1"/>
          <p:nvPr/>
        </p:nvSpPr>
        <p:spPr>
          <a:xfrm>
            <a:off x="203886" y="3674085"/>
            <a:ext cx="9196788" cy="2308324"/>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Be humble, trust God. “For we are his workmanship, created in Christ Jesus for good works, which God prepared beforehand, that we should walk in them” (Eph 2:10) </a:t>
            </a:r>
          </a:p>
        </p:txBody>
      </p:sp>
    </p:spTree>
    <p:extLst>
      <p:ext uri="{BB962C8B-B14F-4D97-AF65-F5344CB8AC3E}">
        <p14:creationId xmlns:p14="http://schemas.microsoft.com/office/powerpoint/2010/main" val="61965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16A3-AE0E-9F4B-1784-22243CA0469F}"/>
            </a:ext>
          </a:extLst>
        </p:cNvPr>
        <p:cNvGrpSpPr/>
        <p:nvPr/>
      </p:nvGrpSpPr>
      <p:grpSpPr>
        <a:xfrm>
          <a:off x="0" y="0"/>
          <a:ext cx="0" cy="0"/>
          <a:chOff x="0" y="0"/>
          <a:chExt cx="0" cy="0"/>
        </a:xfrm>
      </p:grpSpPr>
      <p:pic>
        <p:nvPicPr>
          <p:cNvPr id="25" name="Picture 24" descr="A person standing in a field with an object&#10;&#10;AI-generated content may be incorrect.">
            <a:extLst>
              <a:ext uri="{FF2B5EF4-FFF2-40B4-BE49-F238E27FC236}">
                <a16:creationId xmlns:a16="http://schemas.microsoft.com/office/drawing/2014/main" id="{0168C5C4-3ADE-CD3A-1ABD-DD102823B10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70032"/>
          </a:xfrm>
          <a:prstGeom prst="rect">
            <a:avLst/>
          </a:prstGeom>
        </p:spPr>
      </p:pic>
      <p:sp>
        <p:nvSpPr>
          <p:cNvPr id="2" name="TextBox 1">
            <a:extLst>
              <a:ext uri="{FF2B5EF4-FFF2-40B4-BE49-F238E27FC236}">
                <a16:creationId xmlns:a16="http://schemas.microsoft.com/office/drawing/2014/main" id="{F86B2450-0653-9D59-5512-207908FDD518}"/>
              </a:ext>
            </a:extLst>
          </p:cNvPr>
          <p:cNvSpPr txBox="1"/>
          <p:nvPr/>
        </p:nvSpPr>
        <p:spPr>
          <a:xfrm>
            <a:off x="251252" y="738755"/>
            <a:ext cx="11689492"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758742CC-B6D4-CB5A-0BCB-EF488EF314E8}"/>
              </a:ext>
            </a:extLst>
          </p:cNvPr>
          <p:cNvSpPr txBox="1"/>
          <p:nvPr/>
        </p:nvSpPr>
        <p:spPr>
          <a:xfrm>
            <a:off x="251253" y="1446641"/>
            <a:ext cx="11784227"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May God continue to remind us of our mortality and humanity </a:t>
            </a:r>
          </a:p>
        </p:txBody>
      </p:sp>
      <p:sp>
        <p:nvSpPr>
          <p:cNvPr id="4" name="TextBox 3">
            <a:extLst>
              <a:ext uri="{FF2B5EF4-FFF2-40B4-BE49-F238E27FC236}">
                <a16:creationId xmlns:a16="http://schemas.microsoft.com/office/drawing/2014/main" id="{7BB598CB-40B4-F849-D2C8-9D72E23B344D}"/>
              </a:ext>
            </a:extLst>
          </p:cNvPr>
          <p:cNvSpPr txBox="1"/>
          <p:nvPr/>
        </p:nvSpPr>
        <p:spPr>
          <a:xfrm>
            <a:off x="251253" y="2893282"/>
            <a:ext cx="11784227"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God alone is sovereign. So let our hearts cry always be,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“If the Lord wills”</a:t>
            </a:r>
          </a:p>
        </p:txBody>
      </p:sp>
      <p:sp>
        <p:nvSpPr>
          <p:cNvPr id="5" name="TextBox 4">
            <a:extLst>
              <a:ext uri="{FF2B5EF4-FFF2-40B4-BE49-F238E27FC236}">
                <a16:creationId xmlns:a16="http://schemas.microsoft.com/office/drawing/2014/main" id="{8124A7BF-DCF7-90D6-435F-F8297BB13124}"/>
              </a:ext>
            </a:extLst>
          </p:cNvPr>
          <p:cNvSpPr txBox="1"/>
          <p:nvPr/>
        </p:nvSpPr>
        <p:spPr>
          <a:xfrm>
            <a:off x="251252" y="4339923"/>
            <a:ext cx="11689491"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When all is said and done, I know that God will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one day make all things new</a:t>
            </a:r>
          </a:p>
        </p:txBody>
      </p:sp>
    </p:spTree>
    <p:extLst>
      <p:ext uri="{BB962C8B-B14F-4D97-AF65-F5344CB8AC3E}">
        <p14:creationId xmlns:p14="http://schemas.microsoft.com/office/powerpoint/2010/main" val="423702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1094</TotalTime>
  <Words>6026</Words>
  <Application>Microsoft Office PowerPoint</Application>
  <PresentationFormat>Widescreen</PresentationFormat>
  <Paragraphs>88</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47</cp:revision>
  <cp:lastPrinted>2025-02-15T10:09:58Z</cp:lastPrinted>
  <dcterms:created xsi:type="dcterms:W3CDTF">2025-02-13T03:56:24Z</dcterms:created>
  <dcterms:modified xsi:type="dcterms:W3CDTF">2025-02-16T04:25:55Z</dcterms:modified>
</cp:coreProperties>
</file>