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6" r:id="rId2"/>
    <p:sldId id="257" r:id="rId3"/>
    <p:sldId id="258" r:id="rId4"/>
    <p:sldId id="259" r:id="rId5"/>
    <p:sldId id="261" r:id="rId6"/>
    <p:sldId id="262" r:id="rId7"/>
    <p:sldId id="263" r:id="rId8"/>
    <p:sldId id="265" r:id="rId9"/>
    <p:sldId id="266" r:id="rId10"/>
    <p:sldId id="267" r:id="rId11"/>
    <p:sldId id="268"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786C"/>
    <a:srgbClr val="00FF8C"/>
    <a:srgbClr val="8BF8FF"/>
    <a:srgbClr val="9DEB9B"/>
    <a:srgbClr val="A8ECED"/>
    <a:srgbClr val="89E9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32184" autoAdjust="0"/>
    <p:restoredTop sz="80380"/>
  </p:normalViewPr>
  <p:slideViewPr>
    <p:cSldViewPr snapToGrid="0">
      <p:cViewPr varScale="1">
        <p:scale>
          <a:sx n="77" d="100"/>
          <a:sy n="77" d="100"/>
        </p:scale>
        <p:origin x="110" y="6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72" d="100"/>
          <a:sy n="172" d="100"/>
        </p:scale>
        <p:origin x="850" y="-284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E19EBE-348D-9545-B914-89F7DFE8ACA8}" type="datetimeFigureOut">
              <a:rPr lang="en-US" smtClean="0"/>
              <a:t>1/10/2025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4AF537-3218-A245-92CE-1D2D79B3B2F2}" type="slidenum">
              <a:rPr lang="en-US" smtClean="0"/>
              <a:t>‹#›</a:t>
            </a:fld>
            <a:endParaRPr lang="en-US"/>
          </a:p>
        </p:txBody>
      </p:sp>
    </p:spTree>
    <p:extLst>
      <p:ext uri="{BB962C8B-B14F-4D97-AF65-F5344CB8AC3E}">
        <p14:creationId xmlns:p14="http://schemas.microsoft.com/office/powerpoint/2010/main" val="4130234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a:xfrm>
            <a:off x="170481" y="3842611"/>
            <a:ext cx="6509287" cy="3844548"/>
          </a:xfrm>
        </p:spPr>
        <p:txBody>
          <a:bodyPr/>
          <a:lstStyle/>
          <a:p>
            <a:pPr marL="171450" indent="-171450">
              <a:buFont typeface="Arial" panose="020B0604020202020204" pitchFamily="34" charset="0"/>
              <a:buChar char="•"/>
            </a:pPr>
            <a:r>
              <a:rPr lang="en-US" dirty="0"/>
              <a:t>Good morning everyone. I hope you are all doing well, and happy new year!</a:t>
            </a:r>
          </a:p>
          <a:p>
            <a:pPr marL="171450" indent="-171450">
              <a:buFont typeface="Arial" panose="020B0604020202020204" pitchFamily="34" charset="0"/>
              <a:buChar char="•"/>
            </a:pPr>
            <a:r>
              <a:rPr lang="en-US" dirty="0"/>
              <a:t>If you would all like to open your Bibles and keep a finger on Psalm 90, this will be our text today</a:t>
            </a:r>
          </a:p>
          <a:p>
            <a:pPr marL="171450" indent="-171450">
              <a:buFont typeface="Arial" panose="020B0604020202020204" pitchFamily="34" charset="0"/>
              <a:buChar char="•"/>
            </a:pPr>
            <a:r>
              <a:rPr lang="en-US" dirty="0">
                <a:highlight>
                  <a:srgbClr val="8BF8FF"/>
                </a:highlight>
              </a:rPr>
              <a:t>You will see before verse 1 even begins that it was Moses who wrote this Psalm</a:t>
            </a:r>
          </a:p>
          <a:p>
            <a:pPr marL="171450" indent="-171450">
              <a:buFont typeface="Arial" panose="020B0604020202020204" pitchFamily="34" charset="0"/>
              <a:buChar char="•"/>
            </a:pPr>
            <a:r>
              <a:rPr lang="en-US" dirty="0"/>
              <a:t>It is almost unanimous among biblical scholars that Moses writes this Psalm as a prayer, either during the times of Israel wandering in the wilderness, or just after in reflection on it</a:t>
            </a:r>
          </a:p>
          <a:p>
            <a:pPr marL="171450" indent="-171450">
              <a:buFont typeface="Arial" panose="020B0604020202020204" pitchFamily="34" charset="0"/>
              <a:buChar char="•"/>
            </a:pPr>
            <a:r>
              <a:rPr lang="en-US" dirty="0"/>
              <a:t>So before we jump into our verses today, I want us to get an understanding of where Moses is coming from, by jumping to Numbers 14</a:t>
            </a:r>
          </a:p>
          <a:p>
            <a:pPr marL="171450" indent="-171450">
              <a:buFont typeface="Arial" panose="020B0604020202020204" pitchFamily="34" charset="0"/>
              <a:buChar char="•"/>
            </a:pPr>
            <a:r>
              <a:rPr lang="en-US" dirty="0">
                <a:highlight>
                  <a:srgbClr val="8BF8FF"/>
                </a:highlight>
              </a:rPr>
              <a:t>If you’ll remember just before this passage, they had gone to spy out the land of Canaan</a:t>
            </a:r>
          </a:p>
          <a:p>
            <a:pPr marL="171450" indent="-171450">
              <a:buFont typeface="Arial" panose="020B0604020202020204" pitchFamily="34" charset="0"/>
              <a:buChar char="•"/>
            </a:pPr>
            <a:r>
              <a:rPr lang="en-US" dirty="0"/>
              <a:t>And the spies returned and all but Joshua and Caleb said they should not go into the land</a:t>
            </a:r>
          </a:p>
          <a:p>
            <a:pPr marL="171450" indent="-171450">
              <a:buFont typeface="Arial" panose="020B0604020202020204" pitchFamily="34" charset="0"/>
              <a:buChar char="•"/>
            </a:pPr>
            <a:r>
              <a:rPr lang="en-US" dirty="0"/>
              <a:t>That it was full of giants and there was no way they could win the battle and enter the land</a:t>
            </a:r>
          </a:p>
          <a:p>
            <a:pPr marL="171450" indent="-171450">
              <a:buFont typeface="Arial" panose="020B0604020202020204" pitchFamily="34" charset="0"/>
              <a:buChar char="•"/>
            </a:pPr>
            <a:r>
              <a:rPr lang="en-US" dirty="0">
                <a:highlight>
                  <a:srgbClr val="8BF8FF"/>
                </a:highlight>
              </a:rPr>
              <a:t>And the people of Israel begin to cry out against Moses and Aaron wishing they had stayed in Egypt where they were slaves</a:t>
            </a:r>
          </a:p>
          <a:p>
            <a:pPr marL="171450" indent="-171450">
              <a:buFont typeface="Arial" panose="020B0604020202020204" pitchFamily="34" charset="0"/>
              <a:buChar char="•"/>
            </a:pPr>
            <a:r>
              <a:rPr lang="en-US" b="1" dirty="0">
                <a:highlight>
                  <a:srgbClr val="00FF8C"/>
                </a:highlight>
              </a:rPr>
              <a:t>So let us read Numbers 14:26-35</a:t>
            </a:r>
          </a:p>
          <a:p>
            <a:pPr marL="171450" indent="-171450">
              <a:buFont typeface="Arial" panose="020B0604020202020204" pitchFamily="34" charset="0"/>
              <a:buChar char="•"/>
            </a:pPr>
            <a:r>
              <a:rPr lang="en-US" dirty="0"/>
              <a:t>This is the context of which Moses is writing Psalm 90</a:t>
            </a:r>
          </a:p>
        </p:txBody>
      </p:sp>
      <p:sp>
        <p:nvSpPr>
          <p:cNvPr id="4" name="Slide Number Placeholder 3"/>
          <p:cNvSpPr>
            <a:spLocks noGrp="1"/>
          </p:cNvSpPr>
          <p:nvPr>
            <p:ph type="sldNum" sz="quarter" idx="5"/>
          </p:nvPr>
        </p:nvSpPr>
        <p:spPr/>
        <p:txBody>
          <a:bodyPr/>
          <a:lstStyle/>
          <a:p>
            <a:fld id="{014AF537-3218-A245-92CE-1D2D79B3B2F2}" type="slidenum">
              <a:rPr lang="en-US" smtClean="0"/>
              <a:t>1</a:t>
            </a:fld>
            <a:endParaRPr lang="en-US"/>
          </a:p>
        </p:txBody>
      </p:sp>
    </p:spTree>
    <p:extLst>
      <p:ext uri="{BB962C8B-B14F-4D97-AF65-F5344CB8AC3E}">
        <p14:creationId xmlns:p14="http://schemas.microsoft.com/office/powerpoint/2010/main" val="3784892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17625" y="274638"/>
            <a:ext cx="4222750" cy="2374900"/>
          </a:xfrm>
        </p:spPr>
      </p:sp>
      <p:sp>
        <p:nvSpPr>
          <p:cNvPr id="3" name="Notes Placeholder 2"/>
          <p:cNvSpPr>
            <a:spLocks noGrp="1"/>
          </p:cNvSpPr>
          <p:nvPr>
            <p:ph type="body" idx="1"/>
          </p:nvPr>
        </p:nvSpPr>
        <p:spPr>
          <a:xfrm>
            <a:off x="197604" y="2771774"/>
            <a:ext cx="6462792" cy="5767791"/>
          </a:xfrm>
        </p:spPr>
        <p:txBody>
          <a:bodyPr/>
          <a:lstStyle/>
          <a:p>
            <a:pPr marL="171450" indent="-171450">
              <a:buFont typeface="Arial" panose="020B0604020202020204" pitchFamily="34" charset="0"/>
              <a:buChar char="•"/>
            </a:pPr>
            <a:r>
              <a:rPr lang="en-US" dirty="0">
                <a:highlight>
                  <a:srgbClr val="FFFF00"/>
                </a:highlight>
              </a:rPr>
              <a:t>In God alone, through Christ, we find a refuge, a home, an eternal dwelling place</a:t>
            </a:r>
            <a:br>
              <a:rPr lang="en-US" dirty="0"/>
            </a:br>
            <a:r>
              <a:rPr lang="en-US" dirty="0"/>
              <a:t>- Christian, this is not just something to agree with, to mentally approve of and know</a:t>
            </a:r>
            <a:br>
              <a:rPr lang="en-US" dirty="0"/>
            </a:br>
            <a:r>
              <a:rPr lang="en-US" dirty="0"/>
              <a:t>- Have you felt this in your life? God says come to me, I will protect you, I will give you rest, in me you will find all that you need</a:t>
            </a:r>
            <a:br>
              <a:rPr lang="en-US" dirty="0"/>
            </a:br>
            <a:r>
              <a:rPr lang="en-US" dirty="0">
                <a:highlight>
                  <a:srgbClr val="8BF8FF"/>
                </a:highlight>
              </a:rPr>
              <a:t>- This year you may encounter many tough times. </a:t>
            </a:r>
            <a:br>
              <a:rPr lang="en-US" dirty="0"/>
            </a:br>
            <a:r>
              <a:rPr lang="en-US" dirty="0"/>
              <a:t>- May you know it as a living reality, that in God you have a dwelling place, who has been a dwelling place in all generations. He will not fail you</a:t>
            </a:r>
            <a:br>
              <a:rPr lang="en-US" dirty="0"/>
            </a:br>
            <a:r>
              <a:rPr lang="en-US" dirty="0"/>
              <a:t>- Perhaps there are those of you sitting here today, who have home for your body, but your soul is homeless</a:t>
            </a:r>
            <a:br>
              <a:rPr lang="en-US" dirty="0"/>
            </a:br>
            <a:r>
              <a:rPr lang="en-US" dirty="0">
                <a:highlight>
                  <a:srgbClr val="8BF8FF"/>
                </a:highlight>
              </a:rPr>
              <a:t>- God says to you, “Come to me. This house has already been paid for by the precious blood of my Son, Jesus Christ.” No repayments, nothing owed, debt paid</a:t>
            </a:r>
            <a:br>
              <a:rPr lang="en-US" dirty="0"/>
            </a:br>
            <a:r>
              <a:rPr lang="en-US" dirty="0"/>
              <a:t>- Trust in Christ alone, turn from your sins and believe in Jesus that you might be saved and receive an eternal home with God</a:t>
            </a:r>
          </a:p>
          <a:p>
            <a:pPr marL="171450" indent="-171450">
              <a:buFont typeface="Arial" panose="020B0604020202020204" pitchFamily="34" charset="0"/>
              <a:buChar char="•"/>
            </a:pPr>
            <a:r>
              <a:rPr lang="en-US" dirty="0">
                <a:highlight>
                  <a:srgbClr val="FFFF00"/>
                </a:highlight>
              </a:rPr>
              <a:t>Our lives are short, we all have a date with death. Lord teach us to number our days</a:t>
            </a:r>
            <a:br>
              <a:rPr lang="en-US" dirty="0"/>
            </a:br>
            <a:r>
              <a:rPr lang="en-US" dirty="0"/>
              <a:t>- Let us keep our hearts and minds in the Word of God. For it is there, through the truth of God’s Word, that the Holy Spirit sanctifies the children of God</a:t>
            </a:r>
            <a:br>
              <a:rPr lang="en-US" dirty="0"/>
            </a:br>
            <a:r>
              <a:rPr lang="en-US" dirty="0"/>
              <a:t>- The truth of God’s Word affects the way we live, it is powerful</a:t>
            </a:r>
            <a:br>
              <a:rPr lang="en-US" dirty="0"/>
            </a:br>
            <a:r>
              <a:rPr lang="en-US" dirty="0">
                <a:highlight>
                  <a:srgbClr val="8BF8FF"/>
                </a:highlight>
              </a:rPr>
              <a:t>- And as we take hold of the truth, and we grasp it in our hearts, God will sanctify us and cause us to live a life of urgency to the glory of God</a:t>
            </a:r>
            <a:br>
              <a:rPr lang="en-US" dirty="0"/>
            </a:br>
            <a:r>
              <a:rPr lang="en-US" dirty="0"/>
              <a:t>- He will stir in us a heart for the lost, and an urgency to preach the gospel to the lost that they might know the power of God unto salvation</a:t>
            </a:r>
            <a:br>
              <a:rPr lang="en-US" dirty="0"/>
            </a:br>
            <a:r>
              <a:rPr lang="en-US" dirty="0"/>
              <a:t>- Do not waste the opportunities God brings your way this year. </a:t>
            </a:r>
          </a:p>
          <a:p>
            <a:pPr marL="171450" indent="-171450">
              <a:buFont typeface="Arial" panose="020B0604020202020204" pitchFamily="34" charset="0"/>
              <a:buChar char="•"/>
            </a:pPr>
            <a:r>
              <a:rPr lang="en-US" dirty="0">
                <a:highlight>
                  <a:srgbClr val="FFFF00"/>
                </a:highlight>
              </a:rPr>
              <a:t>Let the beauty, the mercy, and the grace of God enthrall us in 2025</a:t>
            </a:r>
            <a:br>
              <a:rPr lang="en-US" dirty="0"/>
            </a:br>
            <a:r>
              <a:rPr lang="en-US" dirty="0"/>
              <a:t>- Are you personally thrilled by Jesus Christ?</a:t>
            </a:r>
            <a:br>
              <a:rPr lang="en-US" dirty="0"/>
            </a:br>
            <a:r>
              <a:rPr lang="en-US" dirty="0"/>
              <a:t>- God saved you, that you might go and tell others about the mercy and grace of God, about the only gospel that can save</a:t>
            </a:r>
            <a:br>
              <a:rPr lang="en-US" dirty="0"/>
            </a:br>
            <a:r>
              <a:rPr lang="en-US" dirty="0">
                <a:highlight>
                  <a:srgbClr val="8BF8FF"/>
                </a:highlight>
              </a:rPr>
              <a:t>- And He saved you that you might be satisfied and enthralled by Him and Him alone</a:t>
            </a:r>
            <a:br>
              <a:rPr lang="en-US" dirty="0"/>
            </a:br>
            <a:r>
              <a:rPr lang="en-US" dirty="0"/>
              <a:t>- May our eternal, unchanging, just, holy, merciful, and gracious God enthrall us this year</a:t>
            </a:r>
            <a:br>
              <a:rPr lang="en-US" dirty="0"/>
            </a:br>
            <a:r>
              <a:rPr lang="en-US" dirty="0"/>
              <a:t>- Let it be evident in our lives that the only thing that satisfies us God himself</a:t>
            </a:r>
            <a:br>
              <a:rPr lang="en-US" dirty="0"/>
            </a:br>
            <a:r>
              <a:rPr lang="en-US" dirty="0">
                <a:highlight>
                  <a:srgbClr val="8BF8FF"/>
                </a:highlight>
              </a:rPr>
              <a:t>- And may the gospel go forth mightily, that we might, by the grace of God, see the lost be found, see sinners be saved, and called home to their heavenly Father</a:t>
            </a:r>
          </a:p>
        </p:txBody>
      </p:sp>
      <p:sp>
        <p:nvSpPr>
          <p:cNvPr id="4" name="Slide Number Placeholder 3"/>
          <p:cNvSpPr>
            <a:spLocks noGrp="1"/>
          </p:cNvSpPr>
          <p:nvPr>
            <p:ph type="sldNum" sz="quarter" idx="5"/>
          </p:nvPr>
        </p:nvSpPr>
        <p:spPr/>
        <p:txBody>
          <a:bodyPr/>
          <a:lstStyle/>
          <a:p>
            <a:fld id="{014AF537-3218-A245-92CE-1D2D79B3B2F2}" type="slidenum">
              <a:rPr lang="en-US" smtClean="0"/>
              <a:t>10</a:t>
            </a:fld>
            <a:endParaRPr lang="en-US" dirty="0"/>
          </a:p>
        </p:txBody>
      </p:sp>
    </p:spTree>
    <p:extLst>
      <p:ext uri="{BB962C8B-B14F-4D97-AF65-F5344CB8AC3E}">
        <p14:creationId xmlns:p14="http://schemas.microsoft.com/office/powerpoint/2010/main" val="839591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4175"/>
            <a:ext cx="5486400" cy="3086100"/>
          </a:xfrm>
        </p:spPr>
      </p:sp>
      <p:sp>
        <p:nvSpPr>
          <p:cNvPr id="3" name="Notes Placeholder 2"/>
          <p:cNvSpPr>
            <a:spLocks noGrp="1"/>
          </p:cNvSpPr>
          <p:nvPr>
            <p:ph type="body" idx="1"/>
          </p:nvPr>
        </p:nvSpPr>
        <p:spPr>
          <a:xfrm>
            <a:off x="170481" y="3656631"/>
            <a:ext cx="6540285" cy="3600450"/>
          </a:xfrm>
        </p:spPr>
        <p:txBody>
          <a:bodyPr/>
          <a:lstStyle/>
          <a:p>
            <a:pPr marL="171450" indent="-171450">
              <a:buFont typeface="Arial" panose="020B0604020202020204" pitchFamily="34" charset="0"/>
              <a:buChar char="•"/>
            </a:pPr>
            <a:r>
              <a:rPr lang="en-US" dirty="0">
                <a:highlight>
                  <a:srgbClr val="8BF8FF"/>
                </a:highlight>
              </a:rPr>
              <a:t>Let me close with this today. Jonathan Edwards was one the greatest American revivalist preachers who was around in the 1700s</a:t>
            </a:r>
          </a:p>
          <a:p>
            <a:pPr marL="171450" indent="-171450">
              <a:buFont typeface="Arial" panose="020B0604020202020204" pitchFamily="34" charset="0"/>
              <a:buChar char="•"/>
            </a:pPr>
            <a:r>
              <a:rPr lang="en-US" dirty="0"/>
              <a:t>While Jonathan Edwards was yet a teenager, he wrote 70 resolutions for the rest of his life</a:t>
            </a:r>
          </a:p>
          <a:p>
            <a:pPr marL="171450" indent="-171450">
              <a:buFont typeface="Arial" panose="020B0604020202020204" pitchFamily="34" charset="0"/>
              <a:buChar char="•"/>
            </a:pPr>
            <a:r>
              <a:rPr lang="en-US" dirty="0"/>
              <a:t>Numbers 1-4 were all to do with living his life to the glory of God, because all he wanted was to see God glorified </a:t>
            </a:r>
          </a:p>
          <a:p>
            <a:pPr marL="171450" indent="-171450">
              <a:buFont typeface="Arial" panose="020B0604020202020204" pitchFamily="34" charset="0"/>
              <a:buChar char="•"/>
            </a:pPr>
            <a:r>
              <a:rPr lang="en-US" dirty="0">
                <a:highlight>
                  <a:srgbClr val="8BF8FF"/>
                </a:highlight>
              </a:rPr>
              <a:t>Numbers 5-7 all had to do with the use of his time, that he might live his life to the glory of God</a:t>
            </a:r>
          </a:p>
          <a:p>
            <a:pPr marL="171450" indent="-171450">
              <a:buFont typeface="Arial" panose="020B0604020202020204" pitchFamily="34" charset="0"/>
              <a:buChar char="•"/>
            </a:pPr>
            <a:r>
              <a:rPr lang="en-US" dirty="0"/>
              <a:t>So Jonathan Edwards would pray this prayer:</a:t>
            </a:r>
          </a:p>
          <a:p>
            <a:pPr marL="171450" indent="-171450">
              <a:buFont typeface="Arial" panose="020B0604020202020204" pitchFamily="34" charset="0"/>
              <a:buChar char="•"/>
            </a:pPr>
            <a:r>
              <a:rPr lang="en-US" b="1" dirty="0">
                <a:highlight>
                  <a:srgbClr val="00FF8C"/>
                </a:highlight>
              </a:rPr>
              <a:t>“Lord, stamp eternity on my eyeballs”</a:t>
            </a:r>
          </a:p>
          <a:p>
            <a:pPr marL="171450" indent="-171450">
              <a:buFont typeface="Arial" panose="020B0604020202020204" pitchFamily="34" charset="0"/>
              <a:buChar char="•"/>
            </a:pPr>
            <a:r>
              <a:rPr lang="en-US" dirty="0"/>
              <a:t>Lord, teach us to number our days, stamp eternity on our eyeballs, fix our hearts and minds on Jesus Christ, that we might live our lives to the glory of God</a:t>
            </a:r>
          </a:p>
          <a:p>
            <a:pPr marL="171450" indent="-171450">
              <a:buFont typeface="Arial" panose="020B0604020202020204" pitchFamily="34" charset="0"/>
              <a:buChar char="•"/>
            </a:pPr>
            <a:r>
              <a:rPr lang="en-US" dirty="0">
                <a:highlight>
                  <a:srgbClr val="FFFF00"/>
                </a:highlight>
              </a:rPr>
              <a:t>Let me close today in prayer by reading a portion of this Psalm</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14AF537-3218-A245-92CE-1D2D79B3B2F2}" type="slidenum">
              <a:rPr lang="en-US" smtClean="0"/>
              <a:t>11</a:t>
            </a:fld>
            <a:endParaRPr lang="en-US"/>
          </a:p>
        </p:txBody>
      </p:sp>
    </p:spTree>
    <p:extLst>
      <p:ext uri="{BB962C8B-B14F-4D97-AF65-F5344CB8AC3E}">
        <p14:creationId xmlns:p14="http://schemas.microsoft.com/office/powerpoint/2010/main" val="2368349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11350" y="306388"/>
            <a:ext cx="3035300" cy="1708150"/>
          </a:xfrm>
        </p:spPr>
      </p:sp>
      <p:sp>
        <p:nvSpPr>
          <p:cNvPr id="3" name="Notes Placeholder 2"/>
          <p:cNvSpPr>
            <a:spLocks noGrp="1"/>
          </p:cNvSpPr>
          <p:nvPr>
            <p:ph type="body" idx="1"/>
          </p:nvPr>
        </p:nvSpPr>
        <p:spPr>
          <a:xfrm>
            <a:off x="166606" y="2168794"/>
            <a:ext cx="6524787" cy="6851220"/>
          </a:xfrm>
        </p:spPr>
        <p:txBody>
          <a:bodyPr/>
          <a:lstStyle/>
          <a:p>
            <a:pPr marL="171450" indent="-171450">
              <a:buFont typeface="Arial" panose="020B0604020202020204" pitchFamily="34" charset="0"/>
              <a:buChar char="•"/>
            </a:pPr>
            <a:r>
              <a:rPr lang="en-US" dirty="0">
                <a:highlight>
                  <a:srgbClr val="FFFF00"/>
                </a:highlight>
              </a:rPr>
              <a:t>“Lord, you have been our dwelling place in all generations” (Psalm 90:1)</a:t>
            </a:r>
            <a:br>
              <a:rPr lang="en-US" dirty="0"/>
            </a:br>
            <a:r>
              <a:rPr lang="en-US" dirty="0"/>
              <a:t>- Though Israel walked through the wilderness, there was one whom they could call upon as their dwelling place. </a:t>
            </a:r>
            <a:br>
              <a:rPr lang="en-US" dirty="0"/>
            </a:br>
            <a:r>
              <a:rPr lang="en-US" dirty="0"/>
              <a:t>- It was God Himself, the God of Abraham, Isaac, and Jacob, in whom they found refuge</a:t>
            </a:r>
            <a:br>
              <a:rPr lang="en-US" dirty="0"/>
            </a:br>
            <a:r>
              <a:rPr lang="en-US" dirty="0">
                <a:highlight>
                  <a:srgbClr val="8BF8FF"/>
                </a:highlight>
              </a:rPr>
              <a:t>- When they wandered in circles for 40 years, God was their habitation</a:t>
            </a:r>
            <a:br>
              <a:rPr lang="en-US" dirty="0"/>
            </a:br>
            <a:r>
              <a:rPr lang="en-US" dirty="0"/>
              <a:t>- As He had always been since Adam, and continues to be, to do this day for Israel, as God’s chosen people</a:t>
            </a:r>
            <a:br>
              <a:rPr lang="en-US" dirty="0"/>
            </a:br>
            <a:r>
              <a:rPr lang="en-US" dirty="0"/>
              <a:t>- Though they had fallen under God’s displeasure, wherever they went, God was their home</a:t>
            </a:r>
            <a:br>
              <a:rPr lang="en-US" dirty="0"/>
            </a:br>
            <a:r>
              <a:rPr lang="en-US" dirty="0">
                <a:highlight>
                  <a:srgbClr val="8BF8FF"/>
                </a:highlight>
              </a:rPr>
              <a:t>- And just as God was with Israel in the wilderness, so too is He with all believers, who are in Christ, and indwelled by the Holy Spirit. </a:t>
            </a:r>
            <a:br>
              <a:rPr lang="en-US" dirty="0"/>
            </a:br>
            <a:r>
              <a:rPr lang="en-US" dirty="0"/>
              <a:t>- In this life, the Christian always has a place to call home, a place to rest their head, found with and in the great I AM</a:t>
            </a:r>
          </a:p>
          <a:p>
            <a:pPr marL="171450" indent="-171450">
              <a:buFont typeface="Arial" panose="020B0604020202020204" pitchFamily="34" charset="0"/>
              <a:buChar char="•"/>
            </a:pPr>
            <a:r>
              <a:rPr lang="en-US" dirty="0">
                <a:highlight>
                  <a:srgbClr val="FFFF00"/>
                </a:highlight>
              </a:rPr>
              <a:t>Thomas Manton (a puritan minister) says a home has 3 uses: 1. For our defense and shelter from the storms</a:t>
            </a:r>
            <a:br>
              <a:rPr lang="en-US" dirty="0"/>
            </a:br>
            <a:r>
              <a:rPr lang="en-US" dirty="0"/>
              <a:t>- Though Satan will throw his fiery arrows at you, and temptation will come your way</a:t>
            </a:r>
            <a:br>
              <a:rPr lang="en-US" dirty="0"/>
            </a:br>
            <a:r>
              <a:rPr lang="en-US" dirty="0"/>
              <a:t>- God is our refuge, and in Him you find security and assurance of your salvation</a:t>
            </a:r>
            <a:br>
              <a:rPr lang="en-US" dirty="0"/>
            </a:br>
            <a:r>
              <a:rPr lang="en-US" b="1" dirty="0">
                <a:highlight>
                  <a:srgbClr val="00FF8C"/>
                </a:highlight>
              </a:rPr>
              <a:t>- John 10 reminds us of this, “My sheep hear my voice, and I know them, and they follow me. I give them eternal life, and they will never perish, and no one will snatch them out of my hand. My Father who has given them to me, is greater than all, and no one is able to snatch them out of the Father’s hand” </a:t>
            </a:r>
            <a:br>
              <a:rPr lang="en-US" dirty="0"/>
            </a:br>
            <a:r>
              <a:rPr lang="en-US" dirty="0"/>
              <a:t>- And by believing in Christ as Lord and </a:t>
            </a:r>
            <a:r>
              <a:rPr lang="en-US" dirty="0" err="1"/>
              <a:t>Saviour</a:t>
            </a:r>
            <a:r>
              <a:rPr lang="en-US" dirty="0"/>
              <a:t> the Holy Spirit comes and indwells all of God’s children</a:t>
            </a:r>
            <a:br>
              <a:rPr lang="en-US" dirty="0"/>
            </a:br>
            <a:r>
              <a:rPr lang="en-US" dirty="0"/>
              <a:t>- And we are sealed by the Holy Spirit which is the guarantee of our future inheritance, of spending forever in eternity with God</a:t>
            </a:r>
            <a:br>
              <a:rPr lang="en-US" dirty="0"/>
            </a:br>
            <a:r>
              <a:rPr lang="en-US" dirty="0">
                <a:highlight>
                  <a:srgbClr val="8BF8FF"/>
                </a:highlight>
              </a:rPr>
              <a:t>- How firm a foundation, God saves us from sin, protects us from the work of the devil, and keeps us until the end. Praise be to God</a:t>
            </a:r>
          </a:p>
          <a:p>
            <a:pPr marL="171450" indent="-171450">
              <a:buFont typeface="Arial" panose="020B0604020202020204" pitchFamily="34" charset="0"/>
              <a:buChar char="•"/>
            </a:pPr>
            <a:r>
              <a:rPr lang="en-US" dirty="0">
                <a:highlight>
                  <a:srgbClr val="FFFF00"/>
                </a:highlight>
              </a:rPr>
              <a:t>It is the place of our blessings and storehouses of our comforts</a:t>
            </a:r>
            <a:br>
              <a:rPr lang="en-US" dirty="0"/>
            </a:br>
            <a:r>
              <a:rPr lang="en-US" dirty="0"/>
              <a:t>- It is in our homes that we keep all our comforts, all our treasured possessions, and so it is with God as our dwelling place. </a:t>
            </a:r>
            <a:br>
              <a:rPr lang="en-US" dirty="0"/>
            </a:br>
            <a:r>
              <a:rPr lang="en-US" dirty="0"/>
              <a:t>- In Him we are blessed with every spiritual blessing</a:t>
            </a:r>
            <a:br>
              <a:rPr lang="en-US" dirty="0"/>
            </a:br>
            <a:r>
              <a:rPr lang="en-US" dirty="0">
                <a:highlight>
                  <a:srgbClr val="8BF8FF"/>
                </a:highlight>
              </a:rPr>
              <a:t>- We receive forgiveness, and grace, and mercy. We receive peace that surpasses all understanding</a:t>
            </a:r>
            <a:br>
              <a:rPr lang="en-US" dirty="0"/>
            </a:br>
            <a:r>
              <a:rPr lang="en-US" dirty="0"/>
              <a:t>- We receive the Holy Spirit, and are adopted into the family of God</a:t>
            </a:r>
            <a:br>
              <a:rPr lang="en-US" dirty="0"/>
            </a:br>
            <a:r>
              <a:rPr lang="en-US" dirty="0"/>
              <a:t>- We receive a new family, which is gathered here today, for the building up and the edification of one another</a:t>
            </a:r>
            <a:br>
              <a:rPr lang="en-US" dirty="0"/>
            </a:br>
            <a:r>
              <a:rPr lang="en-US" dirty="0">
                <a:highlight>
                  <a:srgbClr val="8BF8FF"/>
                </a:highlight>
              </a:rPr>
              <a:t>- And we receive eternal life. All because of what Christ has done</a:t>
            </a:r>
            <a:br>
              <a:rPr lang="en-US" dirty="0"/>
            </a:br>
            <a:r>
              <a:rPr lang="en-US" dirty="0"/>
              <a:t>- Persevere Christian, continue to store up your treasures in heaven</a:t>
            </a:r>
          </a:p>
        </p:txBody>
      </p:sp>
      <p:sp>
        <p:nvSpPr>
          <p:cNvPr id="4" name="Slide Number Placeholder 3"/>
          <p:cNvSpPr>
            <a:spLocks noGrp="1"/>
          </p:cNvSpPr>
          <p:nvPr>
            <p:ph type="sldNum" sz="quarter" idx="5"/>
          </p:nvPr>
        </p:nvSpPr>
        <p:spPr/>
        <p:txBody>
          <a:bodyPr/>
          <a:lstStyle/>
          <a:p>
            <a:fld id="{014AF537-3218-A245-92CE-1D2D79B3B2F2}" type="slidenum">
              <a:rPr lang="en-US" smtClean="0"/>
              <a:t>2</a:t>
            </a:fld>
            <a:endParaRPr lang="en-US"/>
          </a:p>
        </p:txBody>
      </p:sp>
    </p:spTree>
    <p:extLst>
      <p:ext uri="{BB962C8B-B14F-4D97-AF65-F5344CB8AC3E}">
        <p14:creationId xmlns:p14="http://schemas.microsoft.com/office/powerpoint/2010/main" val="2514512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93900" y="201613"/>
            <a:ext cx="2870200" cy="1614487"/>
          </a:xfrm>
        </p:spPr>
      </p:sp>
      <p:sp>
        <p:nvSpPr>
          <p:cNvPr id="3" name="Notes Placeholder 2"/>
          <p:cNvSpPr>
            <a:spLocks noGrp="1"/>
          </p:cNvSpPr>
          <p:nvPr>
            <p:ph type="body" idx="1"/>
          </p:nvPr>
        </p:nvSpPr>
        <p:spPr>
          <a:xfrm>
            <a:off x="189854" y="1886650"/>
            <a:ext cx="6478291" cy="7257349"/>
          </a:xfrm>
        </p:spPr>
        <p:txBody>
          <a:bodyPr/>
          <a:lstStyle/>
          <a:p>
            <a:pPr marL="171450" indent="-171450">
              <a:buFont typeface="Arial" panose="020B0604020202020204" pitchFamily="34" charset="0"/>
              <a:buChar char="•"/>
            </a:pPr>
            <a:r>
              <a:rPr lang="en-US" dirty="0">
                <a:highlight>
                  <a:srgbClr val="FFFF00"/>
                </a:highlight>
              </a:rPr>
              <a:t>3. It is the place of our rest</a:t>
            </a:r>
            <a:br>
              <a:rPr lang="en-US" dirty="0"/>
            </a:br>
            <a:r>
              <a:rPr lang="en-US" dirty="0"/>
              <a:t>- Jesus says, “Come to me, all who </a:t>
            </a:r>
            <a:r>
              <a:rPr lang="en-US" dirty="0" err="1"/>
              <a:t>labour</a:t>
            </a:r>
            <a:r>
              <a:rPr lang="en-US" dirty="0"/>
              <a:t> and are heavy laden, and I will give you rest.” In Christ you will find rest for your souls</a:t>
            </a:r>
            <a:br>
              <a:rPr lang="en-US" dirty="0"/>
            </a:br>
            <a:r>
              <a:rPr lang="en-US" dirty="0"/>
              <a:t>- I don’t know what your year ahead looks like. But the pace of this life, this world, seems to be getting faster and faster</a:t>
            </a:r>
            <a:br>
              <a:rPr lang="en-US" dirty="0"/>
            </a:br>
            <a:r>
              <a:rPr lang="en-US" dirty="0">
                <a:highlight>
                  <a:srgbClr val="8BF8FF"/>
                </a:highlight>
              </a:rPr>
              <a:t>- And at times, perhaps, it may feel like you just can’t keep up</a:t>
            </a:r>
            <a:br>
              <a:rPr lang="en-US" dirty="0"/>
            </a:br>
            <a:r>
              <a:rPr lang="en-US" dirty="0"/>
              <a:t>- That it feels impossible to slow down. Go to Jesus, and in him you will find rest. </a:t>
            </a:r>
            <a:br>
              <a:rPr lang="en-US" dirty="0"/>
            </a:br>
            <a:r>
              <a:rPr lang="en-US" dirty="0"/>
              <a:t>- Let him quieten your heart, as you look to the eternal rest in heaven, which awaits all of God’s children</a:t>
            </a:r>
          </a:p>
          <a:p>
            <a:pPr marL="171450" indent="-171450">
              <a:buFont typeface="Arial" panose="020B0604020202020204" pitchFamily="34" charset="0"/>
              <a:buChar char="•"/>
            </a:pPr>
            <a:r>
              <a:rPr lang="en-US" dirty="0">
                <a:highlight>
                  <a:srgbClr val="FFFF00"/>
                </a:highlight>
              </a:rPr>
              <a:t>“Before the mountains were brought forth, or ever you had formed the earth and the world, from everlasting to everlasting you are God” (Psalm 90:2)</a:t>
            </a:r>
            <a:br>
              <a:rPr lang="en-US" dirty="0"/>
            </a:br>
            <a:r>
              <a:rPr lang="en-US" dirty="0"/>
              <a:t>- The word eternity is a negative attribute. What I mean by that is it says what God is not. </a:t>
            </a:r>
            <a:br>
              <a:rPr lang="en-US" dirty="0"/>
            </a:br>
            <a:r>
              <a:rPr lang="en-US" dirty="0"/>
              <a:t>- And what God is not, is that He is not within time. He has no beginning and no end, and has no measures of time</a:t>
            </a:r>
            <a:br>
              <a:rPr lang="en-US" dirty="0"/>
            </a:br>
            <a:r>
              <a:rPr lang="en-US" dirty="0">
                <a:highlight>
                  <a:srgbClr val="8BF8FF"/>
                </a:highlight>
              </a:rPr>
              <a:t>- God has been there before time itself existed, and He will continue to be there, from everlasting… to everlasting</a:t>
            </a:r>
            <a:br>
              <a:rPr lang="en-US" dirty="0"/>
            </a:br>
            <a:r>
              <a:rPr lang="en-US" dirty="0"/>
              <a:t>- But not only is He eternal, but throughout all eternity He is immutable, that is, He never changes</a:t>
            </a:r>
            <a:br>
              <a:rPr lang="en-US" dirty="0"/>
            </a:br>
            <a:r>
              <a:rPr lang="en-US" dirty="0"/>
              <a:t>- Like the mountains that stand so strong, and seem so immovable, so unchangeable, so too, and even more so is our God</a:t>
            </a:r>
            <a:br>
              <a:rPr lang="en-US" dirty="0"/>
            </a:br>
            <a:r>
              <a:rPr lang="en-US" dirty="0"/>
              <a:t>- You can always count on God to be the same yesterday, today, and tomorrow. His promises will remain for eternity. His Word endures forever</a:t>
            </a:r>
          </a:p>
          <a:p>
            <a:pPr marL="171450" indent="-171450">
              <a:buFont typeface="Arial" panose="020B0604020202020204" pitchFamily="34" charset="0"/>
              <a:buChar char="•"/>
            </a:pPr>
            <a:r>
              <a:rPr lang="en-US" dirty="0">
                <a:highlight>
                  <a:srgbClr val="FFFF00"/>
                </a:highlight>
              </a:rPr>
              <a:t>“The eternity of God is the foundation of the stability of the covenant, the great comfort of Christ” (Stephen Charnock)</a:t>
            </a:r>
            <a:br>
              <a:rPr lang="en-US" dirty="0"/>
            </a:br>
            <a:r>
              <a:rPr lang="en-US" dirty="0"/>
              <a:t>- What Charnock is saying, is that if God never changes, then Israel must still be God’s chosen people</a:t>
            </a:r>
            <a:br>
              <a:rPr lang="en-US" dirty="0"/>
            </a:br>
            <a:r>
              <a:rPr lang="en-US" dirty="0"/>
              <a:t>- For if he doesn’t change His mind, and if His Word is final, then all the promises made to Israel, must still stand</a:t>
            </a:r>
            <a:br>
              <a:rPr lang="en-US" dirty="0"/>
            </a:br>
            <a:r>
              <a:rPr lang="en-US" dirty="0">
                <a:highlight>
                  <a:srgbClr val="8BF8FF"/>
                </a:highlight>
              </a:rPr>
              <a:t>- And in turn, because of God’s eternality, and His unchangeableness, Christ’s once for all sacrifice is enough</a:t>
            </a:r>
            <a:br>
              <a:rPr lang="en-US" dirty="0"/>
            </a:br>
            <a:r>
              <a:rPr lang="en-US" dirty="0"/>
              <a:t>- There never again needs to be another sacrifice. In Christ it was finished, in Christ it is done. God will not change is mind</a:t>
            </a:r>
            <a:br>
              <a:rPr lang="en-US" dirty="0"/>
            </a:br>
            <a:r>
              <a:rPr lang="en-US" dirty="0"/>
              <a:t>- And it is upon Christ and the shedding of His blood, that the new covenant stands, that our salvation rests and is secure</a:t>
            </a:r>
            <a:br>
              <a:rPr lang="en-US" dirty="0"/>
            </a:br>
            <a:r>
              <a:rPr lang="en-US" dirty="0">
                <a:highlight>
                  <a:srgbClr val="8BF8FF"/>
                </a:highlight>
              </a:rPr>
              <a:t>- As we meditate upon the eternity of God, and as we look into 2025, may it create in us boldness in sharing the gospel</a:t>
            </a:r>
            <a:br>
              <a:rPr lang="en-US" dirty="0"/>
            </a:br>
            <a:r>
              <a:rPr lang="en-US" dirty="0"/>
              <a:t>- May it cultivate a deep love for the God whom we serve, and may it strip us of our love for this world and cause us to love God with all our hearts</a:t>
            </a:r>
            <a:br>
              <a:rPr lang="en-US" dirty="0"/>
            </a:br>
            <a:endParaRPr lang="en-US" dirty="0"/>
          </a:p>
        </p:txBody>
      </p:sp>
      <p:sp>
        <p:nvSpPr>
          <p:cNvPr id="4" name="Slide Number Placeholder 3"/>
          <p:cNvSpPr>
            <a:spLocks noGrp="1"/>
          </p:cNvSpPr>
          <p:nvPr>
            <p:ph type="sldNum" sz="quarter" idx="5"/>
          </p:nvPr>
        </p:nvSpPr>
        <p:spPr/>
        <p:txBody>
          <a:bodyPr/>
          <a:lstStyle/>
          <a:p>
            <a:fld id="{014AF537-3218-A245-92CE-1D2D79B3B2F2}" type="slidenum">
              <a:rPr lang="en-US" smtClean="0"/>
              <a:t>3</a:t>
            </a:fld>
            <a:endParaRPr lang="en-US"/>
          </a:p>
        </p:txBody>
      </p:sp>
    </p:spTree>
    <p:extLst>
      <p:ext uri="{BB962C8B-B14F-4D97-AF65-F5344CB8AC3E}">
        <p14:creationId xmlns:p14="http://schemas.microsoft.com/office/powerpoint/2010/main" val="553532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3288" y="306388"/>
            <a:ext cx="5049837" cy="2840037"/>
          </a:xfrm>
        </p:spPr>
      </p:sp>
      <p:sp>
        <p:nvSpPr>
          <p:cNvPr id="3" name="Notes Placeholder 2"/>
          <p:cNvSpPr>
            <a:spLocks noGrp="1"/>
          </p:cNvSpPr>
          <p:nvPr>
            <p:ph type="body" idx="1"/>
          </p:nvPr>
        </p:nvSpPr>
        <p:spPr>
          <a:xfrm>
            <a:off x="196810" y="3294332"/>
            <a:ext cx="6462792" cy="5543280"/>
          </a:xfrm>
        </p:spPr>
        <p:txBody>
          <a:bodyPr/>
          <a:lstStyle/>
          <a:p>
            <a:pPr marL="171450" indent="-171450">
              <a:buFont typeface="Arial" panose="020B0604020202020204" pitchFamily="34" charset="0"/>
              <a:buChar char="•"/>
            </a:pPr>
            <a:r>
              <a:rPr lang="en-US" dirty="0">
                <a:highlight>
                  <a:srgbClr val="FFFF00"/>
                </a:highlight>
              </a:rPr>
              <a:t>“You return man to dust and say, “Return, O children of man!” (Psalm 90:3)</a:t>
            </a:r>
            <a:br>
              <a:rPr lang="en-US" dirty="0"/>
            </a:br>
            <a:r>
              <a:rPr lang="en-US" dirty="0"/>
              <a:t>- Moses starts out by presenting his readers, and fixating his prayer on the eternity of God</a:t>
            </a:r>
            <a:br>
              <a:rPr lang="en-US" dirty="0"/>
            </a:br>
            <a:r>
              <a:rPr lang="en-US" dirty="0"/>
              <a:t>- He does this to highlight just how big God is, and how small we are by comparison. For we are but dust</a:t>
            </a:r>
            <a:br>
              <a:rPr lang="en-US" dirty="0"/>
            </a:br>
            <a:r>
              <a:rPr lang="en-US" dirty="0">
                <a:highlight>
                  <a:srgbClr val="8BF8FF"/>
                </a:highlight>
              </a:rPr>
              <a:t>- God creates man out of dust, and back to dust he goes at the word of His Creator</a:t>
            </a:r>
            <a:br>
              <a:rPr lang="en-US" dirty="0"/>
            </a:br>
            <a:r>
              <a:rPr lang="en-US" dirty="0"/>
              <a:t>- Many of us, like to avoid thinking about death, but death is the great equalizer, it is something we all must face</a:t>
            </a:r>
            <a:br>
              <a:rPr lang="en-US" dirty="0"/>
            </a:br>
            <a:r>
              <a:rPr lang="en-US" dirty="0"/>
              <a:t>- And there is perhaps nothing more sobering, and </a:t>
            </a:r>
            <a:r>
              <a:rPr lang="en-US" dirty="0" err="1"/>
              <a:t>revolutionising</a:t>
            </a:r>
            <a:r>
              <a:rPr lang="en-US" dirty="0"/>
              <a:t> to our lives, particularly for the Christian, than to ponder our own death</a:t>
            </a:r>
            <a:br>
              <a:rPr lang="en-US" dirty="0"/>
            </a:br>
            <a:r>
              <a:rPr lang="en-US" dirty="0">
                <a:highlight>
                  <a:srgbClr val="8BF8FF"/>
                </a:highlight>
              </a:rPr>
              <a:t>- We all will one day die, and we will not exceed one moment longer than the day which has been pre-ordained by God</a:t>
            </a:r>
          </a:p>
          <a:p>
            <a:pPr marL="171450" indent="-171450">
              <a:buFont typeface="Arial" panose="020B0604020202020204" pitchFamily="34" charset="0"/>
              <a:buChar char="•"/>
            </a:pPr>
            <a:r>
              <a:rPr lang="en-US" dirty="0">
                <a:highlight>
                  <a:srgbClr val="FFFF00"/>
                </a:highlight>
              </a:rPr>
              <a:t>“For a thousand years in your sight are but as yesterday, when it is past, or as a watch in the night” (Psalm 90:4)</a:t>
            </a:r>
            <a:br>
              <a:rPr lang="en-US" dirty="0"/>
            </a:br>
            <a:r>
              <a:rPr lang="en-US" dirty="0"/>
              <a:t>- Think about that for minute, 1000 years are but as yesterday to God</a:t>
            </a:r>
            <a:br>
              <a:rPr lang="en-US" dirty="0"/>
            </a:br>
            <a:r>
              <a:rPr lang="en-US" dirty="0"/>
              <a:t>- Think of all the empires that have come and gone in that time.</a:t>
            </a:r>
            <a:br>
              <a:rPr lang="en-US" dirty="0"/>
            </a:br>
            <a:r>
              <a:rPr lang="en-US" dirty="0">
                <a:highlight>
                  <a:srgbClr val="8BF8FF"/>
                </a:highlight>
              </a:rPr>
              <a:t>- The Roman Empire, the China dynasty, the Ottoman empire, the </a:t>
            </a:r>
            <a:r>
              <a:rPr lang="en-US" dirty="0" err="1">
                <a:highlight>
                  <a:srgbClr val="8BF8FF"/>
                </a:highlight>
              </a:rPr>
              <a:t>Mongul</a:t>
            </a:r>
            <a:r>
              <a:rPr lang="en-US" dirty="0">
                <a:highlight>
                  <a:srgbClr val="8BF8FF"/>
                </a:highlight>
              </a:rPr>
              <a:t> empire, the AZTEC, and the German empire</a:t>
            </a:r>
            <a:br>
              <a:rPr lang="en-US" dirty="0"/>
            </a:br>
            <a:r>
              <a:rPr lang="en-US" dirty="0"/>
              <a:t>- All of these are but as yesterday to God, and all the </a:t>
            </a:r>
            <a:r>
              <a:rPr lang="en-US" dirty="0" err="1"/>
              <a:t>splendour</a:t>
            </a:r>
            <a:r>
              <a:rPr lang="en-US" dirty="0"/>
              <a:t> of those kingdoms has all come to nothing, their glory all but forgotten</a:t>
            </a:r>
            <a:br>
              <a:rPr lang="en-US" dirty="0"/>
            </a:br>
            <a:r>
              <a:rPr lang="en-US" dirty="0"/>
              <a:t>- Mankind is mortal, but God is eternal, God is forever</a:t>
            </a:r>
            <a:br>
              <a:rPr lang="en-US" dirty="0"/>
            </a:br>
            <a:r>
              <a:rPr lang="en-US" b="1" dirty="0">
                <a:highlight>
                  <a:srgbClr val="00FF8C"/>
                </a:highlight>
              </a:rPr>
              <a:t>- Read Psalm 90:5-6</a:t>
            </a:r>
          </a:p>
          <a:p>
            <a:pPr marL="171450" indent="-171450">
              <a:buFont typeface="Arial" panose="020B0604020202020204" pitchFamily="34" charset="0"/>
              <a:buChar char="•"/>
            </a:pPr>
            <a:r>
              <a:rPr lang="en-US" dirty="0">
                <a:highlight>
                  <a:srgbClr val="FFFF00"/>
                </a:highlight>
              </a:rPr>
              <a:t>“You sweep them away as with a flood; they are like a dream…” (Psalm 90:5)</a:t>
            </a:r>
            <a:br>
              <a:rPr lang="en-US" dirty="0"/>
            </a:br>
            <a:r>
              <a:rPr lang="en-US" dirty="0"/>
              <a:t>- What is there on earth more frail than us</a:t>
            </a:r>
            <a:br>
              <a:rPr lang="en-US" dirty="0"/>
            </a:br>
            <a:r>
              <a:rPr lang="en-US" b="1" dirty="0">
                <a:highlight>
                  <a:srgbClr val="00FF8C"/>
                </a:highlight>
              </a:rPr>
              <a:t>- Spurgeon put it like this, “here is the history of the grass – sown, grown, blown, mown, gone. And the history of mankind is not much more than this”</a:t>
            </a:r>
            <a:br>
              <a:rPr lang="en-US" dirty="0"/>
            </a:br>
            <a:r>
              <a:rPr lang="en-US" dirty="0"/>
              <a:t>- It is as though we were born in the morning, and gone and withered in the evening</a:t>
            </a:r>
            <a:br>
              <a:rPr lang="en-US" dirty="0"/>
            </a:br>
            <a:r>
              <a:rPr lang="en-US" dirty="0"/>
              <a:t>– These are sobering and humbling thoughts for us all to consider as we seek out God’s will for our lives both individually and as church in 2025</a:t>
            </a:r>
          </a:p>
        </p:txBody>
      </p:sp>
      <p:sp>
        <p:nvSpPr>
          <p:cNvPr id="4" name="Slide Number Placeholder 3"/>
          <p:cNvSpPr>
            <a:spLocks noGrp="1"/>
          </p:cNvSpPr>
          <p:nvPr>
            <p:ph type="sldNum" sz="quarter" idx="5"/>
          </p:nvPr>
        </p:nvSpPr>
        <p:spPr/>
        <p:txBody>
          <a:bodyPr/>
          <a:lstStyle/>
          <a:p>
            <a:fld id="{014AF537-3218-A245-92CE-1D2D79B3B2F2}" type="slidenum">
              <a:rPr lang="en-US" smtClean="0"/>
              <a:t>4</a:t>
            </a:fld>
            <a:endParaRPr lang="en-US"/>
          </a:p>
        </p:txBody>
      </p:sp>
    </p:spTree>
    <p:extLst>
      <p:ext uri="{BB962C8B-B14F-4D97-AF65-F5344CB8AC3E}">
        <p14:creationId xmlns:p14="http://schemas.microsoft.com/office/powerpoint/2010/main" val="699316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19300" y="352425"/>
            <a:ext cx="2819400" cy="1585913"/>
          </a:xfrm>
        </p:spPr>
      </p:sp>
      <p:sp>
        <p:nvSpPr>
          <p:cNvPr id="3" name="Notes Placeholder 2"/>
          <p:cNvSpPr>
            <a:spLocks noGrp="1"/>
          </p:cNvSpPr>
          <p:nvPr>
            <p:ph type="body" idx="1"/>
          </p:nvPr>
        </p:nvSpPr>
        <p:spPr>
          <a:xfrm>
            <a:off x="135610" y="2106800"/>
            <a:ext cx="6586779" cy="5812834"/>
          </a:xfrm>
        </p:spPr>
        <p:txBody>
          <a:bodyPr/>
          <a:lstStyle/>
          <a:p>
            <a:pPr marL="171450" indent="-171450">
              <a:buFont typeface="Arial" panose="020B0604020202020204" pitchFamily="34" charset="0"/>
              <a:buChar char="•"/>
            </a:pPr>
            <a:r>
              <a:rPr lang="en-US" dirty="0">
                <a:highlight>
                  <a:srgbClr val="FFFF00"/>
                </a:highlight>
              </a:rPr>
              <a:t>“For we are brought to an end by your anger; by your wrath we are dismayed” (Psalm 90:7)</a:t>
            </a:r>
            <a:br>
              <a:rPr lang="en-US" dirty="0"/>
            </a:br>
            <a:r>
              <a:rPr lang="en-US" dirty="0"/>
              <a:t>-Death and God’s wrath was at the forefront of Moses mind, because you see, a whole generation of Israelites were killed in the 40 years in the wilderness</a:t>
            </a:r>
            <a:br>
              <a:rPr lang="en-US" dirty="0"/>
            </a:br>
            <a:r>
              <a:rPr lang="en-US" dirty="0"/>
              <a:t>- All those over the age of 20 were to die. So probably around 600 000 Israelites were killed for their rebellion against God</a:t>
            </a:r>
            <a:br>
              <a:rPr lang="en-US" dirty="0"/>
            </a:br>
            <a:r>
              <a:rPr lang="en-US" dirty="0">
                <a:highlight>
                  <a:srgbClr val="8BF8FF"/>
                </a:highlight>
              </a:rPr>
              <a:t>- Over 40 years, that averages out to be, that Moses was seeing dozens, upon dozens of people die every single day for 40 years</a:t>
            </a:r>
            <a:br>
              <a:rPr lang="en-US" dirty="0"/>
            </a:br>
            <a:r>
              <a:rPr lang="en-US" dirty="0"/>
              <a:t>- No pastor has done more funerals in their life than Moses</a:t>
            </a:r>
            <a:br>
              <a:rPr lang="en-US" dirty="0"/>
            </a:br>
            <a:r>
              <a:rPr lang="en-US" dirty="0"/>
              <a:t>- Moses here is reminding us of something that we all too often forget even as Christians</a:t>
            </a:r>
            <a:br>
              <a:rPr lang="en-US" dirty="0"/>
            </a:br>
            <a:r>
              <a:rPr lang="en-US" dirty="0">
                <a:highlight>
                  <a:srgbClr val="8BF8FF"/>
                </a:highlight>
              </a:rPr>
              <a:t>- That yes, we die as a consequence of sin, for the wages of sin is death, which is a result of the fall, and the blame for sin rests on us</a:t>
            </a:r>
            <a:br>
              <a:rPr lang="en-US" dirty="0"/>
            </a:br>
            <a:r>
              <a:rPr lang="en-US" dirty="0"/>
              <a:t>- But actually, when we boil that down, it is that death in this life occurs as a result of our sin, and God’s divine wrath towards us as sinners</a:t>
            </a:r>
            <a:br>
              <a:rPr lang="en-US" dirty="0"/>
            </a:br>
            <a:r>
              <a:rPr lang="en-US" dirty="0"/>
              <a:t>- As people who have offended an eternally holy and just God</a:t>
            </a:r>
            <a:br>
              <a:rPr lang="en-US" dirty="0"/>
            </a:br>
            <a:r>
              <a:rPr lang="en-US" dirty="0">
                <a:highlight>
                  <a:srgbClr val="8BF8FF"/>
                </a:highlight>
              </a:rPr>
              <a:t>- The holy justice of God demands that sin must be paid for. Which must in turn cause us to ask this question…</a:t>
            </a:r>
            <a:br>
              <a:rPr lang="en-US" dirty="0"/>
            </a:br>
            <a:r>
              <a:rPr lang="en-US" dirty="0"/>
              <a:t>- If sin is so serious, if God takes sin so seriously, why do we treat it so casually in our lives?</a:t>
            </a:r>
          </a:p>
          <a:p>
            <a:pPr marL="171450" indent="-171450">
              <a:buFont typeface="Arial" panose="020B0604020202020204" pitchFamily="34" charset="0"/>
              <a:buChar char="•"/>
            </a:pPr>
            <a:r>
              <a:rPr lang="en-US" dirty="0">
                <a:highlight>
                  <a:srgbClr val="FFFF00"/>
                </a:highlight>
              </a:rPr>
              <a:t>“You have set our iniquities before you, our secret sins in the light of your presence” (Psalm 90:8)</a:t>
            </a:r>
            <a:br>
              <a:rPr lang="en-US" dirty="0"/>
            </a:br>
            <a:r>
              <a:rPr lang="en-US" dirty="0"/>
              <a:t>- Moses has such a grasp upon eternal realities, and prays with such depth, and we see here he is just pouring forth his soul before God</a:t>
            </a:r>
            <a:br>
              <a:rPr lang="en-US" dirty="0"/>
            </a:br>
            <a:r>
              <a:rPr lang="en-US" dirty="0"/>
              <a:t>- There are no secret sins before God. God sees everything</a:t>
            </a:r>
            <a:br>
              <a:rPr lang="en-US" dirty="0"/>
            </a:br>
            <a:r>
              <a:rPr lang="en-US" dirty="0">
                <a:highlight>
                  <a:srgbClr val="8BF8FF"/>
                </a:highlight>
              </a:rPr>
              <a:t>- As a Christian you may be asking, but doesn’t God remove our sins as far as the east is from the west? And the answer is yes legally, eternally</a:t>
            </a:r>
            <a:br>
              <a:rPr lang="en-US" dirty="0"/>
            </a:br>
            <a:r>
              <a:rPr lang="en-US" dirty="0"/>
              <a:t>- In terms of our justification, our standing before God, He looks at us in Jesus, having been washed clean by the blood of Jesus Christ, and now being forgiven</a:t>
            </a:r>
            <a:br>
              <a:rPr lang="en-US" dirty="0"/>
            </a:br>
            <a:r>
              <a:rPr lang="en-US" dirty="0"/>
              <a:t>- But He still sees our sin, there are still consequences for our sins. David suffered consequences for his sins, Moses wasn’t allowed to enter the promised land for his sins. </a:t>
            </a:r>
            <a:br>
              <a:rPr lang="en-US" dirty="0"/>
            </a:br>
            <a:r>
              <a:rPr lang="en-US" dirty="0">
                <a:highlight>
                  <a:srgbClr val="8BF8FF"/>
                </a:highlight>
              </a:rPr>
              <a:t>- Were they forsaken and abandoned by God? By no means, for what could separate us from the love of God?</a:t>
            </a:r>
            <a:br>
              <a:rPr lang="en-US" dirty="0"/>
            </a:br>
            <a:r>
              <a:rPr lang="en-US" dirty="0"/>
              <a:t>- But God sees all</a:t>
            </a:r>
          </a:p>
          <a:p>
            <a:pPr marL="171450" indent="-171450">
              <a:buFont typeface="Arial" panose="020B0604020202020204" pitchFamily="34" charset="0"/>
              <a:buChar char="•"/>
            </a:pPr>
            <a:r>
              <a:rPr lang="en-US" dirty="0">
                <a:highlight>
                  <a:srgbClr val="FFFF00"/>
                </a:highlight>
              </a:rPr>
              <a:t>“Who considers the power of your anger, and your wrath according to the fear of you?” (Psalm 90:11)</a:t>
            </a:r>
            <a:br>
              <a:rPr lang="en-US" dirty="0"/>
            </a:br>
            <a:r>
              <a:rPr lang="en-US" dirty="0"/>
              <a:t>- None of us can fully grasp just how much God hates sin. None of us can fully grasp the divine wrath of God. None of us fear God too much</a:t>
            </a:r>
            <a:br>
              <a:rPr lang="en-US" dirty="0"/>
            </a:br>
            <a:r>
              <a:rPr lang="en-US" dirty="0"/>
              <a:t>- God is eternally loving, eternally graceful, eternally merciful, all of which we cannot fully grasp, but the same applies to His divine wrath</a:t>
            </a:r>
            <a:br>
              <a:rPr lang="en-US" dirty="0"/>
            </a:br>
            <a:r>
              <a:rPr lang="en-US" dirty="0">
                <a:highlight>
                  <a:srgbClr val="8BF8FF"/>
                </a:highlight>
              </a:rPr>
              <a:t>- However, there is one person in all of human history, being fully God and fully man himself, who did come to face to face with the full wrath of God, and was able to fully grasp it</a:t>
            </a:r>
            <a:br>
              <a:rPr lang="en-US" dirty="0"/>
            </a:br>
            <a:r>
              <a:rPr lang="en-US" dirty="0"/>
              <a:t>- And we get a glimpse of this in the garden, just before he was crucified</a:t>
            </a:r>
          </a:p>
        </p:txBody>
      </p:sp>
      <p:sp>
        <p:nvSpPr>
          <p:cNvPr id="4" name="Slide Number Placeholder 3"/>
          <p:cNvSpPr>
            <a:spLocks noGrp="1"/>
          </p:cNvSpPr>
          <p:nvPr>
            <p:ph type="sldNum" sz="quarter" idx="5"/>
          </p:nvPr>
        </p:nvSpPr>
        <p:spPr/>
        <p:txBody>
          <a:bodyPr/>
          <a:lstStyle/>
          <a:p>
            <a:fld id="{014AF537-3218-A245-92CE-1D2D79B3B2F2}" type="slidenum">
              <a:rPr lang="en-US" smtClean="0"/>
              <a:t>5</a:t>
            </a:fld>
            <a:endParaRPr lang="en-US"/>
          </a:p>
        </p:txBody>
      </p:sp>
    </p:spTree>
    <p:extLst>
      <p:ext uri="{BB962C8B-B14F-4D97-AF65-F5344CB8AC3E}">
        <p14:creationId xmlns:p14="http://schemas.microsoft.com/office/powerpoint/2010/main" val="4250886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4175"/>
            <a:ext cx="5486400" cy="3086100"/>
          </a:xfrm>
        </p:spPr>
      </p:sp>
      <p:sp>
        <p:nvSpPr>
          <p:cNvPr id="3" name="Notes Placeholder 2"/>
          <p:cNvSpPr>
            <a:spLocks noGrp="1"/>
          </p:cNvSpPr>
          <p:nvPr>
            <p:ph type="body" idx="1"/>
          </p:nvPr>
        </p:nvSpPr>
        <p:spPr>
          <a:xfrm>
            <a:off x="201478" y="3703126"/>
            <a:ext cx="6493790" cy="4712453"/>
          </a:xfrm>
        </p:spPr>
        <p:txBody>
          <a:bodyPr/>
          <a:lstStyle/>
          <a:p>
            <a:pPr marL="171450" indent="-171450">
              <a:buFont typeface="Arial" panose="020B0604020202020204" pitchFamily="34" charset="0"/>
              <a:buChar char="•"/>
            </a:pPr>
            <a:r>
              <a:rPr lang="en-US" dirty="0">
                <a:highlight>
                  <a:srgbClr val="FFFF00"/>
                </a:highlight>
              </a:rPr>
              <a:t>“Father, if you are willing, remove this cup from me. Nevertheless, not my will but yours be done… And being in agony he prayed more earnestly; and his sweat became like great drops of blood falling down to the ground” (Luke 22:42,44)</a:t>
            </a:r>
            <a:br>
              <a:rPr lang="en-US" dirty="0"/>
            </a:br>
            <a:r>
              <a:rPr lang="en-US" dirty="0"/>
              <a:t>- What was in that cup that could make Jesus, who knew the will of God, from eternity past, who was both fully God and fully man, sweat drops of blood</a:t>
            </a:r>
            <a:br>
              <a:rPr lang="en-US" dirty="0"/>
            </a:br>
            <a:r>
              <a:rPr lang="en-US" dirty="0"/>
              <a:t>- What was in the cup?</a:t>
            </a:r>
            <a:br>
              <a:rPr lang="en-US" dirty="0"/>
            </a:br>
            <a:r>
              <a:rPr lang="en-US" dirty="0">
                <a:highlight>
                  <a:srgbClr val="8BF8FF"/>
                </a:highlight>
              </a:rPr>
              <a:t>- In that cup was the suffering, the pain, the agony, the rejection that would come with the cross. </a:t>
            </a:r>
            <a:br>
              <a:rPr lang="en-US" dirty="0"/>
            </a:br>
            <a:r>
              <a:rPr lang="en-US" dirty="0"/>
              <a:t>- But ultimately it was the terrifying fact that Jesus was going to face the full wrath of God to pay the penalty for your sins, and for mine</a:t>
            </a:r>
            <a:br>
              <a:rPr lang="en-US" dirty="0"/>
            </a:br>
            <a:r>
              <a:rPr lang="en-US" dirty="0"/>
              <a:t>- He had to do it, it was the only way for the justice of God to be satisfied. </a:t>
            </a:r>
            <a:br>
              <a:rPr lang="en-US" dirty="0"/>
            </a:br>
            <a:r>
              <a:rPr lang="en-US" dirty="0">
                <a:highlight>
                  <a:srgbClr val="8BF8FF"/>
                </a:highlight>
              </a:rPr>
              <a:t>- And because of that one sacrifice, all who will believe in him, will never have to face the wrath of God Almighty</a:t>
            </a:r>
            <a:br>
              <a:rPr lang="en-US" dirty="0"/>
            </a:br>
            <a:r>
              <a:rPr lang="en-US" dirty="0"/>
              <a:t>- Brothers and sisters in Christ, Jesus did that for you, he drank that cup for you.</a:t>
            </a:r>
            <a:br>
              <a:rPr lang="en-US" dirty="0"/>
            </a:br>
            <a:r>
              <a:rPr lang="en-US" dirty="0"/>
              <a:t>- As that great song puts it…</a:t>
            </a:r>
          </a:p>
          <a:p>
            <a:pPr marL="171450" indent="-171450">
              <a:buFont typeface="Arial" panose="020B0604020202020204" pitchFamily="34" charset="0"/>
              <a:buChar char="•"/>
            </a:pPr>
            <a:r>
              <a:rPr lang="en-US" dirty="0">
                <a:highlight>
                  <a:srgbClr val="FFFF00"/>
                </a:highlight>
              </a:rPr>
              <a:t>“Till on that cross as Jesus died, the wrath of God was satisfied; for every sin on him was laid – here in the death of Christ I live”</a:t>
            </a:r>
            <a:br>
              <a:rPr lang="en-US" dirty="0"/>
            </a:br>
            <a:r>
              <a:rPr lang="en-US" dirty="0"/>
              <a:t>- The wrath of God was satisfied, and so here in the death of Christ I live</a:t>
            </a:r>
            <a:br>
              <a:rPr lang="en-US" dirty="0"/>
            </a:br>
            <a:r>
              <a:rPr lang="en-US" dirty="0"/>
              <a:t>- I live, I am free, free from condemnation, free to be called a child of God, free to live a life to the glory of God</a:t>
            </a:r>
            <a:br>
              <a:rPr lang="en-US" dirty="0"/>
            </a:br>
            <a:r>
              <a:rPr lang="en-US" dirty="0">
                <a:highlight>
                  <a:srgbClr val="8BF8FF"/>
                </a:highlight>
              </a:rPr>
              <a:t>- Oh what amazing love, how can it be? That Jesus my king, would die for me</a:t>
            </a:r>
            <a:br>
              <a:rPr lang="en-US" dirty="0"/>
            </a:br>
            <a:r>
              <a:rPr lang="en-US" dirty="0"/>
              <a:t>- Because of Christ, I live. </a:t>
            </a:r>
            <a:br>
              <a:rPr lang="en-US" dirty="0"/>
            </a:br>
            <a:r>
              <a:rPr lang="en-US" dirty="0"/>
              <a:t>- Turn from your sins, and believe in Jesus Christ, and you too can have life in Christ</a:t>
            </a:r>
          </a:p>
        </p:txBody>
      </p:sp>
      <p:sp>
        <p:nvSpPr>
          <p:cNvPr id="4" name="Slide Number Placeholder 3"/>
          <p:cNvSpPr>
            <a:spLocks noGrp="1"/>
          </p:cNvSpPr>
          <p:nvPr>
            <p:ph type="sldNum" sz="quarter" idx="5"/>
          </p:nvPr>
        </p:nvSpPr>
        <p:spPr/>
        <p:txBody>
          <a:bodyPr/>
          <a:lstStyle/>
          <a:p>
            <a:fld id="{014AF537-3218-A245-92CE-1D2D79B3B2F2}" type="slidenum">
              <a:rPr lang="en-US" smtClean="0"/>
              <a:t>6</a:t>
            </a:fld>
            <a:endParaRPr lang="en-US"/>
          </a:p>
        </p:txBody>
      </p:sp>
    </p:spTree>
    <p:extLst>
      <p:ext uri="{BB962C8B-B14F-4D97-AF65-F5344CB8AC3E}">
        <p14:creationId xmlns:p14="http://schemas.microsoft.com/office/powerpoint/2010/main" val="3329280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14338"/>
            <a:ext cx="5486400" cy="3086100"/>
          </a:xfrm>
        </p:spPr>
      </p:sp>
      <p:sp>
        <p:nvSpPr>
          <p:cNvPr id="3" name="Notes Placeholder 2"/>
          <p:cNvSpPr>
            <a:spLocks noGrp="1"/>
          </p:cNvSpPr>
          <p:nvPr>
            <p:ph type="body" idx="1"/>
          </p:nvPr>
        </p:nvSpPr>
        <p:spPr>
          <a:xfrm>
            <a:off x="216977" y="3718624"/>
            <a:ext cx="6447294" cy="4712453"/>
          </a:xfrm>
        </p:spPr>
        <p:txBody>
          <a:bodyPr/>
          <a:lstStyle/>
          <a:p>
            <a:pPr marL="171450" indent="-171450">
              <a:buFont typeface="Arial" panose="020B0604020202020204" pitchFamily="34" charset="0"/>
              <a:buChar char="•"/>
            </a:pPr>
            <a:r>
              <a:rPr lang="en-US" dirty="0">
                <a:highlight>
                  <a:srgbClr val="FFFF00"/>
                </a:highlight>
              </a:rPr>
              <a:t>“So teach us to number our days that we may get a heart of wisdom” (Psalm 90:12)</a:t>
            </a:r>
            <a:br>
              <a:rPr lang="en-US" dirty="0"/>
            </a:br>
            <a:r>
              <a:rPr lang="en-US" dirty="0"/>
              <a:t>- Moses having now laid out for us God’s eternal nature, His unchangeableness, our frailty and mortality in relation to God, and making it clear that we are all going to die</a:t>
            </a:r>
            <a:br>
              <a:rPr lang="en-US" dirty="0"/>
            </a:br>
            <a:r>
              <a:rPr lang="en-US" dirty="0"/>
              <a:t>- He then turns his heart towards God, and asks for wisdom. Asks for wisdom, not just for himself but for the nation of Israel</a:t>
            </a:r>
            <a:br>
              <a:rPr lang="en-US" dirty="0"/>
            </a:br>
            <a:r>
              <a:rPr lang="en-US" dirty="0">
                <a:highlight>
                  <a:srgbClr val="8BF8FF"/>
                </a:highlight>
              </a:rPr>
              <a:t>- That is the prayer of a great leader. And I know that this is the prayer of the elders of this church</a:t>
            </a:r>
            <a:br>
              <a:rPr lang="en-US" dirty="0"/>
            </a:br>
            <a:r>
              <a:rPr lang="en-US" dirty="0"/>
              <a:t>- That we as the body of Christ would look to God, that we would live each day in light of eternity, that He would grant us wisdom to do so</a:t>
            </a:r>
          </a:p>
          <a:p>
            <a:pPr marL="171450" indent="-171450">
              <a:buFont typeface="Arial" panose="020B0604020202020204" pitchFamily="34" charset="0"/>
              <a:buChar char="•"/>
            </a:pPr>
            <a:r>
              <a:rPr lang="en-US" dirty="0">
                <a:highlight>
                  <a:srgbClr val="FFFF00"/>
                </a:highlight>
              </a:rPr>
              <a:t>We do not know how long we will live, only God does</a:t>
            </a:r>
            <a:br>
              <a:rPr lang="en-US" dirty="0"/>
            </a:br>
            <a:r>
              <a:rPr lang="en-US" b="1" dirty="0">
                <a:highlight>
                  <a:srgbClr val="00FF8C"/>
                </a:highlight>
              </a:rPr>
              <a:t>- John Calvin said this, “Even though we know we are going to die, we live each day like we are going to live”</a:t>
            </a:r>
            <a:br>
              <a:rPr lang="en-US" b="1" dirty="0"/>
            </a:br>
            <a:r>
              <a:rPr lang="en-US" dirty="0"/>
              <a:t>- We live our lives as though tomorrow is guaranteed, as though 2026 is guaranteed</a:t>
            </a:r>
            <a:br>
              <a:rPr lang="en-US" dirty="0"/>
            </a:br>
            <a:r>
              <a:rPr lang="en-US" dirty="0"/>
              <a:t>- It is by God’s mercy that we are alive and breathing today, because the days God has allotted to us have not run out</a:t>
            </a:r>
            <a:br>
              <a:rPr lang="en-US" dirty="0"/>
            </a:br>
            <a:r>
              <a:rPr lang="en-US" dirty="0">
                <a:highlight>
                  <a:srgbClr val="8BF8FF"/>
                </a:highlight>
              </a:rPr>
              <a:t>- Fix your hearts on Jesus Christ, for we are but pilgrims, wandering this earth, until God calls us home</a:t>
            </a:r>
            <a:br>
              <a:rPr lang="en-US" dirty="0"/>
            </a:br>
            <a:r>
              <a:rPr lang="en-US" dirty="0"/>
              <a:t>- But we do not know the time or the hour that this will happen</a:t>
            </a:r>
          </a:p>
          <a:p>
            <a:pPr marL="171450" indent="-171450">
              <a:buFont typeface="Arial" panose="020B0604020202020204" pitchFamily="34" charset="0"/>
              <a:buChar char="•"/>
            </a:pPr>
            <a:r>
              <a:rPr lang="en-US" dirty="0">
                <a:highlight>
                  <a:srgbClr val="FFFF00"/>
                </a:highlight>
              </a:rPr>
              <a:t>Having understood that our days are numbered, and now gone to God with hearts inclined to true wisdom, this is the practice of serious godliness</a:t>
            </a:r>
            <a:br>
              <a:rPr lang="en-US" dirty="0"/>
            </a:br>
            <a:r>
              <a:rPr lang="en-US" dirty="0"/>
              <a:t>- May God enable us to be able to wake up each day, with one goal, one purpose, one resolution in mind</a:t>
            </a:r>
            <a:br>
              <a:rPr lang="en-US" dirty="0"/>
            </a:br>
            <a:r>
              <a:rPr lang="en-US" dirty="0"/>
              <a:t>- To see God glorified! We can only do that if, by the grace of God, He would teach us to number our days</a:t>
            </a:r>
            <a:br>
              <a:rPr lang="en-US" dirty="0"/>
            </a:br>
            <a:endParaRPr lang="en-US" dirty="0"/>
          </a:p>
        </p:txBody>
      </p:sp>
      <p:sp>
        <p:nvSpPr>
          <p:cNvPr id="4" name="Slide Number Placeholder 3"/>
          <p:cNvSpPr>
            <a:spLocks noGrp="1"/>
          </p:cNvSpPr>
          <p:nvPr>
            <p:ph type="sldNum" sz="quarter" idx="5"/>
          </p:nvPr>
        </p:nvSpPr>
        <p:spPr/>
        <p:txBody>
          <a:bodyPr/>
          <a:lstStyle/>
          <a:p>
            <a:fld id="{014AF537-3218-A245-92CE-1D2D79B3B2F2}" type="slidenum">
              <a:rPr lang="en-US" smtClean="0"/>
              <a:t>7</a:t>
            </a:fld>
            <a:endParaRPr lang="en-US"/>
          </a:p>
        </p:txBody>
      </p:sp>
    </p:spTree>
    <p:extLst>
      <p:ext uri="{BB962C8B-B14F-4D97-AF65-F5344CB8AC3E}">
        <p14:creationId xmlns:p14="http://schemas.microsoft.com/office/powerpoint/2010/main" val="3524912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11300" y="400050"/>
            <a:ext cx="3835400" cy="2157413"/>
          </a:xfrm>
        </p:spPr>
      </p:sp>
      <p:sp>
        <p:nvSpPr>
          <p:cNvPr id="3" name="Notes Placeholder 2"/>
          <p:cNvSpPr>
            <a:spLocks noGrp="1"/>
          </p:cNvSpPr>
          <p:nvPr>
            <p:ph type="body" idx="1"/>
          </p:nvPr>
        </p:nvSpPr>
        <p:spPr>
          <a:xfrm>
            <a:off x="182106" y="2696704"/>
            <a:ext cx="6493788" cy="6214821"/>
          </a:xfrm>
        </p:spPr>
        <p:txBody>
          <a:bodyPr/>
          <a:lstStyle/>
          <a:p>
            <a:pPr marL="171450" indent="-171450">
              <a:buFont typeface="Arial" panose="020B0604020202020204" pitchFamily="34" charset="0"/>
              <a:buChar char="•"/>
            </a:pPr>
            <a:r>
              <a:rPr lang="en-US" b="1" dirty="0">
                <a:highlight>
                  <a:srgbClr val="00FF8C"/>
                </a:highlight>
              </a:rPr>
              <a:t>- Read Psalm 90:13-14</a:t>
            </a:r>
            <a:endParaRPr lang="en-US" dirty="0">
              <a:highlight>
                <a:srgbClr val="FFFF00"/>
              </a:highlight>
            </a:endParaRPr>
          </a:p>
          <a:p>
            <a:pPr marL="171450" indent="-171450">
              <a:buFont typeface="Arial" panose="020B0604020202020204" pitchFamily="34" charset="0"/>
              <a:buChar char="•"/>
            </a:pPr>
            <a:r>
              <a:rPr lang="en-US" dirty="0">
                <a:highlight>
                  <a:srgbClr val="FFFF00"/>
                </a:highlight>
              </a:rPr>
              <a:t>“Satisfy us in the morning with your steadfast love, that we may rejoice and be glad all our days” (Psalm 90:14)</a:t>
            </a:r>
            <a:br>
              <a:rPr lang="en-US" dirty="0"/>
            </a:br>
            <a:r>
              <a:rPr lang="en-US" dirty="0"/>
              <a:t>- Moses, instead of pleading with God to change the circumstances, to pull him out of this terrible situation</a:t>
            </a:r>
            <a:br>
              <a:rPr lang="en-US" dirty="0"/>
            </a:br>
            <a:r>
              <a:rPr lang="en-US" dirty="0"/>
              <a:t>– He is able to see, that as hard as it has been, it has been to the glory of God that it happen this way</a:t>
            </a:r>
            <a:br>
              <a:rPr lang="en-US" dirty="0"/>
            </a:br>
            <a:r>
              <a:rPr lang="en-US" dirty="0">
                <a:highlight>
                  <a:srgbClr val="8BF8FF"/>
                </a:highlight>
              </a:rPr>
              <a:t>- So he prays for a change of heart. He asks that God would take his eyes off what’s happening around him, and look to be satisfied in God</a:t>
            </a:r>
          </a:p>
          <a:p>
            <a:pPr marL="171450" indent="-171450">
              <a:buFont typeface="Arial" panose="020B0604020202020204" pitchFamily="34" charset="0"/>
              <a:buChar char="•"/>
            </a:pPr>
            <a:r>
              <a:rPr lang="en-US" dirty="0">
                <a:highlight>
                  <a:srgbClr val="FFFF00"/>
                </a:highlight>
              </a:rPr>
              <a:t>Steadfast love = </a:t>
            </a:r>
            <a:r>
              <a:rPr lang="en-US" dirty="0" err="1">
                <a:highlight>
                  <a:srgbClr val="FFFF00"/>
                </a:highlight>
              </a:rPr>
              <a:t>checed</a:t>
            </a:r>
            <a:br>
              <a:rPr lang="en-US" dirty="0"/>
            </a:br>
            <a:r>
              <a:rPr lang="en-US" dirty="0"/>
              <a:t>- This is God’s covenantal love, it can mean mercy, it can refer to God’s kindness, some translations perhaps best translate it as God’s loving kindness</a:t>
            </a:r>
            <a:br>
              <a:rPr lang="en-US" dirty="0"/>
            </a:br>
            <a:r>
              <a:rPr lang="en-US" dirty="0"/>
              <a:t>- This is God’s loyal love. It is God’s unfailing love, His faithful love, His one-sided love</a:t>
            </a:r>
            <a:br>
              <a:rPr lang="en-US" dirty="0"/>
            </a:br>
            <a:r>
              <a:rPr lang="en-US" dirty="0">
                <a:highlight>
                  <a:srgbClr val="8BF8FF"/>
                </a:highlight>
              </a:rPr>
              <a:t>- God’s covenantal love is not determined by anything that we do, but by what He has done.</a:t>
            </a:r>
            <a:br>
              <a:rPr lang="en-US" dirty="0"/>
            </a:br>
            <a:r>
              <a:rPr lang="en-US" dirty="0"/>
              <a:t>- It is God choosing to bind Himself freely to all those who are chosen in Christ</a:t>
            </a:r>
            <a:br>
              <a:rPr lang="en-US" dirty="0"/>
            </a:br>
            <a:r>
              <a:rPr lang="en-US" dirty="0"/>
              <a:t>- Not because of anything we have done, but because of all that God has done in Christ, and nothing can separate is from His love</a:t>
            </a:r>
            <a:br>
              <a:rPr lang="en-US" dirty="0"/>
            </a:br>
            <a:r>
              <a:rPr lang="en-US" dirty="0">
                <a:highlight>
                  <a:srgbClr val="8BF8FF"/>
                </a:highlight>
              </a:rPr>
              <a:t>- So Moses prayer begs the question of all of us today. Are you looking for a love that never fails, for a Father who will never give up on you or let you go, a place to call home? Are you looking for satisfaction?</a:t>
            </a:r>
            <a:br>
              <a:rPr lang="en-US" dirty="0"/>
            </a:br>
            <a:r>
              <a:rPr lang="en-US" dirty="0"/>
              <a:t>- You will find all of this only in one place… in the arms of our eternally merciful and gracious God. </a:t>
            </a:r>
            <a:br>
              <a:rPr lang="en-US" dirty="0"/>
            </a:br>
            <a:r>
              <a:rPr lang="en-US" dirty="0"/>
              <a:t>- Christian, be reminded of the gospel, of your first love, and be satisfied in God alone</a:t>
            </a:r>
            <a:br>
              <a:rPr lang="en-US" dirty="0"/>
            </a:br>
            <a:r>
              <a:rPr lang="en-US" dirty="0">
                <a:highlight>
                  <a:srgbClr val="8BF8FF"/>
                </a:highlight>
              </a:rPr>
              <a:t>- To the unbeliever look to the cross, see what Jesus has done, repent and believe in him alone as your only hope of being saved from your sin and being called a child of God</a:t>
            </a:r>
          </a:p>
          <a:p>
            <a:pPr marL="171450" indent="-171450">
              <a:buFont typeface="Arial" panose="020B0604020202020204" pitchFamily="34" charset="0"/>
              <a:buChar char="•"/>
            </a:pPr>
            <a:r>
              <a:rPr lang="en-US" dirty="0">
                <a:highlight>
                  <a:srgbClr val="FFFF00"/>
                </a:highlight>
              </a:rPr>
              <a:t>“Make us glad for as many days as you have afflicted us, and for as many years as we have seen evil” (Psalm 90:15)</a:t>
            </a:r>
            <a:br>
              <a:rPr lang="en-US" dirty="0"/>
            </a:br>
            <a:r>
              <a:rPr lang="en-US" dirty="0"/>
              <a:t>- Having witnessed the tragedies that have happened in the wilderness as a result of the people’s sinfulness and God’s divine judgment</a:t>
            </a:r>
            <a:br>
              <a:rPr lang="en-US" dirty="0"/>
            </a:br>
            <a:r>
              <a:rPr lang="en-US" dirty="0"/>
              <a:t>- Moses now cries out, make us glad. Lord we see how we have grieved you, restore unto us the joy of our salvation</a:t>
            </a:r>
            <a:br>
              <a:rPr lang="en-US" dirty="0"/>
            </a:br>
            <a:r>
              <a:rPr lang="en-US" dirty="0">
                <a:highlight>
                  <a:srgbClr val="8BF8FF"/>
                </a:highlight>
              </a:rPr>
              <a:t>- When tough times come our way, when trials come to bear upon us, may they drive us to Jesus, to the foot of the cross, and may we be glad in Christ</a:t>
            </a:r>
          </a:p>
        </p:txBody>
      </p:sp>
      <p:sp>
        <p:nvSpPr>
          <p:cNvPr id="4" name="Slide Number Placeholder 3"/>
          <p:cNvSpPr>
            <a:spLocks noGrp="1"/>
          </p:cNvSpPr>
          <p:nvPr>
            <p:ph type="sldNum" sz="quarter" idx="5"/>
          </p:nvPr>
        </p:nvSpPr>
        <p:spPr/>
        <p:txBody>
          <a:bodyPr/>
          <a:lstStyle/>
          <a:p>
            <a:fld id="{014AF537-3218-A245-92CE-1D2D79B3B2F2}" type="slidenum">
              <a:rPr lang="en-US" smtClean="0"/>
              <a:t>8</a:t>
            </a:fld>
            <a:endParaRPr lang="en-US"/>
          </a:p>
        </p:txBody>
      </p:sp>
    </p:spTree>
    <p:extLst>
      <p:ext uri="{BB962C8B-B14F-4D97-AF65-F5344CB8AC3E}">
        <p14:creationId xmlns:p14="http://schemas.microsoft.com/office/powerpoint/2010/main" val="2693488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20850" y="384175"/>
            <a:ext cx="3333750" cy="1874838"/>
          </a:xfrm>
        </p:spPr>
      </p:sp>
      <p:sp>
        <p:nvSpPr>
          <p:cNvPr id="3" name="Notes Placeholder 2"/>
          <p:cNvSpPr>
            <a:spLocks noGrp="1"/>
          </p:cNvSpPr>
          <p:nvPr>
            <p:ph type="body" idx="1"/>
          </p:nvPr>
        </p:nvSpPr>
        <p:spPr>
          <a:xfrm>
            <a:off x="151108" y="2447764"/>
            <a:ext cx="6555783" cy="3240114"/>
          </a:xfrm>
        </p:spPr>
        <p:txBody>
          <a:bodyPr/>
          <a:lstStyle/>
          <a:p>
            <a:pPr marL="171450" indent="-171450">
              <a:buFont typeface="Arial" panose="020B0604020202020204" pitchFamily="34" charset="0"/>
              <a:buChar char="•"/>
            </a:pPr>
            <a:r>
              <a:rPr lang="en-US" dirty="0">
                <a:highlight>
                  <a:srgbClr val="FFFF00"/>
                </a:highlight>
              </a:rPr>
              <a:t>“Let your work be shown to your servant, and your glorious power to their children” (Psalm 90:16)</a:t>
            </a:r>
            <a:br>
              <a:rPr lang="en-US" dirty="0"/>
            </a:br>
            <a:r>
              <a:rPr lang="en-US" dirty="0"/>
              <a:t>- Lord, show us your work, show us your mighty hand</a:t>
            </a:r>
            <a:br>
              <a:rPr lang="en-US" dirty="0"/>
            </a:br>
            <a:r>
              <a:rPr lang="en-US" dirty="0"/>
              <a:t>- Let it be heard, let the good news of the gospel be preached, let us behold your glory in Jesus Christ through faith</a:t>
            </a:r>
            <a:br>
              <a:rPr lang="en-US" dirty="0"/>
            </a:br>
            <a:r>
              <a:rPr lang="en-US" dirty="0">
                <a:highlight>
                  <a:srgbClr val="8BF8FF"/>
                </a:highlight>
              </a:rPr>
              <a:t>- Let us see the glory and grace of our Lord Jesus Christ be displayed in this church, and in this community like never before</a:t>
            </a:r>
            <a:br>
              <a:rPr lang="en-US" dirty="0"/>
            </a:br>
            <a:r>
              <a:rPr lang="en-US" dirty="0"/>
              <a:t>- If God is missing this year in 2025, in all our activities, in all our ministries, and in each of our lives, then all will be in vain</a:t>
            </a:r>
            <a:br>
              <a:rPr lang="en-US" dirty="0"/>
            </a:br>
            <a:r>
              <a:rPr lang="en-US" dirty="0"/>
              <a:t>- We may be busy ‘doing ministry’ but if God is missing, it is all for nothing</a:t>
            </a:r>
            <a:br>
              <a:rPr lang="en-US" dirty="0"/>
            </a:br>
            <a:r>
              <a:rPr lang="en-US" dirty="0">
                <a:highlight>
                  <a:srgbClr val="8BF8FF"/>
                </a:highlight>
              </a:rPr>
              <a:t>– Let your work be shown to your servants. And your glorious power to their children</a:t>
            </a:r>
            <a:br>
              <a:rPr lang="en-US" dirty="0"/>
            </a:br>
            <a:r>
              <a:rPr lang="en-US" dirty="0"/>
              <a:t>- God’s people long to see the glory of God, and we long to see our children behold the glory of God</a:t>
            </a:r>
            <a:br>
              <a:rPr lang="en-US" dirty="0"/>
            </a:br>
            <a:r>
              <a:rPr lang="en-US" dirty="0"/>
              <a:t>- We have been seeing some new families over this past year walk in through the doors of this church</a:t>
            </a:r>
            <a:br>
              <a:rPr lang="en-US" dirty="0"/>
            </a:br>
            <a:r>
              <a:rPr lang="en-US" dirty="0">
                <a:highlight>
                  <a:srgbClr val="8BF8FF"/>
                </a:highlight>
              </a:rPr>
              <a:t>- Let us pray that all the kids would come to know Jesus at a young age</a:t>
            </a:r>
            <a:br>
              <a:rPr lang="en-US" dirty="0"/>
            </a:br>
            <a:r>
              <a:rPr lang="en-US" dirty="0"/>
              <a:t>- May all our children walk in the truth as it is revealed to them in Jesus Christ</a:t>
            </a:r>
          </a:p>
          <a:p>
            <a:pPr marL="171450" indent="-171450">
              <a:buFont typeface="Arial" panose="020B0604020202020204" pitchFamily="34" charset="0"/>
              <a:buChar char="•"/>
            </a:pPr>
            <a:r>
              <a:rPr lang="en-US" dirty="0">
                <a:highlight>
                  <a:srgbClr val="FFFF00"/>
                </a:highlight>
              </a:rPr>
              <a:t>“Let the </a:t>
            </a:r>
            <a:r>
              <a:rPr lang="en-US" dirty="0" err="1">
                <a:highlight>
                  <a:srgbClr val="FFFF00"/>
                </a:highlight>
              </a:rPr>
              <a:t>favour</a:t>
            </a:r>
            <a:r>
              <a:rPr lang="en-US" dirty="0">
                <a:highlight>
                  <a:srgbClr val="FFFF00"/>
                </a:highlight>
              </a:rPr>
              <a:t> of the Lord our God be upon us, and establish the work of our hands upon us, yes, establish the work of our hands” (Psalm 90:17)</a:t>
            </a:r>
            <a:br>
              <a:rPr lang="en-US" dirty="0"/>
            </a:br>
            <a:r>
              <a:rPr lang="en-US" dirty="0"/>
              <a:t>- Moses has seen the displeasure of God, the anger of God, but he is calling upon God’s mercy, and asking for God’s </a:t>
            </a:r>
            <a:r>
              <a:rPr lang="en-US" dirty="0" err="1"/>
              <a:t>favour</a:t>
            </a:r>
            <a:r>
              <a:rPr lang="en-US" dirty="0"/>
              <a:t> to now be upon them</a:t>
            </a:r>
            <a:br>
              <a:rPr lang="en-US" dirty="0"/>
            </a:br>
            <a:r>
              <a:rPr lang="en-US" dirty="0"/>
              <a:t>- The word here for </a:t>
            </a:r>
            <a:r>
              <a:rPr lang="en-US" dirty="0" err="1"/>
              <a:t>favour</a:t>
            </a:r>
            <a:r>
              <a:rPr lang="en-US" dirty="0"/>
              <a:t> can also be beauty, or pleasantness, literally reading as let the beauty of the Lord our God be upon us</a:t>
            </a:r>
            <a:br>
              <a:rPr lang="en-US" dirty="0"/>
            </a:br>
            <a:r>
              <a:rPr lang="en-US" dirty="0">
                <a:highlight>
                  <a:srgbClr val="8BF8FF"/>
                </a:highlight>
              </a:rPr>
              <a:t>- As a church for 2025, is this not also our prayer, that the beauty and the </a:t>
            </a:r>
            <a:r>
              <a:rPr lang="en-US" dirty="0" err="1">
                <a:highlight>
                  <a:srgbClr val="8BF8FF"/>
                </a:highlight>
              </a:rPr>
              <a:t>favour</a:t>
            </a:r>
            <a:r>
              <a:rPr lang="en-US" dirty="0">
                <a:highlight>
                  <a:srgbClr val="8BF8FF"/>
                </a:highlight>
              </a:rPr>
              <a:t> of the Lord our God be upon us</a:t>
            </a:r>
            <a:br>
              <a:rPr lang="en-US" dirty="0"/>
            </a:br>
            <a:r>
              <a:rPr lang="en-US" dirty="0"/>
              <a:t>- For He is altogether lovely. His divine </a:t>
            </a:r>
            <a:r>
              <a:rPr lang="en-US" dirty="0" err="1"/>
              <a:t>favour</a:t>
            </a:r>
            <a:r>
              <a:rPr lang="en-US" dirty="0"/>
              <a:t>, beauty, is better than life itself</a:t>
            </a:r>
            <a:br>
              <a:rPr lang="en-US" dirty="0"/>
            </a:br>
            <a:r>
              <a:rPr lang="en-US" dirty="0"/>
              <a:t>- This beauty covers all our guilt, all our filth, all our shame, and He begins to make us holy, conforming us to the image of Christ</a:t>
            </a:r>
            <a:br>
              <a:rPr lang="en-US" dirty="0"/>
            </a:br>
            <a:r>
              <a:rPr lang="en-US" dirty="0">
                <a:highlight>
                  <a:srgbClr val="8BF8FF"/>
                </a:highlight>
              </a:rPr>
              <a:t>- And in doing so He establishes the work of our hands. And in Hebrew when they write something twice, the author is </a:t>
            </a:r>
            <a:r>
              <a:rPr lang="en-US" dirty="0" err="1">
                <a:highlight>
                  <a:srgbClr val="8BF8FF"/>
                </a:highlight>
              </a:rPr>
              <a:t>emphasising</a:t>
            </a:r>
            <a:r>
              <a:rPr lang="en-US" dirty="0">
                <a:highlight>
                  <a:srgbClr val="8BF8FF"/>
                </a:highlight>
              </a:rPr>
              <a:t> it</a:t>
            </a:r>
            <a:br>
              <a:rPr lang="en-US" dirty="0"/>
            </a:br>
            <a:r>
              <a:rPr lang="en-US" dirty="0"/>
              <a:t>- Moses is crying out to God, establish the work of our hands. Lord let us do nothing unless you are doing it through us</a:t>
            </a:r>
            <a:br>
              <a:rPr lang="en-US" dirty="0"/>
            </a:br>
            <a:r>
              <a:rPr lang="en-US" dirty="0"/>
              <a:t>- For only that which Christ does in and through us, by the power of the Holy Spirit will matter</a:t>
            </a:r>
            <a:br>
              <a:rPr lang="en-US" dirty="0"/>
            </a:br>
            <a:r>
              <a:rPr lang="en-US" dirty="0">
                <a:highlight>
                  <a:srgbClr val="8BF8FF"/>
                </a:highlight>
              </a:rPr>
              <a:t>- Only what’s done for Christ will last.</a:t>
            </a:r>
            <a:br>
              <a:rPr lang="en-US" dirty="0"/>
            </a:br>
            <a:r>
              <a:rPr lang="en-US" dirty="0"/>
              <a:t>- Lord show us your work, let us behold your glory, and establish the work of our hands, that we might be examples of your grace, and that your name might be glorified</a:t>
            </a:r>
            <a:br>
              <a:rPr lang="en-US" dirty="0"/>
            </a:br>
            <a:r>
              <a:rPr lang="en-US" dirty="0"/>
              <a:t>- That’s our prayer for 2025</a:t>
            </a:r>
          </a:p>
        </p:txBody>
      </p:sp>
      <p:sp>
        <p:nvSpPr>
          <p:cNvPr id="4" name="Slide Number Placeholder 3"/>
          <p:cNvSpPr>
            <a:spLocks noGrp="1"/>
          </p:cNvSpPr>
          <p:nvPr>
            <p:ph type="sldNum" sz="quarter" idx="5"/>
          </p:nvPr>
        </p:nvSpPr>
        <p:spPr/>
        <p:txBody>
          <a:bodyPr/>
          <a:lstStyle/>
          <a:p>
            <a:fld id="{014AF537-3218-A245-92CE-1D2D79B3B2F2}" type="slidenum">
              <a:rPr lang="en-US" smtClean="0"/>
              <a:t>9</a:t>
            </a:fld>
            <a:endParaRPr lang="en-US"/>
          </a:p>
        </p:txBody>
      </p:sp>
    </p:spTree>
    <p:extLst>
      <p:ext uri="{BB962C8B-B14F-4D97-AF65-F5344CB8AC3E}">
        <p14:creationId xmlns:p14="http://schemas.microsoft.com/office/powerpoint/2010/main" val="1566455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010B9-AEC8-C945-2B71-E8B33807DC8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3E0A7A53-9A43-8931-8720-1BCB4B171D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85D6DCA-1BE3-A34F-6CFB-46C8B258F80B}"/>
              </a:ext>
            </a:extLst>
          </p:cNvPr>
          <p:cNvSpPr>
            <a:spLocks noGrp="1"/>
          </p:cNvSpPr>
          <p:nvPr>
            <p:ph type="dt" sz="half" idx="10"/>
          </p:nvPr>
        </p:nvSpPr>
        <p:spPr/>
        <p:txBody>
          <a:bodyPr/>
          <a:lstStyle/>
          <a:p>
            <a:fld id="{791FEF6B-2182-3044-9A10-59D71C2CBDB1}" type="datetimeFigureOut">
              <a:rPr lang="en-US" smtClean="0"/>
              <a:t>1/10/2025</a:t>
            </a:fld>
            <a:endParaRPr lang="en-US"/>
          </a:p>
        </p:txBody>
      </p:sp>
      <p:sp>
        <p:nvSpPr>
          <p:cNvPr id="5" name="Footer Placeholder 4">
            <a:extLst>
              <a:ext uri="{FF2B5EF4-FFF2-40B4-BE49-F238E27FC236}">
                <a16:creationId xmlns:a16="http://schemas.microsoft.com/office/drawing/2014/main" id="{0C18E7BF-8233-3C08-0C99-219A70762C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F7B363-3A07-4B40-0286-9290715AE77A}"/>
              </a:ext>
            </a:extLst>
          </p:cNvPr>
          <p:cNvSpPr>
            <a:spLocks noGrp="1"/>
          </p:cNvSpPr>
          <p:nvPr>
            <p:ph type="sldNum" sz="quarter" idx="12"/>
          </p:nvPr>
        </p:nvSpPr>
        <p:spPr/>
        <p:txBody>
          <a:bodyPr/>
          <a:lstStyle/>
          <a:p>
            <a:fld id="{A6417D6D-7703-C34A-B2B1-577C19B639BF}" type="slidenum">
              <a:rPr lang="en-US" smtClean="0"/>
              <a:t>‹#›</a:t>
            </a:fld>
            <a:endParaRPr lang="en-US"/>
          </a:p>
        </p:txBody>
      </p:sp>
    </p:spTree>
    <p:extLst>
      <p:ext uri="{BB962C8B-B14F-4D97-AF65-F5344CB8AC3E}">
        <p14:creationId xmlns:p14="http://schemas.microsoft.com/office/powerpoint/2010/main" val="1411978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29989-AC82-9413-5BBB-160FC6918A2B}"/>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917F2C6-3D7A-7726-B755-B3C85182046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63C6AA2-89AB-EA1F-156C-4BFB3132858B}"/>
              </a:ext>
            </a:extLst>
          </p:cNvPr>
          <p:cNvSpPr>
            <a:spLocks noGrp="1"/>
          </p:cNvSpPr>
          <p:nvPr>
            <p:ph type="dt" sz="half" idx="10"/>
          </p:nvPr>
        </p:nvSpPr>
        <p:spPr/>
        <p:txBody>
          <a:bodyPr/>
          <a:lstStyle/>
          <a:p>
            <a:fld id="{791FEF6B-2182-3044-9A10-59D71C2CBDB1}" type="datetimeFigureOut">
              <a:rPr lang="en-US" smtClean="0"/>
              <a:t>1/10/2025</a:t>
            </a:fld>
            <a:endParaRPr lang="en-US"/>
          </a:p>
        </p:txBody>
      </p:sp>
      <p:sp>
        <p:nvSpPr>
          <p:cNvPr id="5" name="Footer Placeholder 4">
            <a:extLst>
              <a:ext uri="{FF2B5EF4-FFF2-40B4-BE49-F238E27FC236}">
                <a16:creationId xmlns:a16="http://schemas.microsoft.com/office/drawing/2014/main" id="{FA21CBDF-FE72-9F72-F0B7-17CE3A4864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CDEB5C-19CF-3AC1-8AA6-9975B3FDA49D}"/>
              </a:ext>
            </a:extLst>
          </p:cNvPr>
          <p:cNvSpPr>
            <a:spLocks noGrp="1"/>
          </p:cNvSpPr>
          <p:nvPr>
            <p:ph type="sldNum" sz="quarter" idx="12"/>
          </p:nvPr>
        </p:nvSpPr>
        <p:spPr/>
        <p:txBody>
          <a:bodyPr/>
          <a:lstStyle/>
          <a:p>
            <a:fld id="{A6417D6D-7703-C34A-B2B1-577C19B639BF}" type="slidenum">
              <a:rPr lang="en-US" smtClean="0"/>
              <a:t>‹#›</a:t>
            </a:fld>
            <a:endParaRPr lang="en-US"/>
          </a:p>
        </p:txBody>
      </p:sp>
    </p:spTree>
    <p:extLst>
      <p:ext uri="{BB962C8B-B14F-4D97-AF65-F5344CB8AC3E}">
        <p14:creationId xmlns:p14="http://schemas.microsoft.com/office/powerpoint/2010/main" val="3231282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2E9FE6-1601-4A7E-D523-C4B67DD3C7D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A2E4259-6748-AC39-DA67-43A17FD10DD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A22E36-8813-1308-23B3-E10140C6BDED}"/>
              </a:ext>
            </a:extLst>
          </p:cNvPr>
          <p:cNvSpPr>
            <a:spLocks noGrp="1"/>
          </p:cNvSpPr>
          <p:nvPr>
            <p:ph type="dt" sz="half" idx="10"/>
          </p:nvPr>
        </p:nvSpPr>
        <p:spPr/>
        <p:txBody>
          <a:bodyPr/>
          <a:lstStyle/>
          <a:p>
            <a:fld id="{791FEF6B-2182-3044-9A10-59D71C2CBDB1}" type="datetimeFigureOut">
              <a:rPr lang="en-US" smtClean="0"/>
              <a:t>1/10/2025</a:t>
            </a:fld>
            <a:endParaRPr lang="en-US"/>
          </a:p>
        </p:txBody>
      </p:sp>
      <p:sp>
        <p:nvSpPr>
          <p:cNvPr id="5" name="Footer Placeholder 4">
            <a:extLst>
              <a:ext uri="{FF2B5EF4-FFF2-40B4-BE49-F238E27FC236}">
                <a16:creationId xmlns:a16="http://schemas.microsoft.com/office/drawing/2014/main" id="{F8347C1F-983B-8C45-5862-A72834FAF1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F12DB1-73AD-B54C-D0D1-D8C8322AE47F}"/>
              </a:ext>
            </a:extLst>
          </p:cNvPr>
          <p:cNvSpPr>
            <a:spLocks noGrp="1"/>
          </p:cNvSpPr>
          <p:nvPr>
            <p:ph type="sldNum" sz="quarter" idx="12"/>
          </p:nvPr>
        </p:nvSpPr>
        <p:spPr/>
        <p:txBody>
          <a:bodyPr/>
          <a:lstStyle/>
          <a:p>
            <a:fld id="{A6417D6D-7703-C34A-B2B1-577C19B639BF}" type="slidenum">
              <a:rPr lang="en-US" smtClean="0"/>
              <a:t>‹#›</a:t>
            </a:fld>
            <a:endParaRPr lang="en-US"/>
          </a:p>
        </p:txBody>
      </p:sp>
    </p:spTree>
    <p:extLst>
      <p:ext uri="{BB962C8B-B14F-4D97-AF65-F5344CB8AC3E}">
        <p14:creationId xmlns:p14="http://schemas.microsoft.com/office/powerpoint/2010/main" val="3613248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404B1-B2D3-CDC6-3386-AFA54D75B18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789C79E-1ECF-D394-4CDB-D0FC3C4677F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FBBC151-EDEF-4CA3-C876-BF36F6399C2B}"/>
              </a:ext>
            </a:extLst>
          </p:cNvPr>
          <p:cNvSpPr>
            <a:spLocks noGrp="1"/>
          </p:cNvSpPr>
          <p:nvPr>
            <p:ph type="dt" sz="half" idx="10"/>
          </p:nvPr>
        </p:nvSpPr>
        <p:spPr/>
        <p:txBody>
          <a:bodyPr/>
          <a:lstStyle/>
          <a:p>
            <a:fld id="{791FEF6B-2182-3044-9A10-59D71C2CBDB1}" type="datetimeFigureOut">
              <a:rPr lang="en-US" smtClean="0"/>
              <a:t>1/10/2025</a:t>
            </a:fld>
            <a:endParaRPr lang="en-US"/>
          </a:p>
        </p:txBody>
      </p:sp>
      <p:sp>
        <p:nvSpPr>
          <p:cNvPr id="5" name="Footer Placeholder 4">
            <a:extLst>
              <a:ext uri="{FF2B5EF4-FFF2-40B4-BE49-F238E27FC236}">
                <a16:creationId xmlns:a16="http://schemas.microsoft.com/office/drawing/2014/main" id="{EC92C711-6FE8-3D65-79EE-21BB66AF0D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5E2166-867D-F4A5-0AB1-A9BDC37E9C79}"/>
              </a:ext>
            </a:extLst>
          </p:cNvPr>
          <p:cNvSpPr>
            <a:spLocks noGrp="1"/>
          </p:cNvSpPr>
          <p:nvPr>
            <p:ph type="sldNum" sz="quarter" idx="12"/>
          </p:nvPr>
        </p:nvSpPr>
        <p:spPr/>
        <p:txBody>
          <a:bodyPr/>
          <a:lstStyle/>
          <a:p>
            <a:fld id="{A6417D6D-7703-C34A-B2B1-577C19B639BF}" type="slidenum">
              <a:rPr lang="en-US" smtClean="0"/>
              <a:t>‹#›</a:t>
            </a:fld>
            <a:endParaRPr lang="en-US"/>
          </a:p>
        </p:txBody>
      </p:sp>
    </p:spTree>
    <p:extLst>
      <p:ext uri="{BB962C8B-B14F-4D97-AF65-F5344CB8AC3E}">
        <p14:creationId xmlns:p14="http://schemas.microsoft.com/office/powerpoint/2010/main" val="1787419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045F7-563A-5B1E-BE93-0770D419572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FFCDBC2-3CD8-123F-80AA-4E697F208A3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00013CD-31EB-4892-A259-A0C933F47959}"/>
              </a:ext>
            </a:extLst>
          </p:cNvPr>
          <p:cNvSpPr>
            <a:spLocks noGrp="1"/>
          </p:cNvSpPr>
          <p:nvPr>
            <p:ph type="dt" sz="half" idx="10"/>
          </p:nvPr>
        </p:nvSpPr>
        <p:spPr/>
        <p:txBody>
          <a:bodyPr/>
          <a:lstStyle/>
          <a:p>
            <a:fld id="{791FEF6B-2182-3044-9A10-59D71C2CBDB1}" type="datetimeFigureOut">
              <a:rPr lang="en-US" smtClean="0"/>
              <a:t>1/10/2025</a:t>
            </a:fld>
            <a:endParaRPr lang="en-US"/>
          </a:p>
        </p:txBody>
      </p:sp>
      <p:sp>
        <p:nvSpPr>
          <p:cNvPr id="5" name="Footer Placeholder 4">
            <a:extLst>
              <a:ext uri="{FF2B5EF4-FFF2-40B4-BE49-F238E27FC236}">
                <a16:creationId xmlns:a16="http://schemas.microsoft.com/office/drawing/2014/main" id="{F37E224C-1001-9F4B-7E48-3F50FC534A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AC22C9-5077-F84F-E589-A71CCED399EB}"/>
              </a:ext>
            </a:extLst>
          </p:cNvPr>
          <p:cNvSpPr>
            <a:spLocks noGrp="1"/>
          </p:cNvSpPr>
          <p:nvPr>
            <p:ph type="sldNum" sz="quarter" idx="12"/>
          </p:nvPr>
        </p:nvSpPr>
        <p:spPr/>
        <p:txBody>
          <a:bodyPr/>
          <a:lstStyle/>
          <a:p>
            <a:fld id="{A6417D6D-7703-C34A-B2B1-577C19B639BF}" type="slidenum">
              <a:rPr lang="en-US" smtClean="0"/>
              <a:t>‹#›</a:t>
            </a:fld>
            <a:endParaRPr lang="en-US"/>
          </a:p>
        </p:txBody>
      </p:sp>
    </p:spTree>
    <p:extLst>
      <p:ext uri="{BB962C8B-B14F-4D97-AF65-F5344CB8AC3E}">
        <p14:creationId xmlns:p14="http://schemas.microsoft.com/office/powerpoint/2010/main" val="1852568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8EBF9-BF64-C4D9-900B-8AE0A32DB7C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12ED3C9-FC03-F4DA-BE22-A5CAB4664B3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9AB42E1B-9079-412E-174D-4D0F81910B1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51C494F-FA6C-CC62-26F8-56E21A79835A}"/>
              </a:ext>
            </a:extLst>
          </p:cNvPr>
          <p:cNvSpPr>
            <a:spLocks noGrp="1"/>
          </p:cNvSpPr>
          <p:nvPr>
            <p:ph type="dt" sz="half" idx="10"/>
          </p:nvPr>
        </p:nvSpPr>
        <p:spPr/>
        <p:txBody>
          <a:bodyPr/>
          <a:lstStyle/>
          <a:p>
            <a:fld id="{791FEF6B-2182-3044-9A10-59D71C2CBDB1}" type="datetimeFigureOut">
              <a:rPr lang="en-US" smtClean="0"/>
              <a:t>1/10/2025</a:t>
            </a:fld>
            <a:endParaRPr lang="en-US"/>
          </a:p>
        </p:txBody>
      </p:sp>
      <p:sp>
        <p:nvSpPr>
          <p:cNvPr id="6" name="Footer Placeholder 5">
            <a:extLst>
              <a:ext uri="{FF2B5EF4-FFF2-40B4-BE49-F238E27FC236}">
                <a16:creationId xmlns:a16="http://schemas.microsoft.com/office/drawing/2014/main" id="{08F8A733-72E9-FC27-6776-DE5297EA55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CA9C6-35A4-4CDB-47B4-6303396A1055}"/>
              </a:ext>
            </a:extLst>
          </p:cNvPr>
          <p:cNvSpPr>
            <a:spLocks noGrp="1"/>
          </p:cNvSpPr>
          <p:nvPr>
            <p:ph type="sldNum" sz="quarter" idx="12"/>
          </p:nvPr>
        </p:nvSpPr>
        <p:spPr/>
        <p:txBody>
          <a:bodyPr/>
          <a:lstStyle/>
          <a:p>
            <a:fld id="{A6417D6D-7703-C34A-B2B1-577C19B639BF}" type="slidenum">
              <a:rPr lang="en-US" smtClean="0"/>
              <a:t>‹#›</a:t>
            </a:fld>
            <a:endParaRPr lang="en-US"/>
          </a:p>
        </p:txBody>
      </p:sp>
    </p:spTree>
    <p:extLst>
      <p:ext uri="{BB962C8B-B14F-4D97-AF65-F5344CB8AC3E}">
        <p14:creationId xmlns:p14="http://schemas.microsoft.com/office/powerpoint/2010/main" val="4089778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08D59-3AB5-C153-11E0-3249BCF0690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499BE79-5F60-A5AF-23B8-3CD4AE0FBA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9CF4119-B364-7F16-ABCD-D78EDA18DE7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C99E4B6-3118-2652-AE0D-34216AD949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4CDD1A2-D3CF-CE48-15F6-D9E13BE3997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8F2DAEE-6F33-C54C-9D15-6754AEA6D2CB}"/>
              </a:ext>
            </a:extLst>
          </p:cNvPr>
          <p:cNvSpPr>
            <a:spLocks noGrp="1"/>
          </p:cNvSpPr>
          <p:nvPr>
            <p:ph type="dt" sz="half" idx="10"/>
          </p:nvPr>
        </p:nvSpPr>
        <p:spPr/>
        <p:txBody>
          <a:bodyPr/>
          <a:lstStyle/>
          <a:p>
            <a:fld id="{791FEF6B-2182-3044-9A10-59D71C2CBDB1}" type="datetimeFigureOut">
              <a:rPr lang="en-US" smtClean="0"/>
              <a:t>1/10/2025</a:t>
            </a:fld>
            <a:endParaRPr lang="en-US"/>
          </a:p>
        </p:txBody>
      </p:sp>
      <p:sp>
        <p:nvSpPr>
          <p:cNvPr id="8" name="Footer Placeholder 7">
            <a:extLst>
              <a:ext uri="{FF2B5EF4-FFF2-40B4-BE49-F238E27FC236}">
                <a16:creationId xmlns:a16="http://schemas.microsoft.com/office/drawing/2014/main" id="{E8ED43F7-6B5B-E083-2FB6-2BFA70E28B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95AB3D-99FE-51F4-E32C-B1FEBDFD793C}"/>
              </a:ext>
            </a:extLst>
          </p:cNvPr>
          <p:cNvSpPr>
            <a:spLocks noGrp="1"/>
          </p:cNvSpPr>
          <p:nvPr>
            <p:ph type="sldNum" sz="quarter" idx="12"/>
          </p:nvPr>
        </p:nvSpPr>
        <p:spPr/>
        <p:txBody>
          <a:bodyPr/>
          <a:lstStyle/>
          <a:p>
            <a:fld id="{A6417D6D-7703-C34A-B2B1-577C19B639BF}" type="slidenum">
              <a:rPr lang="en-US" smtClean="0"/>
              <a:t>‹#›</a:t>
            </a:fld>
            <a:endParaRPr lang="en-US"/>
          </a:p>
        </p:txBody>
      </p:sp>
    </p:spTree>
    <p:extLst>
      <p:ext uri="{BB962C8B-B14F-4D97-AF65-F5344CB8AC3E}">
        <p14:creationId xmlns:p14="http://schemas.microsoft.com/office/powerpoint/2010/main" val="2238978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A401F-2B7E-1B58-FCF1-D02A68F32BD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77B4ED8-5D99-EF70-7C62-F6C77197FC4F}"/>
              </a:ext>
            </a:extLst>
          </p:cNvPr>
          <p:cNvSpPr>
            <a:spLocks noGrp="1"/>
          </p:cNvSpPr>
          <p:nvPr>
            <p:ph type="dt" sz="half" idx="10"/>
          </p:nvPr>
        </p:nvSpPr>
        <p:spPr/>
        <p:txBody>
          <a:bodyPr/>
          <a:lstStyle/>
          <a:p>
            <a:fld id="{791FEF6B-2182-3044-9A10-59D71C2CBDB1}" type="datetimeFigureOut">
              <a:rPr lang="en-US" smtClean="0"/>
              <a:t>1/10/2025</a:t>
            </a:fld>
            <a:endParaRPr lang="en-US"/>
          </a:p>
        </p:txBody>
      </p:sp>
      <p:sp>
        <p:nvSpPr>
          <p:cNvPr id="4" name="Footer Placeholder 3">
            <a:extLst>
              <a:ext uri="{FF2B5EF4-FFF2-40B4-BE49-F238E27FC236}">
                <a16:creationId xmlns:a16="http://schemas.microsoft.com/office/drawing/2014/main" id="{5A3A20FC-0837-08F7-4321-A02841A8C0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C06C5DF-1F10-EBCC-7D9C-D8DB952C0A8C}"/>
              </a:ext>
            </a:extLst>
          </p:cNvPr>
          <p:cNvSpPr>
            <a:spLocks noGrp="1"/>
          </p:cNvSpPr>
          <p:nvPr>
            <p:ph type="sldNum" sz="quarter" idx="12"/>
          </p:nvPr>
        </p:nvSpPr>
        <p:spPr/>
        <p:txBody>
          <a:bodyPr/>
          <a:lstStyle/>
          <a:p>
            <a:fld id="{A6417D6D-7703-C34A-B2B1-577C19B639BF}" type="slidenum">
              <a:rPr lang="en-US" smtClean="0"/>
              <a:t>‹#›</a:t>
            </a:fld>
            <a:endParaRPr lang="en-US"/>
          </a:p>
        </p:txBody>
      </p:sp>
    </p:spTree>
    <p:extLst>
      <p:ext uri="{BB962C8B-B14F-4D97-AF65-F5344CB8AC3E}">
        <p14:creationId xmlns:p14="http://schemas.microsoft.com/office/powerpoint/2010/main" val="3889750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CF16E7-E812-92A6-9E03-27F621A55FC2}"/>
              </a:ext>
            </a:extLst>
          </p:cNvPr>
          <p:cNvSpPr>
            <a:spLocks noGrp="1"/>
          </p:cNvSpPr>
          <p:nvPr>
            <p:ph type="dt" sz="half" idx="10"/>
          </p:nvPr>
        </p:nvSpPr>
        <p:spPr/>
        <p:txBody>
          <a:bodyPr/>
          <a:lstStyle/>
          <a:p>
            <a:fld id="{791FEF6B-2182-3044-9A10-59D71C2CBDB1}" type="datetimeFigureOut">
              <a:rPr lang="en-US" smtClean="0"/>
              <a:t>1/10/2025</a:t>
            </a:fld>
            <a:endParaRPr lang="en-US"/>
          </a:p>
        </p:txBody>
      </p:sp>
      <p:sp>
        <p:nvSpPr>
          <p:cNvPr id="3" name="Footer Placeholder 2">
            <a:extLst>
              <a:ext uri="{FF2B5EF4-FFF2-40B4-BE49-F238E27FC236}">
                <a16:creationId xmlns:a16="http://schemas.microsoft.com/office/drawing/2014/main" id="{C561FB74-8084-9A53-7A55-FCC8D4A09EC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0768CD-340B-C5A5-1C4F-7C032FEFEED8}"/>
              </a:ext>
            </a:extLst>
          </p:cNvPr>
          <p:cNvSpPr>
            <a:spLocks noGrp="1"/>
          </p:cNvSpPr>
          <p:nvPr>
            <p:ph type="sldNum" sz="quarter" idx="12"/>
          </p:nvPr>
        </p:nvSpPr>
        <p:spPr/>
        <p:txBody>
          <a:bodyPr/>
          <a:lstStyle/>
          <a:p>
            <a:fld id="{A6417D6D-7703-C34A-B2B1-577C19B639BF}" type="slidenum">
              <a:rPr lang="en-US" smtClean="0"/>
              <a:t>‹#›</a:t>
            </a:fld>
            <a:endParaRPr lang="en-US"/>
          </a:p>
        </p:txBody>
      </p:sp>
    </p:spTree>
    <p:extLst>
      <p:ext uri="{BB962C8B-B14F-4D97-AF65-F5344CB8AC3E}">
        <p14:creationId xmlns:p14="http://schemas.microsoft.com/office/powerpoint/2010/main" val="1360842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00252-4FA7-10A2-0FEF-1574F49C33A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5170F20-91FC-0D72-ED79-8985C121E0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BCA81E9-39DA-4A7A-068D-ABD95FC4F2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58254CE-F702-D559-16B4-1F0E6B0C87D9}"/>
              </a:ext>
            </a:extLst>
          </p:cNvPr>
          <p:cNvSpPr>
            <a:spLocks noGrp="1"/>
          </p:cNvSpPr>
          <p:nvPr>
            <p:ph type="dt" sz="half" idx="10"/>
          </p:nvPr>
        </p:nvSpPr>
        <p:spPr/>
        <p:txBody>
          <a:bodyPr/>
          <a:lstStyle/>
          <a:p>
            <a:fld id="{791FEF6B-2182-3044-9A10-59D71C2CBDB1}" type="datetimeFigureOut">
              <a:rPr lang="en-US" smtClean="0"/>
              <a:t>1/10/2025</a:t>
            </a:fld>
            <a:endParaRPr lang="en-US"/>
          </a:p>
        </p:txBody>
      </p:sp>
      <p:sp>
        <p:nvSpPr>
          <p:cNvPr id="6" name="Footer Placeholder 5">
            <a:extLst>
              <a:ext uri="{FF2B5EF4-FFF2-40B4-BE49-F238E27FC236}">
                <a16:creationId xmlns:a16="http://schemas.microsoft.com/office/drawing/2014/main" id="{D6B6C05F-317B-F822-AED9-106487F6B3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E5038B-7DF2-7D41-EDF1-638A05B136C1}"/>
              </a:ext>
            </a:extLst>
          </p:cNvPr>
          <p:cNvSpPr>
            <a:spLocks noGrp="1"/>
          </p:cNvSpPr>
          <p:nvPr>
            <p:ph type="sldNum" sz="quarter" idx="12"/>
          </p:nvPr>
        </p:nvSpPr>
        <p:spPr/>
        <p:txBody>
          <a:bodyPr/>
          <a:lstStyle/>
          <a:p>
            <a:fld id="{A6417D6D-7703-C34A-B2B1-577C19B639BF}" type="slidenum">
              <a:rPr lang="en-US" smtClean="0"/>
              <a:t>‹#›</a:t>
            </a:fld>
            <a:endParaRPr lang="en-US"/>
          </a:p>
        </p:txBody>
      </p:sp>
    </p:spTree>
    <p:extLst>
      <p:ext uri="{BB962C8B-B14F-4D97-AF65-F5344CB8AC3E}">
        <p14:creationId xmlns:p14="http://schemas.microsoft.com/office/powerpoint/2010/main" val="3816400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28719-5EEB-8066-4B3B-EC5A61864B2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03C5671-C0AE-A9F1-95BA-5925790E6E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217C6A-54DC-A2A8-ABB1-22F422CF2B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CC2490E-D9ED-A023-4236-4938FF27FE44}"/>
              </a:ext>
            </a:extLst>
          </p:cNvPr>
          <p:cNvSpPr>
            <a:spLocks noGrp="1"/>
          </p:cNvSpPr>
          <p:nvPr>
            <p:ph type="dt" sz="half" idx="10"/>
          </p:nvPr>
        </p:nvSpPr>
        <p:spPr/>
        <p:txBody>
          <a:bodyPr/>
          <a:lstStyle/>
          <a:p>
            <a:fld id="{791FEF6B-2182-3044-9A10-59D71C2CBDB1}" type="datetimeFigureOut">
              <a:rPr lang="en-US" smtClean="0"/>
              <a:t>1/10/2025</a:t>
            </a:fld>
            <a:endParaRPr lang="en-US"/>
          </a:p>
        </p:txBody>
      </p:sp>
      <p:sp>
        <p:nvSpPr>
          <p:cNvPr id="6" name="Footer Placeholder 5">
            <a:extLst>
              <a:ext uri="{FF2B5EF4-FFF2-40B4-BE49-F238E27FC236}">
                <a16:creationId xmlns:a16="http://schemas.microsoft.com/office/drawing/2014/main" id="{E32B7A22-4997-6A18-4933-AA0A92BE13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DFD219-27D2-EAAB-0DD3-14A6EAC37D27}"/>
              </a:ext>
            </a:extLst>
          </p:cNvPr>
          <p:cNvSpPr>
            <a:spLocks noGrp="1"/>
          </p:cNvSpPr>
          <p:nvPr>
            <p:ph type="sldNum" sz="quarter" idx="12"/>
          </p:nvPr>
        </p:nvSpPr>
        <p:spPr/>
        <p:txBody>
          <a:bodyPr/>
          <a:lstStyle/>
          <a:p>
            <a:fld id="{A6417D6D-7703-C34A-B2B1-577C19B639BF}" type="slidenum">
              <a:rPr lang="en-US" smtClean="0"/>
              <a:t>‹#›</a:t>
            </a:fld>
            <a:endParaRPr lang="en-US"/>
          </a:p>
        </p:txBody>
      </p:sp>
    </p:spTree>
    <p:extLst>
      <p:ext uri="{BB962C8B-B14F-4D97-AF65-F5344CB8AC3E}">
        <p14:creationId xmlns:p14="http://schemas.microsoft.com/office/powerpoint/2010/main" val="583944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D0BAEE-B4CC-8FFD-901B-0F7B9B146A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3275DFE-2819-534B-076B-CB22A11F81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B0CD9C1-CB42-59F0-1BCD-FB0FD4CEB3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91FEF6B-2182-3044-9A10-59D71C2CBDB1}" type="datetimeFigureOut">
              <a:rPr lang="en-US" smtClean="0"/>
              <a:t>1/10/2025</a:t>
            </a:fld>
            <a:endParaRPr lang="en-US"/>
          </a:p>
        </p:txBody>
      </p:sp>
      <p:sp>
        <p:nvSpPr>
          <p:cNvPr id="5" name="Footer Placeholder 4">
            <a:extLst>
              <a:ext uri="{FF2B5EF4-FFF2-40B4-BE49-F238E27FC236}">
                <a16:creationId xmlns:a16="http://schemas.microsoft.com/office/drawing/2014/main" id="{5317ABAD-BA17-23F6-B8A6-1C1AFAE0E4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A42F3AA-B7E7-956A-C3C2-6DE5179D66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6417D6D-7703-C34A-B2B1-577C19B639BF}" type="slidenum">
              <a:rPr lang="en-US" smtClean="0"/>
              <a:t>‹#›</a:t>
            </a:fld>
            <a:endParaRPr lang="en-US"/>
          </a:p>
        </p:txBody>
      </p:sp>
    </p:spTree>
    <p:extLst>
      <p:ext uri="{BB962C8B-B14F-4D97-AF65-F5344CB8AC3E}">
        <p14:creationId xmlns:p14="http://schemas.microsoft.com/office/powerpoint/2010/main" val="30365492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hourglass on a table&#10;&#10;Description automatically generated">
            <a:extLst>
              <a:ext uri="{FF2B5EF4-FFF2-40B4-BE49-F238E27FC236}">
                <a16:creationId xmlns:a16="http://schemas.microsoft.com/office/drawing/2014/main" id="{93C381D4-3C9A-CF84-A191-F3D4ABEAF635}"/>
              </a:ext>
            </a:extLst>
          </p:cNvPr>
          <p:cNvPicPr>
            <a:picLocks noChangeAspect="1"/>
          </p:cNvPicPr>
          <p:nvPr/>
        </p:nvPicPr>
        <p:blipFill>
          <a:blip r:embed="rId3"/>
          <a:srcRect r="23770"/>
          <a:stretch/>
        </p:blipFill>
        <p:spPr>
          <a:xfrm>
            <a:off x="0" y="1"/>
            <a:ext cx="12192000" cy="6858000"/>
          </a:xfrm>
          <a:prstGeom prst="rect">
            <a:avLst/>
          </a:prstGeom>
        </p:spPr>
      </p:pic>
      <p:sp>
        <p:nvSpPr>
          <p:cNvPr id="4" name="TextBox 3">
            <a:extLst>
              <a:ext uri="{FF2B5EF4-FFF2-40B4-BE49-F238E27FC236}">
                <a16:creationId xmlns:a16="http://schemas.microsoft.com/office/drawing/2014/main" id="{AAAF190F-1F48-E2C2-9DC2-6FF0030DA043}"/>
              </a:ext>
            </a:extLst>
          </p:cNvPr>
          <p:cNvSpPr txBox="1"/>
          <p:nvPr/>
        </p:nvSpPr>
        <p:spPr>
          <a:xfrm>
            <a:off x="389744" y="1720840"/>
            <a:ext cx="8349522" cy="3416320"/>
          </a:xfrm>
          <a:prstGeom prst="rect">
            <a:avLst/>
          </a:prstGeom>
          <a:noFill/>
        </p:spPr>
        <p:txBody>
          <a:bodyPr wrap="square" rtlCol="0">
            <a:spAutoFit/>
          </a:bodyPr>
          <a:lstStyle/>
          <a:p>
            <a:pPr algn="ctr"/>
            <a:r>
              <a:rPr lang="en-US" sz="7200" b="1" dirty="0">
                <a:solidFill>
                  <a:schemeClr val="bg1"/>
                </a:solidFill>
                <a:latin typeface="Calibri" panose="020F0502020204030204" pitchFamily="34" charset="0"/>
                <a:cs typeface="Calibri" panose="020F0502020204030204" pitchFamily="34" charset="0"/>
              </a:rPr>
              <a:t>'TEACH US TO NUMBER OUR DAYS’</a:t>
            </a:r>
          </a:p>
          <a:p>
            <a:pPr algn="ctr"/>
            <a:r>
              <a:rPr lang="en-US" sz="7200" b="1" dirty="0">
                <a:solidFill>
                  <a:schemeClr val="bg1"/>
                </a:solidFill>
                <a:latin typeface="Calibri" panose="020F0502020204030204" pitchFamily="34" charset="0"/>
                <a:cs typeface="Calibri" panose="020F0502020204030204" pitchFamily="34" charset="0"/>
              </a:rPr>
              <a:t>Psalm 90</a:t>
            </a:r>
          </a:p>
        </p:txBody>
      </p:sp>
    </p:spTree>
    <p:extLst>
      <p:ext uri="{BB962C8B-B14F-4D97-AF65-F5344CB8AC3E}">
        <p14:creationId xmlns:p14="http://schemas.microsoft.com/office/powerpoint/2010/main" val="156857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B36A5-09EA-AA13-A371-FD23BFEEA5E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D62C901-C268-1147-CCEF-6A79C77850BB}"/>
              </a:ext>
            </a:extLst>
          </p:cNvPr>
          <p:cNvPicPr>
            <a:picLocks noChangeAspect="1"/>
          </p:cNvPicPr>
          <p:nvPr/>
        </p:nvPicPr>
        <p:blipFill>
          <a:blip r:embed="rId3"/>
          <a:stretch>
            <a:fillRect/>
          </a:stretch>
        </p:blipFill>
        <p:spPr>
          <a:xfrm>
            <a:off x="0" y="0"/>
            <a:ext cx="12192000" cy="6877165"/>
          </a:xfrm>
          <a:prstGeom prst="rect">
            <a:avLst/>
          </a:prstGeom>
        </p:spPr>
      </p:pic>
      <p:sp>
        <p:nvSpPr>
          <p:cNvPr id="2" name="TextBox 1">
            <a:extLst>
              <a:ext uri="{FF2B5EF4-FFF2-40B4-BE49-F238E27FC236}">
                <a16:creationId xmlns:a16="http://schemas.microsoft.com/office/drawing/2014/main" id="{35DC2300-DB3D-3C22-DCE6-3A02F577B109}"/>
              </a:ext>
            </a:extLst>
          </p:cNvPr>
          <p:cNvSpPr txBox="1"/>
          <p:nvPr/>
        </p:nvSpPr>
        <p:spPr>
          <a:xfrm>
            <a:off x="164756" y="556054"/>
            <a:ext cx="11862487" cy="707886"/>
          </a:xfrm>
          <a:prstGeom prst="rect">
            <a:avLst/>
          </a:prstGeom>
          <a:noFill/>
        </p:spPr>
        <p:txBody>
          <a:bodyPr wrap="square" rtlCol="0">
            <a:spAutoFit/>
          </a:bodyPr>
          <a:lstStyle/>
          <a:p>
            <a:pPr algn="ctr"/>
            <a:r>
              <a:rPr lang="en-US" sz="4000" b="1" dirty="0">
                <a:latin typeface="Calibri" panose="020F0502020204030204" pitchFamily="34" charset="0"/>
                <a:cs typeface="Calibri" panose="020F0502020204030204" pitchFamily="34" charset="0"/>
              </a:rPr>
              <a:t>SUMMARY</a:t>
            </a:r>
          </a:p>
        </p:txBody>
      </p:sp>
      <p:sp>
        <p:nvSpPr>
          <p:cNvPr id="4" name="TextBox 3">
            <a:extLst>
              <a:ext uri="{FF2B5EF4-FFF2-40B4-BE49-F238E27FC236}">
                <a16:creationId xmlns:a16="http://schemas.microsoft.com/office/drawing/2014/main" id="{5C3E2D24-B038-AA8A-F3B0-4BA61094EA94}"/>
              </a:ext>
            </a:extLst>
          </p:cNvPr>
          <p:cNvSpPr txBox="1"/>
          <p:nvPr/>
        </p:nvSpPr>
        <p:spPr>
          <a:xfrm>
            <a:off x="271850" y="1393920"/>
            <a:ext cx="11755394" cy="1200329"/>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In God alone, through Christ, we find a refuge, a home, an eternal dwelling place</a:t>
            </a:r>
          </a:p>
        </p:txBody>
      </p:sp>
      <p:sp>
        <p:nvSpPr>
          <p:cNvPr id="5" name="TextBox 4">
            <a:extLst>
              <a:ext uri="{FF2B5EF4-FFF2-40B4-BE49-F238E27FC236}">
                <a16:creationId xmlns:a16="http://schemas.microsoft.com/office/drawing/2014/main" id="{13F86FB4-4006-C6E8-0822-55800DB52110}"/>
              </a:ext>
            </a:extLst>
          </p:cNvPr>
          <p:cNvSpPr txBox="1"/>
          <p:nvPr/>
        </p:nvSpPr>
        <p:spPr>
          <a:xfrm>
            <a:off x="271850" y="3063423"/>
            <a:ext cx="11755394" cy="1200329"/>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Our lives are short, we all have a date with death. Lord, teach us to number our days </a:t>
            </a:r>
          </a:p>
        </p:txBody>
      </p:sp>
      <p:sp>
        <p:nvSpPr>
          <p:cNvPr id="6" name="TextBox 5">
            <a:extLst>
              <a:ext uri="{FF2B5EF4-FFF2-40B4-BE49-F238E27FC236}">
                <a16:creationId xmlns:a16="http://schemas.microsoft.com/office/drawing/2014/main" id="{44F4980E-487F-9BB3-74C5-83E362AF6368}"/>
              </a:ext>
            </a:extLst>
          </p:cNvPr>
          <p:cNvSpPr txBox="1"/>
          <p:nvPr/>
        </p:nvSpPr>
        <p:spPr>
          <a:xfrm>
            <a:off x="271850" y="4735992"/>
            <a:ext cx="8782209" cy="1200329"/>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Let the beauty, the mercy, and the grace of God enthrall us in 2025 </a:t>
            </a:r>
          </a:p>
        </p:txBody>
      </p:sp>
    </p:spTree>
    <p:extLst>
      <p:ext uri="{BB962C8B-B14F-4D97-AF65-F5344CB8AC3E}">
        <p14:creationId xmlns:p14="http://schemas.microsoft.com/office/powerpoint/2010/main" val="47658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24A28-F09F-30A5-CF91-A9FAE85B21E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CFDF9B8-22E3-C86C-DD49-352CA176670F}"/>
              </a:ext>
            </a:extLst>
          </p:cNvPr>
          <p:cNvSpPr txBox="1"/>
          <p:nvPr/>
        </p:nvSpPr>
        <p:spPr>
          <a:xfrm>
            <a:off x="5501390" y="2136338"/>
            <a:ext cx="6520720" cy="2585323"/>
          </a:xfrm>
          <a:prstGeom prst="rect">
            <a:avLst/>
          </a:prstGeom>
          <a:noFill/>
        </p:spPr>
        <p:txBody>
          <a:bodyPr wrap="square" rtlCol="0">
            <a:spAutoFit/>
          </a:bodyPr>
          <a:lstStyle/>
          <a:p>
            <a:pPr algn="ctr"/>
            <a:r>
              <a:rPr lang="en-US" sz="5400" b="1" dirty="0">
                <a:latin typeface="Calibri" panose="020F0502020204030204" pitchFamily="34" charset="0"/>
                <a:cs typeface="Calibri" panose="020F0502020204030204" pitchFamily="34" charset="0"/>
              </a:rPr>
              <a:t>“Lord, stamp eternity on my eyeballs” </a:t>
            </a:r>
            <a:br>
              <a:rPr lang="en-US" sz="5400" b="1" dirty="0">
                <a:latin typeface="Calibri" panose="020F0502020204030204" pitchFamily="34" charset="0"/>
                <a:cs typeface="Calibri" panose="020F0502020204030204" pitchFamily="34" charset="0"/>
              </a:rPr>
            </a:br>
            <a:r>
              <a:rPr lang="en-US" sz="5400" b="1" dirty="0">
                <a:latin typeface="Calibri" panose="020F0502020204030204" pitchFamily="34" charset="0"/>
                <a:cs typeface="Calibri" panose="020F0502020204030204" pitchFamily="34" charset="0"/>
              </a:rPr>
              <a:t>Jonathan Edwards</a:t>
            </a:r>
          </a:p>
        </p:txBody>
      </p:sp>
      <p:pic>
        <p:nvPicPr>
          <p:cNvPr id="1026" name="Picture 2" descr="Jonathan Edwards Sermon, 1742 – Landmark Events">
            <a:extLst>
              <a:ext uri="{FF2B5EF4-FFF2-40B4-BE49-F238E27FC236}">
                <a16:creationId xmlns:a16="http://schemas.microsoft.com/office/drawing/2014/main" id="{D5B9825E-A5DA-083C-C134-E735FA3DDE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124"/>
            <a:ext cx="5231568" cy="6865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038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9F39D-A5D9-D899-6064-7F3EACC52BF9}"/>
            </a:ext>
          </a:extLst>
        </p:cNvPr>
        <p:cNvGrpSpPr/>
        <p:nvPr/>
      </p:nvGrpSpPr>
      <p:grpSpPr>
        <a:xfrm>
          <a:off x="0" y="0"/>
          <a:ext cx="0" cy="0"/>
          <a:chOff x="0" y="0"/>
          <a:chExt cx="0" cy="0"/>
        </a:xfrm>
      </p:grpSpPr>
      <p:pic>
        <p:nvPicPr>
          <p:cNvPr id="7" name="Picture 6" descr="A house with a sunset in the background&#10;&#10;Description automatically generated">
            <a:extLst>
              <a:ext uri="{FF2B5EF4-FFF2-40B4-BE49-F238E27FC236}">
                <a16:creationId xmlns:a16="http://schemas.microsoft.com/office/drawing/2014/main" id="{7F692400-6A38-3CD1-A992-49E64B42B9FE}"/>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BF89223E-E986-ACBB-8723-8BFE3CB4825F}"/>
              </a:ext>
            </a:extLst>
          </p:cNvPr>
          <p:cNvSpPr txBox="1"/>
          <p:nvPr/>
        </p:nvSpPr>
        <p:spPr>
          <a:xfrm>
            <a:off x="185351" y="407773"/>
            <a:ext cx="11862487" cy="707886"/>
          </a:xfrm>
          <a:prstGeom prst="rect">
            <a:avLst/>
          </a:prstGeom>
          <a:noFill/>
        </p:spPr>
        <p:txBody>
          <a:bodyPr wrap="square" rtlCol="0">
            <a:spAutoFit/>
          </a:bodyPr>
          <a:lstStyle/>
          <a:p>
            <a:pPr algn="ctr"/>
            <a:r>
              <a:rPr lang="en-US" sz="4000" b="1" dirty="0">
                <a:solidFill>
                  <a:schemeClr val="bg1"/>
                </a:solidFill>
                <a:latin typeface="Calibri" panose="020F0502020204030204" pitchFamily="34" charset="0"/>
                <a:cs typeface="Calibri" panose="020F0502020204030204" pitchFamily="34" charset="0"/>
              </a:rPr>
              <a:t>THE ETERNALITY OF GOD</a:t>
            </a:r>
          </a:p>
        </p:txBody>
      </p:sp>
      <p:sp>
        <p:nvSpPr>
          <p:cNvPr id="3" name="TextBox 2">
            <a:extLst>
              <a:ext uri="{FF2B5EF4-FFF2-40B4-BE49-F238E27FC236}">
                <a16:creationId xmlns:a16="http://schemas.microsoft.com/office/drawing/2014/main" id="{7C4739D9-288D-28A5-00DD-CE02CB6A8FD0}"/>
              </a:ext>
            </a:extLst>
          </p:cNvPr>
          <p:cNvSpPr txBox="1"/>
          <p:nvPr/>
        </p:nvSpPr>
        <p:spPr>
          <a:xfrm>
            <a:off x="185351" y="1226808"/>
            <a:ext cx="11751276" cy="1200329"/>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“Lord, you have been our dwelling place in all generations” (Psalm 90:1)</a:t>
            </a:r>
          </a:p>
        </p:txBody>
      </p:sp>
      <p:sp>
        <p:nvSpPr>
          <p:cNvPr id="4" name="TextBox 3">
            <a:extLst>
              <a:ext uri="{FF2B5EF4-FFF2-40B4-BE49-F238E27FC236}">
                <a16:creationId xmlns:a16="http://schemas.microsoft.com/office/drawing/2014/main" id="{D94D204B-9862-3478-433B-56F5F914DC0C}"/>
              </a:ext>
            </a:extLst>
          </p:cNvPr>
          <p:cNvSpPr txBox="1"/>
          <p:nvPr/>
        </p:nvSpPr>
        <p:spPr>
          <a:xfrm>
            <a:off x="220362" y="2619169"/>
            <a:ext cx="11751276" cy="1200329"/>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Thomas Manton says a home has 3 uses:</a:t>
            </a:r>
            <a:br>
              <a:rPr lang="en-US" sz="3600" b="1" dirty="0">
                <a:solidFill>
                  <a:schemeClr val="bg1"/>
                </a:solidFill>
                <a:latin typeface="Calibri" panose="020F0502020204030204" pitchFamily="34" charset="0"/>
                <a:cs typeface="Calibri" panose="020F0502020204030204" pitchFamily="34" charset="0"/>
              </a:rPr>
            </a:br>
            <a:r>
              <a:rPr lang="en-US" sz="3600" b="1" dirty="0">
                <a:solidFill>
                  <a:schemeClr val="bg1"/>
                </a:solidFill>
                <a:latin typeface="Calibri" panose="020F0502020204030204" pitchFamily="34" charset="0"/>
                <a:cs typeface="Calibri" panose="020F0502020204030204" pitchFamily="34" charset="0"/>
              </a:rPr>
              <a:t>1. For our defense and shelter from the storms</a:t>
            </a:r>
          </a:p>
        </p:txBody>
      </p:sp>
      <p:sp>
        <p:nvSpPr>
          <p:cNvPr id="5" name="TextBox 4">
            <a:extLst>
              <a:ext uri="{FF2B5EF4-FFF2-40B4-BE49-F238E27FC236}">
                <a16:creationId xmlns:a16="http://schemas.microsoft.com/office/drawing/2014/main" id="{39388026-A5C5-1353-B4BE-C713FA98331F}"/>
              </a:ext>
            </a:extLst>
          </p:cNvPr>
          <p:cNvSpPr txBox="1"/>
          <p:nvPr/>
        </p:nvSpPr>
        <p:spPr>
          <a:xfrm>
            <a:off x="185351" y="4011530"/>
            <a:ext cx="11751276" cy="1200329"/>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2. It is the place of our blessings and storehouse of our comforts</a:t>
            </a:r>
          </a:p>
        </p:txBody>
      </p:sp>
    </p:spTree>
    <p:extLst>
      <p:ext uri="{BB962C8B-B14F-4D97-AF65-F5344CB8AC3E}">
        <p14:creationId xmlns:p14="http://schemas.microsoft.com/office/powerpoint/2010/main" val="2121093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1263F-5862-788D-BC9F-200B1D9B2606}"/>
            </a:ext>
          </a:extLst>
        </p:cNvPr>
        <p:cNvGrpSpPr/>
        <p:nvPr/>
      </p:nvGrpSpPr>
      <p:grpSpPr>
        <a:xfrm>
          <a:off x="0" y="0"/>
          <a:ext cx="0" cy="0"/>
          <a:chOff x="0" y="0"/>
          <a:chExt cx="0" cy="0"/>
        </a:xfrm>
      </p:grpSpPr>
      <p:pic>
        <p:nvPicPr>
          <p:cNvPr id="6" name="Picture 5" descr="A mountain range with trees and clouds&#10;&#10;Description automatically generated">
            <a:extLst>
              <a:ext uri="{FF2B5EF4-FFF2-40B4-BE49-F238E27FC236}">
                <a16:creationId xmlns:a16="http://schemas.microsoft.com/office/drawing/2014/main" id="{0D8BE141-54FF-3C5D-7EF3-25B69462459E}"/>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CA2C102B-FB7C-07A7-7DE6-18829DB17D6B}"/>
              </a:ext>
            </a:extLst>
          </p:cNvPr>
          <p:cNvSpPr txBox="1"/>
          <p:nvPr/>
        </p:nvSpPr>
        <p:spPr>
          <a:xfrm>
            <a:off x="220362" y="576650"/>
            <a:ext cx="11751276"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3. It is the place of our rest</a:t>
            </a:r>
          </a:p>
        </p:txBody>
      </p:sp>
      <p:sp>
        <p:nvSpPr>
          <p:cNvPr id="3" name="TextBox 2">
            <a:extLst>
              <a:ext uri="{FF2B5EF4-FFF2-40B4-BE49-F238E27FC236}">
                <a16:creationId xmlns:a16="http://schemas.microsoft.com/office/drawing/2014/main" id="{230A53B7-58A9-DC61-A757-E3748E42148D}"/>
              </a:ext>
            </a:extLst>
          </p:cNvPr>
          <p:cNvSpPr txBox="1"/>
          <p:nvPr/>
        </p:nvSpPr>
        <p:spPr>
          <a:xfrm>
            <a:off x="220362" y="1865872"/>
            <a:ext cx="11751276" cy="1754326"/>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“Before the mountains were brought forth, or ever you had formed the earth and the world, from everlasting to everlasting you are God” (Psalm 90:2)</a:t>
            </a:r>
          </a:p>
        </p:txBody>
      </p:sp>
      <p:sp>
        <p:nvSpPr>
          <p:cNvPr id="4" name="TextBox 3">
            <a:extLst>
              <a:ext uri="{FF2B5EF4-FFF2-40B4-BE49-F238E27FC236}">
                <a16:creationId xmlns:a16="http://schemas.microsoft.com/office/drawing/2014/main" id="{7E6A1498-D087-9471-2074-E0DC10D1C3A6}"/>
              </a:ext>
            </a:extLst>
          </p:cNvPr>
          <p:cNvSpPr txBox="1"/>
          <p:nvPr/>
        </p:nvSpPr>
        <p:spPr>
          <a:xfrm>
            <a:off x="220362" y="4263089"/>
            <a:ext cx="11751276" cy="1200329"/>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“The eternity of God is the foundation of the stability of the covenant, the great comfort of Christ” (Stephen Charnock)</a:t>
            </a:r>
          </a:p>
        </p:txBody>
      </p:sp>
    </p:spTree>
    <p:extLst>
      <p:ext uri="{BB962C8B-B14F-4D97-AF65-F5344CB8AC3E}">
        <p14:creationId xmlns:p14="http://schemas.microsoft.com/office/powerpoint/2010/main" val="133492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40055-9A4F-D7DE-7711-D50B24DC0E8B}"/>
            </a:ext>
          </a:extLst>
        </p:cNvPr>
        <p:cNvGrpSpPr/>
        <p:nvPr/>
      </p:nvGrpSpPr>
      <p:grpSpPr>
        <a:xfrm>
          <a:off x="0" y="0"/>
          <a:ext cx="0" cy="0"/>
          <a:chOff x="0" y="0"/>
          <a:chExt cx="0" cy="0"/>
        </a:xfrm>
      </p:grpSpPr>
      <p:pic>
        <p:nvPicPr>
          <p:cNvPr id="7" name="Picture 6" descr="A person standing on a hill&#10;&#10;Description automatically generated">
            <a:extLst>
              <a:ext uri="{FF2B5EF4-FFF2-40B4-BE49-F238E27FC236}">
                <a16:creationId xmlns:a16="http://schemas.microsoft.com/office/drawing/2014/main" id="{D78B8861-4C64-E763-7D72-99DAF3F9762F}"/>
              </a:ext>
            </a:extLst>
          </p:cNvPr>
          <p:cNvPicPr>
            <a:picLocks noChangeAspect="1"/>
          </p:cNvPicPr>
          <p:nvPr/>
        </p:nvPicPr>
        <p:blipFill>
          <a:blip r:embed="rId3"/>
          <a:stretch>
            <a:fillRect/>
          </a:stretch>
        </p:blipFill>
        <p:spPr>
          <a:xfrm>
            <a:off x="-1" y="-6513"/>
            <a:ext cx="12192001" cy="6865495"/>
          </a:xfrm>
          <a:prstGeom prst="rect">
            <a:avLst/>
          </a:prstGeom>
        </p:spPr>
      </p:pic>
      <p:sp>
        <p:nvSpPr>
          <p:cNvPr id="2" name="TextBox 1">
            <a:extLst>
              <a:ext uri="{FF2B5EF4-FFF2-40B4-BE49-F238E27FC236}">
                <a16:creationId xmlns:a16="http://schemas.microsoft.com/office/drawing/2014/main" id="{A2DEA322-BB31-A470-1C74-DA14702A74B4}"/>
              </a:ext>
            </a:extLst>
          </p:cNvPr>
          <p:cNvSpPr txBox="1"/>
          <p:nvPr/>
        </p:nvSpPr>
        <p:spPr>
          <a:xfrm>
            <a:off x="185351" y="407773"/>
            <a:ext cx="11862487" cy="707886"/>
          </a:xfrm>
          <a:prstGeom prst="rect">
            <a:avLst/>
          </a:prstGeom>
          <a:noFill/>
        </p:spPr>
        <p:txBody>
          <a:bodyPr wrap="square" rtlCol="0">
            <a:spAutoFit/>
          </a:bodyPr>
          <a:lstStyle/>
          <a:p>
            <a:pPr algn="ctr"/>
            <a:r>
              <a:rPr lang="en-US" sz="4000" b="1" dirty="0">
                <a:solidFill>
                  <a:schemeClr val="bg1"/>
                </a:solidFill>
                <a:latin typeface="Calibri" panose="020F0502020204030204" pitchFamily="34" charset="0"/>
                <a:cs typeface="Calibri" panose="020F0502020204030204" pitchFamily="34" charset="0"/>
              </a:rPr>
              <a:t>THE FRAILTY OF MAN</a:t>
            </a:r>
          </a:p>
        </p:txBody>
      </p:sp>
      <p:sp>
        <p:nvSpPr>
          <p:cNvPr id="3" name="TextBox 2">
            <a:extLst>
              <a:ext uri="{FF2B5EF4-FFF2-40B4-BE49-F238E27FC236}">
                <a16:creationId xmlns:a16="http://schemas.microsoft.com/office/drawing/2014/main" id="{7D47AB0E-5832-F445-A3C7-0E83B106F37A}"/>
              </a:ext>
            </a:extLst>
          </p:cNvPr>
          <p:cNvSpPr txBox="1"/>
          <p:nvPr/>
        </p:nvSpPr>
        <p:spPr>
          <a:xfrm>
            <a:off x="240956" y="1383959"/>
            <a:ext cx="11751276" cy="1200329"/>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“You return man to dust and say, “Return, O children of man!” (Psalm 90:3)</a:t>
            </a:r>
          </a:p>
        </p:txBody>
      </p:sp>
      <p:sp>
        <p:nvSpPr>
          <p:cNvPr id="4" name="TextBox 3">
            <a:extLst>
              <a:ext uri="{FF2B5EF4-FFF2-40B4-BE49-F238E27FC236}">
                <a16:creationId xmlns:a16="http://schemas.microsoft.com/office/drawing/2014/main" id="{52C5F05C-EDFE-E0C7-5E61-7B2EF7D24648}"/>
              </a:ext>
            </a:extLst>
          </p:cNvPr>
          <p:cNvSpPr txBox="1"/>
          <p:nvPr/>
        </p:nvSpPr>
        <p:spPr>
          <a:xfrm>
            <a:off x="240956" y="3073384"/>
            <a:ext cx="11751276" cy="1200329"/>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“For a thousand years in your sight are but as yesterday when it is past, or as a watch in the night” (Psalm 90:4)</a:t>
            </a:r>
          </a:p>
        </p:txBody>
      </p:sp>
      <p:sp>
        <p:nvSpPr>
          <p:cNvPr id="5" name="TextBox 4">
            <a:extLst>
              <a:ext uri="{FF2B5EF4-FFF2-40B4-BE49-F238E27FC236}">
                <a16:creationId xmlns:a16="http://schemas.microsoft.com/office/drawing/2014/main" id="{827CBE9A-92E2-0D00-CA27-9217F6C30DFA}"/>
              </a:ext>
            </a:extLst>
          </p:cNvPr>
          <p:cNvSpPr txBox="1"/>
          <p:nvPr/>
        </p:nvSpPr>
        <p:spPr>
          <a:xfrm>
            <a:off x="240956" y="4762809"/>
            <a:ext cx="11751276" cy="1200329"/>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“You sweep them away as with a flood; they are like a dream…” (Psalm 90:5)</a:t>
            </a:r>
          </a:p>
        </p:txBody>
      </p:sp>
    </p:spTree>
    <p:extLst>
      <p:ext uri="{BB962C8B-B14F-4D97-AF65-F5344CB8AC3E}">
        <p14:creationId xmlns:p14="http://schemas.microsoft.com/office/powerpoint/2010/main" val="56164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0C3E0-0B16-ECD0-F692-5F2476588EB8}"/>
            </a:ext>
          </a:extLst>
        </p:cNvPr>
        <p:cNvGrpSpPr/>
        <p:nvPr/>
      </p:nvGrpSpPr>
      <p:grpSpPr>
        <a:xfrm>
          <a:off x="0" y="0"/>
          <a:ext cx="0" cy="0"/>
          <a:chOff x="0" y="0"/>
          <a:chExt cx="0" cy="0"/>
        </a:xfrm>
      </p:grpSpPr>
      <p:pic>
        <p:nvPicPr>
          <p:cNvPr id="7" name="Picture 6" descr="A gavel on a table&#10;&#10;Description automatically generated">
            <a:extLst>
              <a:ext uri="{FF2B5EF4-FFF2-40B4-BE49-F238E27FC236}">
                <a16:creationId xmlns:a16="http://schemas.microsoft.com/office/drawing/2014/main" id="{FF7D3007-7294-B8CF-F899-8121481C771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0" y="0"/>
            <a:ext cx="12192000" cy="6865928"/>
          </a:xfrm>
          <a:prstGeom prst="rect">
            <a:avLst/>
          </a:prstGeom>
        </p:spPr>
      </p:pic>
      <p:sp>
        <p:nvSpPr>
          <p:cNvPr id="2" name="TextBox 1">
            <a:extLst>
              <a:ext uri="{FF2B5EF4-FFF2-40B4-BE49-F238E27FC236}">
                <a16:creationId xmlns:a16="http://schemas.microsoft.com/office/drawing/2014/main" id="{8168C1C2-2FA0-DC41-B283-6FEC7694DDC8}"/>
              </a:ext>
            </a:extLst>
          </p:cNvPr>
          <p:cNvSpPr txBox="1"/>
          <p:nvPr/>
        </p:nvSpPr>
        <p:spPr>
          <a:xfrm>
            <a:off x="185351" y="407773"/>
            <a:ext cx="11862487" cy="707886"/>
          </a:xfrm>
          <a:prstGeom prst="rect">
            <a:avLst/>
          </a:prstGeom>
          <a:noFill/>
        </p:spPr>
        <p:txBody>
          <a:bodyPr wrap="square" rtlCol="0">
            <a:spAutoFit/>
          </a:bodyPr>
          <a:lstStyle/>
          <a:p>
            <a:pPr algn="ctr"/>
            <a:r>
              <a:rPr lang="en-US" sz="4000" b="1" dirty="0">
                <a:solidFill>
                  <a:schemeClr val="bg1"/>
                </a:solidFill>
                <a:latin typeface="Calibri" panose="020F0502020204030204" pitchFamily="34" charset="0"/>
                <a:cs typeface="Calibri" panose="020F0502020204030204" pitchFamily="34" charset="0"/>
              </a:rPr>
              <a:t>THE JUSTICE OF GOD</a:t>
            </a:r>
          </a:p>
        </p:txBody>
      </p:sp>
      <p:sp>
        <p:nvSpPr>
          <p:cNvPr id="3" name="TextBox 2">
            <a:extLst>
              <a:ext uri="{FF2B5EF4-FFF2-40B4-BE49-F238E27FC236}">
                <a16:creationId xmlns:a16="http://schemas.microsoft.com/office/drawing/2014/main" id="{A11D6C2D-396D-CA1B-54DE-E5C4E61D2484}"/>
              </a:ext>
            </a:extLst>
          </p:cNvPr>
          <p:cNvSpPr txBox="1"/>
          <p:nvPr/>
        </p:nvSpPr>
        <p:spPr>
          <a:xfrm>
            <a:off x="240956" y="1256941"/>
            <a:ext cx="11751276" cy="1200329"/>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“For we are brought to an end by your anger; by your wrath we are dismayed” (Psalm 90:7)</a:t>
            </a:r>
          </a:p>
        </p:txBody>
      </p:sp>
      <p:sp>
        <p:nvSpPr>
          <p:cNvPr id="4" name="TextBox 3">
            <a:extLst>
              <a:ext uri="{FF2B5EF4-FFF2-40B4-BE49-F238E27FC236}">
                <a16:creationId xmlns:a16="http://schemas.microsoft.com/office/drawing/2014/main" id="{89C4036F-2908-FF9B-7D65-B85854C6418B}"/>
              </a:ext>
            </a:extLst>
          </p:cNvPr>
          <p:cNvSpPr txBox="1"/>
          <p:nvPr/>
        </p:nvSpPr>
        <p:spPr>
          <a:xfrm>
            <a:off x="240956" y="3040433"/>
            <a:ext cx="11751276" cy="1200329"/>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“You have set our iniquities before you, our secret sins in the light of your presence” (Psalm 90:8)</a:t>
            </a:r>
          </a:p>
        </p:txBody>
      </p:sp>
      <p:sp>
        <p:nvSpPr>
          <p:cNvPr id="5" name="TextBox 4">
            <a:extLst>
              <a:ext uri="{FF2B5EF4-FFF2-40B4-BE49-F238E27FC236}">
                <a16:creationId xmlns:a16="http://schemas.microsoft.com/office/drawing/2014/main" id="{641CFFFD-2274-1108-2A9E-D5EC27B97A0D}"/>
              </a:ext>
            </a:extLst>
          </p:cNvPr>
          <p:cNvSpPr txBox="1"/>
          <p:nvPr/>
        </p:nvSpPr>
        <p:spPr>
          <a:xfrm>
            <a:off x="240956" y="4823925"/>
            <a:ext cx="11751276" cy="1200329"/>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“Who considers the power of your anger, and your wrath according to the fear of you?” (Psalm 90:11)</a:t>
            </a:r>
          </a:p>
        </p:txBody>
      </p:sp>
    </p:spTree>
    <p:extLst>
      <p:ext uri="{BB962C8B-B14F-4D97-AF65-F5344CB8AC3E}">
        <p14:creationId xmlns:p14="http://schemas.microsoft.com/office/powerpoint/2010/main" val="3380506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2973E-DFA2-477C-932E-64BC666E1E95}"/>
            </a:ext>
          </a:extLst>
        </p:cNvPr>
        <p:cNvGrpSpPr/>
        <p:nvPr/>
      </p:nvGrpSpPr>
      <p:grpSpPr>
        <a:xfrm>
          <a:off x="0" y="0"/>
          <a:ext cx="0" cy="0"/>
          <a:chOff x="0" y="0"/>
          <a:chExt cx="0" cy="0"/>
        </a:xfrm>
      </p:grpSpPr>
      <p:pic>
        <p:nvPicPr>
          <p:cNvPr id="5" name="Picture 4" descr="A black and white image of a chalice&#10;&#10;Description automatically generated">
            <a:extLst>
              <a:ext uri="{FF2B5EF4-FFF2-40B4-BE49-F238E27FC236}">
                <a16:creationId xmlns:a16="http://schemas.microsoft.com/office/drawing/2014/main" id="{75D443B4-A8BF-E244-CB1E-5576041B2601}"/>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67269647-CD7A-3E36-E8FF-49C6993497D7}"/>
              </a:ext>
            </a:extLst>
          </p:cNvPr>
          <p:cNvSpPr txBox="1"/>
          <p:nvPr/>
        </p:nvSpPr>
        <p:spPr>
          <a:xfrm>
            <a:off x="3552669" y="396087"/>
            <a:ext cx="8418968" cy="3416320"/>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“Father, if you are willing, remove this cup from me. Nevertheless, not my will but yours, be done… And being in agony he prayed more earnestly; and his sweat became like great drops of blood falling down to the ground” (Luke 22:42,44)</a:t>
            </a:r>
          </a:p>
        </p:txBody>
      </p:sp>
      <p:sp>
        <p:nvSpPr>
          <p:cNvPr id="3" name="TextBox 2">
            <a:extLst>
              <a:ext uri="{FF2B5EF4-FFF2-40B4-BE49-F238E27FC236}">
                <a16:creationId xmlns:a16="http://schemas.microsoft.com/office/drawing/2014/main" id="{352E22F1-DF41-399C-8C0D-955F207DEC0E}"/>
              </a:ext>
            </a:extLst>
          </p:cNvPr>
          <p:cNvSpPr txBox="1"/>
          <p:nvPr/>
        </p:nvSpPr>
        <p:spPr>
          <a:xfrm>
            <a:off x="3552668" y="4208494"/>
            <a:ext cx="8418969" cy="2308324"/>
          </a:xfrm>
          <a:prstGeom prst="rect">
            <a:avLst/>
          </a:prstGeom>
          <a:noFill/>
        </p:spPr>
        <p:txBody>
          <a:bodyPr wrap="square" rtlCol="0">
            <a:spAutoFit/>
          </a:bodyPr>
          <a:lstStyle/>
          <a:p>
            <a:r>
              <a:rPr lang="en-AU" sz="3600" b="1" i="0" u="none" strike="noStrike" dirty="0">
                <a:solidFill>
                  <a:schemeClr val="bg1"/>
                </a:solidFill>
                <a:effectLst/>
                <a:latin typeface="Calibri" panose="020F0502020204030204" pitchFamily="34" charset="0"/>
                <a:cs typeface="Calibri" panose="020F0502020204030204" pitchFamily="34" charset="0"/>
              </a:rPr>
              <a:t>“Till on that cross as Jesus died,</a:t>
            </a:r>
            <a:br>
              <a:rPr lang="en-AU" sz="3600" b="1" dirty="0">
                <a:solidFill>
                  <a:schemeClr val="bg1"/>
                </a:solidFill>
                <a:latin typeface="Calibri" panose="020F0502020204030204" pitchFamily="34" charset="0"/>
                <a:cs typeface="Calibri" panose="020F0502020204030204" pitchFamily="34" charset="0"/>
              </a:rPr>
            </a:br>
            <a:r>
              <a:rPr lang="en-AU" sz="3600" b="1" i="0" u="none" strike="noStrike" dirty="0">
                <a:solidFill>
                  <a:schemeClr val="bg1"/>
                </a:solidFill>
                <a:effectLst/>
                <a:latin typeface="Calibri" panose="020F0502020204030204" pitchFamily="34" charset="0"/>
                <a:cs typeface="Calibri" panose="020F0502020204030204" pitchFamily="34" charset="0"/>
              </a:rPr>
              <a:t>The wrath of God was satisfied;</a:t>
            </a:r>
            <a:br>
              <a:rPr lang="en-AU" sz="3600" b="1" dirty="0">
                <a:solidFill>
                  <a:schemeClr val="bg1"/>
                </a:solidFill>
                <a:latin typeface="Calibri" panose="020F0502020204030204" pitchFamily="34" charset="0"/>
                <a:cs typeface="Calibri" panose="020F0502020204030204" pitchFamily="34" charset="0"/>
              </a:rPr>
            </a:br>
            <a:r>
              <a:rPr lang="en-AU" sz="3600" b="1" i="0" u="none" strike="noStrike" dirty="0">
                <a:solidFill>
                  <a:schemeClr val="bg1"/>
                </a:solidFill>
                <a:effectLst/>
                <a:latin typeface="Calibri" panose="020F0502020204030204" pitchFamily="34" charset="0"/>
                <a:cs typeface="Calibri" panose="020F0502020204030204" pitchFamily="34" charset="0"/>
              </a:rPr>
              <a:t>For </a:t>
            </a:r>
            <a:r>
              <a:rPr lang="en-AU" sz="3600" b="1" i="0" u="none" strike="noStrike" dirty="0" err="1">
                <a:solidFill>
                  <a:schemeClr val="bg1"/>
                </a:solidFill>
                <a:effectLst/>
                <a:latin typeface="Calibri" panose="020F0502020204030204" pitchFamily="34" charset="0"/>
                <a:cs typeface="Calibri" panose="020F0502020204030204" pitchFamily="34" charset="0"/>
              </a:rPr>
              <a:t>ev’ry</a:t>
            </a:r>
            <a:r>
              <a:rPr lang="en-AU" sz="3600" b="1" i="0" u="none" strike="noStrike" dirty="0">
                <a:solidFill>
                  <a:schemeClr val="bg1"/>
                </a:solidFill>
                <a:effectLst/>
                <a:latin typeface="Calibri" panose="020F0502020204030204" pitchFamily="34" charset="0"/>
                <a:cs typeface="Calibri" panose="020F0502020204030204" pitchFamily="34" charset="0"/>
              </a:rPr>
              <a:t> sin on him was laid —</a:t>
            </a:r>
            <a:br>
              <a:rPr lang="en-AU" sz="3600" b="1" dirty="0">
                <a:solidFill>
                  <a:schemeClr val="bg1"/>
                </a:solidFill>
                <a:latin typeface="Calibri" panose="020F0502020204030204" pitchFamily="34" charset="0"/>
                <a:cs typeface="Calibri" panose="020F0502020204030204" pitchFamily="34" charset="0"/>
              </a:rPr>
            </a:br>
            <a:r>
              <a:rPr lang="en-AU" sz="3600" b="1" i="0" u="none" strike="noStrike" dirty="0">
                <a:solidFill>
                  <a:schemeClr val="bg1"/>
                </a:solidFill>
                <a:effectLst/>
                <a:latin typeface="Calibri" panose="020F0502020204030204" pitchFamily="34" charset="0"/>
                <a:cs typeface="Calibri" panose="020F0502020204030204" pitchFamily="34" charset="0"/>
              </a:rPr>
              <a:t>Here in the death of Christ I live.”</a:t>
            </a:r>
            <a:endParaRPr lang="en-US" sz="36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668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5BAB8-9D0D-706B-24C2-7CBF4C9BEA72}"/>
            </a:ext>
          </a:extLst>
        </p:cNvPr>
        <p:cNvGrpSpPr/>
        <p:nvPr/>
      </p:nvGrpSpPr>
      <p:grpSpPr>
        <a:xfrm>
          <a:off x="0" y="0"/>
          <a:ext cx="0" cy="0"/>
          <a:chOff x="0" y="0"/>
          <a:chExt cx="0" cy="0"/>
        </a:xfrm>
      </p:grpSpPr>
      <p:pic>
        <p:nvPicPr>
          <p:cNvPr id="4" name="Picture 3" descr="A person holding a hourglass&#10;&#10;Description automatically generated">
            <a:extLst>
              <a:ext uri="{FF2B5EF4-FFF2-40B4-BE49-F238E27FC236}">
                <a16:creationId xmlns:a16="http://schemas.microsoft.com/office/drawing/2014/main" id="{E0A858AA-94CC-984C-6535-016DD515891E}"/>
              </a:ext>
            </a:extLst>
          </p:cNvPr>
          <p:cNvPicPr>
            <a:picLocks noChangeAspect="1"/>
          </p:cNvPicPr>
          <p:nvPr/>
        </p:nvPicPr>
        <p:blipFill>
          <a:blip r:embed="rId3"/>
          <a:stretch>
            <a:fillRect/>
          </a:stretch>
        </p:blipFill>
        <p:spPr>
          <a:xfrm flipH="1">
            <a:off x="0" y="-1"/>
            <a:ext cx="12192000" cy="6869243"/>
          </a:xfrm>
          <a:prstGeom prst="rect">
            <a:avLst/>
          </a:prstGeom>
        </p:spPr>
      </p:pic>
      <p:sp>
        <p:nvSpPr>
          <p:cNvPr id="2" name="TextBox 1">
            <a:extLst>
              <a:ext uri="{FF2B5EF4-FFF2-40B4-BE49-F238E27FC236}">
                <a16:creationId xmlns:a16="http://schemas.microsoft.com/office/drawing/2014/main" id="{3548D9D8-C523-7CA6-26A6-39714D514A3D}"/>
              </a:ext>
            </a:extLst>
          </p:cNvPr>
          <p:cNvSpPr txBox="1"/>
          <p:nvPr/>
        </p:nvSpPr>
        <p:spPr>
          <a:xfrm>
            <a:off x="185351" y="407773"/>
            <a:ext cx="11862487" cy="707886"/>
          </a:xfrm>
          <a:prstGeom prst="rect">
            <a:avLst/>
          </a:prstGeom>
          <a:noFill/>
        </p:spPr>
        <p:txBody>
          <a:bodyPr wrap="square" rtlCol="0">
            <a:spAutoFit/>
          </a:bodyPr>
          <a:lstStyle/>
          <a:p>
            <a:pPr algn="ctr"/>
            <a:r>
              <a:rPr lang="en-US" sz="4000" b="1" dirty="0">
                <a:solidFill>
                  <a:schemeClr val="bg1"/>
                </a:solidFill>
                <a:latin typeface="Calibri" panose="020F0502020204030204" pitchFamily="34" charset="0"/>
                <a:cs typeface="Calibri" panose="020F0502020204030204" pitchFamily="34" charset="0"/>
              </a:rPr>
              <a:t>TEACH US TO NUMBER OUR DAYS</a:t>
            </a:r>
          </a:p>
        </p:txBody>
      </p:sp>
      <p:sp>
        <p:nvSpPr>
          <p:cNvPr id="5" name="TextBox 4">
            <a:extLst>
              <a:ext uri="{FF2B5EF4-FFF2-40B4-BE49-F238E27FC236}">
                <a16:creationId xmlns:a16="http://schemas.microsoft.com/office/drawing/2014/main" id="{473B484C-5D1A-64B5-0731-08EAFFA39751}"/>
              </a:ext>
            </a:extLst>
          </p:cNvPr>
          <p:cNvSpPr txBox="1"/>
          <p:nvPr/>
        </p:nvSpPr>
        <p:spPr>
          <a:xfrm>
            <a:off x="220362" y="1236346"/>
            <a:ext cx="11751276" cy="1200329"/>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“So teach us to number our days that we may get a heart of wisdom” (Psalm 90:12)</a:t>
            </a:r>
          </a:p>
        </p:txBody>
      </p:sp>
      <p:sp>
        <p:nvSpPr>
          <p:cNvPr id="6" name="TextBox 5">
            <a:extLst>
              <a:ext uri="{FF2B5EF4-FFF2-40B4-BE49-F238E27FC236}">
                <a16:creationId xmlns:a16="http://schemas.microsoft.com/office/drawing/2014/main" id="{566AB1F3-B9F2-6028-D7F3-72A338AF9407}"/>
              </a:ext>
            </a:extLst>
          </p:cNvPr>
          <p:cNvSpPr txBox="1"/>
          <p:nvPr/>
        </p:nvSpPr>
        <p:spPr>
          <a:xfrm>
            <a:off x="185351" y="2958054"/>
            <a:ext cx="11751276" cy="646331"/>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We do not know how long we will live, only God does</a:t>
            </a:r>
          </a:p>
        </p:txBody>
      </p:sp>
      <p:sp>
        <p:nvSpPr>
          <p:cNvPr id="8" name="TextBox 7">
            <a:extLst>
              <a:ext uri="{FF2B5EF4-FFF2-40B4-BE49-F238E27FC236}">
                <a16:creationId xmlns:a16="http://schemas.microsoft.com/office/drawing/2014/main" id="{BFFA7BBF-4272-9093-0D8B-22BC79F7BBB1}"/>
              </a:ext>
            </a:extLst>
          </p:cNvPr>
          <p:cNvSpPr txBox="1"/>
          <p:nvPr/>
        </p:nvSpPr>
        <p:spPr>
          <a:xfrm>
            <a:off x="185351" y="4421326"/>
            <a:ext cx="10067921" cy="1754326"/>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Having understood that our days are numbered, and now gone to God with hearts inclined to true wisdom, this is the practice of serious godliness</a:t>
            </a:r>
          </a:p>
        </p:txBody>
      </p:sp>
    </p:spTree>
    <p:extLst>
      <p:ext uri="{BB962C8B-B14F-4D97-AF65-F5344CB8AC3E}">
        <p14:creationId xmlns:p14="http://schemas.microsoft.com/office/powerpoint/2010/main" val="3391446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2D8AA-63B7-2A4E-4AB0-96DA01C03740}"/>
            </a:ext>
          </a:extLst>
        </p:cNvPr>
        <p:cNvGrpSpPr/>
        <p:nvPr/>
      </p:nvGrpSpPr>
      <p:grpSpPr>
        <a:xfrm>
          <a:off x="0" y="0"/>
          <a:ext cx="0" cy="0"/>
          <a:chOff x="0" y="0"/>
          <a:chExt cx="0" cy="0"/>
        </a:xfrm>
      </p:grpSpPr>
      <p:pic>
        <p:nvPicPr>
          <p:cNvPr id="17" name="Picture 16" descr="A cross with a tie in the middle of the field&#10;&#10;Description automatically generated">
            <a:extLst>
              <a:ext uri="{FF2B5EF4-FFF2-40B4-BE49-F238E27FC236}">
                <a16:creationId xmlns:a16="http://schemas.microsoft.com/office/drawing/2014/main" id="{6BDB97E9-F183-92CA-3455-356431744947}"/>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Lst>
          </a:blip>
          <a:stretch>
            <a:fillRect/>
          </a:stretch>
        </p:blipFill>
        <p:spPr>
          <a:xfrm flipH="1">
            <a:off x="0" y="0"/>
            <a:ext cx="12192000" cy="6858000"/>
          </a:xfrm>
          <a:prstGeom prst="rect">
            <a:avLst/>
          </a:prstGeom>
        </p:spPr>
      </p:pic>
      <p:sp>
        <p:nvSpPr>
          <p:cNvPr id="2" name="TextBox 1">
            <a:extLst>
              <a:ext uri="{FF2B5EF4-FFF2-40B4-BE49-F238E27FC236}">
                <a16:creationId xmlns:a16="http://schemas.microsoft.com/office/drawing/2014/main" id="{B6867AA1-58D3-AB10-B17C-8E403B11B65F}"/>
              </a:ext>
            </a:extLst>
          </p:cNvPr>
          <p:cNvSpPr txBox="1"/>
          <p:nvPr/>
        </p:nvSpPr>
        <p:spPr>
          <a:xfrm>
            <a:off x="185351" y="407773"/>
            <a:ext cx="11862487" cy="707886"/>
          </a:xfrm>
          <a:prstGeom prst="rect">
            <a:avLst/>
          </a:prstGeom>
          <a:noFill/>
        </p:spPr>
        <p:txBody>
          <a:bodyPr wrap="square" rtlCol="0">
            <a:spAutoFit/>
          </a:bodyPr>
          <a:lstStyle/>
          <a:p>
            <a:pPr algn="ctr"/>
            <a:r>
              <a:rPr lang="en-US" sz="4000" b="1" dirty="0">
                <a:latin typeface="Calibri" panose="020F0502020204030204" pitchFamily="34" charset="0"/>
                <a:cs typeface="Calibri" panose="020F0502020204030204" pitchFamily="34" charset="0"/>
              </a:rPr>
              <a:t>THE GRACE OF GOD</a:t>
            </a:r>
          </a:p>
        </p:txBody>
      </p:sp>
      <p:sp>
        <p:nvSpPr>
          <p:cNvPr id="3" name="TextBox 2">
            <a:extLst>
              <a:ext uri="{FF2B5EF4-FFF2-40B4-BE49-F238E27FC236}">
                <a16:creationId xmlns:a16="http://schemas.microsoft.com/office/drawing/2014/main" id="{F19DC62F-F3E4-A3B5-96C1-4F735E1D9B50}"/>
              </a:ext>
            </a:extLst>
          </p:cNvPr>
          <p:cNvSpPr txBox="1"/>
          <p:nvPr/>
        </p:nvSpPr>
        <p:spPr>
          <a:xfrm>
            <a:off x="185351" y="1462887"/>
            <a:ext cx="11751276" cy="1200329"/>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“Satisfy us in the morning with your steadfast love, that we may rejoice and be glad all our days” (Psalm 90:14)</a:t>
            </a:r>
          </a:p>
        </p:txBody>
      </p:sp>
      <p:sp>
        <p:nvSpPr>
          <p:cNvPr id="4" name="TextBox 3">
            <a:extLst>
              <a:ext uri="{FF2B5EF4-FFF2-40B4-BE49-F238E27FC236}">
                <a16:creationId xmlns:a16="http://schemas.microsoft.com/office/drawing/2014/main" id="{F3410C48-2E0A-AAE6-1384-479433784C63}"/>
              </a:ext>
            </a:extLst>
          </p:cNvPr>
          <p:cNvSpPr txBox="1"/>
          <p:nvPr/>
        </p:nvSpPr>
        <p:spPr>
          <a:xfrm>
            <a:off x="185351" y="3098098"/>
            <a:ext cx="11751276" cy="646331"/>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Steadfast love = </a:t>
            </a:r>
            <a:r>
              <a:rPr lang="en-US" sz="3600" b="1" dirty="0" err="1">
                <a:latin typeface="Calibri" panose="020F0502020204030204" pitchFamily="34" charset="0"/>
                <a:cs typeface="Calibri" panose="020F0502020204030204" pitchFamily="34" charset="0"/>
              </a:rPr>
              <a:t>checed</a:t>
            </a:r>
            <a:endParaRPr lang="en-US" sz="3600" b="1"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F6C098E5-6000-E853-567D-D8314050B440}"/>
              </a:ext>
            </a:extLst>
          </p:cNvPr>
          <p:cNvSpPr txBox="1"/>
          <p:nvPr/>
        </p:nvSpPr>
        <p:spPr>
          <a:xfrm>
            <a:off x="185351" y="4179311"/>
            <a:ext cx="7879357" cy="1754326"/>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“Make us glad for as many days as you have afflicted us, and for as many years as we have seen evil” (Psalm 90:15)</a:t>
            </a:r>
          </a:p>
        </p:txBody>
      </p:sp>
    </p:spTree>
    <p:extLst>
      <p:ext uri="{BB962C8B-B14F-4D97-AF65-F5344CB8AC3E}">
        <p14:creationId xmlns:p14="http://schemas.microsoft.com/office/powerpoint/2010/main" val="1207248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0898C-E13B-9D4A-B61E-823C05C72C91}"/>
            </a:ext>
          </a:extLst>
        </p:cNvPr>
        <p:cNvGrpSpPr/>
        <p:nvPr/>
      </p:nvGrpSpPr>
      <p:grpSpPr>
        <a:xfrm>
          <a:off x="0" y="0"/>
          <a:ext cx="0" cy="0"/>
          <a:chOff x="0" y="0"/>
          <a:chExt cx="0" cy="0"/>
        </a:xfrm>
      </p:grpSpPr>
      <p:pic>
        <p:nvPicPr>
          <p:cNvPr id="4" name="Picture 3" descr="A hands holding a light&#10;&#10;Description automatically generated">
            <a:extLst>
              <a:ext uri="{FF2B5EF4-FFF2-40B4-BE49-F238E27FC236}">
                <a16:creationId xmlns:a16="http://schemas.microsoft.com/office/drawing/2014/main" id="{9A144020-03ED-21A6-0FC2-99C629629609}"/>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B092E60F-6996-81E0-891B-2277C7BA0CA0}"/>
              </a:ext>
            </a:extLst>
          </p:cNvPr>
          <p:cNvSpPr txBox="1"/>
          <p:nvPr/>
        </p:nvSpPr>
        <p:spPr>
          <a:xfrm>
            <a:off x="220362" y="1233085"/>
            <a:ext cx="11751276" cy="1200329"/>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“Let your work be shown to your servants, and your glorious power to their children” (Psalm 90:16)</a:t>
            </a:r>
          </a:p>
        </p:txBody>
      </p:sp>
      <p:sp>
        <p:nvSpPr>
          <p:cNvPr id="3" name="TextBox 2">
            <a:extLst>
              <a:ext uri="{FF2B5EF4-FFF2-40B4-BE49-F238E27FC236}">
                <a16:creationId xmlns:a16="http://schemas.microsoft.com/office/drawing/2014/main" id="{88BEDEBF-FC4C-1DE6-B4D2-467275A5F87B}"/>
              </a:ext>
            </a:extLst>
          </p:cNvPr>
          <p:cNvSpPr txBox="1"/>
          <p:nvPr/>
        </p:nvSpPr>
        <p:spPr>
          <a:xfrm>
            <a:off x="220362" y="3048738"/>
            <a:ext cx="11751276" cy="1754326"/>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“Let the </a:t>
            </a:r>
            <a:r>
              <a:rPr lang="en-US" sz="3600" b="1" dirty="0" err="1">
                <a:solidFill>
                  <a:schemeClr val="bg1"/>
                </a:solidFill>
                <a:latin typeface="Calibri" panose="020F0502020204030204" pitchFamily="34" charset="0"/>
                <a:cs typeface="Calibri" panose="020F0502020204030204" pitchFamily="34" charset="0"/>
              </a:rPr>
              <a:t>favour</a:t>
            </a:r>
            <a:r>
              <a:rPr lang="en-US" sz="3600" b="1" dirty="0">
                <a:solidFill>
                  <a:schemeClr val="bg1"/>
                </a:solidFill>
                <a:latin typeface="Calibri" panose="020F0502020204030204" pitchFamily="34" charset="0"/>
                <a:cs typeface="Calibri" panose="020F0502020204030204" pitchFamily="34" charset="0"/>
              </a:rPr>
              <a:t> of the Lord our God be upon us, and establish the work of our hands upon us, yes, establish the work of our hands” (Psalm 90:17)</a:t>
            </a:r>
          </a:p>
        </p:txBody>
      </p:sp>
    </p:spTree>
    <p:extLst>
      <p:ext uri="{BB962C8B-B14F-4D97-AF65-F5344CB8AC3E}">
        <p14:creationId xmlns:p14="http://schemas.microsoft.com/office/powerpoint/2010/main" val="1534821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1307</TotalTime>
  <Words>5408</Words>
  <Application>Microsoft Office PowerPoint</Application>
  <PresentationFormat>Widescreen</PresentationFormat>
  <Paragraphs>90</Paragraphs>
  <Slides>11</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Aptos</vt:lpstr>
      <vt:lpstr>Aptos Display</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Harrison Gallagher</dc:creator>
  <cp:lastModifiedBy>Sue Roberts</cp:lastModifiedBy>
  <cp:revision>44</cp:revision>
  <dcterms:created xsi:type="dcterms:W3CDTF">2025-01-03T02:04:21Z</dcterms:created>
  <dcterms:modified xsi:type="dcterms:W3CDTF">2025-01-10T01:20:58Z</dcterms:modified>
</cp:coreProperties>
</file>