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F6FF"/>
    <a:srgbClr val="73FEFF"/>
    <a:srgbClr val="8DE4EA"/>
    <a:srgbClr val="B4EDAA"/>
    <a:srgbClr val="B2EA96"/>
    <a:srgbClr val="165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0825" autoAdjust="0"/>
    <p:restoredTop sz="82753"/>
  </p:normalViewPr>
  <p:slideViewPr>
    <p:cSldViewPr snapToGrid="0">
      <p:cViewPr varScale="1">
        <p:scale>
          <a:sx n="79" d="100"/>
          <a:sy n="79" d="100"/>
        </p:scale>
        <p:origin x="120" y="77"/>
      </p:cViewPr>
      <p:guideLst/>
    </p:cSldViewPr>
  </p:slideViewPr>
  <p:notesTextViewPr>
    <p:cViewPr>
      <p:scale>
        <a:sx n="1" d="1"/>
        <a:sy n="1" d="1"/>
      </p:scale>
      <p:origin x="0" y="0"/>
    </p:cViewPr>
  </p:notesTextViewPr>
  <p:notesViewPr>
    <p:cSldViewPr snapToGrid="0">
      <p:cViewPr>
        <p:scale>
          <a:sx n="108" d="100"/>
          <a:sy n="108" d="100"/>
        </p:scale>
        <p:origin x="2237" y="-8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CD755-0718-624F-9F1C-8007623B6003}"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3128-3109-0648-988F-0371293E4D2E}" type="slidenum">
              <a:rPr lang="en-US" smtClean="0"/>
              <a:t>‹#›</a:t>
            </a:fld>
            <a:endParaRPr lang="en-US"/>
          </a:p>
        </p:txBody>
      </p:sp>
    </p:spTree>
    <p:extLst>
      <p:ext uri="{BB962C8B-B14F-4D97-AF65-F5344CB8AC3E}">
        <p14:creationId xmlns:p14="http://schemas.microsoft.com/office/powerpoint/2010/main" val="414943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6413"/>
            <a:ext cx="5486400" cy="3086100"/>
          </a:xfrm>
        </p:spPr>
      </p:sp>
      <p:sp>
        <p:nvSpPr>
          <p:cNvPr id="3" name="Notes Placeholder 2"/>
          <p:cNvSpPr>
            <a:spLocks noGrp="1"/>
          </p:cNvSpPr>
          <p:nvPr>
            <p:ph type="body" idx="1"/>
          </p:nvPr>
        </p:nvSpPr>
        <p:spPr>
          <a:xfrm>
            <a:off x="143359" y="3751263"/>
            <a:ext cx="6571281" cy="3600450"/>
          </a:xfrm>
        </p:spPr>
        <p:txBody>
          <a:bodyPr/>
          <a:lstStyle/>
          <a:p>
            <a:pPr marL="171450" indent="-171450">
              <a:buFont typeface="Arial" panose="020B0604020202020204" pitchFamily="34" charset="0"/>
              <a:buChar char="•"/>
            </a:pPr>
            <a:r>
              <a:rPr lang="en-US" dirty="0"/>
              <a:t>These first 18 verses of John’s Gospel are powerful, and rich with theology</a:t>
            </a:r>
          </a:p>
          <a:p>
            <a:pPr marL="171450" indent="-171450">
              <a:buFont typeface="Arial" panose="020B0604020202020204" pitchFamily="34" charset="0"/>
              <a:buChar char="•"/>
            </a:pPr>
            <a:r>
              <a:rPr lang="en-US" dirty="0">
                <a:highlight>
                  <a:srgbClr val="82F6FF"/>
                </a:highlight>
              </a:rPr>
              <a:t>Matthew Henry, a puritan from the 1600’s said that, “The first verses of St. John’s gospel were worthy to be written in letters of gold”</a:t>
            </a:r>
          </a:p>
          <a:p>
            <a:pPr marL="171450" indent="-171450">
              <a:buFont typeface="Arial" panose="020B0604020202020204" pitchFamily="34" charset="0"/>
              <a:buChar char="•"/>
            </a:pPr>
            <a:r>
              <a:rPr lang="en-US" dirty="0"/>
              <a:t>Now, I can probably imagine what you are all thinking. </a:t>
            </a:r>
            <a:br>
              <a:rPr lang="en-US" dirty="0"/>
            </a:br>
            <a:r>
              <a:rPr lang="en-US" dirty="0"/>
              <a:t>- “That’s all good and well Harrison, but this doesn’t read like a very Christmasy passage”</a:t>
            </a:r>
          </a:p>
          <a:p>
            <a:pPr marL="171450" indent="-171450">
              <a:buFont typeface="Arial" panose="020B0604020202020204" pitchFamily="34" charset="0"/>
              <a:buChar char="•"/>
            </a:pPr>
            <a:r>
              <a:rPr lang="en-US" dirty="0"/>
              <a:t>But, Christmas is all about Jesus and who he is, and the importance of Jesus being born into the world</a:t>
            </a:r>
          </a:p>
          <a:p>
            <a:pPr marL="171450" indent="-171450">
              <a:buFont typeface="Arial" panose="020B0604020202020204" pitchFamily="34" charset="0"/>
              <a:buChar char="•"/>
            </a:pPr>
            <a:r>
              <a:rPr lang="en-US" dirty="0">
                <a:highlight>
                  <a:srgbClr val="82F6FF"/>
                </a:highlight>
              </a:rPr>
              <a:t>And in this passage we certainly deal with who Jesus is and the necessity of his birth, or as the Gospel of John puts it, “The Word became flesh”</a:t>
            </a:r>
          </a:p>
          <a:p>
            <a:pPr marL="171450" indent="-171450">
              <a:buFont typeface="Arial" panose="020B0604020202020204" pitchFamily="34" charset="0"/>
              <a:buChar char="•"/>
            </a:pPr>
            <a:r>
              <a:rPr lang="en-US" dirty="0"/>
              <a:t>The other thing I hope for us all to see tonight is the glory of Christ, and thus the glory of Christmas</a:t>
            </a:r>
          </a:p>
          <a:p>
            <a:pPr marL="171450" indent="-171450">
              <a:buFont typeface="Arial" panose="020B0604020202020204" pitchFamily="34" charset="0"/>
              <a:buChar char="•"/>
            </a:pPr>
            <a:r>
              <a:rPr lang="en-US" dirty="0"/>
              <a:t>But before we jump into the focus verse for tonight, which is verse 14, I want us to take a quick look at verse 1, just to help us understand what ‘the Word’ is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7B63128-3109-0648-988F-0371293E4D2E}" type="slidenum">
              <a:rPr lang="en-US" smtClean="0"/>
              <a:t>1</a:t>
            </a:fld>
            <a:endParaRPr lang="en-US"/>
          </a:p>
        </p:txBody>
      </p:sp>
    </p:spTree>
    <p:extLst>
      <p:ext uri="{BB962C8B-B14F-4D97-AF65-F5344CB8AC3E}">
        <p14:creationId xmlns:p14="http://schemas.microsoft.com/office/powerpoint/2010/main" val="3369309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8300"/>
            <a:ext cx="5486400" cy="3086100"/>
          </a:xfrm>
        </p:spPr>
      </p:sp>
      <p:sp>
        <p:nvSpPr>
          <p:cNvPr id="4" name="Slide Number Placeholder 3"/>
          <p:cNvSpPr>
            <a:spLocks noGrp="1"/>
          </p:cNvSpPr>
          <p:nvPr>
            <p:ph type="sldNum" sz="quarter" idx="5"/>
          </p:nvPr>
        </p:nvSpPr>
        <p:spPr/>
        <p:txBody>
          <a:bodyPr/>
          <a:lstStyle/>
          <a:p>
            <a:fld id="{A7B63128-3109-0648-988F-0371293E4D2E}" type="slidenum">
              <a:rPr lang="en-US" smtClean="0"/>
              <a:t>10</a:t>
            </a:fld>
            <a:endParaRPr lang="en-US"/>
          </a:p>
        </p:txBody>
      </p:sp>
    </p:spTree>
    <p:extLst>
      <p:ext uri="{BB962C8B-B14F-4D97-AF65-F5344CB8AC3E}">
        <p14:creationId xmlns:p14="http://schemas.microsoft.com/office/powerpoint/2010/main" val="1185941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BBF5F-158E-938B-9BBB-171DA93B4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DFADD-97C3-D825-2443-375BD7FEAA51}"/>
              </a:ext>
            </a:extLst>
          </p:cNvPr>
          <p:cNvSpPr>
            <a:spLocks noGrp="1" noRot="1" noChangeAspect="1"/>
          </p:cNvSpPr>
          <p:nvPr>
            <p:ph type="sldImg"/>
          </p:nvPr>
        </p:nvSpPr>
        <p:spPr>
          <a:xfrm>
            <a:off x="685800" y="476250"/>
            <a:ext cx="5486400" cy="3086100"/>
          </a:xfrm>
        </p:spPr>
      </p:sp>
      <p:sp>
        <p:nvSpPr>
          <p:cNvPr id="4" name="Slide Number Placeholder 3">
            <a:extLst>
              <a:ext uri="{FF2B5EF4-FFF2-40B4-BE49-F238E27FC236}">
                <a16:creationId xmlns:a16="http://schemas.microsoft.com/office/drawing/2014/main" id="{D3C1F52B-729B-0B48-8A5F-8C290A09CA7B}"/>
              </a:ext>
            </a:extLst>
          </p:cNvPr>
          <p:cNvSpPr>
            <a:spLocks noGrp="1"/>
          </p:cNvSpPr>
          <p:nvPr>
            <p:ph type="sldNum" sz="quarter" idx="5"/>
          </p:nvPr>
        </p:nvSpPr>
        <p:spPr/>
        <p:txBody>
          <a:bodyPr/>
          <a:lstStyle/>
          <a:p>
            <a:fld id="{A7B63128-3109-0648-988F-0371293E4D2E}" type="slidenum">
              <a:rPr lang="en-US" smtClean="0"/>
              <a:t>11</a:t>
            </a:fld>
            <a:endParaRPr lang="en-US"/>
          </a:p>
        </p:txBody>
      </p:sp>
    </p:spTree>
    <p:extLst>
      <p:ext uri="{BB962C8B-B14F-4D97-AF65-F5344CB8AC3E}">
        <p14:creationId xmlns:p14="http://schemas.microsoft.com/office/powerpoint/2010/main" val="2251693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2E83C-FCB1-F70F-6507-8EB103536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610D3-0FC7-D591-83B4-071419A7E486}"/>
              </a:ext>
            </a:extLst>
          </p:cNvPr>
          <p:cNvSpPr>
            <a:spLocks noGrp="1" noRot="1" noChangeAspect="1"/>
          </p:cNvSpPr>
          <p:nvPr>
            <p:ph type="sldImg"/>
          </p:nvPr>
        </p:nvSpPr>
        <p:spPr>
          <a:xfrm>
            <a:off x="685800" y="476250"/>
            <a:ext cx="5486400" cy="3086100"/>
          </a:xfrm>
        </p:spPr>
      </p:sp>
      <p:sp>
        <p:nvSpPr>
          <p:cNvPr id="3" name="Notes Placeholder 2">
            <a:extLst>
              <a:ext uri="{FF2B5EF4-FFF2-40B4-BE49-F238E27FC236}">
                <a16:creationId xmlns:a16="http://schemas.microsoft.com/office/drawing/2014/main" id="{D8EF99AC-E6AE-7595-1922-9824E1D44629}"/>
              </a:ext>
            </a:extLst>
          </p:cNvPr>
          <p:cNvSpPr>
            <a:spLocks noGrp="1"/>
          </p:cNvSpPr>
          <p:nvPr>
            <p:ph type="body" idx="1"/>
          </p:nvPr>
        </p:nvSpPr>
        <p:spPr>
          <a:xfrm>
            <a:off x="174356" y="3781426"/>
            <a:ext cx="6509288" cy="3600450"/>
          </a:xfrm>
        </p:spPr>
        <p:txBody>
          <a:bodyPr/>
          <a:lstStyle/>
          <a:p>
            <a:pPr marL="171450" indent="-171450">
              <a:buFont typeface="Arial" panose="020B0604020202020204" pitchFamily="34" charset="0"/>
              <a:buChar char="•"/>
            </a:pPr>
            <a:r>
              <a:rPr lang="en-US" dirty="0"/>
              <a:t>Christian’s, rejoice, no more forsaken, no more wrath.</a:t>
            </a:r>
          </a:p>
          <a:p>
            <a:pPr marL="171450" indent="-171450">
              <a:buFont typeface="Arial" panose="020B0604020202020204" pitchFamily="34" charset="0"/>
              <a:buChar char="•"/>
            </a:pPr>
            <a:r>
              <a:rPr lang="en-US" dirty="0"/>
              <a:t>O come let us adore him, for by his blood, by his sacrifice, and by his resurrection, you are  no longer enemies of God, but a child of God</a:t>
            </a:r>
          </a:p>
          <a:p>
            <a:pPr marL="171450" indent="-171450">
              <a:buFont typeface="Arial" panose="020B0604020202020204" pitchFamily="34" charset="0"/>
              <a:buChar char="•"/>
            </a:pPr>
            <a:r>
              <a:rPr lang="en-US" dirty="0">
                <a:highlight>
                  <a:srgbClr val="82F6FF"/>
                </a:highlight>
              </a:rPr>
              <a:t>To the unbeliever, Jesus Christ came into the world to save sinners</a:t>
            </a:r>
          </a:p>
          <a:p>
            <a:pPr marL="171450" indent="-171450">
              <a:buFont typeface="Arial" panose="020B0604020202020204" pitchFamily="34" charset="0"/>
              <a:buChar char="•"/>
            </a:pPr>
            <a:r>
              <a:rPr lang="en-US" dirty="0"/>
              <a:t>Repent and believe in him, and you will be saved</a:t>
            </a:r>
          </a:p>
          <a:p>
            <a:endParaRPr lang="en-US" dirty="0">
              <a:highlight>
                <a:srgbClr val="FFFF00"/>
              </a:highlight>
            </a:endParaRPr>
          </a:p>
        </p:txBody>
      </p:sp>
      <p:sp>
        <p:nvSpPr>
          <p:cNvPr id="4" name="Slide Number Placeholder 3">
            <a:extLst>
              <a:ext uri="{FF2B5EF4-FFF2-40B4-BE49-F238E27FC236}">
                <a16:creationId xmlns:a16="http://schemas.microsoft.com/office/drawing/2014/main" id="{F6C92221-E00C-0BA7-2E77-E59055AC1C58}"/>
              </a:ext>
            </a:extLst>
          </p:cNvPr>
          <p:cNvSpPr>
            <a:spLocks noGrp="1"/>
          </p:cNvSpPr>
          <p:nvPr>
            <p:ph type="sldNum" sz="quarter" idx="5"/>
          </p:nvPr>
        </p:nvSpPr>
        <p:spPr/>
        <p:txBody>
          <a:bodyPr/>
          <a:lstStyle/>
          <a:p>
            <a:fld id="{A7B63128-3109-0648-988F-0371293E4D2E}" type="slidenum">
              <a:rPr lang="en-US" smtClean="0"/>
              <a:t>12</a:t>
            </a:fld>
            <a:endParaRPr lang="en-US"/>
          </a:p>
        </p:txBody>
      </p:sp>
    </p:spTree>
    <p:extLst>
      <p:ext uri="{BB962C8B-B14F-4D97-AF65-F5344CB8AC3E}">
        <p14:creationId xmlns:p14="http://schemas.microsoft.com/office/powerpoint/2010/main" val="326460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58857" y="3641133"/>
            <a:ext cx="6540285" cy="4727951"/>
          </a:xfrm>
        </p:spPr>
        <p:txBody>
          <a:bodyPr/>
          <a:lstStyle/>
          <a:p>
            <a:pPr marL="171450" indent="-171450">
              <a:buFont typeface="Arial" panose="020B0604020202020204" pitchFamily="34" charset="0"/>
              <a:buChar char="•"/>
            </a:pPr>
            <a:r>
              <a:rPr lang="en-US" dirty="0">
                <a:highlight>
                  <a:srgbClr val="FFFF00"/>
                </a:highlight>
              </a:rPr>
              <a:t>“In the beginning was the Word” (John 1:1a)</a:t>
            </a:r>
            <a:br>
              <a:rPr lang="en-US" dirty="0"/>
            </a:br>
            <a:r>
              <a:rPr lang="en-US" dirty="0"/>
              <a:t>- For those of us who have been in churches and been a Christian long enough, know that the Word is Jesus, in these verses</a:t>
            </a:r>
            <a:br>
              <a:rPr lang="en-US" dirty="0"/>
            </a:br>
            <a:r>
              <a:rPr lang="en-US" dirty="0"/>
              <a:t>- In this verse, we can clearly see that John is pointing us back to the very beginning of the Bible, in Genesis 1:1, which tells us that in the beginning God</a:t>
            </a:r>
            <a:br>
              <a:rPr lang="en-US" dirty="0"/>
            </a:br>
            <a:r>
              <a:rPr lang="en-US" dirty="0">
                <a:highlight>
                  <a:srgbClr val="82F6FF"/>
                </a:highlight>
              </a:rPr>
              <a:t>- Before anything existed God was, for He is eternal with no beginning and no end</a:t>
            </a:r>
            <a:br>
              <a:rPr lang="en-US" dirty="0"/>
            </a:br>
            <a:r>
              <a:rPr lang="en-US" dirty="0"/>
              <a:t>- And so Jesus, the Word, is also eternal without a beginning and without an end</a:t>
            </a:r>
          </a:p>
          <a:p>
            <a:pPr marL="171450" indent="-171450">
              <a:buFont typeface="Arial" panose="020B0604020202020204" pitchFamily="34" charset="0"/>
              <a:buChar char="•"/>
            </a:pPr>
            <a:r>
              <a:rPr lang="en-US" dirty="0">
                <a:highlight>
                  <a:srgbClr val="FFFF00"/>
                </a:highlight>
              </a:rPr>
              <a:t>“and the Word was with God” (John 1:1b)</a:t>
            </a:r>
            <a:br>
              <a:rPr lang="en-US" dirty="0"/>
            </a:br>
            <a:r>
              <a:rPr lang="en-US" dirty="0"/>
              <a:t>- John masterfully communicates to his readers, that Jesus is distinct from God</a:t>
            </a:r>
            <a:br>
              <a:rPr lang="en-US" dirty="0"/>
            </a:br>
            <a:r>
              <a:rPr lang="en-US" dirty="0"/>
              <a:t>- As verse 18 of this same chapter puts it, that the Word is at the Father’s side</a:t>
            </a:r>
            <a:br>
              <a:rPr lang="en-US" dirty="0"/>
            </a:br>
            <a:r>
              <a:rPr lang="en-US" dirty="0">
                <a:highlight>
                  <a:srgbClr val="82F6FF"/>
                </a:highlight>
              </a:rPr>
              <a:t>- They enjoyed a close relationship, with one another, perfect fellowship with one another</a:t>
            </a:r>
            <a:br>
              <a:rPr lang="en-US" dirty="0"/>
            </a:br>
            <a:r>
              <a:rPr lang="en-US" dirty="0"/>
              <a:t>- God did not create mankind because He was lonely, for the three persons of the Godhead enjoyed perfect relationship</a:t>
            </a:r>
          </a:p>
          <a:p>
            <a:pPr marL="171450" indent="-171450">
              <a:buFont typeface="Arial" panose="020B0604020202020204" pitchFamily="34" charset="0"/>
              <a:buChar char="•"/>
            </a:pPr>
            <a:r>
              <a:rPr lang="en-US" dirty="0">
                <a:highlight>
                  <a:srgbClr val="FFFF00"/>
                </a:highlight>
              </a:rPr>
              <a:t>“and the Word was God” (John 1:1c)</a:t>
            </a:r>
            <a:br>
              <a:rPr lang="en-US" dirty="0"/>
            </a:br>
            <a:r>
              <a:rPr lang="en-US" dirty="0"/>
              <a:t>- So the Word is eternal, and was with God, and is God</a:t>
            </a:r>
            <a:br>
              <a:rPr lang="en-US" dirty="0"/>
            </a:br>
            <a:r>
              <a:rPr lang="en-US" dirty="0"/>
              <a:t>- We serve a triune God, 1 God in 3 persons. We do not worship 3 gods</a:t>
            </a:r>
            <a:br>
              <a:rPr lang="en-US" dirty="0"/>
            </a:br>
            <a:r>
              <a:rPr lang="en-US" dirty="0">
                <a:highlight>
                  <a:srgbClr val="82F6FF"/>
                </a:highlight>
              </a:rPr>
              <a:t>- Jesus is the eternal begotten Son of God, as vs 14 says</a:t>
            </a:r>
            <a:br>
              <a:rPr lang="en-US" dirty="0"/>
            </a:br>
            <a:r>
              <a:rPr lang="en-US" dirty="0"/>
              <a:t>- That doesn’t mean that Jesus was created by God, it means that he is the unique Son of God. </a:t>
            </a:r>
            <a:br>
              <a:rPr lang="en-US" dirty="0"/>
            </a:br>
            <a:r>
              <a:rPr lang="en-US" dirty="0"/>
              <a:t>- For all who are believers are considered sons of God, but we are sons of God by adoption</a:t>
            </a:r>
            <a:br>
              <a:rPr lang="en-US" dirty="0"/>
            </a:br>
            <a:r>
              <a:rPr lang="en-US" dirty="0">
                <a:highlight>
                  <a:srgbClr val="82F6FF"/>
                </a:highlight>
              </a:rPr>
              <a:t>- Jesus is the only Son of his kind, not created by God, but begotten, unique, one of a kind</a:t>
            </a:r>
            <a:br>
              <a:rPr lang="en-US" dirty="0"/>
            </a:br>
            <a:r>
              <a:rPr lang="en-US" dirty="0"/>
              <a:t>- Jesus and the Father are co-equal and co-eternal</a:t>
            </a:r>
            <a:br>
              <a:rPr lang="en-US" dirty="0"/>
            </a:br>
            <a:r>
              <a:rPr lang="en-US" dirty="0"/>
              <a:t>- For all things were made through and by him, and without him nothing exists</a:t>
            </a:r>
            <a:br>
              <a:rPr lang="en-US" dirty="0"/>
            </a:br>
            <a:r>
              <a:rPr lang="en-US" dirty="0">
                <a:highlight>
                  <a:srgbClr val="82F6FF"/>
                </a:highlight>
              </a:rPr>
              <a:t>- He is the source of all life and light</a:t>
            </a:r>
            <a:br>
              <a:rPr lang="en-US" dirty="0"/>
            </a:br>
            <a:r>
              <a:rPr lang="en-US" dirty="0"/>
              <a:t>- But perhaps you may understand all this, and yet you are still left wondering…</a:t>
            </a:r>
          </a:p>
        </p:txBody>
      </p:sp>
      <p:sp>
        <p:nvSpPr>
          <p:cNvPr id="4" name="Slide Number Placeholder 3"/>
          <p:cNvSpPr>
            <a:spLocks noGrp="1"/>
          </p:cNvSpPr>
          <p:nvPr>
            <p:ph type="sldNum" sz="quarter" idx="5"/>
          </p:nvPr>
        </p:nvSpPr>
        <p:spPr/>
        <p:txBody>
          <a:bodyPr/>
          <a:lstStyle/>
          <a:p>
            <a:fld id="{A7B63128-3109-0648-988F-0371293E4D2E}" type="slidenum">
              <a:rPr lang="en-US" smtClean="0"/>
              <a:t>2</a:t>
            </a:fld>
            <a:endParaRPr lang="en-US"/>
          </a:p>
        </p:txBody>
      </p:sp>
    </p:spTree>
    <p:extLst>
      <p:ext uri="{BB962C8B-B14F-4D97-AF65-F5344CB8AC3E}">
        <p14:creationId xmlns:p14="http://schemas.microsoft.com/office/powerpoint/2010/main" val="2590795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0213"/>
            <a:ext cx="5486400" cy="3086100"/>
          </a:xfrm>
        </p:spPr>
      </p:sp>
      <p:sp>
        <p:nvSpPr>
          <p:cNvPr id="3" name="Notes Placeholder 2"/>
          <p:cNvSpPr>
            <a:spLocks noGrp="1"/>
          </p:cNvSpPr>
          <p:nvPr>
            <p:ph type="body" idx="1"/>
          </p:nvPr>
        </p:nvSpPr>
        <p:spPr>
          <a:xfrm>
            <a:off x="185980" y="3703126"/>
            <a:ext cx="6509288" cy="4741627"/>
          </a:xfrm>
        </p:spPr>
        <p:txBody>
          <a:bodyPr/>
          <a:lstStyle/>
          <a:p>
            <a:pPr marL="171450" indent="-171450">
              <a:buFont typeface="Arial" panose="020B0604020202020204" pitchFamily="34" charset="0"/>
              <a:buChar char="•"/>
            </a:pPr>
            <a:r>
              <a:rPr lang="en-US" dirty="0">
                <a:highlight>
                  <a:srgbClr val="FFFF00"/>
                </a:highlight>
              </a:rPr>
              <a:t>But why did John use ‘the Word’?</a:t>
            </a:r>
            <a:br>
              <a:rPr lang="en-US" dirty="0"/>
            </a:br>
            <a:r>
              <a:rPr lang="en-US" dirty="0"/>
              <a:t>- Why did John not just say Jesus, or Son of God?</a:t>
            </a:r>
            <a:br>
              <a:rPr lang="en-US" dirty="0"/>
            </a:br>
            <a:r>
              <a:rPr lang="en-US" dirty="0"/>
              <a:t>- What does this ‘the Word’ even mean?</a:t>
            </a:r>
            <a:br>
              <a:rPr lang="en-US" dirty="0"/>
            </a:br>
            <a:r>
              <a:rPr lang="en-US" dirty="0">
                <a:highlight>
                  <a:srgbClr val="82F6FF"/>
                </a:highlight>
              </a:rPr>
              <a:t>- It’s important that we understand this because it assists us in seeing and understanding the cohesiveness of Scripture</a:t>
            </a:r>
            <a:br>
              <a:rPr lang="en-US" dirty="0"/>
            </a:br>
            <a:r>
              <a:rPr lang="en-US" dirty="0"/>
              <a:t>- That it really is one big story, with common threads called doctrines, running all the way through</a:t>
            </a:r>
            <a:br>
              <a:rPr lang="en-US" dirty="0"/>
            </a:br>
            <a:r>
              <a:rPr lang="en-US" dirty="0"/>
              <a:t>- The Greek word for ‘the Word’ is Logos, and there are various philosophies and interpretations of this word, and they can be helpful</a:t>
            </a:r>
            <a:br>
              <a:rPr lang="en-US" dirty="0"/>
            </a:br>
            <a:r>
              <a:rPr lang="en-US" dirty="0">
                <a:highlight>
                  <a:srgbClr val="82F6FF"/>
                </a:highlight>
              </a:rPr>
              <a:t>- But I believe that more importantly than looking at the contextual philosophies of the time that this Gospel was written, we must go back to Scripture</a:t>
            </a:r>
          </a:p>
          <a:p>
            <a:pPr marL="171450" indent="-171450">
              <a:buFont typeface="Arial" panose="020B0604020202020204" pitchFamily="34" charset="0"/>
              <a:buChar char="•"/>
            </a:pPr>
            <a:r>
              <a:rPr lang="en-US" dirty="0">
                <a:highlight>
                  <a:srgbClr val="FFFF00"/>
                </a:highlight>
              </a:rPr>
              <a:t>We must look back to the Old Testament, because we believe that Scripture interprets Scripture</a:t>
            </a:r>
            <a:br>
              <a:rPr lang="en-US" dirty="0"/>
            </a:br>
            <a:r>
              <a:rPr lang="en-US" dirty="0"/>
              <a:t>- If you don’t study the Bible, if you don’t dig deep, and join a local church that teaches you the Bible</a:t>
            </a:r>
            <a:br>
              <a:rPr lang="en-US" dirty="0"/>
            </a:br>
            <a:r>
              <a:rPr lang="en-US" dirty="0"/>
              <a:t>- You’re going to miss a lot of the meaning that is embedded beneath the surface level in Scripture</a:t>
            </a:r>
            <a:br>
              <a:rPr lang="en-US" dirty="0"/>
            </a:br>
            <a:r>
              <a:rPr lang="en-US" dirty="0">
                <a:highlight>
                  <a:srgbClr val="82F6FF"/>
                </a:highlight>
              </a:rPr>
              <a:t>- AW Tozer once said, “Nothing less than a whole Bible can make a whole Christian”</a:t>
            </a:r>
            <a:br>
              <a:rPr lang="en-US" dirty="0"/>
            </a:br>
            <a:r>
              <a:rPr lang="en-US" dirty="0"/>
              <a:t>- So, with all that being said, what does the Old Testament have to teach us about ‘the Word’?</a:t>
            </a:r>
            <a:br>
              <a:rPr lang="en-US" dirty="0"/>
            </a:br>
            <a:r>
              <a:rPr lang="en-US" dirty="0"/>
              <a:t>- The word of God is connected with God’s powerful activity in creation, God revealing Himself, and deliverance</a:t>
            </a:r>
            <a:br>
              <a:rPr lang="en-US" dirty="0"/>
            </a:br>
            <a:r>
              <a:rPr lang="en-US" dirty="0">
                <a:highlight>
                  <a:srgbClr val="82F6FF"/>
                </a:highlight>
              </a:rPr>
              <a:t>- It was by His word, that God spoke creation into existence. It was by His word that God revealed Himself to Samuel</a:t>
            </a:r>
            <a:br>
              <a:rPr lang="en-US" dirty="0"/>
            </a:br>
            <a:r>
              <a:rPr lang="en-US" dirty="0"/>
              <a:t>- It was by His word that God directed Israel through the prophets and called them to repentance and salvation</a:t>
            </a:r>
          </a:p>
          <a:p>
            <a:pPr marL="171450" indent="-171450">
              <a:buFont typeface="Arial" panose="020B0604020202020204" pitchFamily="34" charset="0"/>
              <a:buChar char="•"/>
            </a:pPr>
            <a:r>
              <a:rPr lang="en-US" dirty="0">
                <a:highlight>
                  <a:srgbClr val="FFFF00"/>
                </a:highlight>
              </a:rPr>
              <a:t>“he has made him known” (John 1:18)</a:t>
            </a:r>
            <a:br>
              <a:rPr lang="en-US" dirty="0"/>
            </a:br>
            <a:r>
              <a:rPr lang="en-US" dirty="0"/>
              <a:t>- Right at the end of the chapter, there is this phrase ‘made him known’, which is actually the Greek word we use for exegesis </a:t>
            </a:r>
            <a:br>
              <a:rPr lang="en-US" dirty="0"/>
            </a:br>
            <a:r>
              <a:rPr lang="en-US" dirty="0"/>
              <a:t>- Meaning that the Word, the Logos, explains, interprets and reveals God</a:t>
            </a:r>
            <a:br>
              <a:rPr lang="en-US" dirty="0"/>
            </a:br>
            <a:r>
              <a:rPr lang="en-US" dirty="0">
                <a:highlight>
                  <a:srgbClr val="82F6FF"/>
                </a:highlight>
              </a:rPr>
              <a:t>- For only Jesus is the Word, for by him all things were created, by him God revealed who He was, and by him deliverance comes, salvations comes</a:t>
            </a:r>
            <a:br>
              <a:rPr lang="en-US" dirty="0"/>
            </a:br>
            <a:r>
              <a:rPr lang="en-US" dirty="0"/>
              <a:t>- And there is thus hope for all who will believe in the Word</a:t>
            </a:r>
          </a:p>
        </p:txBody>
      </p:sp>
      <p:sp>
        <p:nvSpPr>
          <p:cNvPr id="4" name="Slide Number Placeholder 3"/>
          <p:cNvSpPr>
            <a:spLocks noGrp="1"/>
          </p:cNvSpPr>
          <p:nvPr>
            <p:ph type="sldNum" sz="quarter" idx="5"/>
          </p:nvPr>
        </p:nvSpPr>
        <p:spPr/>
        <p:txBody>
          <a:bodyPr/>
          <a:lstStyle/>
          <a:p>
            <a:fld id="{A7B63128-3109-0648-988F-0371293E4D2E}" type="slidenum">
              <a:rPr lang="en-US" smtClean="0"/>
              <a:t>3</a:t>
            </a:fld>
            <a:endParaRPr lang="en-US"/>
          </a:p>
        </p:txBody>
      </p:sp>
    </p:spTree>
    <p:extLst>
      <p:ext uri="{BB962C8B-B14F-4D97-AF65-F5344CB8AC3E}">
        <p14:creationId xmlns:p14="http://schemas.microsoft.com/office/powerpoint/2010/main" val="3046013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0513"/>
            <a:ext cx="5486400" cy="3086100"/>
          </a:xfrm>
        </p:spPr>
      </p:sp>
      <p:sp>
        <p:nvSpPr>
          <p:cNvPr id="3" name="Notes Placeholder 2"/>
          <p:cNvSpPr>
            <a:spLocks noGrp="1"/>
          </p:cNvSpPr>
          <p:nvPr>
            <p:ph type="body" idx="1"/>
          </p:nvPr>
        </p:nvSpPr>
        <p:spPr>
          <a:xfrm>
            <a:off x="174356" y="3509682"/>
            <a:ext cx="6509288" cy="5526742"/>
          </a:xfrm>
        </p:spPr>
        <p:txBody>
          <a:bodyPr/>
          <a:lstStyle/>
          <a:p>
            <a:pPr marL="171450" indent="-171450">
              <a:buFont typeface="Arial" panose="020B0604020202020204" pitchFamily="34" charset="0"/>
              <a:buChar char="•"/>
            </a:pPr>
            <a:r>
              <a:rPr lang="en-US" dirty="0">
                <a:highlight>
                  <a:srgbClr val="FFFF00"/>
                </a:highlight>
              </a:rPr>
              <a:t>“And the Word became flesh” (John 1:14a)</a:t>
            </a:r>
            <a:br>
              <a:rPr lang="en-US" dirty="0"/>
            </a:br>
            <a:r>
              <a:rPr lang="en-US" dirty="0"/>
              <a:t>- John uses the term Logos 3 times in verse 1, and then only once more here in verse 14</a:t>
            </a:r>
            <a:br>
              <a:rPr lang="en-US" dirty="0"/>
            </a:br>
            <a:r>
              <a:rPr lang="en-US" dirty="0"/>
              <a:t>- By using it he recalls all that we have just learned. That the Word eternal, who is with God and is God eternally now becomes flesh</a:t>
            </a:r>
            <a:br>
              <a:rPr lang="en-US" dirty="0"/>
            </a:br>
            <a:r>
              <a:rPr lang="en-US" dirty="0">
                <a:highlight>
                  <a:srgbClr val="82F6FF"/>
                </a:highlight>
              </a:rPr>
              <a:t>- And this is the Christmas story according to John.</a:t>
            </a:r>
            <a:br>
              <a:rPr lang="en-US" dirty="0"/>
            </a:br>
            <a:r>
              <a:rPr lang="en-US" dirty="0"/>
              <a:t>- Jesus, the one who created us, and whom we have rejected and despised</a:t>
            </a:r>
            <a:br>
              <a:rPr lang="en-US" dirty="0"/>
            </a:br>
            <a:r>
              <a:rPr lang="en-US" dirty="0"/>
              <a:t>- Humbles himself in becoming a man</a:t>
            </a:r>
          </a:p>
          <a:p>
            <a:pPr marL="171450" indent="-171450">
              <a:buFont typeface="Arial" panose="020B0604020202020204" pitchFamily="34" charset="0"/>
              <a:buChar char="•"/>
            </a:pPr>
            <a:r>
              <a:rPr lang="en-US" dirty="0">
                <a:highlight>
                  <a:srgbClr val="FFFF00"/>
                </a:highlight>
              </a:rPr>
              <a:t>In becoming, Jesus did not cease to be all he was in being fully God</a:t>
            </a:r>
            <a:br>
              <a:rPr lang="en-US" dirty="0"/>
            </a:br>
            <a:r>
              <a:rPr lang="en-US" dirty="0"/>
              <a:t>- Many take this word, ‘became’, to mean that in becoming flesh, in becoming a man, Jesus ceased being God</a:t>
            </a:r>
            <a:br>
              <a:rPr lang="en-US" dirty="0"/>
            </a:br>
            <a:r>
              <a:rPr lang="en-US" dirty="0"/>
              <a:t>- Or that he remained fully God and only appeared to be human, or at different points in the story he was God, and other points he was human</a:t>
            </a:r>
            <a:br>
              <a:rPr lang="en-US" dirty="0"/>
            </a:br>
            <a:r>
              <a:rPr lang="en-US" dirty="0">
                <a:highlight>
                  <a:srgbClr val="82F6FF"/>
                </a:highlight>
              </a:rPr>
              <a:t>- But that’s just not true, and it’s not only not true, but it’s heresy</a:t>
            </a:r>
            <a:br>
              <a:rPr lang="en-US" dirty="0"/>
            </a:br>
            <a:r>
              <a:rPr lang="en-US" dirty="0"/>
              <a:t>- The Word, fully God, did become fully man, while remaining fully God </a:t>
            </a:r>
          </a:p>
          <a:p>
            <a:pPr marL="171450" indent="-171450">
              <a:buFont typeface="Arial" panose="020B0604020202020204" pitchFamily="34" charset="0"/>
              <a:buChar char="•"/>
            </a:pPr>
            <a:r>
              <a:rPr lang="en-US" dirty="0">
                <a:highlight>
                  <a:srgbClr val="FFFF00"/>
                </a:highlight>
              </a:rPr>
              <a:t>Jesus became like us in every way, except that of sin</a:t>
            </a:r>
            <a:br>
              <a:rPr lang="en-US" dirty="0"/>
            </a:br>
            <a:r>
              <a:rPr lang="en-US" dirty="0"/>
              <a:t>- Jesus did become fully man, in order that he might be born, live and die as a sacrifice, as our perfect substitute, for only a perfect man could pay for the debt of sin for mankind</a:t>
            </a:r>
            <a:br>
              <a:rPr lang="en-US" dirty="0"/>
            </a:br>
            <a:r>
              <a:rPr lang="en-US" dirty="0"/>
              <a:t>- And yet he was born without sin, and was able to keep his record clean because he was fully God</a:t>
            </a:r>
            <a:br>
              <a:rPr lang="en-US" dirty="0"/>
            </a:br>
            <a:r>
              <a:rPr lang="en-US" dirty="0">
                <a:highlight>
                  <a:srgbClr val="82F6FF"/>
                </a:highlight>
              </a:rPr>
              <a:t>– But this is the good news of Christmas. Jesus became just like us so he can </a:t>
            </a:r>
            <a:r>
              <a:rPr lang="en-US" dirty="0" err="1">
                <a:highlight>
                  <a:srgbClr val="82F6FF"/>
                </a:highlight>
              </a:rPr>
              <a:t>sympathise</a:t>
            </a:r>
            <a:r>
              <a:rPr lang="en-US" dirty="0">
                <a:highlight>
                  <a:srgbClr val="82F6FF"/>
                </a:highlight>
              </a:rPr>
              <a:t> with us </a:t>
            </a:r>
            <a:br>
              <a:rPr lang="en-US" dirty="0"/>
            </a:br>
            <a:r>
              <a:rPr lang="en-US" dirty="0"/>
              <a:t>- He understands the struggles that you might be going through at school, or at home, or in the workplace</a:t>
            </a:r>
            <a:br>
              <a:rPr lang="en-US" dirty="0"/>
            </a:br>
            <a:r>
              <a:rPr lang="en-US" dirty="0"/>
              <a:t>- And yet because he is fully God, and he is our great high priest, meaning he represents all believers before God, he can deal with the Father on equal terms, because he is very God</a:t>
            </a:r>
            <a:br>
              <a:rPr lang="en-US" dirty="0"/>
            </a:br>
            <a:r>
              <a:rPr lang="en-US" dirty="0">
                <a:highlight>
                  <a:srgbClr val="82F6FF"/>
                </a:highlight>
              </a:rPr>
              <a:t>- The natures were in one person, but one did not diminish other. </a:t>
            </a:r>
            <a:br>
              <a:rPr lang="en-US" dirty="0"/>
            </a:br>
            <a:r>
              <a:rPr lang="en-US" dirty="0"/>
              <a:t>- Him being God was not diminished by him becoming human, nor was his humanity overpowered by his deity</a:t>
            </a:r>
            <a:br>
              <a:rPr lang="en-US" dirty="0"/>
            </a:br>
            <a:r>
              <a:rPr lang="en-US" dirty="0"/>
              <a:t>- He became like us in every which way, except without sin</a:t>
            </a:r>
          </a:p>
        </p:txBody>
      </p:sp>
      <p:sp>
        <p:nvSpPr>
          <p:cNvPr id="4" name="Slide Number Placeholder 3"/>
          <p:cNvSpPr>
            <a:spLocks noGrp="1"/>
          </p:cNvSpPr>
          <p:nvPr>
            <p:ph type="sldNum" sz="quarter" idx="5"/>
          </p:nvPr>
        </p:nvSpPr>
        <p:spPr/>
        <p:txBody>
          <a:bodyPr/>
          <a:lstStyle/>
          <a:p>
            <a:fld id="{A7B63128-3109-0648-988F-0371293E4D2E}" type="slidenum">
              <a:rPr lang="en-US" smtClean="0"/>
              <a:t>4</a:t>
            </a:fld>
            <a:endParaRPr lang="en-US"/>
          </a:p>
        </p:txBody>
      </p:sp>
    </p:spTree>
    <p:extLst>
      <p:ext uri="{BB962C8B-B14F-4D97-AF65-F5344CB8AC3E}">
        <p14:creationId xmlns:p14="http://schemas.microsoft.com/office/powerpoint/2010/main" val="297900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1613"/>
            <a:ext cx="5486400" cy="3086100"/>
          </a:xfrm>
        </p:spPr>
      </p:sp>
      <p:sp>
        <p:nvSpPr>
          <p:cNvPr id="3" name="Notes Placeholder 2"/>
          <p:cNvSpPr>
            <a:spLocks noGrp="1"/>
          </p:cNvSpPr>
          <p:nvPr>
            <p:ph type="body" idx="1"/>
          </p:nvPr>
        </p:nvSpPr>
        <p:spPr>
          <a:xfrm>
            <a:off x="205353" y="3464848"/>
            <a:ext cx="6447293" cy="4697517"/>
          </a:xfrm>
        </p:spPr>
        <p:txBody>
          <a:bodyPr/>
          <a:lstStyle/>
          <a:p>
            <a:pPr marL="171450" indent="-171450">
              <a:buFont typeface="Arial" panose="020B0604020202020204" pitchFamily="34" charset="0"/>
              <a:buChar char="•"/>
            </a:pPr>
            <a:r>
              <a:rPr lang="en-US" dirty="0">
                <a:highlight>
                  <a:srgbClr val="FFFF00"/>
                </a:highlight>
              </a:rPr>
              <a:t>“and dwelt among us” (John 1:14b)</a:t>
            </a:r>
            <a:br>
              <a:rPr lang="en-US" dirty="0"/>
            </a:br>
            <a:r>
              <a:rPr lang="en-US" dirty="0"/>
              <a:t>- The word here for dwelt is </a:t>
            </a:r>
            <a:r>
              <a:rPr lang="en-US" dirty="0" err="1"/>
              <a:t>skenos</a:t>
            </a:r>
            <a:r>
              <a:rPr lang="en-US" dirty="0"/>
              <a:t>, which means tabernacle</a:t>
            </a:r>
            <a:br>
              <a:rPr lang="en-US" dirty="0"/>
            </a:br>
            <a:r>
              <a:rPr lang="en-US" dirty="0"/>
              <a:t>- And once again, John is pointing back to the Old Testament, where the tabernacle was the place where God’s glory was, demonstrating His presence with His chosen people Israel</a:t>
            </a:r>
            <a:br>
              <a:rPr lang="en-US" dirty="0"/>
            </a:br>
            <a:r>
              <a:rPr lang="en-US" dirty="0">
                <a:highlight>
                  <a:srgbClr val="82F6FF"/>
                </a:highlight>
              </a:rPr>
              <a:t>- Jesus is God’s glory manifested to us, and we will talk about glory very shortly, but what John is saying here is his version of the Christmas story…</a:t>
            </a:r>
          </a:p>
          <a:p>
            <a:pPr marL="171450" indent="-171450">
              <a:buFont typeface="Arial" panose="020B0604020202020204" pitchFamily="34" charset="0"/>
              <a:buChar char="•"/>
            </a:pPr>
            <a:r>
              <a:rPr lang="en-US" dirty="0">
                <a:highlight>
                  <a:srgbClr val="FFFF00"/>
                </a:highlight>
              </a:rPr>
              <a:t>The Word is Immanuel, this is God with us</a:t>
            </a:r>
            <a:br>
              <a:rPr lang="en-US" dirty="0"/>
            </a:br>
            <a:r>
              <a:rPr lang="en-US" dirty="0"/>
              <a:t>- This is him the one whom all of Scripture points to</a:t>
            </a:r>
            <a:br>
              <a:rPr lang="en-US" dirty="0"/>
            </a:br>
            <a:r>
              <a:rPr lang="en-US" dirty="0"/>
              <a:t>- This is him, the one who who has no beginning and no end</a:t>
            </a:r>
            <a:br>
              <a:rPr lang="en-US" dirty="0"/>
            </a:br>
            <a:r>
              <a:rPr lang="en-US" dirty="0">
                <a:highlight>
                  <a:srgbClr val="82F6FF"/>
                </a:highlight>
              </a:rPr>
              <a:t>- This is him, who is very God very God, who has become fully man, that we might be saved</a:t>
            </a:r>
            <a:br>
              <a:rPr lang="en-US" dirty="0"/>
            </a:br>
            <a:r>
              <a:rPr lang="en-US" dirty="0"/>
              <a:t>– For unto us a child is born, unto us the Word has become flesh, to save his people from their sins</a:t>
            </a:r>
            <a:br>
              <a:rPr lang="en-US" dirty="0"/>
            </a:br>
            <a:r>
              <a:rPr lang="en-US" dirty="0"/>
              <a:t>- Colossians tells us that, “In him the whole fullness of deity dwells bodily”</a:t>
            </a:r>
            <a:br>
              <a:rPr lang="en-US" dirty="0"/>
            </a:br>
            <a:r>
              <a:rPr lang="en-US" dirty="0">
                <a:highlight>
                  <a:srgbClr val="82F6FF"/>
                </a:highlight>
              </a:rPr>
              <a:t>- In Jesus Christ, in this baby boy in a manger, the fullness of the Godhead is pleased to dwell</a:t>
            </a:r>
            <a:br>
              <a:rPr lang="en-US" dirty="0"/>
            </a:br>
            <a:r>
              <a:rPr lang="en-US" dirty="0"/>
              <a:t>- This is amazing news, because what we find in this manger is that…</a:t>
            </a:r>
          </a:p>
          <a:p>
            <a:pPr marL="171450" indent="-171450">
              <a:buFont typeface="Arial" panose="020B0604020202020204" pitchFamily="34" charset="0"/>
              <a:buChar char="•"/>
            </a:pPr>
            <a:r>
              <a:rPr lang="en-US" dirty="0">
                <a:highlight>
                  <a:srgbClr val="FFFF00"/>
                </a:highlight>
              </a:rPr>
              <a:t>Jesus is the answer to the question as old as time itself, “What is God like?”</a:t>
            </a:r>
            <a:br>
              <a:rPr lang="en-US" dirty="0"/>
            </a:br>
            <a:r>
              <a:rPr lang="en-US" dirty="0"/>
              <a:t>- Many people say well if God is real why won’t he just reveal Himself</a:t>
            </a:r>
            <a:br>
              <a:rPr lang="en-US" dirty="0"/>
            </a:br>
            <a:r>
              <a:rPr lang="en-US" dirty="0"/>
              <a:t>- But at Christmas we celebrate the answer to this question, that in Jesus we find out exactly what God is like </a:t>
            </a:r>
            <a:br>
              <a:rPr lang="en-US" dirty="0"/>
            </a:br>
            <a:r>
              <a:rPr lang="en-US" dirty="0">
                <a:highlight>
                  <a:srgbClr val="82F6FF"/>
                </a:highlight>
              </a:rPr>
              <a:t>- On top of that God has given 66 authoritative books, combined into one collection, which is sufficient for knowing exactly what He is like</a:t>
            </a:r>
            <a:br>
              <a:rPr lang="en-US" dirty="0"/>
            </a:br>
            <a:r>
              <a:rPr lang="en-US" dirty="0"/>
              <a:t>- Oh that we would cherish Christ as we ought, and hold the Scriptures so dearly to our hearts</a:t>
            </a:r>
            <a:br>
              <a:rPr lang="en-US" dirty="0"/>
            </a:br>
            <a:r>
              <a:rPr lang="en-US" dirty="0"/>
              <a:t>- Because it is there that we see ourselves for the sinners we are, and is there that we find a holy, and just, and merciful, and gracious God</a:t>
            </a:r>
            <a:br>
              <a:rPr lang="en-US" dirty="0"/>
            </a:br>
            <a:endParaRPr lang="en-US" dirty="0"/>
          </a:p>
        </p:txBody>
      </p:sp>
      <p:sp>
        <p:nvSpPr>
          <p:cNvPr id="4" name="Slide Number Placeholder 3"/>
          <p:cNvSpPr>
            <a:spLocks noGrp="1"/>
          </p:cNvSpPr>
          <p:nvPr>
            <p:ph type="sldNum" sz="quarter" idx="5"/>
          </p:nvPr>
        </p:nvSpPr>
        <p:spPr/>
        <p:txBody>
          <a:bodyPr/>
          <a:lstStyle/>
          <a:p>
            <a:fld id="{A7B63128-3109-0648-988F-0371293E4D2E}" type="slidenum">
              <a:rPr lang="en-US" smtClean="0"/>
              <a:t>5</a:t>
            </a:fld>
            <a:endParaRPr lang="en-US"/>
          </a:p>
        </p:txBody>
      </p:sp>
    </p:spTree>
    <p:extLst>
      <p:ext uri="{BB962C8B-B14F-4D97-AF65-F5344CB8AC3E}">
        <p14:creationId xmlns:p14="http://schemas.microsoft.com/office/powerpoint/2010/main" val="128680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8463"/>
            <a:ext cx="5486400" cy="3086100"/>
          </a:xfrm>
        </p:spPr>
      </p:sp>
      <p:sp>
        <p:nvSpPr>
          <p:cNvPr id="3" name="Notes Placeholder 2"/>
          <p:cNvSpPr>
            <a:spLocks noGrp="1"/>
          </p:cNvSpPr>
          <p:nvPr>
            <p:ph type="body" idx="1"/>
          </p:nvPr>
        </p:nvSpPr>
        <p:spPr>
          <a:xfrm>
            <a:off x="170481" y="3718623"/>
            <a:ext cx="6555783" cy="5026914"/>
          </a:xfrm>
        </p:spPr>
        <p:txBody>
          <a:bodyPr/>
          <a:lstStyle/>
          <a:p>
            <a:pPr marL="171450" indent="-171450">
              <a:buFont typeface="Arial" panose="020B0604020202020204" pitchFamily="34" charset="0"/>
              <a:buChar char="•"/>
            </a:pPr>
            <a:r>
              <a:rPr lang="en-US" dirty="0">
                <a:highlight>
                  <a:srgbClr val="FFFF00"/>
                </a:highlight>
              </a:rPr>
              <a:t>“and we have seen his glory” (John 1:14c)</a:t>
            </a:r>
            <a:br>
              <a:rPr lang="en-US" dirty="0"/>
            </a:br>
            <a:r>
              <a:rPr lang="en-US" dirty="0"/>
              <a:t>- Other translations say, “and we have beheld his glory”</a:t>
            </a:r>
            <a:br>
              <a:rPr lang="en-US" dirty="0"/>
            </a:br>
            <a:r>
              <a:rPr lang="en-US" dirty="0"/>
              <a:t>- Now there is a sense in that while Jesus walked the earth, all those who saw him saw the glory of God, but certainly not in it’s fullest sense</a:t>
            </a:r>
            <a:br>
              <a:rPr lang="en-US" dirty="0"/>
            </a:br>
            <a:r>
              <a:rPr lang="en-US" dirty="0">
                <a:highlight>
                  <a:srgbClr val="82F6FF"/>
                </a:highlight>
              </a:rPr>
              <a:t>- In John 11, just after raising Lazarus from the dead, Jesus turned to Martha, the sister and said, “Did I not tell you, that if you believed you would see the glory of God?”</a:t>
            </a:r>
            <a:br>
              <a:rPr lang="en-US" dirty="0"/>
            </a:br>
            <a:r>
              <a:rPr lang="en-US" dirty="0"/>
              <a:t>- And by the Holy Spirit regenerating us, and giving us a new heart, and only then as we look to Christ with eyes of faith do we truly behold his glory</a:t>
            </a:r>
            <a:br>
              <a:rPr lang="en-US" dirty="0"/>
            </a:br>
            <a:r>
              <a:rPr lang="en-US" dirty="0"/>
              <a:t>- So I think John here is more specifically talking about Jesus’ disciples</a:t>
            </a:r>
            <a:br>
              <a:rPr lang="en-US" dirty="0"/>
            </a:br>
            <a:r>
              <a:rPr lang="en-US" dirty="0">
                <a:highlight>
                  <a:srgbClr val="82F6FF"/>
                </a:highlight>
              </a:rPr>
              <a:t>- But this where the glory of Christmas comes into play</a:t>
            </a:r>
            <a:br>
              <a:rPr lang="en-US" dirty="0"/>
            </a:br>
            <a:r>
              <a:rPr lang="en-US" dirty="0"/>
              <a:t>- When we come to understand how awesome it is that in Christ, God’s glory was made manifest, we should be filled with gratitude to God</a:t>
            </a:r>
            <a:br>
              <a:rPr lang="en-US" dirty="0"/>
            </a:br>
            <a:r>
              <a:rPr lang="en-US" dirty="0"/>
              <a:t>- And fall on our knees in sheer awe of Him and of the privilege of being in Christ as followers of Jesus</a:t>
            </a:r>
          </a:p>
          <a:p>
            <a:pPr marL="171450" indent="-171450">
              <a:buFont typeface="Arial" panose="020B0604020202020204" pitchFamily="34" charset="0"/>
              <a:buChar char="•"/>
            </a:pPr>
            <a:r>
              <a:rPr lang="en-US" dirty="0">
                <a:highlight>
                  <a:srgbClr val="FFFF00"/>
                </a:highlight>
              </a:rPr>
              <a:t>God’s glory was often on display in the Old Testament</a:t>
            </a:r>
            <a:br>
              <a:rPr lang="en-US" dirty="0">
                <a:highlight>
                  <a:srgbClr val="B2EA96"/>
                </a:highlight>
              </a:rPr>
            </a:br>
            <a:r>
              <a:rPr lang="en-US" dirty="0">
                <a:highlight>
                  <a:srgbClr val="B4EDAA"/>
                </a:highlight>
              </a:rPr>
              <a:t>- Let’s read a couple passages from the Old Testament, firstly, open to Exodus 19:16-20</a:t>
            </a:r>
            <a:br>
              <a:rPr lang="en-US" dirty="0"/>
            </a:br>
            <a:r>
              <a:rPr lang="en-US" dirty="0"/>
              <a:t>- So this is just before Moses received the 10 commandments from God</a:t>
            </a:r>
            <a:br>
              <a:rPr lang="en-US" dirty="0"/>
            </a:br>
            <a:r>
              <a:rPr lang="en-US" dirty="0"/>
              <a:t>- But I mean this is quite a scene. Moses has already informed the people that no man or animal dare even touch the mountain, for to do so would bring death</a:t>
            </a:r>
            <a:br>
              <a:rPr lang="en-US" dirty="0"/>
            </a:br>
            <a:r>
              <a:rPr lang="en-US" dirty="0">
                <a:highlight>
                  <a:srgbClr val="82F6FF"/>
                </a:highlight>
              </a:rPr>
              <a:t>- Because this is the holiness and glory of God</a:t>
            </a:r>
            <a:br>
              <a:rPr lang="en-US" dirty="0"/>
            </a:br>
            <a:r>
              <a:rPr lang="en-US" dirty="0"/>
              <a:t>- It’s a terrifying scene in many ways, there is smoke, and thunder, and lightning , and the whole mountain is shaking, and trumpets are being blasted</a:t>
            </a:r>
            <a:br>
              <a:rPr lang="en-US" dirty="0"/>
            </a:br>
            <a:r>
              <a:rPr lang="en-US" dirty="0"/>
              <a:t>- But this is the glory of God Almighty</a:t>
            </a:r>
            <a:br>
              <a:rPr lang="en-US" dirty="0"/>
            </a:br>
            <a:r>
              <a:rPr lang="en-US" dirty="0">
                <a:highlight>
                  <a:srgbClr val="B4EDAA"/>
                </a:highlight>
              </a:rPr>
              <a:t>- And then jump over just a few chapters to Exodus 33:18-23</a:t>
            </a:r>
            <a:br>
              <a:rPr lang="en-US" dirty="0"/>
            </a:br>
            <a:r>
              <a:rPr lang="en-US" dirty="0"/>
              <a:t>- I love how Moses begins these verses, with a plea to God to show His glory. </a:t>
            </a:r>
            <a:br>
              <a:rPr lang="en-US" dirty="0"/>
            </a:br>
            <a:r>
              <a:rPr lang="en-US" dirty="0"/>
              <a:t>- What a prayer for the church, that we come expectantly on Sunday’s, gathering as the people of God praying, show us your glory</a:t>
            </a:r>
            <a:br>
              <a:rPr lang="en-US" dirty="0"/>
            </a:br>
            <a:r>
              <a:rPr lang="en-US" dirty="0"/>
              <a:t>- But then, God hearing Moses’ plea says that He cannot do that</a:t>
            </a:r>
            <a:br>
              <a:rPr lang="en-US" dirty="0"/>
            </a:br>
            <a:r>
              <a:rPr lang="en-US" dirty="0"/>
              <a:t>- For God to completely unveil His glory before the eyes of Moses would kill him. God’s glory is too awesome, it’s too holy, it’s too bright, that no man can see him and live</a:t>
            </a:r>
            <a:br>
              <a:rPr lang="en-US" dirty="0"/>
            </a:br>
            <a:r>
              <a:rPr lang="en-US" dirty="0">
                <a:highlight>
                  <a:srgbClr val="B4EDAA"/>
                </a:highlight>
              </a:rPr>
              <a:t>- And then, I will just do a quick over of this next one, but in Isaiah 6, Isaiah has this vision of God</a:t>
            </a:r>
            <a:br>
              <a:rPr lang="en-US" dirty="0"/>
            </a:br>
            <a:r>
              <a:rPr lang="en-US" dirty="0"/>
              <a:t>- Sitting upon a throne, and God’s robe fills the temple, and there are seraphim, angels, covering his face and his feet, meaning that all that is left for Isaiah to see of God is God’s robe</a:t>
            </a:r>
            <a:br>
              <a:rPr lang="en-US" dirty="0"/>
            </a:br>
            <a:r>
              <a:rPr lang="en-US" dirty="0"/>
              <a:t>- And the angels are singing holy, holy, holy, is the Lord of hosts, the whole earth is full of his glory</a:t>
            </a:r>
            <a:br>
              <a:rPr lang="en-US" dirty="0"/>
            </a:br>
            <a:r>
              <a:rPr lang="en-US" dirty="0">
                <a:highlight>
                  <a:srgbClr val="82F6FF"/>
                </a:highlight>
              </a:rPr>
              <a:t>- And once again the foundations are shaking, and it’s filled with smoke</a:t>
            </a:r>
            <a:br>
              <a:rPr lang="en-US" dirty="0"/>
            </a:br>
            <a:r>
              <a:rPr lang="en-US" dirty="0"/>
              <a:t>- And upon seeing this, and seeing only God’s robe, Isaiah cries out, “Woe is me, For I am lost; for I am a man of unclean lips”</a:t>
            </a:r>
            <a:br>
              <a:rPr lang="en-US" dirty="0"/>
            </a:br>
            <a:r>
              <a:rPr lang="en-US" dirty="0"/>
              <a:t>- God’s glory in the Old Testament was awesome and terrifying, and we dare not gaze into His glory, for the only outcome is certain death. </a:t>
            </a:r>
            <a:br>
              <a:rPr lang="en-US" dirty="0"/>
            </a:br>
            <a:r>
              <a:rPr lang="en-US" dirty="0">
                <a:highlight>
                  <a:srgbClr val="82F6FF"/>
                </a:highlight>
              </a:rPr>
              <a:t>- And yet in the Word made flesh, God’s glory is made manifest to us, and the disciples stared into the face of God. </a:t>
            </a:r>
            <a:br>
              <a:rPr lang="en-US" dirty="0"/>
            </a:br>
            <a:r>
              <a:rPr lang="en-US" dirty="0"/>
              <a:t>- And yet while here on earth, the complete fullness of the glory of God was still veiled in Jesus by his flesh, but was seen in other ways</a:t>
            </a:r>
          </a:p>
          <a:p>
            <a:pPr marL="171450" indent="-171450">
              <a:buFont typeface="Arial" panose="020B0604020202020204" pitchFamily="34" charset="0"/>
              <a:buChar char="•"/>
            </a:pPr>
            <a:r>
              <a:rPr lang="en-US" dirty="0">
                <a:highlight>
                  <a:srgbClr val="FFFF00"/>
                </a:highlight>
              </a:rPr>
              <a:t>Jesus did many might miracles to demonstrate the glory of God</a:t>
            </a:r>
            <a:br>
              <a:rPr lang="en-US" dirty="0"/>
            </a:br>
            <a:r>
              <a:rPr lang="en-US" dirty="0"/>
              <a:t>- Each of Jesus’s signs in the Gospel of John were done to demonstrate His glory</a:t>
            </a:r>
            <a:br>
              <a:rPr lang="en-US" dirty="0"/>
            </a:br>
            <a:r>
              <a:rPr lang="en-US" dirty="0"/>
              <a:t>- And when Jesus calmed the storm, the disciples in the boat became afraid, because they had just witnessed the glory of God on display</a:t>
            </a:r>
            <a:br>
              <a:rPr lang="en-US" dirty="0"/>
            </a:br>
            <a:r>
              <a:rPr lang="en-US" dirty="0">
                <a:highlight>
                  <a:srgbClr val="82F6FF"/>
                </a:highlight>
              </a:rPr>
              <a:t>- The sovereignty and power of God had just been demonstrated before their very eyes</a:t>
            </a:r>
            <a:br>
              <a:rPr lang="en-US" dirty="0"/>
            </a:br>
            <a:r>
              <a:rPr lang="en-US" dirty="0"/>
              <a:t>- And then Peter, James and John on the mount of transfiguration, they beheld Christ’s glory</a:t>
            </a:r>
            <a:br>
              <a:rPr lang="en-US" dirty="0"/>
            </a:br>
            <a:r>
              <a:rPr lang="en-US" dirty="0"/>
              <a:t>- His face shone like the sun, and his clothes became as white as light, and then God spoke and three of them fell on their faces and were terrified </a:t>
            </a:r>
            <a:br>
              <a:rPr lang="en-US" dirty="0"/>
            </a:br>
            <a:r>
              <a:rPr lang="en-US" dirty="0">
                <a:highlight>
                  <a:srgbClr val="82F6FF"/>
                </a:highlight>
              </a:rPr>
              <a:t>- Truly in Jesus Christ, God’s glory was made manifest, but this isn’t even the quintessential point of God’s glory in the gospels</a:t>
            </a:r>
          </a:p>
        </p:txBody>
      </p:sp>
      <p:sp>
        <p:nvSpPr>
          <p:cNvPr id="4" name="Slide Number Placeholder 3"/>
          <p:cNvSpPr>
            <a:spLocks noGrp="1"/>
          </p:cNvSpPr>
          <p:nvPr>
            <p:ph type="sldNum" sz="quarter" idx="5"/>
          </p:nvPr>
        </p:nvSpPr>
        <p:spPr/>
        <p:txBody>
          <a:bodyPr/>
          <a:lstStyle/>
          <a:p>
            <a:fld id="{A7B63128-3109-0648-988F-0371293E4D2E}" type="slidenum">
              <a:rPr lang="en-US" smtClean="0"/>
              <a:t>6</a:t>
            </a:fld>
            <a:endParaRPr lang="en-US"/>
          </a:p>
        </p:txBody>
      </p:sp>
    </p:spTree>
    <p:extLst>
      <p:ext uri="{BB962C8B-B14F-4D97-AF65-F5344CB8AC3E}">
        <p14:creationId xmlns:p14="http://schemas.microsoft.com/office/powerpoint/2010/main" val="1129306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0213"/>
            <a:ext cx="5486400" cy="3086100"/>
          </a:xfrm>
        </p:spPr>
      </p:sp>
      <p:sp>
        <p:nvSpPr>
          <p:cNvPr id="3" name="Notes Placeholder 2"/>
          <p:cNvSpPr>
            <a:spLocks noGrp="1"/>
          </p:cNvSpPr>
          <p:nvPr>
            <p:ph type="body" idx="1"/>
          </p:nvPr>
        </p:nvSpPr>
        <p:spPr>
          <a:xfrm>
            <a:off x="205352" y="3687977"/>
            <a:ext cx="6447295" cy="5239047"/>
          </a:xfrm>
        </p:spPr>
        <p:txBody>
          <a:bodyPr/>
          <a:lstStyle/>
          <a:p>
            <a:pPr marL="171450" indent="-171450">
              <a:buFont typeface="Arial" panose="020B0604020202020204" pitchFamily="34" charset="0"/>
              <a:buChar char="•"/>
            </a:pPr>
            <a:r>
              <a:rPr lang="en-US" dirty="0">
                <a:highlight>
                  <a:srgbClr val="FFFF00"/>
                </a:highlight>
              </a:rPr>
              <a:t>“The hour has come for the Son of Man to be glorified” (John 12:23)</a:t>
            </a:r>
            <a:br>
              <a:rPr lang="en-US" dirty="0"/>
            </a:br>
            <a:r>
              <a:rPr lang="en-US" dirty="0"/>
              <a:t>- God’s glory culminates at the end of Jesus’ life, as the hour comes when he was to be crucified for sin</a:t>
            </a:r>
            <a:br>
              <a:rPr lang="en-US" dirty="0"/>
            </a:br>
            <a:r>
              <a:rPr lang="en-US" dirty="0"/>
              <a:t>- It is so backwards in comparison to the world. The world considers glory to go hand in hand with fame and wealth, and with being well-liked, with reputation and popularity</a:t>
            </a:r>
            <a:br>
              <a:rPr lang="en-US" dirty="0"/>
            </a:br>
            <a:r>
              <a:rPr lang="en-US" dirty="0">
                <a:highlight>
                  <a:srgbClr val="82F6FF"/>
                </a:highlight>
              </a:rPr>
              <a:t>- And yet here in the most shameful act known to any man, Jesus Christ, the God-man was sent to the cross, to die for a crime that you and I committed</a:t>
            </a:r>
            <a:br>
              <a:rPr lang="en-US" dirty="0"/>
            </a:br>
            <a:r>
              <a:rPr lang="en-US" dirty="0"/>
              <a:t>- And he did that willingly, voluntarily, so that God could be glorified and that we might have eternal life </a:t>
            </a:r>
            <a:br>
              <a:rPr lang="en-US" dirty="0"/>
            </a:br>
            <a:r>
              <a:rPr lang="en-US" dirty="0"/>
              <a:t>- It in this one scandalous act, the glory of God is on full display. All of redemptive history, and all of Scripture points to this one event</a:t>
            </a:r>
            <a:br>
              <a:rPr lang="en-US" dirty="0"/>
            </a:br>
            <a:r>
              <a:rPr lang="en-US" dirty="0">
                <a:highlight>
                  <a:srgbClr val="82F6FF"/>
                </a:highlight>
              </a:rPr>
              <a:t>- Because it is here, by the once for all sacrifice, that salvation was secured for all who will believe</a:t>
            </a:r>
            <a:br>
              <a:rPr lang="en-US" dirty="0"/>
            </a:br>
            <a:r>
              <a:rPr lang="en-US" dirty="0"/>
              <a:t>- And we know that it has been secured, that the work is finished, because 3 days later, Jesus rose from the grave… </a:t>
            </a:r>
            <a:r>
              <a:rPr lang="en-US" b="1" dirty="0"/>
              <a:t>payment accepted, debt paid!</a:t>
            </a:r>
            <a:br>
              <a:rPr lang="en-US" dirty="0"/>
            </a:br>
            <a:r>
              <a:rPr lang="en-US" dirty="0"/>
              <a:t>- And so it is for this reason that…</a:t>
            </a:r>
          </a:p>
          <a:p>
            <a:pPr marL="171450" indent="-171450">
              <a:buFont typeface="Arial" panose="020B0604020202020204" pitchFamily="34" charset="0"/>
              <a:buChar char="•"/>
            </a:pPr>
            <a:r>
              <a:rPr lang="en-US" dirty="0">
                <a:highlight>
                  <a:srgbClr val="FFFF00"/>
                </a:highlight>
              </a:rPr>
              <a:t>We too must glory in the cross of Jesus Christ</a:t>
            </a:r>
            <a:br>
              <a:rPr lang="en-US" dirty="0"/>
            </a:br>
            <a:r>
              <a:rPr lang="en-US" dirty="0"/>
              <a:t>- The job of the pastor, of the preacher is to lift him up. That week after week you might behold his glory. </a:t>
            </a:r>
            <a:br>
              <a:rPr lang="en-US" dirty="0"/>
            </a:br>
            <a:r>
              <a:rPr lang="en-US" dirty="0"/>
              <a:t>- That you might think so little of me, and so much of Him</a:t>
            </a:r>
            <a:br>
              <a:rPr lang="en-US" dirty="0"/>
            </a:br>
            <a:r>
              <a:rPr lang="en-US" dirty="0">
                <a:highlight>
                  <a:srgbClr val="82F6FF"/>
                </a:highlight>
              </a:rPr>
              <a:t>- For who am I but a sinner saved by grace. I am but a dying man, preaching to dying men and women</a:t>
            </a:r>
            <a:br>
              <a:rPr lang="en-US" dirty="0"/>
            </a:br>
            <a:r>
              <a:rPr lang="en-US" dirty="0"/>
              <a:t>- There is no greater privilege, it is a sweet and blessed work to be able to magnify Christ. </a:t>
            </a:r>
            <a:br>
              <a:rPr lang="en-US" dirty="0"/>
            </a:br>
            <a:r>
              <a:rPr lang="en-US" dirty="0"/>
              <a:t>- Brothers and sisters, do not think you have got off so lightly, for your lives</a:t>
            </a:r>
            <a:br>
              <a:rPr lang="en-US" dirty="0"/>
            </a:br>
            <a:r>
              <a:rPr lang="en-US" dirty="0">
                <a:highlight>
                  <a:srgbClr val="82F6FF"/>
                </a:highlight>
              </a:rPr>
              <a:t>- Your ministries to which God has allotted to you, ought to be saturated in Christ that those who are around may behold his glory</a:t>
            </a:r>
            <a:br>
              <a:rPr lang="en-US" dirty="0"/>
            </a:br>
            <a:r>
              <a:rPr lang="en-US" dirty="0"/>
              <a:t>- This is soul saving work Christians, for we were created for God’s glory, and now by the grace of God and by the power of God at work in us, we live our lives to the glory of God.</a:t>
            </a:r>
            <a:br>
              <a:rPr lang="en-US" dirty="0"/>
            </a:br>
            <a:r>
              <a:rPr lang="en-US" dirty="0"/>
              <a:t>- And we preach the gospel to the glory of God</a:t>
            </a:r>
            <a:br>
              <a:rPr lang="en-US" dirty="0"/>
            </a:br>
            <a:r>
              <a:rPr lang="en-US" dirty="0"/>
              <a:t>- Oh that we would be like John the Baptist, living a life that declares to the world, I must decrease so that he might increase</a:t>
            </a:r>
          </a:p>
          <a:p>
            <a:pPr marL="171450" indent="-171450">
              <a:buFont typeface="Arial" panose="020B0604020202020204" pitchFamily="34" charset="0"/>
              <a:buChar char="•"/>
            </a:pPr>
            <a:r>
              <a:rPr lang="en-US" dirty="0">
                <a:highlight>
                  <a:srgbClr val="FFFF00"/>
                </a:highlight>
              </a:rPr>
              <a:t>Have you beheld the glory of God by faith?</a:t>
            </a:r>
            <a:br>
              <a:rPr lang="en-US" dirty="0"/>
            </a:br>
            <a:r>
              <a:rPr lang="en-US" dirty="0"/>
              <a:t>- It is only by faith in the Lord Jesus Christ. This faith looks at Jesus Christ, the God-man who lived and died for us</a:t>
            </a:r>
            <a:br>
              <a:rPr lang="en-US" dirty="0"/>
            </a:br>
            <a:r>
              <a:rPr lang="en-US" dirty="0"/>
              <a:t>- It looks at him and sees my debt being paid, that I could be forgiven and brought near to God</a:t>
            </a:r>
            <a:br>
              <a:rPr lang="en-US" dirty="0"/>
            </a:br>
            <a:r>
              <a:rPr lang="en-US" dirty="0">
                <a:highlight>
                  <a:srgbClr val="82F6FF"/>
                </a:highlight>
              </a:rPr>
              <a:t>- And when you behold His glory by faith, you will find yourself asking. Whom do I have on earth but Jesus?</a:t>
            </a:r>
            <a:br>
              <a:rPr lang="en-US" dirty="0"/>
            </a:br>
            <a:r>
              <a:rPr lang="en-US" dirty="0"/>
              <a:t>- Who is there in heaven that I desire besides him? For it is Christ who has done for you what none could do but God</a:t>
            </a:r>
            <a:br>
              <a:rPr lang="en-US" dirty="0"/>
            </a:br>
            <a:r>
              <a:rPr lang="en-US" dirty="0"/>
              <a:t>- To the unbeliever, I urge you to believe in Christ, repent of your sins, turn from your sins, and believe in Christ. Behold His glory by faith</a:t>
            </a:r>
            <a:br>
              <a:rPr lang="en-US" dirty="0"/>
            </a:br>
            <a:r>
              <a:rPr lang="en-US" dirty="0">
                <a:highlight>
                  <a:srgbClr val="82F6FF"/>
                </a:highlight>
              </a:rPr>
              <a:t>- There is no greater joy in life, there is no greater privilege, to have your debt paid, and be given the perfect righteousness of Jesus Christ </a:t>
            </a:r>
            <a:br>
              <a:rPr lang="en-US" dirty="0"/>
            </a:br>
            <a:r>
              <a:rPr lang="en-US" dirty="0"/>
              <a:t>- That you might be adopted into the family of God, to be called a child of God </a:t>
            </a:r>
            <a:br>
              <a:rPr lang="en-US" dirty="0"/>
            </a:br>
            <a:r>
              <a:rPr lang="en-US" dirty="0"/>
              <a:t>- I have no greater gift to offer you this Christmas than Christ himself </a:t>
            </a:r>
          </a:p>
        </p:txBody>
      </p:sp>
      <p:sp>
        <p:nvSpPr>
          <p:cNvPr id="4" name="Slide Number Placeholder 3"/>
          <p:cNvSpPr>
            <a:spLocks noGrp="1"/>
          </p:cNvSpPr>
          <p:nvPr>
            <p:ph type="sldNum" sz="quarter" idx="5"/>
          </p:nvPr>
        </p:nvSpPr>
        <p:spPr/>
        <p:txBody>
          <a:bodyPr/>
          <a:lstStyle/>
          <a:p>
            <a:fld id="{A7B63128-3109-0648-988F-0371293E4D2E}" type="slidenum">
              <a:rPr lang="en-US" smtClean="0"/>
              <a:t>7</a:t>
            </a:fld>
            <a:endParaRPr lang="en-US" dirty="0"/>
          </a:p>
        </p:txBody>
      </p:sp>
    </p:spTree>
    <p:extLst>
      <p:ext uri="{BB962C8B-B14F-4D97-AF65-F5344CB8AC3E}">
        <p14:creationId xmlns:p14="http://schemas.microsoft.com/office/powerpoint/2010/main" val="316469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35610" y="3625634"/>
            <a:ext cx="6586779" cy="5289766"/>
          </a:xfrm>
        </p:spPr>
        <p:txBody>
          <a:bodyPr/>
          <a:lstStyle/>
          <a:p>
            <a:pPr marL="171450" indent="-171450">
              <a:buFont typeface="Arial" panose="020B0604020202020204" pitchFamily="34" charset="0"/>
              <a:buChar char="•"/>
            </a:pPr>
            <a:r>
              <a:rPr lang="en-US" dirty="0">
                <a:highlight>
                  <a:srgbClr val="FFFF00"/>
                </a:highlight>
              </a:rPr>
              <a:t>Full of grace and truth” (John 1:14d)</a:t>
            </a:r>
            <a:br>
              <a:rPr lang="en-US" dirty="0"/>
            </a:br>
            <a:r>
              <a:rPr lang="en-US" dirty="0"/>
              <a:t>- Christ is full of grace, and from his fullness, brothers and sisters in Christ, we have all received grace upon grace is what verse 16 tells us</a:t>
            </a:r>
            <a:br>
              <a:rPr lang="en-US" dirty="0"/>
            </a:br>
            <a:r>
              <a:rPr lang="en-US" dirty="0"/>
              <a:t>- Romans 5 tells us that is in grace we stand. Christ reveals God to us, and the God whom we serve is a God full of grace</a:t>
            </a:r>
            <a:br>
              <a:rPr lang="en-US" dirty="0"/>
            </a:br>
            <a:r>
              <a:rPr lang="en-US" dirty="0">
                <a:highlight>
                  <a:srgbClr val="82F6FF"/>
                </a:highlight>
              </a:rPr>
              <a:t>- For it was only by God’s mercy and grace that God sent Jesus Christ into the world to save His people from their sins</a:t>
            </a:r>
            <a:br>
              <a:rPr lang="en-US" dirty="0"/>
            </a:br>
            <a:r>
              <a:rPr lang="en-US" dirty="0"/>
              <a:t>- God’s mercy says to His child, the believer, though you deserved hell, eternal death, I will not give it to you because of Jesus</a:t>
            </a:r>
            <a:br>
              <a:rPr lang="en-US" dirty="0"/>
            </a:br>
            <a:r>
              <a:rPr lang="en-US" dirty="0"/>
              <a:t>- Grace says, though you do not deserve eternal life, or to be called a child of God</a:t>
            </a:r>
            <a:br>
              <a:rPr lang="en-US" dirty="0"/>
            </a:br>
            <a:r>
              <a:rPr lang="en-US" dirty="0">
                <a:highlight>
                  <a:srgbClr val="82F6FF"/>
                </a:highlight>
              </a:rPr>
              <a:t>- Though you do not deserve to enjoy all the days of your life here on earth, or for eternity to come in an intimate relationship with Jesus Christ</a:t>
            </a:r>
            <a:br>
              <a:rPr lang="en-US" dirty="0"/>
            </a:br>
            <a:r>
              <a:rPr lang="en-US" dirty="0"/>
              <a:t>- We don’t deserve that, we are not entitled to it, but because of the finished work of Jesus Christ, it is yours</a:t>
            </a:r>
            <a:br>
              <a:rPr lang="en-US" dirty="0"/>
            </a:br>
            <a:r>
              <a:rPr lang="en-US" dirty="0"/>
              <a:t>- This is all granted for the believer</a:t>
            </a:r>
            <a:br>
              <a:rPr lang="en-US" dirty="0"/>
            </a:br>
            <a:r>
              <a:rPr lang="en-US" dirty="0">
                <a:highlight>
                  <a:srgbClr val="82F6FF"/>
                </a:highlight>
              </a:rPr>
              <a:t>- It is just grace upon grace. Won’t you come to the river that never runs dry. Come to Jesus and there you will find grace, upon grace, upon grace</a:t>
            </a:r>
            <a:br>
              <a:rPr lang="en-US" dirty="0"/>
            </a:br>
            <a:r>
              <a:rPr lang="en-US" dirty="0"/>
              <a:t>- Amazing grace how sweet the sound that saved a wretch like me. </a:t>
            </a:r>
            <a:br>
              <a:rPr lang="en-US" dirty="0"/>
            </a:br>
            <a:r>
              <a:rPr lang="en-US" dirty="0"/>
              <a:t>- God’s grace will never truly be amazing, until we understand just that, that we are a wretch, deserving nothing, but in Christ we are given everything</a:t>
            </a:r>
          </a:p>
          <a:p>
            <a:pPr marL="171450" indent="-171450">
              <a:buFont typeface="Arial" panose="020B0604020202020204" pitchFamily="34" charset="0"/>
              <a:buChar char="•"/>
            </a:pPr>
            <a:r>
              <a:rPr lang="en-US" dirty="0">
                <a:highlight>
                  <a:srgbClr val="FFFF00"/>
                </a:highlight>
              </a:rPr>
              <a:t>Jesus as expressed in the Scriptures, is full of truth, there is no other foundation by which we ought to build our lives</a:t>
            </a:r>
            <a:br>
              <a:rPr lang="en-US" dirty="0"/>
            </a:br>
            <a:r>
              <a:rPr lang="en-US" dirty="0"/>
              <a:t>- Jesus is the rock upon which we build our lives. Only when we are founded in him, can we have assurance that though storms may come our way</a:t>
            </a:r>
            <a:br>
              <a:rPr lang="en-US" dirty="0"/>
            </a:br>
            <a:r>
              <a:rPr lang="en-US" dirty="0"/>
              <a:t>- Though Satan may tempt us to despair, in him and because of him we will get there, He will get you there.</a:t>
            </a:r>
            <a:br>
              <a:rPr lang="en-US" dirty="0"/>
            </a:br>
            <a:r>
              <a:rPr lang="en-US" dirty="0">
                <a:highlight>
                  <a:srgbClr val="82F6FF"/>
                </a:highlight>
              </a:rPr>
              <a:t>- We have assurance that in him, and by the grace and power of God we will one day see that which we only saw with eyes of faith, and spend forever in the glory of God</a:t>
            </a:r>
            <a:br>
              <a:rPr lang="en-US" dirty="0"/>
            </a:br>
            <a:r>
              <a:rPr lang="en-US" dirty="0"/>
              <a:t>- All God’s promises find their yes and amen in Jesus, because God will never lie, He is always faithful, He is always true</a:t>
            </a:r>
            <a:br>
              <a:rPr lang="en-US" dirty="0"/>
            </a:br>
            <a:r>
              <a:rPr lang="en-US" dirty="0"/>
              <a:t>- Though all else may fail, Christ never will, for he is full of truth</a:t>
            </a:r>
          </a:p>
          <a:p>
            <a:pPr marL="171450" indent="-171450">
              <a:buFont typeface="Arial" panose="020B0604020202020204" pitchFamily="34" charset="0"/>
              <a:buChar char="•"/>
            </a:pPr>
            <a:r>
              <a:rPr lang="en-US" dirty="0">
                <a:highlight>
                  <a:srgbClr val="FFFF00"/>
                </a:highlight>
              </a:rPr>
              <a:t>Jesus Christ is the full expression of God’s saving grace, and all the necessary truth to save can only be found in him – John MacArthur</a:t>
            </a:r>
            <a:br>
              <a:rPr lang="en-US" dirty="0"/>
            </a:br>
            <a:r>
              <a:rPr lang="en-US" dirty="0"/>
              <a:t>- Scripture teaches us that salvation from sin is only found in believing the truth of the gospel, by which one receives His saving grace</a:t>
            </a:r>
            <a:br>
              <a:rPr lang="en-US" dirty="0"/>
            </a:br>
            <a:r>
              <a:rPr lang="en-US" dirty="0"/>
              <a:t>- The full grace of God, and the full truth of God are never more clearly seen and revealed than in the Word made flesh, in that baby boy in the manger</a:t>
            </a:r>
            <a:br>
              <a:rPr lang="en-US" dirty="0"/>
            </a:br>
            <a:r>
              <a:rPr lang="en-US" dirty="0">
                <a:highlight>
                  <a:srgbClr val="82F6FF"/>
                </a:highlight>
              </a:rPr>
              <a:t>- It is in Christ alone that the soul can be satisfied, if you would but die to self, and live for Christ, then in him you will find life, and life to the fullest </a:t>
            </a:r>
          </a:p>
        </p:txBody>
      </p:sp>
      <p:sp>
        <p:nvSpPr>
          <p:cNvPr id="4" name="Slide Number Placeholder 3"/>
          <p:cNvSpPr>
            <a:spLocks noGrp="1"/>
          </p:cNvSpPr>
          <p:nvPr>
            <p:ph type="sldNum" sz="quarter" idx="5"/>
          </p:nvPr>
        </p:nvSpPr>
        <p:spPr/>
        <p:txBody>
          <a:bodyPr/>
          <a:lstStyle/>
          <a:p>
            <a:fld id="{A7B63128-3109-0648-988F-0371293E4D2E}" type="slidenum">
              <a:rPr lang="en-US" smtClean="0"/>
              <a:t>8</a:t>
            </a:fld>
            <a:endParaRPr lang="en-US"/>
          </a:p>
        </p:txBody>
      </p:sp>
    </p:spTree>
    <p:extLst>
      <p:ext uri="{BB962C8B-B14F-4D97-AF65-F5344CB8AC3E}">
        <p14:creationId xmlns:p14="http://schemas.microsoft.com/office/powerpoint/2010/main" val="249036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2263"/>
            <a:ext cx="5486400" cy="3086100"/>
          </a:xfrm>
        </p:spPr>
      </p:sp>
      <p:sp>
        <p:nvSpPr>
          <p:cNvPr id="3" name="Notes Placeholder 2"/>
          <p:cNvSpPr>
            <a:spLocks noGrp="1"/>
          </p:cNvSpPr>
          <p:nvPr>
            <p:ph type="body" idx="1"/>
          </p:nvPr>
        </p:nvSpPr>
        <p:spPr>
          <a:xfrm>
            <a:off x="185981" y="3625635"/>
            <a:ext cx="6478290" cy="3600450"/>
          </a:xfrm>
        </p:spPr>
        <p:txBody>
          <a:bodyPr/>
          <a:lstStyle/>
          <a:p>
            <a:pPr marL="171450" indent="-171450">
              <a:buFont typeface="Arial" panose="020B0604020202020204" pitchFamily="34" charset="0"/>
              <a:buChar char="•"/>
            </a:pPr>
            <a:r>
              <a:rPr lang="en-US" dirty="0">
                <a:highlight>
                  <a:srgbClr val="FFFF00"/>
                </a:highlight>
              </a:rPr>
              <a:t>Jesus, the Word, being both fully God and fully man, came to dwell among us</a:t>
            </a:r>
            <a:br>
              <a:rPr lang="en-US" dirty="0"/>
            </a:br>
            <a:r>
              <a:rPr lang="en-US" dirty="0"/>
              <a:t>- When we wake up tomorrow morning, before we do anything may we remember that we celebrate because the </a:t>
            </a:r>
            <a:r>
              <a:rPr lang="en-US" dirty="0" err="1"/>
              <a:t>Saviour</a:t>
            </a:r>
            <a:r>
              <a:rPr lang="en-US" dirty="0"/>
              <a:t> of the world was born</a:t>
            </a:r>
            <a:br>
              <a:rPr lang="en-US" dirty="0"/>
            </a:br>
            <a:r>
              <a:rPr lang="en-US" dirty="0"/>
              <a:t>- That Jesus Christ became one of us, without sin, that he might save us from an eternity in hell and reconcile us to God, bring us back to God</a:t>
            </a:r>
          </a:p>
          <a:p>
            <a:pPr marL="171450" indent="-171450">
              <a:buFont typeface="Arial" panose="020B0604020202020204" pitchFamily="34" charset="0"/>
              <a:buChar char="•"/>
            </a:pPr>
            <a:r>
              <a:rPr lang="en-US" dirty="0">
                <a:highlight>
                  <a:srgbClr val="FFFF00"/>
                </a:highlight>
              </a:rPr>
              <a:t>The glory of God, which was once far off, was brought near in Jesus Christ, that we may behold his glory by faith</a:t>
            </a:r>
            <a:br>
              <a:rPr lang="en-US" dirty="0"/>
            </a:br>
            <a:r>
              <a:rPr lang="en-US" dirty="0"/>
              <a:t>- The fullness of the Godhead was pleased to dwell in Christ, and so in him God saw fit to demonstrate, to manifest His glory</a:t>
            </a:r>
            <a:br>
              <a:rPr lang="en-US" dirty="0"/>
            </a:br>
            <a:r>
              <a:rPr lang="en-US" dirty="0"/>
              <a:t>- And then the Lord of glory was crucified. How astonishing is the love of Christ, that would stoop so low, so as to exalt us</a:t>
            </a:r>
          </a:p>
          <a:p>
            <a:pPr marL="171450" indent="-171450">
              <a:buFont typeface="Arial" panose="020B0604020202020204" pitchFamily="34" charset="0"/>
              <a:buChar char="•"/>
            </a:pPr>
            <a:r>
              <a:rPr lang="en-US" dirty="0">
                <a:highlight>
                  <a:srgbClr val="FFFF00"/>
                </a:highlight>
              </a:rPr>
              <a:t>This Christmas let us remember that grace, truth, salvation are available only in the Word incarnate. Come to him!</a:t>
            </a:r>
            <a:br>
              <a:rPr lang="en-US" dirty="0"/>
            </a:br>
            <a:r>
              <a:rPr lang="en-US" dirty="0"/>
              <a:t>- Jesus said I am the way, the truth and the life, no one comes to the Father except through me. It’s Jesus, it’s him, he is the only way</a:t>
            </a:r>
            <a:br>
              <a:rPr lang="en-US" dirty="0"/>
            </a:br>
            <a:r>
              <a:rPr lang="en-US" dirty="0"/>
              <a:t>- Christians, let us never tire of hearing about our Lord and </a:t>
            </a:r>
            <a:r>
              <a:rPr lang="en-US" dirty="0" err="1"/>
              <a:t>Saviour</a:t>
            </a:r>
            <a:r>
              <a:rPr lang="en-US" dirty="0"/>
              <a:t> who supplies all our needs, in whom we find grace upon grace. For He alone is worthy of all the glory</a:t>
            </a:r>
          </a:p>
          <a:p>
            <a:pPr marL="171450" indent="-171450">
              <a:buFont typeface="Arial" panose="020B0604020202020204" pitchFamily="34" charset="0"/>
              <a:buChar char="•"/>
            </a:pPr>
            <a:r>
              <a:rPr lang="en-US" dirty="0">
                <a:highlight>
                  <a:srgbClr val="FFFF00"/>
                </a:highlight>
              </a:rPr>
              <a:t>Let me close with a poem</a:t>
            </a:r>
            <a:br>
              <a:rPr lang="en-US" dirty="0"/>
            </a:br>
            <a:endParaRPr lang="en-US" dirty="0"/>
          </a:p>
        </p:txBody>
      </p:sp>
      <p:sp>
        <p:nvSpPr>
          <p:cNvPr id="4" name="Slide Number Placeholder 3"/>
          <p:cNvSpPr>
            <a:spLocks noGrp="1"/>
          </p:cNvSpPr>
          <p:nvPr>
            <p:ph type="sldNum" sz="quarter" idx="5"/>
          </p:nvPr>
        </p:nvSpPr>
        <p:spPr/>
        <p:txBody>
          <a:bodyPr/>
          <a:lstStyle/>
          <a:p>
            <a:fld id="{A7B63128-3109-0648-988F-0371293E4D2E}" type="slidenum">
              <a:rPr lang="en-US" smtClean="0"/>
              <a:t>9</a:t>
            </a:fld>
            <a:endParaRPr lang="en-US"/>
          </a:p>
        </p:txBody>
      </p:sp>
    </p:spTree>
    <p:extLst>
      <p:ext uri="{BB962C8B-B14F-4D97-AF65-F5344CB8AC3E}">
        <p14:creationId xmlns:p14="http://schemas.microsoft.com/office/powerpoint/2010/main" val="32031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BCB9-BE19-55CB-2583-47006863934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49D618-F475-FF9C-6588-EBC6DC244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DAE2122-5817-0355-135C-2716E9DA2566}"/>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5" name="Footer Placeholder 4">
            <a:extLst>
              <a:ext uri="{FF2B5EF4-FFF2-40B4-BE49-F238E27FC236}">
                <a16:creationId xmlns:a16="http://schemas.microsoft.com/office/drawing/2014/main" id="{97653686-8E04-620C-A174-72C541E45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E1FDB-8558-A013-9475-356A2DB3D6DC}"/>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2514312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3589-40EC-2600-2A4B-E2FBE6E32C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990E5B-49AA-DC87-0922-AB33257CB6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E4275B-0770-B8E2-53FA-51630A3EDB8B}"/>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5" name="Footer Placeholder 4">
            <a:extLst>
              <a:ext uri="{FF2B5EF4-FFF2-40B4-BE49-F238E27FC236}">
                <a16:creationId xmlns:a16="http://schemas.microsoft.com/office/drawing/2014/main" id="{C4F85DA1-C4EA-3707-586F-BC118BDC9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70F73-4040-8BAC-F21D-932FBC05C4AD}"/>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4074005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232771-60A2-D9A1-D7CA-0D08F819A2E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CF64652-BD2F-1E9A-0D0D-2C927269A95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13080C-CD7F-6967-433D-B0A5E895A189}"/>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5" name="Footer Placeholder 4">
            <a:extLst>
              <a:ext uri="{FF2B5EF4-FFF2-40B4-BE49-F238E27FC236}">
                <a16:creationId xmlns:a16="http://schemas.microsoft.com/office/drawing/2014/main" id="{C67B2182-2175-52BB-A79A-DCDCF0164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B5557-3222-1FB7-F02C-2AAFD25FFBA9}"/>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4279196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62535-FF44-CC5F-E5A5-6762DAB6069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8D5200-C2EF-0B7D-C7FD-14F8AB16761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D1801F-2F7A-FE45-DE13-51383B1DC05C}"/>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5" name="Footer Placeholder 4">
            <a:extLst>
              <a:ext uri="{FF2B5EF4-FFF2-40B4-BE49-F238E27FC236}">
                <a16:creationId xmlns:a16="http://schemas.microsoft.com/office/drawing/2014/main" id="{D31B711A-1F2F-7033-1F4A-04FA9ABF0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E583E-4C9E-A8EE-0AAB-FE6C1E5AAB35}"/>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156716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8FC73-F0E7-B51E-D265-8A2850431FA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AE48F16-B45A-E1C3-DD33-51C7E9362F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F1AA127-BED0-CB40-77F6-4686ADAE42FD}"/>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5" name="Footer Placeholder 4">
            <a:extLst>
              <a:ext uri="{FF2B5EF4-FFF2-40B4-BE49-F238E27FC236}">
                <a16:creationId xmlns:a16="http://schemas.microsoft.com/office/drawing/2014/main" id="{9597F7C8-D211-26F6-70B1-FF0A96B0C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7A34E-6B9E-6615-DA11-F572ABDCB285}"/>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2367778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5CD4-EFEB-F974-B633-41C2DA1766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55EB5A1-7EB6-F948-5868-B44F8C70B65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4FDA575-83E7-4B11-B900-4600AEAF13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F0C4F51-7741-BAB5-6F45-21F196F97B7A}"/>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6" name="Footer Placeholder 5">
            <a:extLst>
              <a:ext uri="{FF2B5EF4-FFF2-40B4-BE49-F238E27FC236}">
                <a16:creationId xmlns:a16="http://schemas.microsoft.com/office/drawing/2014/main" id="{54E17BFD-B063-8D27-1CB4-E094FC238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CF439-DEFE-29BE-AE10-C93AB8C45683}"/>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3589623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C8D0-4A78-B6C9-EBBE-0F9165E356C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F41F7C-7087-E181-4E13-B4D4C8DBD0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CE17C33-7EF0-B366-FB0B-E8ED6178401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48568E0-F6BE-0EEC-59C6-F15E2312C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8FD7A3-24A0-96C0-B388-371E032B018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D8680F6-6E50-5882-FDB1-8FD159AA0E93}"/>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8" name="Footer Placeholder 7">
            <a:extLst>
              <a:ext uri="{FF2B5EF4-FFF2-40B4-BE49-F238E27FC236}">
                <a16:creationId xmlns:a16="http://schemas.microsoft.com/office/drawing/2014/main" id="{2E7851A4-1D46-CBEC-8B65-2E38449E65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375D52-5D24-E8A1-D01A-45A015B7DD87}"/>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3726163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B9FA-34F8-B359-68F9-E05D4EB57C9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FD1FA97-74AD-2685-F8D2-FCBB18B010B5}"/>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4" name="Footer Placeholder 3">
            <a:extLst>
              <a:ext uri="{FF2B5EF4-FFF2-40B4-BE49-F238E27FC236}">
                <a16:creationId xmlns:a16="http://schemas.microsoft.com/office/drawing/2014/main" id="{2B77740A-235E-8549-E279-CDE98838CC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7FB7A8-F5F7-4F25-6BAA-D1894E2FFB60}"/>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1203385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4F191-1728-C33C-71A0-A1782C841F15}"/>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3" name="Footer Placeholder 2">
            <a:extLst>
              <a:ext uri="{FF2B5EF4-FFF2-40B4-BE49-F238E27FC236}">
                <a16:creationId xmlns:a16="http://schemas.microsoft.com/office/drawing/2014/main" id="{147279F4-1437-A1CB-2FC8-6BDEF7ECD9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4B041C-AD83-410F-3A1E-1F7D16B6AF2E}"/>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246565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9E31-E099-CC96-592D-91E5EE1D21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DB32543-7E27-D382-4909-DACE16645D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C3BC0A1-2ABF-B53E-76CE-7EBBB20D9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E5D26F-C573-E02B-1987-4DCE867F0E20}"/>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6" name="Footer Placeholder 5">
            <a:extLst>
              <a:ext uri="{FF2B5EF4-FFF2-40B4-BE49-F238E27FC236}">
                <a16:creationId xmlns:a16="http://schemas.microsoft.com/office/drawing/2014/main" id="{55A8A87C-A04F-B959-78D2-49AF537B85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ED55F-D488-BD8C-18C4-1AEA7599BF06}"/>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392215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430E2-AABD-AEC5-4579-3FEE61CCF2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BED6AB4-AA25-04A7-2D03-0774C98362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2AA773-4C48-1FF3-E8E9-44E1C7FFF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50F40D-5B8B-4552-50D5-87E174009994}"/>
              </a:ext>
            </a:extLst>
          </p:cNvPr>
          <p:cNvSpPr>
            <a:spLocks noGrp="1"/>
          </p:cNvSpPr>
          <p:nvPr>
            <p:ph type="dt" sz="half" idx="10"/>
          </p:nvPr>
        </p:nvSpPr>
        <p:spPr/>
        <p:txBody>
          <a:bodyPr/>
          <a:lstStyle/>
          <a:p>
            <a:fld id="{57D9125B-E2D4-0D45-871A-D2965E641037}" type="datetimeFigureOut">
              <a:rPr lang="en-US" smtClean="0"/>
              <a:t>12/26/2024</a:t>
            </a:fld>
            <a:endParaRPr lang="en-US"/>
          </a:p>
        </p:txBody>
      </p:sp>
      <p:sp>
        <p:nvSpPr>
          <p:cNvPr id="6" name="Footer Placeholder 5">
            <a:extLst>
              <a:ext uri="{FF2B5EF4-FFF2-40B4-BE49-F238E27FC236}">
                <a16:creationId xmlns:a16="http://schemas.microsoft.com/office/drawing/2014/main" id="{1CB8A10B-6257-FBF8-3E6C-1D45402D5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890F4D-0C7A-53C0-388B-306A9D9A0FB6}"/>
              </a:ext>
            </a:extLst>
          </p:cNvPr>
          <p:cNvSpPr>
            <a:spLocks noGrp="1"/>
          </p:cNvSpPr>
          <p:nvPr>
            <p:ph type="sldNum" sz="quarter" idx="12"/>
          </p:nvPr>
        </p:nvSpPr>
        <p:spPr/>
        <p:txBody>
          <a:bodyPr/>
          <a:lstStyle/>
          <a:p>
            <a:fld id="{78DAF370-2BDF-CC49-A636-FE0B7B6D85AA}" type="slidenum">
              <a:rPr lang="en-US" smtClean="0"/>
              <a:t>‹#›</a:t>
            </a:fld>
            <a:endParaRPr lang="en-US"/>
          </a:p>
        </p:txBody>
      </p:sp>
    </p:spTree>
    <p:extLst>
      <p:ext uri="{BB962C8B-B14F-4D97-AF65-F5344CB8AC3E}">
        <p14:creationId xmlns:p14="http://schemas.microsoft.com/office/powerpoint/2010/main" val="146629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9F42C6-3ED2-1FE6-D051-79F723F8E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D3E04C-509D-D84F-F34D-4AB6B67BB9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832BB5-E1B3-77E1-B1EA-B711B11B8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D9125B-E2D4-0D45-871A-D2965E641037}" type="datetimeFigureOut">
              <a:rPr lang="en-US" smtClean="0"/>
              <a:t>12/26/2024</a:t>
            </a:fld>
            <a:endParaRPr lang="en-US"/>
          </a:p>
        </p:txBody>
      </p:sp>
      <p:sp>
        <p:nvSpPr>
          <p:cNvPr id="5" name="Footer Placeholder 4">
            <a:extLst>
              <a:ext uri="{FF2B5EF4-FFF2-40B4-BE49-F238E27FC236}">
                <a16:creationId xmlns:a16="http://schemas.microsoft.com/office/drawing/2014/main" id="{1523860F-81B7-865C-658F-7E0337BBD1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9D1835-C6C0-D68F-71A3-127BD91E20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DAF370-2BDF-CC49-A636-FE0B7B6D85AA}" type="slidenum">
              <a:rPr lang="en-US" smtClean="0"/>
              <a:t>‹#›</a:t>
            </a:fld>
            <a:endParaRPr lang="en-US"/>
          </a:p>
        </p:txBody>
      </p:sp>
    </p:spTree>
    <p:extLst>
      <p:ext uri="{BB962C8B-B14F-4D97-AF65-F5344CB8AC3E}">
        <p14:creationId xmlns:p14="http://schemas.microsoft.com/office/powerpoint/2010/main" val="368655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r in the sky over a city&#10;&#10;Description automatically generated">
            <a:extLst>
              <a:ext uri="{FF2B5EF4-FFF2-40B4-BE49-F238E27FC236}">
                <a16:creationId xmlns:a16="http://schemas.microsoft.com/office/drawing/2014/main" id="{960D670B-2F8E-3B9F-5F6A-DB132BCAF10F}"/>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91E13B2-2C1B-1140-7E8B-41E16BCEF379}"/>
              </a:ext>
            </a:extLst>
          </p:cNvPr>
          <p:cNvSpPr txBox="1"/>
          <p:nvPr/>
        </p:nvSpPr>
        <p:spPr>
          <a:xfrm>
            <a:off x="189470" y="2199503"/>
            <a:ext cx="11813060" cy="1446550"/>
          </a:xfrm>
          <a:prstGeom prst="rect">
            <a:avLst/>
          </a:prstGeom>
          <a:noFill/>
        </p:spPr>
        <p:txBody>
          <a:bodyPr wrap="square" rtlCol="0">
            <a:spAutoFit/>
          </a:bodyPr>
          <a:lstStyle/>
          <a:p>
            <a:pPr algn="ctr"/>
            <a:r>
              <a:rPr lang="en-US" sz="8800" b="1" dirty="0">
                <a:solidFill>
                  <a:schemeClr val="bg1"/>
                </a:solidFill>
                <a:latin typeface="Calibri" panose="020F0502020204030204" pitchFamily="34" charset="0"/>
                <a:cs typeface="Calibri" panose="020F0502020204030204" pitchFamily="34" charset="0"/>
              </a:rPr>
              <a:t>The Glory of </a:t>
            </a:r>
            <a:r>
              <a:rPr lang="en-US" sz="8800" b="1" dirty="0" err="1">
                <a:solidFill>
                  <a:schemeClr val="bg1"/>
                </a:solidFill>
                <a:latin typeface="Calibri" panose="020F0502020204030204" pitchFamily="34" charset="0"/>
                <a:cs typeface="Calibri" panose="020F0502020204030204" pitchFamily="34" charset="0"/>
              </a:rPr>
              <a:t>CHRISTmas</a:t>
            </a:r>
            <a:endParaRPr lang="en-US" sz="8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9075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EF470-F23D-2785-89E6-3E7778730037}"/>
            </a:ext>
          </a:extLst>
        </p:cNvPr>
        <p:cNvGrpSpPr/>
        <p:nvPr/>
      </p:nvGrpSpPr>
      <p:grpSpPr>
        <a:xfrm>
          <a:off x="0" y="0"/>
          <a:ext cx="0" cy="0"/>
          <a:chOff x="0" y="0"/>
          <a:chExt cx="0" cy="0"/>
        </a:xfrm>
      </p:grpSpPr>
      <p:pic>
        <p:nvPicPr>
          <p:cNvPr id="9" name="Picture 8" descr="A colorful lights in the sky&#10;&#10;Description automatically generated">
            <a:extLst>
              <a:ext uri="{FF2B5EF4-FFF2-40B4-BE49-F238E27FC236}">
                <a16:creationId xmlns:a16="http://schemas.microsoft.com/office/drawing/2014/main" id="{DCC8BFA9-A8B7-0D07-8546-6EB7B7E6655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C393777-93B1-2CAA-A5FC-F06DBF5D6B7F}"/>
              </a:ext>
            </a:extLst>
          </p:cNvPr>
          <p:cNvSpPr txBox="1"/>
          <p:nvPr/>
        </p:nvSpPr>
        <p:spPr>
          <a:xfrm>
            <a:off x="245269" y="429577"/>
            <a:ext cx="8327231" cy="2831544"/>
          </a:xfrm>
          <a:prstGeom prst="rect">
            <a:avLst/>
          </a:prstGeom>
          <a:noFill/>
        </p:spPr>
        <p:txBody>
          <a:bodyPr wrap="square">
            <a:spAutoFit/>
          </a:bodyPr>
          <a:lstStyle/>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Forsaken, hated, and despised</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A child of wrath, no hope, forlorn,</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Cast down by sin, by anger torn</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Our hopelessness was not disguised.</a:t>
            </a:r>
          </a:p>
        </p:txBody>
      </p:sp>
      <p:sp>
        <p:nvSpPr>
          <p:cNvPr id="5" name="TextBox 4">
            <a:extLst>
              <a:ext uri="{FF2B5EF4-FFF2-40B4-BE49-F238E27FC236}">
                <a16:creationId xmlns:a16="http://schemas.microsoft.com/office/drawing/2014/main" id="{DA1854EC-078F-440A-2EAE-79A1C6E6B3B8}"/>
              </a:ext>
            </a:extLst>
          </p:cNvPr>
          <p:cNvSpPr txBox="1"/>
          <p:nvPr/>
        </p:nvSpPr>
        <p:spPr>
          <a:xfrm>
            <a:off x="245269" y="3104436"/>
            <a:ext cx="8327231" cy="3323987"/>
          </a:xfrm>
          <a:prstGeom prst="rect">
            <a:avLst/>
          </a:prstGeom>
          <a:noFill/>
        </p:spPr>
        <p:txBody>
          <a:bodyPr wrap="square">
            <a:spAutoFit/>
          </a:bodyPr>
          <a:lstStyle/>
          <a:p>
            <a:pPr algn="ctr">
              <a:spcAft>
                <a:spcPts val="1950"/>
              </a:spcAft>
            </a:pPr>
            <a:br>
              <a:rPr lang="en-AU" sz="3200" b="1" i="0" u="none" strike="noStrike" dirty="0">
                <a:solidFill>
                  <a:schemeClr val="bg1"/>
                </a:solidFill>
                <a:effectLst/>
                <a:latin typeface="Calibri" panose="020F0502020204030204" pitchFamily="34" charset="0"/>
                <a:cs typeface="Calibri" panose="020F0502020204030204" pitchFamily="34" charset="0"/>
              </a:rPr>
            </a:br>
            <a:r>
              <a:rPr lang="en-AU" sz="3200" b="1" i="0" u="none" strike="noStrike" dirty="0">
                <a:solidFill>
                  <a:schemeClr val="bg1"/>
                </a:solidFill>
                <a:effectLst/>
                <a:latin typeface="Calibri" panose="020F0502020204030204" pitchFamily="34" charset="0"/>
                <a:cs typeface="Calibri" panose="020F0502020204030204" pitchFamily="34" charset="0"/>
              </a:rPr>
              <a:t>Who can reverse this solemn state?</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Who can turn sour into sweet?</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Who can our mortal trespass meet?</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Who can our crooked souls set straight?</a:t>
            </a:r>
          </a:p>
        </p:txBody>
      </p:sp>
    </p:spTree>
    <p:extLst>
      <p:ext uri="{BB962C8B-B14F-4D97-AF65-F5344CB8AC3E}">
        <p14:creationId xmlns:p14="http://schemas.microsoft.com/office/powerpoint/2010/main" val="2845462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90C1-A290-55FE-91CC-232EFF72FE97}"/>
            </a:ext>
          </a:extLst>
        </p:cNvPr>
        <p:cNvGrpSpPr/>
        <p:nvPr/>
      </p:nvGrpSpPr>
      <p:grpSpPr>
        <a:xfrm>
          <a:off x="0" y="0"/>
          <a:ext cx="0" cy="0"/>
          <a:chOff x="0" y="0"/>
          <a:chExt cx="0" cy="0"/>
        </a:xfrm>
      </p:grpSpPr>
      <p:pic>
        <p:nvPicPr>
          <p:cNvPr id="2" name="Picture 1" descr="A colorful lights in the sky&#10;&#10;Description automatically generated">
            <a:extLst>
              <a:ext uri="{FF2B5EF4-FFF2-40B4-BE49-F238E27FC236}">
                <a16:creationId xmlns:a16="http://schemas.microsoft.com/office/drawing/2014/main" id="{BAE41C73-E616-E566-7FD1-51B47DC66D9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FA4D9D5-EE49-872A-584F-036109B6087B}"/>
              </a:ext>
            </a:extLst>
          </p:cNvPr>
          <p:cNvSpPr txBox="1"/>
          <p:nvPr/>
        </p:nvSpPr>
        <p:spPr>
          <a:xfrm>
            <a:off x="245269" y="429577"/>
            <a:ext cx="8155782" cy="2831544"/>
          </a:xfrm>
          <a:prstGeom prst="rect">
            <a:avLst/>
          </a:prstGeom>
          <a:noFill/>
        </p:spPr>
        <p:txBody>
          <a:bodyPr wrap="square">
            <a:spAutoFit/>
          </a:bodyPr>
          <a:lstStyle/>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A Scandal! God breathed human air;</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Unjust that good would die for sin;</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Absurd that we must die to win!</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Resist? Embrace sin’s deep despair.</a:t>
            </a:r>
          </a:p>
        </p:txBody>
      </p:sp>
      <p:sp>
        <p:nvSpPr>
          <p:cNvPr id="5" name="TextBox 4">
            <a:extLst>
              <a:ext uri="{FF2B5EF4-FFF2-40B4-BE49-F238E27FC236}">
                <a16:creationId xmlns:a16="http://schemas.microsoft.com/office/drawing/2014/main" id="{993D1F14-03D2-0BCA-7FE9-EDD3F4D2A6FB}"/>
              </a:ext>
            </a:extLst>
          </p:cNvPr>
          <p:cNvSpPr txBox="1"/>
          <p:nvPr/>
        </p:nvSpPr>
        <p:spPr>
          <a:xfrm>
            <a:off x="245269" y="3104436"/>
            <a:ext cx="8155782" cy="3323987"/>
          </a:xfrm>
          <a:prstGeom prst="rect">
            <a:avLst/>
          </a:prstGeom>
          <a:noFill/>
        </p:spPr>
        <p:txBody>
          <a:bodyPr wrap="square">
            <a:spAutoFit/>
          </a:bodyPr>
          <a:lstStyle/>
          <a:p>
            <a:pPr algn="ctr">
              <a:spcAft>
                <a:spcPts val="1950"/>
              </a:spcAft>
            </a:pPr>
            <a:br>
              <a:rPr lang="en-AU" sz="3200" b="1" i="0" u="none" strike="noStrike" dirty="0">
                <a:solidFill>
                  <a:schemeClr val="bg1"/>
                </a:solidFill>
                <a:effectLst/>
                <a:latin typeface="Calibri" panose="020F0502020204030204" pitchFamily="34" charset="0"/>
                <a:cs typeface="Calibri" panose="020F0502020204030204" pitchFamily="34" charset="0"/>
              </a:rPr>
            </a:br>
            <a:r>
              <a:rPr lang="en-AU" sz="3200" b="1" i="0" u="none" strike="noStrike" dirty="0">
                <a:solidFill>
                  <a:schemeClr val="bg1"/>
                </a:solidFill>
                <a:effectLst/>
                <a:latin typeface="Calibri" panose="020F0502020204030204" pitchFamily="34" charset="0"/>
                <a:cs typeface="Calibri" panose="020F0502020204030204" pitchFamily="34" charset="0"/>
              </a:rPr>
              <a:t>The Form of God who took our form</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An endless debt by blood to pay.</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Both man and God appeared that day,</a:t>
            </a:r>
          </a:p>
          <a:p>
            <a:pPr algn="ctr">
              <a:spcAft>
                <a:spcPts val="1950"/>
              </a:spcAft>
            </a:pPr>
            <a:r>
              <a:rPr lang="en-AU" sz="3200" b="1" i="0" u="none" strike="noStrike" dirty="0">
                <a:solidFill>
                  <a:schemeClr val="bg1"/>
                </a:solidFill>
                <a:effectLst/>
                <a:latin typeface="Calibri" panose="020F0502020204030204" pitchFamily="34" charset="0"/>
                <a:cs typeface="Calibri" panose="020F0502020204030204" pitchFamily="34" charset="0"/>
              </a:rPr>
              <a:t>When Christ, the saving Lord was born.</a:t>
            </a:r>
          </a:p>
        </p:txBody>
      </p:sp>
    </p:spTree>
    <p:extLst>
      <p:ext uri="{BB962C8B-B14F-4D97-AF65-F5344CB8AC3E}">
        <p14:creationId xmlns:p14="http://schemas.microsoft.com/office/powerpoint/2010/main" val="1149822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007AF-5DC9-4A5B-5059-196317FDBC48}"/>
            </a:ext>
          </a:extLst>
        </p:cNvPr>
        <p:cNvGrpSpPr/>
        <p:nvPr/>
      </p:nvGrpSpPr>
      <p:grpSpPr>
        <a:xfrm>
          <a:off x="0" y="0"/>
          <a:ext cx="0" cy="0"/>
          <a:chOff x="0" y="0"/>
          <a:chExt cx="0" cy="0"/>
        </a:xfrm>
      </p:grpSpPr>
      <p:pic>
        <p:nvPicPr>
          <p:cNvPr id="2" name="Picture 1" descr="A colorful lights in the sky&#10;&#10;Description automatically generated">
            <a:extLst>
              <a:ext uri="{FF2B5EF4-FFF2-40B4-BE49-F238E27FC236}">
                <a16:creationId xmlns:a16="http://schemas.microsoft.com/office/drawing/2014/main" id="{8A10E4CE-2ADB-4637-6148-A86C21B888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371665C-136D-2813-A37F-9D3F91D5B2AB}"/>
              </a:ext>
            </a:extLst>
          </p:cNvPr>
          <p:cNvSpPr txBox="1"/>
          <p:nvPr/>
        </p:nvSpPr>
        <p:spPr>
          <a:xfrm>
            <a:off x="273844" y="1059120"/>
            <a:ext cx="9084470" cy="4739759"/>
          </a:xfrm>
          <a:prstGeom prst="rect">
            <a:avLst/>
          </a:prstGeom>
          <a:noFill/>
        </p:spPr>
        <p:txBody>
          <a:bodyPr wrap="square">
            <a:spAutoFit/>
          </a:bodyPr>
          <a:lstStyle/>
          <a:p>
            <a:pPr algn="ctr">
              <a:spcAft>
                <a:spcPts val="1950"/>
              </a:spcAft>
            </a:pPr>
            <a:br>
              <a:rPr lang="en-AU" sz="1200" b="1" i="0" u="none" strike="noStrike" dirty="0">
                <a:solidFill>
                  <a:srgbClr val="333333"/>
                </a:solidFill>
                <a:effectLst/>
                <a:latin typeface="Calibri" panose="020F0502020204030204" pitchFamily="34" charset="0"/>
                <a:cs typeface="Calibri" panose="020F0502020204030204" pitchFamily="34" charset="0"/>
              </a:rPr>
            </a:br>
            <a:r>
              <a:rPr lang="en-AU" sz="4800" b="1" i="0" u="none" strike="noStrike" dirty="0">
                <a:solidFill>
                  <a:schemeClr val="bg1"/>
                </a:solidFill>
                <a:effectLst/>
                <a:latin typeface="Calibri" panose="020F0502020204030204" pitchFamily="34" charset="0"/>
                <a:cs typeface="Calibri" panose="020F0502020204030204" pitchFamily="34" charset="0"/>
              </a:rPr>
              <a:t>No more forsaken, no more wrath</a:t>
            </a:r>
          </a:p>
          <a:p>
            <a:pPr algn="ctr">
              <a:spcAft>
                <a:spcPts val="1950"/>
              </a:spcAft>
            </a:pPr>
            <a:r>
              <a:rPr lang="en-AU" sz="4800" b="1" i="0" u="none" strike="noStrike" dirty="0">
                <a:solidFill>
                  <a:schemeClr val="bg1"/>
                </a:solidFill>
                <a:effectLst/>
                <a:latin typeface="Calibri" panose="020F0502020204030204" pitchFamily="34" charset="0"/>
                <a:cs typeface="Calibri" panose="020F0502020204030204" pitchFamily="34" charset="0"/>
              </a:rPr>
              <a:t>No longer hated or cast down</a:t>
            </a:r>
          </a:p>
          <a:p>
            <a:pPr algn="ctr">
              <a:spcAft>
                <a:spcPts val="1950"/>
              </a:spcAft>
            </a:pPr>
            <a:r>
              <a:rPr lang="en-AU" sz="4800" b="1" i="0" u="none" strike="noStrike" dirty="0">
                <a:solidFill>
                  <a:schemeClr val="bg1"/>
                </a:solidFill>
                <a:effectLst/>
                <a:latin typeface="Calibri" panose="020F0502020204030204" pitchFamily="34" charset="0"/>
                <a:cs typeface="Calibri" panose="020F0502020204030204" pitchFamily="34" charset="0"/>
              </a:rPr>
              <a:t>A tender babe, a cross, a crown</a:t>
            </a:r>
          </a:p>
          <a:p>
            <a:pPr algn="ctr">
              <a:spcAft>
                <a:spcPts val="1950"/>
              </a:spcAft>
            </a:pPr>
            <a:r>
              <a:rPr lang="en-AU" sz="4800" b="1" i="0" u="none" strike="noStrike" dirty="0">
                <a:solidFill>
                  <a:schemeClr val="bg1"/>
                </a:solidFill>
                <a:effectLst/>
                <a:latin typeface="Calibri" panose="020F0502020204030204" pitchFamily="34" charset="0"/>
                <a:cs typeface="Calibri" panose="020F0502020204030204" pitchFamily="34" charset="0"/>
              </a:rPr>
              <a:t>He came to set redemption’s path</a:t>
            </a:r>
            <a:r>
              <a:rPr lang="en-AU" sz="4800" b="1" dirty="0">
                <a:solidFill>
                  <a:srgbClr val="333333"/>
                </a:solidFill>
                <a:latin typeface="Calibri" panose="020F0502020204030204" pitchFamily="34" charset="0"/>
                <a:cs typeface="Calibri" panose="020F0502020204030204" pitchFamily="34" charset="0"/>
              </a:rPr>
              <a:t> </a:t>
            </a:r>
            <a:r>
              <a:rPr lang="en-AU" sz="4800" b="1" dirty="0">
                <a:solidFill>
                  <a:schemeClr val="bg1"/>
                </a:solidFill>
                <a:latin typeface="Calibri" panose="020F0502020204030204" pitchFamily="34" charset="0"/>
                <a:cs typeface="Calibri" panose="020F0502020204030204" pitchFamily="34" charset="0"/>
              </a:rPr>
              <a:t>– Author Unknown</a:t>
            </a:r>
            <a:endParaRPr lang="en-AU" sz="4800" b="1" i="0" u="none" strike="noStrike"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9616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97233-48F7-4A62-5C31-5863FFAE0D89}"/>
            </a:ext>
          </a:extLst>
        </p:cNvPr>
        <p:cNvGrpSpPr/>
        <p:nvPr/>
      </p:nvGrpSpPr>
      <p:grpSpPr>
        <a:xfrm>
          <a:off x="0" y="0"/>
          <a:ext cx="0" cy="0"/>
          <a:chOff x="0" y="0"/>
          <a:chExt cx="0" cy="0"/>
        </a:xfrm>
      </p:grpSpPr>
      <p:pic>
        <p:nvPicPr>
          <p:cNvPr id="9" name="Picture 8" descr="A red background with gold lines&#10;&#10;Description automatically generated">
            <a:extLst>
              <a:ext uri="{FF2B5EF4-FFF2-40B4-BE49-F238E27FC236}">
                <a16:creationId xmlns:a16="http://schemas.microsoft.com/office/drawing/2014/main" id="{94F406B6-E455-CFE4-C7D5-BBA3B6C3C194}"/>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219B501-19B5-60B7-1123-F534A8243DA7}"/>
              </a:ext>
            </a:extLst>
          </p:cNvPr>
          <p:cNvSpPr txBox="1"/>
          <p:nvPr/>
        </p:nvSpPr>
        <p:spPr>
          <a:xfrm>
            <a:off x="201827" y="880418"/>
            <a:ext cx="1178834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WORD</a:t>
            </a:r>
          </a:p>
        </p:txBody>
      </p:sp>
      <p:sp>
        <p:nvSpPr>
          <p:cNvPr id="3" name="TextBox 2">
            <a:extLst>
              <a:ext uri="{FF2B5EF4-FFF2-40B4-BE49-F238E27FC236}">
                <a16:creationId xmlns:a16="http://schemas.microsoft.com/office/drawing/2014/main" id="{20687485-85ED-6299-528E-CDDE720ECB2A}"/>
              </a:ext>
            </a:extLst>
          </p:cNvPr>
          <p:cNvSpPr txBox="1"/>
          <p:nvPr/>
        </p:nvSpPr>
        <p:spPr>
          <a:xfrm>
            <a:off x="292443" y="1862320"/>
            <a:ext cx="1169773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“In the beginning was the Word” (John 1:1a)</a:t>
            </a:r>
          </a:p>
        </p:txBody>
      </p:sp>
      <p:sp>
        <p:nvSpPr>
          <p:cNvPr id="4" name="TextBox 3">
            <a:extLst>
              <a:ext uri="{FF2B5EF4-FFF2-40B4-BE49-F238E27FC236}">
                <a16:creationId xmlns:a16="http://schemas.microsoft.com/office/drawing/2014/main" id="{892378A2-E611-EA0F-9DD7-75FA86B80D82}"/>
              </a:ext>
            </a:extLst>
          </p:cNvPr>
          <p:cNvSpPr txBox="1"/>
          <p:nvPr/>
        </p:nvSpPr>
        <p:spPr>
          <a:xfrm>
            <a:off x="247135" y="3253655"/>
            <a:ext cx="1169773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the Word was with God” (John 1:1b)</a:t>
            </a:r>
          </a:p>
        </p:txBody>
      </p:sp>
      <p:sp>
        <p:nvSpPr>
          <p:cNvPr id="5" name="TextBox 4">
            <a:extLst>
              <a:ext uri="{FF2B5EF4-FFF2-40B4-BE49-F238E27FC236}">
                <a16:creationId xmlns:a16="http://schemas.microsoft.com/office/drawing/2014/main" id="{FC7D84A3-F9A9-4376-07F5-455B049D6748}"/>
              </a:ext>
            </a:extLst>
          </p:cNvPr>
          <p:cNvSpPr txBox="1"/>
          <p:nvPr/>
        </p:nvSpPr>
        <p:spPr>
          <a:xfrm>
            <a:off x="247135" y="4644990"/>
            <a:ext cx="1169773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the Word was God” (John 1:1c)</a:t>
            </a:r>
          </a:p>
        </p:txBody>
      </p:sp>
    </p:spTree>
    <p:extLst>
      <p:ext uri="{BB962C8B-B14F-4D97-AF65-F5344CB8AC3E}">
        <p14:creationId xmlns:p14="http://schemas.microsoft.com/office/powerpoint/2010/main" val="35207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BC679-7A61-509F-6B8C-3F7394A2D85D}"/>
            </a:ext>
          </a:extLst>
        </p:cNvPr>
        <p:cNvGrpSpPr/>
        <p:nvPr/>
      </p:nvGrpSpPr>
      <p:grpSpPr>
        <a:xfrm>
          <a:off x="0" y="0"/>
          <a:ext cx="0" cy="0"/>
          <a:chOff x="0" y="0"/>
          <a:chExt cx="0" cy="0"/>
        </a:xfrm>
      </p:grpSpPr>
      <p:pic>
        <p:nvPicPr>
          <p:cNvPr id="6" name="Picture 5" descr="A blurry image of a red background&#10;&#10;Description automatically generated">
            <a:extLst>
              <a:ext uri="{FF2B5EF4-FFF2-40B4-BE49-F238E27FC236}">
                <a16:creationId xmlns:a16="http://schemas.microsoft.com/office/drawing/2014/main" id="{3F8E68A3-E064-D3EA-C686-E83375883D9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BE65A81-C356-D6C0-AFE8-A60C502E15BC}"/>
              </a:ext>
            </a:extLst>
          </p:cNvPr>
          <p:cNvSpPr txBox="1"/>
          <p:nvPr/>
        </p:nvSpPr>
        <p:spPr>
          <a:xfrm>
            <a:off x="247135" y="498389"/>
            <a:ext cx="1169773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But why did John use ‘the Word’?</a:t>
            </a:r>
          </a:p>
        </p:txBody>
      </p:sp>
      <p:sp>
        <p:nvSpPr>
          <p:cNvPr id="3" name="TextBox 2">
            <a:extLst>
              <a:ext uri="{FF2B5EF4-FFF2-40B4-BE49-F238E27FC236}">
                <a16:creationId xmlns:a16="http://schemas.microsoft.com/office/drawing/2014/main" id="{F236AAB7-59A7-BCBF-D305-2A370EA9FE86}"/>
              </a:ext>
            </a:extLst>
          </p:cNvPr>
          <p:cNvSpPr txBox="1"/>
          <p:nvPr/>
        </p:nvSpPr>
        <p:spPr>
          <a:xfrm>
            <a:off x="247135" y="1895899"/>
            <a:ext cx="11697730"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We must look back to the Old Testament, because we believe that Scripture interprets Scripture</a:t>
            </a:r>
          </a:p>
        </p:txBody>
      </p:sp>
      <p:sp>
        <p:nvSpPr>
          <p:cNvPr id="4" name="TextBox 3">
            <a:extLst>
              <a:ext uri="{FF2B5EF4-FFF2-40B4-BE49-F238E27FC236}">
                <a16:creationId xmlns:a16="http://schemas.microsoft.com/office/drawing/2014/main" id="{51A6A6E9-C301-7641-BD10-CC0E33378992}"/>
              </a:ext>
            </a:extLst>
          </p:cNvPr>
          <p:cNvSpPr txBox="1"/>
          <p:nvPr/>
        </p:nvSpPr>
        <p:spPr>
          <a:xfrm>
            <a:off x="247135" y="3847407"/>
            <a:ext cx="1169773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“he has made him known” (John 1:18)</a:t>
            </a:r>
          </a:p>
        </p:txBody>
      </p:sp>
    </p:spTree>
    <p:extLst>
      <p:ext uri="{BB962C8B-B14F-4D97-AF65-F5344CB8AC3E}">
        <p14:creationId xmlns:p14="http://schemas.microsoft.com/office/powerpoint/2010/main" val="132229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0830A-A0FC-E2DC-A6B3-5A98B0A23645}"/>
            </a:ext>
          </a:extLst>
        </p:cNvPr>
        <p:cNvGrpSpPr/>
        <p:nvPr/>
      </p:nvGrpSpPr>
      <p:grpSpPr>
        <a:xfrm>
          <a:off x="0" y="0"/>
          <a:ext cx="0" cy="0"/>
          <a:chOff x="0" y="0"/>
          <a:chExt cx="0" cy="0"/>
        </a:xfrm>
      </p:grpSpPr>
      <p:pic>
        <p:nvPicPr>
          <p:cNvPr id="7" name="Picture 6" descr="A silhouette of a person in a space suit&#10;&#10;Description automatically generated">
            <a:extLst>
              <a:ext uri="{FF2B5EF4-FFF2-40B4-BE49-F238E27FC236}">
                <a16:creationId xmlns:a16="http://schemas.microsoft.com/office/drawing/2014/main" id="{51BC07D2-E730-6999-799B-2CCD12F1EEF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10456A8-43E4-5082-CDB5-2D70F7C2B7A6}"/>
              </a:ext>
            </a:extLst>
          </p:cNvPr>
          <p:cNvSpPr txBox="1"/>
          <p:nvPr/>
        </p:nvSpPr>
        <p:spPr>
          <a:xfrm>
            <a:off x="201826" y="518983"/>
            <a:ext cx="1178834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WORD BECAME FLESH</a:t>
            </a:r>
          </a:p>
        </p:txBody>
      </p:sp>
      <p:sp>
        <p:nvSpPr>
          <p:cNvPr id="3" name="TextBox 2">
            <a:extLst>
              <a:ext uri="{FF2B5EF4-FFF2-40B4-BE49-F238E27FC236}">
                <a16:creationId xmlns:a16="http://schemas.microsoft.com/office/drawing/2014/main" id="{D7260FB2-9D4C-1C15-0D0D-663A206850EB}"/>
              </a:ext>
            </a:extLst>
          </p:cNvPr>
          <p:cNvSpPr txBox="1"/>
          <p:nvPr/>
        </p:nvSpPr>
        <p:spPr>
          <a:xfrm>
            <a:off x="253312" y="1421028"/>
            <a:ext cx="11685373"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the Word became flesh” (John 1:14a)</a:t>
            </a:r>
          </a:p>
        </p:txBody>
      </p:sp>
      <p:sp>
        <p:nvSpPr>
          <p:cNvPr id="4" name="TextBox 3">
            <a:extLst>
              <a:ext uri="{FF2B5EF4-FFF2-40B4-BE49-F238E27FC236}">
                <a16:creationId xmlns:a16="http://schemas.microsoft.com/office/drawing/2014/main" id="{26AD1FD6-1AAB-E041-5DEE-B743C076EE47}"/>
              </a:ext>
            </a:extLst>
          </p:cNvPr>
          <p:cNvSpPr txBox="1"/>
          <p:nvPr/>
        </p:nvSpPr>
        <p:spPr>
          <a:xfrm>
            <a:off x="253311" y="2421860"/>
            <a:ext cx="11685373"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In becoming, Jesus did not cease to be all he was in being fully God</a:t>
            </a:r>
          </a:p>
        </p:txBody>
      </p:sp>
      <p:sp>
        <p:nvSpPr>
          <p:cNvPr id="5" name="TextBox 4">
            <a:extLst>
              <a:ext uri="{FF2B5EF4-FFF2-40B4-BE49-F238E27FC236}">
                <a16:creationId xmlns:a16="http://schemas.microsoft.com/office/drawing/2014/main" id="{548892A7-EB08-43B4-E48F-A39E071DB187}"/>
              </a:ext>
            </a:extLst>
          </p:cNvPr>
          <p:cNvSpPr txBox="1"/>
          <p:nvPr/>
        </p:nvSpPr>
        <p:spPr>
          <a:xfrm>
            <a:off x="253310" y="3976690"/>
            <a:ext cx="11685373"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Jesus became like us in every way, except that of sin</a:t>
            </a:r>
          </a:p>
        </p:txBody>
      </p:sp>
    </p:spTree>
    <p:extLst>
      <p:ext uri="{BB962C8B-B14F-4D97-AF65-F5344CB8AC3E}">
        <p14:creationId xmlns:p14="http://schemas.microsoft.com/office/powerpoint/2010/main" val="241886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F6CF-8DDD-7710-F6EE-F41894F64EC9}"/>
            </a:ext>
          </a:extLst>
        </p:cNvPr>
        <p:cNvGrpSpPr/>
        <p:nvPr/>
      </p:nvGrpSpPr>
      <p:grpSpPr>
        <a:xfrm>
          <a:off x="0" y="0"/>
          <a:ext cx="0" cy="0"/>
          <a:chOff x="0" y="0"/>
          <a:chExt cx="0" cy="0"/>
        </a:xfrm>
      </p:grpSpPr>
      <p:pic>
        <p:nvPicPr>
          <p:cNvPr id="6" name="Picture 5" descr="A white sheet on a bed of hay&#10;&#10;Description automatically generated">
            <a:extLst>
              <a:ext uri="{FF2B5EF4-FFF2-40B4-BE49-F238E27FC236}">
                <a16:creationId xmlns:a16="http://schemas.microsoft.com/office/drawing/2014/main" id="{3F57516E-2302-82C4-082E-EB3617F7A933}"/>
              </a:ext>
            </a:extLst>
          </p:cNvPr>
          <p:cNvPicPr>
            <a:picLocks noChangeAspect="1"/>
          </p:cNvPicPr>
          <p:nvPr/>
        </p:nvPicPr>
        <p:blipFill>
          <a:blip r:embed="rId3"/>
          <a:srcRect b="11520"/>
          <a:stretch/>
        </p:blipFill>
        <p:spPr>
          <a:xfrm>
            <a:off x="0" y="-1"/>
            <a:ext cx="12192000" cy="6873891"/>
          </a:xfrm>
          <a:prstGeom prst="rect">
            <a:avLst/>
          </a:prstGeom>
        </p:spPr>
      </p:pic>
      <p:sp>
        <p:nvSpPr>
          <p:cNvPr id="2" name="TextBox 1">
            <a:extLst>
              <a:ext uri="{FF2B5EF4-FFF2-40B4-BE49-F238E27FC236}">
                <a16:creationId xmlns:a16="http://schemas.microsoft.com/office/drawing/2014/main" id="{1B4C4583-EE04-5F4F-4D8D-192240C892F1}"/>
              </a:ext>
            </a:extLst>
          </p:cNvPr>
          <p:cNvSpPr txBox="1"/>
          <p:nvPr/>
        </p:nvSpPr>
        <p:spPr>
          <a:xfrm>
            <a:off x="253313" y="654909"/>
            <a:ext cx="11685373"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“and dwelt among us” (John 1:14b)</a:t>
            </a:r>
          </a:p>
        </p:txBody>
      </p:sp>
      <p:sp>
        <p:nvSpPr>
          <p:cNvPr id="3" name="TextBox 2">
            <a:extLst>
              <a:ext uri="{FF2B5EF4-FFF2-40B4-BE49-F238E27FC236}">
                <a16:creationId xmlns:a16="http://schemas.microsoft.com/office/drawing/2014/main" id="{C88977D3-A9C1-C9CD-A822-3B89E3AF5B0B}"/>
              </a:ext>
            </a:extLst>
          </p:cNvPr>
          <p:cNvSpPr txBox="1"/>
          <p:nvPr/>
        </p:nvSpPr>
        <p:spPr>
          <a:xfrm>
            <a:off x="253310" y="1843386"/>
            <a:ext cx="11685373"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 Word is Immanuel, this is God with us</a:t>
            </a:r>
          </a:p>
        </p:txBody>
      </p:sp>
      <p:sp>
        <p:nvSpPr>
          <p:cNvPr id="4" name="TextBox 3">
            <a:extLst>
              <a:ext uri="{FF2B5EF4-FFF2-40B4-BE49-F238E27FC236}">
                <a16:creationId xmlns:a16="http://schemas.microsoft.com/office/drawing/2014/main" id="{6B1086B1-4227-AAF3-9622-AF8C9BCB5A5B}"/>
              </a:ext>
            </a:extLst>
          </p:cNvPr>
          <p:cNvSpPr txBox="1"/>
          <p:nvPr/>
        </p:nvSpPr>
        <p:spPr>
          <a:xfrm>
            <a:off x="253310" y="3031863"/>
            <a:ext cx="11685373"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Jesus is the answer to the question as old as time itself, “What is God like?”</a:t>
            </a:r>
          </a:p>
        </p:txBody>
      </p:sp>
    </p:spTree>
    <p:extLst>
      <p:ext uri="{BB962C8B-B14F-4D97-AF65-F5344CB8AC3E}">
        <p14:creationId xmlns:p14="http://schemas.microsoft.com/office/powerpoint/2010/main" val="103337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56671-BFB9-418F-40C8-7ADBF9210453}"/>
            </a:ext>
          </a:extLst>
        </p:cNvPr>
        <p:cNvGrpSpPr/>
        <p:nvPr/>
      </p:nvGrpSpPr>
      <p:grpSpPr>
        <a:xfrm>
          <a:off x="0" y="0"/>
          <a:ext cx="0" cy="0"/>
          <a:chOff x="0" y="0"/>
          <a:chExt cx="0" cy="0"/>
        </a:xfrm>
      </p:grpSpPr>
      <p:pic>
        <p:nvPicPr>
          <p:cNvPr id="11" name="Picture 10" descr="A person and person in a manger&#10;&#10;Description automatically generated">
            <a:extLst>
              <a:ext uri="{FF2B5EF4-FFF2-40B4-BE49-F238E27FC236}">
                <a16:creationId xmlns:a16="http://schemas.microsoft.com/office/drawing/2014/main" id="{83BE2CF8-75E4-2CE1-BED6-3C4551F179A4}"/>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B30A616-A2E3-481A-FF2E-6DA269AA35D6}"/>
              </a:ext>
            </a:extLst>
          </p:cNvPr>
          <p:cNvSpPr txBox="1"/>
          <p:nvPr/>
        </p:nvSpPr>
        <p:spPr>
          <a:xfrm>
            <a:off x="201826" y="481913"/>
            <a:ext cx="1178834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GLORY OF THE WORD</a:t>
            </a:r>
          </a:p>
        </p:txBody>
      </p:sp>
      <p:sp>
        <p:nvSpPr>
          <p:cNvPr id="3" name="TextBox 2">
            <a:extLst>
              <a:ext uri="{FF2B5EF4-FFF2-40B4-BE49-F238E27FC236}">
                <a16:creationId xmlns:a16="http://schemas.microsoft.com/office/drawing/2014/main" id="{28EA5B32-7FCF-803F-C0EE-40B5BB876FF5}"/>
              </a:ext>
            </a:extLst>
          </p:cNvPr>
          <p:cNvSpPr txBox="1"/>
          <p:nvPr/>
        </p:nvSpPr>
        <p:spPr>
          <a:xfrm>
            <a:off x="253311" y="1423414"/>
            <a:ext cx="11685373"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we have seen his glory” (John 1:14c)</a:t>
            </a:r>
          </a:p>
        </p:txBody>
      </p:sp>
      <p:sp>
        <p:nvSpPr>
          <p:cNvPr id="4" name="TextBox 3">
            <a:extLst>
              <a:ext uri="{FF2B5EF4-FFF2-40B4-BE49-F238E27FC236}">
                <a16:creationId xmlns:a16="http://schemas.microsoft.com/office/drawing/2014/main" id="{0CFEF3DA-B800-429C-8909-44721F388D21}"/>
              </a:ext>
            </a:extLst>
          </p:cNvPr>
          <p:cNvSpPr txBox="1"/>
          <p:nvPr/>
        </p:nvSpPr>
        <p:spPr>
          <a:xfrm>
            <a:off x="253311" y="2464476"/>
            <a:ext cx="11685373"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God’s glory was often on display in the Old Testament (Exodus 19:16-20; 33:18-23; Isaiah 6:1-5)</a:t>
            </a:r>
          </a:p>
        </p:txBody>
      </p:sp>
      <p:sp>
        <p:nvSpPr>
          <p:cNvPr id="7" name="TextBox 6">
            <a:extLst>
              <a:ext uri="{FF2B5EF4-FFF2-40B4-BE49-F238E27FC236}">
                <a16:creationId xmlns:a16="http://schemas.microsoft.com/office/drawing/2014/main" id="{C0B7175A-62D0-D0A7-E3C6-77EFE9BA8C88}"/>
              </a:ext>
            </a:extLst>
          </p:cNvPr>
          <p:cNvSpPr txBox="1"/>
          <p:nvPr/>
        </p:nvSpPr>
        <p:spPr>
          <a:xfrm>
            <a:off x="253311" y="4061688"/>
            <a:ext cx="11685373"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Jesus did many mighty miracles, to demonstrate the glory of God (John 2:11; John 11)</a:t>
            </a:r>
          </a:p>
        </p:txBody>
      </p:sp>
    </p:spTree>
    <p:extLst>
      <p:ext uri="{BB962C8B-B14F-4D97-AF65-F5344CB8AC3E}">
        <p14:creationId xmlns:p14="http://schemas.microsoft.com/office/powerpoint/2010/main" val="29319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6B25C-09D0-5AEE-0A72-9B1FD80877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94D26D-6083-2874-2594-3A0B05929683}"/>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F71BC89-9F19-E66A-8759-188199A0FC60}"/>
              </a:ext>
            </a:extLst>
          </p:cNvPr>
          <p:cNvSpPr txBox="1"/>
          <p:nvPr/>
        </p:nvSpPr>
        <p:spPr>
          <a:xfrm>
            <a:off x="253313" y="667265"/>
            <a:ext cx="11685373"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hour has come for the Son of Man to be glorified” (John 12:23)</a:t>
            </a:r>
          </a:p>
        </p:txBody>
      </p:sp>
      <p:sp>
        <p:nvSpPr>
          <p:cNvPr id="3" name="TextBox 2">
            <a:extLst>
              <a:ext uri="{FF2B5EF4-FFF2-40B4-BE49-F238E27FC236}">
                <a16:creationId xmlns:a16="http://schemas.microsoft.com/office/drawing/2014/main" id="{E11D6B81-9925-5403-4BFC-1CB6705BCD76}"/>
              </a:ext>
            </a:extLst>
          </p:cNvPr>
          <p:cNvSpPr txBox="1"/>
          <p:nvPr/>
        </p:nvSpPr>
        <p:spPr>
          <a:xfrm>
            <a:off x="253311" y="2335710"/>
            <a:ext cx="11685373"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We too must glory in the cross of Jesus Christ</a:t>
            </a:r>
          </a:p>
        </p:txBody>
      </p:sp>
      <p:sp>
        <p:nvSpPr>
          <p:cNvPr id="4" name="TextBox 3">
            <a:extLst>
              <a:ext uri="{FF2B5EF4-FFF2-40B4-BE49-F238E27FC236}">
                <a16:creationId xmlns:a16="http://schemas.microsoft.com/office/drawing/2014/main" id="{F8960F14-0662-A546-E281-3E691870FAFD}"/>
              </a:ext>
            </a:extLst>
          </p:cNvPr>
          <p:cNvSpPr txBox="1"/>
          <p:nvPr/>
        </p:nvSpPr>
        <p:spPr>
          <a:xfrm>
            <a:off x="253312" y="3450158"/>
            <a:ext cx="11685373"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Have you beheld the glory of God by faith?</a:t>
            </a:r>
          </a:p>
        </p:txBody>
      </p:sp>
    </p:spTree>
    <p:extLst>
      <p:ext uri="{BB962C8B-B14F-4D97-AF65-F5344CB8AC3E}">
        <p14:creationId xmlns:p14="http://schemas.microsoft.com/office/powerpoint/2010/main" val="371450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8094-4B5D-7E4F-E0C4-6D10AC370F8D}"/>
            </a:ext>
          </a:extLst>
        </p:cNvPr>
        <p:cNvGrpSpPr/>
        <p:nvPr/>
      </p:nvGrpSpPr>
      <p:grpSpPr>
        <a:xfrm>
          <a:off x="0" y="0"/>
          <a:ext cx="0" cy="0"/>
          <a:chOff x="0" y="0"/>
          <a:chExt cx="0" cy="0"/>
        </a:xfrm>
      </p:grpSpPr>
      <p:pic>
        <p:nvPicPr>
          <p:cNvPr id="21" name="Picture 20" descr="A manger in a manger's hut&#10;&#10;Description automatically generated">
            <a:extLst>
              <a:ext uri="{FF2B5EF4-FFF2-40B4-BE49-F238E27FC236}">
                <a16:creationId xmlns:a16="http://schemas.microsoft.com/office/drawing/2014/main" id="{0BB15A72-489C-6607-315C-4B1D834D8FF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0" y="0"/>
            <a:ext cx="12192000" cy="6868255"/>
          </a:xfrm>
          <a:prstGeom prst="rect">
            <a:avLst/>
          </a:prstGeom>
        </p:spPr>
      </p:pic>
      <p:sp>
        <p:nvSpPr>
          <p:cNvPr id="2" name="TextBox 1">
            <a:extLst>
              <a:ext uri="{FF2B5EF4-FFF2-40B4-BE49-F238E27FC236}">
                <a16:creationId xmlns:a16="http://schemas.microsoft.com/office/drawing/2014/main" id="{0D267EE7-6F85-5079-C763-C405D8AC9956}"/>
              </a:ext>
            </a:extLst>
          </p:cNvPr>
          <p:cNvSpPr txBox="1"/>
          <p:nvPr/>
        </p:nvSpPr>
        <p:spPr>
          <a:xfrm>
            <a:off x="1414456" y="677527"/>
            <a:ext cx="9363087" cy="707886"/>
          </a:xfrm>
          <a:prstGeom prst="rect">
            <a:avLst/>
          </a:prstGeom>
          <a:solidFill>
            <a:srgbClr val="165573">
              <a:alpha val="50196"/>
            </a:srgbClr>
          </a:solid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WORD IS FULL OF GRACE AND TRUTH</a:t>
            </a:r>
          </a:p>
        </p:txBody>
      </p:sp>
      <p:sp>
        <p:nvSpPr>
          <p:cNvPr id="3" name="TextBox 2">
            <a:extLst>
              <a:ext uri="{FF2B5EF4-FFF2-40B4-BE49-F238E27FC236}">
                <a16:creationId xmlns:a16="http://schemas.microsoft.com/office/drawing/2014/main" id="{8BE348D5-6E8C-71D8-944F-E9DD934591DD}"/>
              </a:ext>
            </a:extLst>
          </p:cNvPr>
          <p:cNvSpPr txBox="1"/>
          <p:nvPr/>
        </p:nvSpPr>
        <p:spPr>
          <a:xfrm>
            <a:off x="201827" y="1529175"/>
            <a:ext cx="1169773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“Full of grace and truth” (John 1:14d)</a:t>
            </a:r>
          </a:p>
        </p:txBody>
      </p:sp>
      <p:sp>
        <p:nvSpPr>
          <p:cNvPr id="4" name="TextBox 3">
            <a:extLst>
              <a:ext uri="{FF2B5EF4-FFF2-40B4-BE49-F238E27FC236}">
                <a16:creationId xmlns:a16="http://schemas.microsoft.com/office/drawing/2014/main" id="{BE1ECAE1-4173-6626-909B-3AB70895DBEC}"/>
              </a:ext>
            </a:extLst>
          </p:cNvPr>
          <p:cNvSpPr txBox="1"/>
          <p:nvPr/>
        </p:nvSpPr>
        <p:spPr>
          <a:xfrm>
            <a:off x="247135" y="4238409"/>
            <a:ext cx="11697730"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Jesus Christ is the full expression of God’s saving grace, and all the necessary truth to save can only be found in him – John MacArthur</a:t>
            </a:r>
          </a:p>
        </p:txBody>
      </p:sp>
      <p:sp>
        <p:nvSpPr>
          <p:cNvPr id="5" name="TextBox 4">
            <a:extLst>
              <a:ext uri="{FF2B5EF4-FFF2-40B4-BE49-F238E27FC236}">
                <a16:creationId xmlns:a16="http://schemas.microsoft.com/office/drawing/2014/main" id="{2BF373F6-8A94-E25B-C702-1C528F65BF43}"/>
              </a:ext>
            </a:extLst>
          </p:cNvPr>
          <p:cNvSpPr txBox="1"/>
          <p:nvPr/>
        </p:nvSpPr>
        <p:spPr>
          <a:xfrm>
            <a:off x="201827" y="2606793"/>
            <a:ext cx="11697730"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Jesus as expressed in the Scriptures, is full of truth, there is no other foundation by which we ought to build our lives</a:t>
            </a:r>
          </a:p>
        </p:txBody>
      </p:sp>
    </p:spTree>
    <p:extLst>
      <p:ext uri="{BB962C8B-B14F-4D97-AF65-F5344CB8AC3E}">
        <p14:creationId xmlns:p14="http://schemas.microsoft.com/office/powerpoint/2010/main" val="226307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1187-F5AB-39E5-0548-BC7668ACEC38}"/>
            </a:ext>
          </a:extLst>
        </p:cNvPr>
        <p:cNvGrpSpPr/>
        <p:nvPr/>
      </p:nvGrpSpPr>
      <p:grpSpPr>
        <a:xfrm>
          <a:off x="0" y="0"/>
          <a:ext cx="0" cy="0"/>
          <a:chOff x="0" y="0"/>
          <a:chExt cx="0" cy="0"/>
        </a:xfrm>
      </p:grpSpPr>
      <p:pic>
        <p:nvPicPr>
          <p:cNvPr id="6" name="Picture 5" descr="A wooden box in a field of grass&#10;&#10;Description automatically generated">
            <a:extLst>
              <a:ext uri="{FF2B5EF4-FFF2-40B4-BE49-F238E27FC236}">
                <a16:creationId xmlns:a16="http://schemas.microsoft.com/office/drawing/2014/main" id="{C73CF554-0AAA-EE19-DAB1-09BFE297E48B}"/>
              </a:ext>
            </a:extLst>
          </p:cNvPr>
          <p:cNvPicPr>
            <a:picLocks noChangeAspect="1"/>
          </p:cNvPicPr>
          <p:nvPr/>
        </p:nvPicPr>
        <p:blipFill>
          <a:blip r:embed="rId3"/>
          <a:srcRect b="8180"/>
          <a:stretch/>
        </p:blipFill>
        <p:spPr>
          <a:xfrm>
            <a:off x="-1" y="0"/>
            <a:ext cx="12192001" cy="6882978"/>
          </a:xfrm>
          <a:prstGeom prst="rect">
            <a:avLst/>
          </a:prstGeom>
        </p:spPr>
      </p:pic>
      <p:sp>
        <p:nvSpPr>
          <p:cNvPr id="2" name="TextBox 1">
            <a:extLst>
              <a:ext uri="{FF2B5EF4-FFF2-40B4-BE49-F238E27FC236}">
                <a16:creationId xmlns:a16="http://schemas.microsoft.com/office/drawing/2014/main" id="{43DE9AE8-80BB-FD27-B476-0D70B50780C1}"/>
              </a:ext>
            </a:extLst>
          </p:cNvPr>
          <p:cNvSpPr txBox="1"/>
          <p:nvPr/>
        </p:nvSpPr>
        <p:spPr>
          <a:xfrm>
            <a:off x="201827" y="494269"/>
            <a:ext cx="1178834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9481EDA9-3DDB-02A8-23A2-0CBC7FD16C53}"/>
              </a:ext>
            </a:extLst>
          </p:cNvPr>
          <p:cNvSpPr txBox="1"/>
          <p:nvPr/>
        </p:nvSpPr>
        <p:spPr>
          <a:xfrm>
            <a:off x="292443" y="1230095"/>
            <a:ext cx="11697730"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Jesus, the Word, being both fully God and fully man, came to dwell among us</a:t>
            </a:r>
          </a:p>
        </p:txBody>
      </p:sp>
      <p:sp>
        <p:nvSpPr>
          <p:cNvPr id="4" name="TextBox 3">
            <a:extLst>
              <a:ext uri="{FF2B5EF4-FFF2-40B4-BE49-F238E27FC236}">
                <a16:creationId xmlns:a16="http://schemas.microsoft.com/office/drawing/2014/main" id="{5C6F5CFB-55D2-7D1D-641D-99273EFF33F7}"/>
              </a:ext>
            </a:extLst>
          </p:cNvPr>
          <p:cNvSpPr txBox="1"/>
          <p:nvPr/>
        </p:nvSpPr>
        <p:spPr>
          <a:xfrm>
            <a:off x="292443" y="2727091"/>
            <a:ext cx="11697730"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glory of God, which was once far off, was brought near in Jesus Christ, that we may behold his glory by faith</a:t>
            </a:r>
          </a:p>
        </p:txBody>
      </p:sp>
      <p:sp>
        <p:nvSpPr>
          <p:cNvPr id="5" name="TextBox 4">
            <a:extLst>
              <a:ext uri="{FF2B5EF4-FFF2-40B4-BE49-F238E27FC236}">
                <a16:creationId xmlns:a16="http://schemas.microsoft.com/office/drawing/2014/main" id="{F4532D8F-CF72-AEAC-AB7A-C172B2303411}"/>
              </a:ext>
            </a:extLst>
          </p:cNvPr>
          <p:cNvSpPr txBox="1"/>
          <p:nvPr/>
        </p:nvSpPr>
        <p:spPr>
          <a:xfrm>
            <a:off x="292443" y="4224087"/>
            <a:ext cx="11697730"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This Christmas let us remember that grace, truth, salvation are available only in the Word incarnate. Come to him!</a:t>
            </a:r>
          </a:p>
        </p:txBody>
      </p:sp>
    </p:spTree>
    <p:extLst>
      <p:ext uri="{BB962C8B-B14F-4D97-AF65-F5344CB8AC3E}">
        <p14:creationId xmlns:p14="http://schemas.microsoft.com/office/powerpoint/2010/main" val="97975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1625</TotalTime>
  <Words>4826</Words>
  <Application>Microsoft Office PowerPoint</Application>
  <PresentationFormat>Widescreen</PresentationFormat>
  <Paragraphs>98</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37</cp:revision>
  <cp:lastPrinted>2024-12-24T03:35:57Z</cp:lastPrinted>
  <dcterms:created xsi:type="dcterms:W3CDTF">2024-12-23T01:15:40Z</dcterms:created>
  <dcterms:modified xsi:type="dcterms:W3CDTF">2024-12-25T23:06:01Z</dcterms:modified>
</cp:coreProperties>
</file>