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59" r:id="rId4"/>
    <p:sldId id="258" r:id="rId5"/>
    <p:sldId id="260" r:id="rId6"/>
    <p:sldId id="261" r:id="rId7"/>
    <p:sldId id="262" r:id="rId8"/>
    <p:sldId id="263" r:id="rId9"/>
    <p:sldId id="265"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10"/>
    <p:restoredTop sz="81725"/>
  </p:normalViewPr>
  <p:slideViewPr>
    <p:cSldViewPr snapToGrid="0">
      <p:cViewPr varScale="1">
        <p:scale>
          <a:sx n="101" d="100"/>
          <a:sy n="101" d="100"/>
        </p:scale>
        <p:origin x="954" y="11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4" d="100"/>
          <a:sy n="94" d="100"/>
        </p:scale>
        <p:origin x="368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B52CAF-C8AD-4548-9CEB-E1B2AC13325A}"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7A22E6-CDA9-6C4E-B3E5-0E15C8ACD5E7}" type="slidenum">
              <a:rPr lang="en-US" smtClean="0"/>
              <a:t>‹#›</a:t>
            </a:fld>
            <a:endParaRPr lang="en-US"/>
          </a:p>
        </p:txBody>
      </p:sp>
    </p:spTree>
    <p:extLst>
      <p:ext uri="{BB962C8B-B14F-4D97-AF65-F5344CB8AC3E}">
        <p14:creationId xmlns:p14="http://schemas.microsoft.com/office/powerpoint/2010/main" val="1913306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52425"/>
            <a:ext cx="5486400" cy="3086100"/>
          </a:xfrm>
        </p:spPr>
      </p:sp>
      <p:sp>
        <p:nvSpPr>
          <p:cNvPr id="3" name="Notes Placeholder 2"/>
          <p:cNvSpPr>
            <a:spLocks noGrp="1"/>
          </p:cNvSpPr>
          <p:nvPr>
            <p:ph type="body" idx="1"/>
          </p:nvPr>
        </p:nvSpPr>
        <p:spPr>
          <a:xfrm>
            <a:off x="232475" y="3765119"/>
            <a:ext cx="6478291" cy="3906542"/>
          </a:xfrm>
        </p:spPr>
        <p:txBody>
          <a:bodyPr/>
          <a:lstStyle/>
          <a:p>
            <a:pPr marL="171450" indent="-171450">
              <a:buFont typeface="Arial" panose="020B0604020202020204" pitchFamily="34" charset="0"/>
              <a:buChar char="•"/>
            </a:pPr>
            <a:r>
              <a:rPr lang="en-US" dirty="0"/>
              <a:t>Good morning everyone. I hope you are all doing well</a:t>
            </a:r>
          </a:p>
          <a:p>
            <a:pPr marL="171450" indent="-171450">
              <a:buFont typeface="Arial" panose="020B0604020202020204" pitchFamily="34" charset="0"/>
              <a:buChar char="•"/>
            </a:pPr>
            <a:r>
              <a:rPr lang="en-US" dirty="0"/>
              <a:t>If you haven’t already, could you please open your Bibles to Matthew 1 and our text today will be verses 18-25</a:t>
            </a:r>
          </a:p>
          <a:p>
            <a:pPr marL="171450" indent="-171450">
              <a:buFont typeface="Arial" panose="020B0604020202020204" pitchFamily="34" charset="0"/>
              <a:buChar char="•"/>
            </a:pPr>
            <a:r>
              <a:rPr lang="en-US" dirty="0">
                <a:highlight>
                  <a:srgbClr val="00FFFF"/>
                </a:highlight>
              </a:rPr>
              <a:t>As we are now in December, we are going to be doing some Christmas sermons, </a:t>
            </a:r>
          </a:p>
          <a:p>
            <a:pPr marL="171450" indent="-171450">
              <a:buFont typeface="Arial" panose="020B0604020202020204" pitchFamily="34" charset="0"/>
              <a:buChar char="•"/>
            </a:pPr>
            <a:r>
              <a:rPr lang="en-US" dirty="0"/>
              <a:t>And so I thought what better place to kick us off from than the birth of Jesus Christ as is recorded in the Gospel of Matthew</a:t>
            </a:r>
          </a:p>
          <a:p>
            <a:pPr marL="171450" indent="-171450">
              <a:buFont typeface="Arial" panose="020B0604020202020204" pitchFamily="34" charset="0"/>
              <a:buChar char="•"/>
            </a:pPr>
            <a:r>
              <a:rPr lang="en-US" dirty="0"/>
              <a:t>Today we will be focusing a fair amount of our time on the virgin birth and why it is essential to our faith and the gospel in which we proclaim and by which we are saved</a:t>
            </a:r>
          </a:p>
          <a:p>
            <a:pPr marL="171450" indent="-171450">
              <a:buFont typeface="Arial" panose="020B0604020202020204" pitchFamily="34" charset="0"/>
              <a:buChar char="•"/>
            </a:pPr>
            <a:r>
              <a:rPr lang="en-US" dirty="0">
                <a:highlight>
                  <a:srgbClr val="00FFFF"/>
                </a:highlight>
              </a:rPr>
              <a:t>Because you see the whole essence of Christianity depends upon the fact that Jesus is God in human flesh</a:t>
            </a:r>
          </a:p>
          <a:p>
            <a:pPr marL="171450" indent="-171450">
              <a:buFont typeface="Arial" panose="020B0604020202020204" pitchFamily="34" charset="0"/>
              <a:buChar char="•"/>
            </a:pPr>
            <a:r>
              <a:rPr lang="en-US" dirty="0"/>
              <a:t>He has to be in order that he might be our </a:t>
            </a:r>
            <a:r>
              <a:rPr lang="en-US" dirty="0" err="1"/>
              <a:t>Saviour</a:t>
            </a:r>
            <a:endParaRPr lang="en-US" dirty="0"/>
          </a:p>
          <a:p>
            <a:pPr marL="171450" indent="-171450">
              <a:buFont typeface="Arial" panose="020B0604020202020204" pitchFamily="34" charset="0"/>
              <a:buChar char="•"/>
            </a:pPr>
            <a:r>
              <a:rPr lang="en-US" dirty="0"/>
              <a:t>Now before we jump straight into verse 18, it’s important to note that the previous 17 verses in Matthew, the genealogy of Jesus from Joseph’s perspective, is imperative for our understanding that Jesus comes from the line of David</a:t>
            </a:r>
          </a:p>
          <a:p>
            <a:pPr marL="171450" indent="-171450">
              <a:buFont typeface="Arial" panose="020B0604020202020204" pitchFamily="34" charset="0"/>
              <a:buChar char="•"/>
            </a:pPr>
            <a:r>
              <a:rPr lang="en-US" dirty="0">
                <a:highlight>
                  <a:srgbClr val="00FFFF"/>
                </a:highlight>
              </a:rPr>
              <a:t>Jesus is of royal blood, from royal ancestry. </a:t>
            </a:r>
          </a:p>
          <a:p>
            <a:pPr marL="171450" indent="-171450">
              <a:buFont typeface="Arial" panose="020B0604020202020204" pitchFamily="34" charset="0"/>
              <a:buChar char="•"/>
            </a:pPr>
            <a:r>
              <a:rPr lang="en-US" dirty="0"/>
              <a:t>It’s written to show that Jesus was indeed the Messiah promised, for it was foretold that he would be the son of David</a:t>
            </a:r>
          </a:p>
          <a:p>
            <a:pPr marL="171450" indent="-171450">
              <a:buFont typeface="Arial" panose="020B0604020202020204" pitchFamily="34" charset="0"/>
              <a:buChar char="•"/>
            </a:pPr>
            <a:r>
              <a:rPr lang="en-US" dirty="0"/>
              <a:t>And it is with that in mind that we pick up in verse 18</a:t>
            </a:r>
          </a:p>
        </p:txBody>
      </p:sp>
      <p:sp>
        <p:nvSpPr>
          <p:cNvPr id="4" name="Slide Number Placeholder 3"/>
          <p:cNvSpPr>
            <a:spLocks noGrp="1"/>
          </p:cNvSpPr>
          <p:nvPr>
            <p:ph type="sldNum" sz="quarter" idx="5"/>
          </p:nvPr>
        </p:nvSpPr>
        <p:spPr/>
        <p:txBody>
          <a:bodyPr/>
          <a:lstStyle/>
          <a:p>
            <a:fld id="{B67A22E6-CDA9-6C4E-B3E5-0E15C8ACD5E7}" type="slidenum">
              <a:rPr lang="en-US" smtClean="0"/>
              <a:t>1</a:t>
            </a:fld>
            <a:endParaRPr lang="en-US"/>
          </a:p>
        </p:txBody>
      </p:sp>
    </p:spTree>
    <p:extLst>
      <p:ext uri="{BB962C8B-B14F-4D97-AF65-F5344CB8AC3E}">
        <p14:creationId xmlns:p14="http://schemas.microsoft.com/office/powerpoint/2010/main" val="3135907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01478" y="4400550"/>
            <a:ext cx="6493790" cy="3600450"/>
          </a:xfr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dirty="0">
                <a:effectLst/>
                <a:highlight>
                  <a:srgbClr val="00FF00"/>
                </a:highlight>
                <a:latin typeface="+mn-lt"/>
                <a:cs typeface="Calibri" panose="020F0502020204030204" pitchFamily="34" charset="0"/>
              </a:rPr>
              <a:t>“My evidence that I am saved does not lie in the fact that I preach, or that I do this or that. All my hope lies in this: that Jesus Christ came to save sinners. I am a sinner, I trust Him, therefore He came to save me, and I am saved.” </a:t>
            </a:r>
            <a:br>
              <a:rPr lang="en-AU" sz="1200" b="0" i="0" u="none" strike="noStrike" dirty="0">
                <a:effectLst/>
                <a:highlight>
                  <a:srgbClr val="00FF00"/>
                </a:highlight>
                <a:latin typeface="+mn-lt"/>
                <a:cs typeface="Calibri" panose="020F0502020204030204" pitchFamily="34" charset="0"/>
              </a:rPr>
            </a:br>
            <a:r>
              <a:rPr lang="en-AU" sz="1200" b="0" i="0" u="none" strike="noStrike" dirty="0">
                <a:effectLst/>
                <a:highlight>
                  <a:srgbClr val="00FF00"/>
                </a:highlight>
                <a:latin typeface="+mn-lt"/>
                <a:cs typeface="Calibri" panose="020F0502020204030204" pitchFamily="34" charset="0"/>
              </a:rPr>
              <a:t>Charles Spurgeon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dirty="0">
                <a:effectLst/>
                <a:latin typeface="+mn-lt"/>
                <a:cs typeface="Calibri" panose="020F0502020204030204" pitchFamily="34" charset="0"/>
              </a:rPr>
              <a:t>It’s him Christian, it’s all about him, it’s all about his glory. The very reason we wake up in the morning ought to be that his will be done, that he might be glorified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dirty="0">
                <a:effectLst/>
                <a:latin typeface="+mn-lt"/>
                <a:cs typeface="Calibri" panose="020F0502020204030204" pitchFamily="34" charset="0"/>
              </a:rPr>
              <a:t>It’s all about Christ, he is our greatest treasure, he is our all in all.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dirty="0">
                <a:effectLst/>
                <a:highlight>
                  <a:srgbClr val="00FFFF"/>
                </a:highlight>
                <a:latin typeface="+mn-lt"/>
                <a:cs typeface="Calibri" panose="020F0502020204030204" pitchFamily="34" charset="0"/>
              </a:rPr>
              <a:t>So may you go about your week constantly being reminded and celebrating and praising God that Christ was born to die for your sins, that you might die </a:t>
            </a:r>
            <a:r>
              <a:rPr lang="en-AU" dirty="0">
                <a:highlight>
                  <a:srgbClr val="00FFFF"/>
                </a:highlight>
                <a:cs typeface="Calibri" panose="020F0502020204030204" pitchFamily="34" charset="0"/>
              </a:rPr>
              <a:t>to self and</a:t>
            </a:r>
            <a:r>
              <a:rPr lang="en-AU" sz="1200" b="0" i="0" u="none" strike="noStrike" dirty="0">
                <a:effectLst/>
                <a:highlight>
                  <a:srgbClr val="00FFFF"/>
                </a:highlight>
                <a:latin typeface="+mn-lt"/>
                <a:cs typeface="Calibri" panose="020F0502020204030204" pitchFamily="34" charset="0"/>
              </a:rPr>
              <a:t> live for him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dirty="0">
                <a:effectLst/>
                <a:latin typeface="+mn-lt"/>
                <a:cs typeface="Calibri" panose="020F0502020204030204" pitchFamily="34" charset="0"/>
              </a:rPr>
              <a:t>And to the unbeliever, you are a sinner, in danger of hell, so do not trifle with sin any longer, your eternal destiny is at stake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dirty="0">
                <a:effectLst/>
                <a:latin typeface="+mn-lt"/>
                <a:cs typeface="Calibri" panose="020F0502020204030204" pitchFamily="34" charset="0"/>
              </a:rPr>
              <a:t>You need Jesus Christ, he is your only hope of being saved from sin, so turn from your sins and trust in him, and you will be saved</a:t>
            </a:r>
          </a:p>
          <a:p>
            <a:pPr marR="0" lvl="0" algn="l" defTabSz="914400" rtl="0" eaLnBrk="1" fontAlgn="auto" latinLnBrk="0" hangingPunct="1">
              <a:lnSpc>
                <a:spcPct val="100000"/>
              </a:lnSpc>
              <a:spcBef>
                <a:spcPts val="0"/>
              </a:spcBef>
              <a:spcAft>
                <a:spcPts val="0"/>
              </a:spcAft>
              <a:buClrTx/>
              <a:buSzTx/>
              <a:tabLst/>
              <a:defRPr/>
            </a:pPr>
            <a:endParaRPr lang="en-US" sz="1200" b="0" i="0" u="none" strike="noStrike" dirty="0">
              <a:effectLst/>
              <a:highlight>
                <a:srgbClr val="FFFF00"/>
              </a:highlight>
              <a:latin typeface="+mn-lt"/>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latin typeface="+mn-lt"/>
              <a:cs typeface="Calibri" panose="020F0502020204030204" pitchFamily="34" charset="0"/>
            </a:endParaRPr>
          </a:p>
        </p:txBody>
      </p:sp>
      <p:sp>
        <p:nvSpPr>
          <p:cNvPr id="4" name="Slide Number Placeholder 3"/>
          <p:cNvSpPr>
            <a:spLocks noGrp="1"/>
          </p:cNvSpPr>
          <p:nvPr>
            <p:ph type="sldNum" sz="quarter" idx="5"/>
          </p:nvPr>
        </p:nvSpPr>
        <p:spPr/>
        <p:txBody>
          <a:bodyPr/>
          <a:lstStyle/>
          <a:p>
            <a:fld id="{B67A22E6-CDA9-6C4E-B3E5-0E15C8ACD5E7}" type="slidenum">
              <a:rPr lang="en-US" smtClean="0"/>
              <a:t>10</a:t>
            </a:fld>
            <a:endParaRPr lang="en-US"/>
          </a:p>
        </p:txBody>
      </p:sp>
    </p:spTree>
    <p:extLst>
      <p:ext uri="{BB962C8B-B14F-4D97-AF65-F5344CB8AC3E}">
        <p14:creationId xmlns:p14="http://schemas.microsoft.com/office/powerpoint/2010/main" val="3504196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52425"/>
            <a:ext cx="5486400" cy="3086100"/>
          </a:xfrm>
        </p:spPr>
      </p:sp>
      <p:sp>
        <p:nvSpPr>
          <p:cNvPr id="3" name="Notes Placeholder 2"/>
          <p:cNvSpPr>
            <a:spLocks noGrp="1"/>
          </p:cNvSpPr>
          <p:nvPr>
            <p:ph type="body" idx="1"/>
          </p:nvPr>
        </p:nvSpPr>
        <p:spPr>
          <a:xfrm>
            <a:off x="216976" y="3734123"/>
            <a:ext cx="6478292" cy="5177402"/>
          </a:xfrm>
        </p:spPr>
        <p:txBody>
          <a:bodyPr/>
          <a:lstStyle/>
          <a:p>
            <a:pPr marL="171450" indent="-171450">
              <a:buFont typeface="Arial" panose="020B0604020202020204" pitchFamily="34" charset="0"/>
              <a:buChar char="•"/>
            </a:pPr>
            <a:r>
              <a:rPr lang="en-US" dirty="0">
                <a:highlight>
                  <a:srgbClr val="FFFF00"/>
                </a:highlight>
              </a:rPr>
              <a:t>“Now the birth of Jesus Christ took place in this way” (Matt 1:18a)</a:t>
            </a:r>
            <a:br>
              <a:rPr lang="en-US" dirty="0"/>
            </a:br>
            <a:r>
              <a:rPr lang="en-US" dirty="0"/>
              <a:t>- The word here used for birth, is the same word used in Matt 1:1 for genealogy</a:t>
            </a:r>
            <a:br>
              <a:rPr lang="en-US" dirty="0"/>
            </a:br>
            <a:r>
              <a:rPr lang="en-US" dirty="0"/>
              <a:t>- The previous 14 verses were giving us the genealogy, the ancestry of Jesus Christ from a human perspective to show us that he is indeed the son of David, the rightful king</a:t>
            </a:r>
            <a:br>
              <a:rPr lang="en-US" dirty="0"/>
            </a:br>
            <a:r>
              <a:rPr lang="en-US" dirty="0">
                <a:highlight>
                  <a:srgbClr val="00FFFF"/>
                </a:highlight>
              </a:rPr>
              <a:t>- And now that we understand Jesus’ </a:t>
            </a:r>
            <a:r>
              <a:rPr lang="en-US" b="1" dirty="0">
                <a:highlight>
                  <a:srgbClr val="00FFFF"/>
                </a:highlight>
              </a:rPr>
              <a:t>human </a:t>
            </a:r>
            <a:r>
              <a:rPr lang="en-US" dirty="0">
                <a:highlight>
                  <a:srgbClr val="00FFFF"/>
                </a:highlight>
              </a:rPr>
              <a:t>genealogy, Matthew now wants us to understand that Jesus has a </a:t>
            </a:r>
            <a:r>
              <a:rPr lang="en-US" b="1" dirty="0">
                <a:highlight>
                  <a:srgbClr val="00FFFF"/>
                </a:highlight>
              </a:rPr>
              <a:t>divine </a:t>
            </a:r>
            <a:r>
              <a:rPr lang="en-US" dirty="0">
                <a:highlight>
                  <a:srgbClr val="00FFFF"/>
                </a:highlight>
              </a:rPr>
              <a:t>genealogy</a:t>
            </a:r>
            <a:br>
              <a:rPr lang="en-US" dirty="0"/>
            </a:br>
            <a:r>
              <a:rPr lang="en-US" dirty="0"/>
              <a:t>- But Matthew writes very matter of fact. These verses, this story, is not poetry or wisdom literature, but rather history and theology</a:t>
            </a:r>
            <a:br>
              <a:rPr lang="en-US" dirty="0"/>
            </a:br>
            <a:r>
              <a:rPr lang="en-US" dirty="0"/>
              <a:t>- Because the original story of our Lord and </a:t>
            </a:r>
            <a:r>
              <a:rPr lang="en-US" dirty="0" err="1"/>
              <a:t>Saviour</a:t>
            </a:r>
            <a:r>
              <a:rPr lang="en-US" dirty="0"/>
              <a:t> matters, the gospel depends upon the fact that this all really happened the way the Bible tells us it happened</a:t>
            </a:r>
          </a:p>
          <a:p>
            <a:pPr marL="171450" indent="-171450">
              <a:buFont typeface="Arial" panose="020B0604020202020204" pitchFamily="34" charset="0"/>
              <a:buChar char="•"/>
            </a:pPr>
            <a:r>
              <a:rPr lang="en-US" dirty="0">
                <a:highlight>
                  <a:srgbClr val="FFFF00"/>
                </a:highlight>
              </a:rPr>
              <a:t>“When his mother Mary had been betrothed to Joseph” (Matt 1:18b)</a:t>
            </a:r>
            <a:br>
              <a:rPr lang="en-US" dirty="0"/>
            </a:br>
            <a:r>
              <a:rPr lang="en-US" dirty="0"/>
              <a:t>- Now betrothal was in one sense like what we call engagement today, in that it was the step before marriage</a:t>
            </a:r>
            <a:br>
              <a:rPr lang="en-US" dirty="0"/>
            </a:br>
            <a:r>
              <a:rPr lang="en-US" dirty="0"/>
              <a:t>- But in Jewish culture it was taken far more seriously than the way we do it</a:t>
            </a:r>
            <a:br>
              <a:rPr lang="en-US" dirty="0"/>
            </a:br>
            <a:r>
              <a:rPr lang="en-US" dirty="0">
                <a:highlight>
                  <a:srgbClr val="00FFFF"/>
                </a:highlight>
              </a:rPr>
              <a:t>- A betrothal was a legal agreement, signed by witnesses, and was a year long commitment generally speaking</a:t>
            </a:r>
            <a:br>
              <a:rPr lang="en-US" dirty="0"/>
            </a:br>
            <a:r>
              <a:rPr lang="en-US" dirty="0"/>
              <a:t>- But during this time they were not permitted to have sexual relations, or to live under the same roof, this was not permissible until they were officially married</a:t>
            </a:r>
            <a:br>
              <a:rPr lang="en-US" dirty="0"/>
            </a:br>
            <a:r>
              <a:rPr lang="en-US" dirty="0"/>
              <a:t>- And only a divorce writ could break it. </a:t>
            </a:r>
            <a:br>
              <a:rPr lang="en-US" dirty="0"/>
            </a:br>
            <a:r>
              <a:rPr lang="en-US" dirty="0">
                <a:highlight>
                  <a:srgbClr val="00FFFF"/>
                </a:highlight>
              </a:rPr>
              <a:t>- So we are talking about a very serious, committed relationship</a:t>
            </a:r>
          </a:p>
          <a:p>
            <a:pPr marL="171450" indent="-171450">
              <a:buFont typeface="Arial" panose="020B0604020202020204" pitchFamily="34" charset="0"/>
              <a:buChar char="•"/>
            </a:pPr>
            <a:r>
              <a:rPr lang="en-US" dirty="0">
                <a:highlight>
                  <a:srgbClr val="FFFF00"/>
                </a:highlight>
              </a:rPr>
              <a:t>“Before they came together she was found to be with child” (Matt 1:18c)</a:t>
            </a:r>
            <a:br>
              <a:rPr lang="en-US" dirty="0"/>
            </a:br>
            <a:r>
              <a:rPr lang="en-US" dirty="0"/>
              <a:t>- This is the first of 3 times in these verses that Matthew explicitly makes the point  that Mary is a virgin</a:t>
            </a:r>
            <a:br>
              <a:rPr lang="en-US" dirty="0"/>
            </a:br>
            <a:r>
              <a:rPr lang="en-US" dirty="0"/>
              <a:t>- And it is imperative that Mary be a virgin, firstly because Scripture says that this must be the case, not just in the prophets either</a:t>
            </a:r>
            <a:br>
              <a:rPr lang="en-US" dirty="0"/>
            </a:br>
            <a:r>
              <a:rPr lang="en-US" dirty="0">
                <a:highlight>
                  <a:srgbClr val="00FF00"/>
                </a:highlight>
              </a:rPr>
              <a:t>- It is foretold also in Genesis. If you will go to Genesis 3 and we will read verses 14-15</a:t>
            </a:r>
            <a:br>
              <a:rPr lang="en-US" dirty="0"/>
            </a:br>
            <a:r>
              <a:rPr lang="en-US" dirty="0"/>
              <a:t>- It is her offspring, not his offspring, so Jesus had to be born of woman, but could not be born of man</a:t>
            </a:r>
            <a:br>
              <a:rPr lang="en-US" dirty="0"/>
            </a:br>
            <a:r>
              <a:rPr lang="en-US" dirty="0"/>
              <a:t>- Secondly, because if she isn’t a virgin then Jesus Christ is born in sin, and is just another sinner like you and me</a:t>
            </a:r>
            <a:br>
              <a:rPr lang="en-US" dirty="0"/>
            </a:br>
            <a:r>
              <a:rPr lang="en-US" dirty="0">
                <a:highlight>
                  <a:srgbClr val="00FFFF"/>
                </a:highlight>
              </a:rPr>
              <a:t>- And if he’s born in sin, then he has no righteousness to impute to us, to give to us, meaning we have no hope of ever being reconciled to God, and therefore no gospel</a:t>
            </a:r>
            <a:br>
              <a:rPr lang="en-US" dirty="0"/>
            </a:br>
            <a:r>
              <a:rPr lang="en-US" dirty="0"/>
              <a:t>- But he must be born of woman, in order that he might be fully man. </a:t>
            </a:r>
            <a:br>
              <a:rPr lang="en-US" dirty="0"/>
            </a:br>
            <a:r>
              <a:rPr lang="en-US" dirty="0"/>
              <a:t>- Galatians 4:4-5 says, </a:t>
            </a:r>
            <a:r>
              <a:rPr lang="en-US" b="1" dirty="0">
                <a:highlight>
                  <a:srgbClr val="00FF00"/>
                </a:highlight>
              </a:rPr>
              <a:t>“But when the fullness of time had come, God sent forth his Son, born of woman, born under the law, to redeem those who were under the law, so that we might receive adoptions as sons”</a:t>
            </a:r>
            <a:br>
              <a:rPr lang="en-US" b="1" dirty="0">
                <a:highlight>
                  <a:srgbClr val="00FF00"/>
                </a:highlight>
              </a:rPr>
            </a:br>
            <a:r>
              <a:rPr lang="en-US" dirty="0"/>
              <a:t>- He has to born under the law, he has to be fully man, in order that he might be our substitute,</a:t>
            </a:r>
            <a:br>
              <a:rPr lang="en-US" dirty="0"/>
            </a:br>
            <a:r>
              <a:rPr lang="en-US" dirty="0"/>
              <a:t>- In order that he could take our place in taking on the full wrath of God, and cleansing us from all sins so that we might be adopted into the family of God</a:t>
            </a:r>
            <a:br>
              <a:rPr lang="en-US" dirty="0"/>
            </a:br>
            <a:r>
              <a:rPr lang="en-US" dirty="0">
                <a:highlight>
                  <a:srgbClr val="00FFFF"/>
                </a:highlight>
              </a:rPr>
              <a:t>- Matthew is wanting to make it clear that Jesus is fully man, but Jesus is not born by ordinary means, through ordinary generation</a:t>
            </a:r>
            <a:br>
              <a:rPr lang="en-US" dirty="0"/>
            </a:br>
            <a:r>
              <a:rPr lang="en-US" dirty="0"/>
              <a:t>- But through an extraordinary birth, because he can’t just be fully man in order to completely satisfy the requirements of the law on our behalf, because no man can do this</a:t>
            </a:r>
            <a:br>
              <a:rPr lang="en-US" dirty="0"/>
            </a:br>
            <a:r>
              <a:rPr lang="en-US" dirty="0"/>
              <a:t>- Jesus was like in us in every way, but without sin. So how can that be?</a:t>
            </a:r>
          </a:p>
        </p:txBody>
      </p:sp>
      <p:sp>
        <p:nvSpPr>
          <p:cNvPr id="4" name="Slide Number Placeholder 3"/>
          <p:cNvSpPr>
            <a:spLocks noGrp="1"/>
          </p:cNvSpPr>
          <p:nvPr>
            <p:ph type="sldNum" sz="quarter" idx="5"/>
          </p:nvPr>
        </p:nvSpPr>
        <p:spPr/>
        <p:txBody>
          <a:bodyPr/>
          <a:lstStyle/>
          <a:p>
            <a:fld id="{B67A22E6-CDA9-6C4E-B3E5-0E15C8ACD5E7}" type="slidenum">
              <a:rPr lang="en-US" smtClean="0"/>
              <a:t>2</a:t>
            </a:fld>
            <a:endParaRPr lang="en-US"/>
          </a:p>
        </p:txBody>
      </p:sp>
    </p:spTree>
    <p:extLst>
      <p:ext uri="{BB962C8B-B14F-4D97-AF65-F5344CB8AC3E}">
        <p14:creationId xmlns:p14="http://schemas.microsoft.com/office/powerpoint/2010/main" val="3014491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a:xfrm>
            <a:off x="154983" y="3749675"/>
            <a:ext cx="6586779" cy="5270339"/>
          </a:xfrm>
        </p:spPr>
        <p:txBody>
          <a:bodyPr/>
          <a:lstStyle/>
          <a:p>
            <a:pPr marL="171450" indent="-171450">
              <a:buFont typeface="Arial" panose="020B0604020202020204" pitchFamily="34" charset="0"/>
              <a:buChar char="•"/>
            </a:pPr>
            <a:r>
              <a:rPr lang="en-US" dirty="0">
                <a:highlight>
                  <a:srgbClr val="FFFF00"/>
                </a:highlight>
              </a:rPr>
              <a:t>“From the Holy Spirit” (Matt 1:18d)</a:t>
            </a:r>
            <a:br>
              <a:rPr lang="en-US" dirty="0"/>
            </a:br>
            <a:r>
              <a:rPr lang="en-US" dirty="0"/>
              <a:t>- Jesus is conceived of the Holy Spirit in the womb of the virgin Mary. </a:t>
            </a:r>
            <a:br>
              <a:rPr lang="en-US" dirty="0"/>
            </a:br>
            <a:r>
              <a:rPr lang="en-US" dirty="0"/>
              <a:t>- This isn’t pre-marital, sinful or scandalous. This is a divine act in which God the Holy Spirit places Christ inside of her womb, which is how we get the divine nature of Jesus Christ</a:t>
            </a:r>
            <a:br>
              <a:rPr lang="en-US" dirty="0"/>
            </a:br>
            <a:r>
              <a:rPr lang="en-US" dirty="0">
                <a:highlight>
                  <a:srgbClr val="00FFFF"/>
                </a:highlight>
              </a:rPr>
              <a:t>- Jesus is born of a woman, that he might be human, but not of man so that he would not be born sinful</a:t>
            </a:r>
            <a:br>
              <a:rPr lang="en-US" dirty="0"/>
            </a:br>
            <a:r>
              <a:rPr lang="en-US" dirty="0"/>
              <a:t>- And is conceived of the Holy Spirit that he would be fully God, meaning that he could live a perfect sinless life, satisfying the requirements of the law</a:t>
            </a:r>
            <a:br>
              <a:rPr lang="en-US" dirty="0"/>
            </a:br>
            <a:r>
              <a:rPr lang="en-US" dirty="0"/>
              <a:t>- The Holy Spirit was always doing the work of creation.</a:t>
            </a:r>
            <a:br>
              <a:rPr lang="en-US" dirty="0"/>
            </a:br>
            <a:r>
              <a:rPr lang="en-US" dirty="0">
                <a:highlight>
                  <a:srgbClr val="00FFFF"/>
                </a:highlight>
              </a:rPr>
              <a:t>- In Genesis 1, God the Holy Spirit, hovered over the emptiness and created everything</a:t>
            </a:r>
            <a:br>
              <a:rPr lang="en-US" dirty="0"/>
            </a:br>
            <a:r>
              <a:rPr lang="en-US" dirty="0"/>
              <a:t>- In Acts 1 he moved upon the people gathered in the upper room to create the church</a:t>
            </a:r>
            <a:br>
              <a:rPr lang="en-US" dirty="0"/>
            </a:br>
            <a:r>
              <a:rPr lang="en-US" dirty="0"/>
              <a:t>- And through the preaching of the gospel, the regenerating work of the Holy Spirit works upon a dead, hard-hearted sinner like me, and causes me to be born again to a living hope in Christ Jesus</a:t>
            </a:r>
            <a:br>
              <a:rPr lang="en-US" dirty="0"/>
            </a:br>
            <a:r>
              <a:rPr lang="en-US" dirty="0">
                <a:highlight>
                  <a:srgbClr val="00FFFF"/>
                </a:highlight>
              </a:rPr>
              <a:t>- Making me a new creation, creating in me a new heart, that I might die to self and live for Christ</a:t>
            </a:r>
            <a:br>
              <a:rPr lang="en-US" dirty="0"/>
            </a:br>
            <a:r>
              <a:rPr lang="en-US" dirty="0"/>
              <a:t>- So whilst this is miraculous, this is simply what the Holy Spirit does</a:t>
            </a:r>
          </a:p>
          <a:p>
            <a:pPr marL="171450" indent="-171450">
              <a:buFont typeface="Arial" panose="020B0604020202020204" pitchFamily="34" charset="0"/>
              <a:buChar char="•"/>
            </a:pPr>
            <a:r>
              <a:rPr lang="en-US" dirty="0">
                <a:highlight>
                  <a:srgbClr val="FFFF00"/>
                </a:highlight>
              </a:rPr>
              <a:t>“And her husband Joseph, being a just man and unwilling to put her to shame, resolved to divorce her quietly” (Matt 1:19)</a:t>
            </a:r>
            <a:br>
              <a:rPr lang="en-US" dirty="0"/>
            </a:br>
            <a:r>
              <a:rPr lang="en-US" dirty="0"/>
              <a:t>- Firstly, notice once again how seriously this betrothal stage is, Joseph is already being called Mary’s husband</a:t>
            </a:r>
            <a:br>
              <a:rPr lang="en-US" dirty="0"/>
            </a:br>
            <a:r>
              <a:rPr lang="en-US" dirty="0"/>
              <a:t>- And Joseph was a just man, or other translations have it saying that he was a righteous man.</a:t>
            </a:r>
            <a:br>
              <a:rPr lang="en-US" dirty="0"/>
            </a:br>
            <a:r>
              <a:rPr lang="en-US" dirty="0">
                <a:highlight>
                  <a:srgbClr val="00FFFF"/>
                </a:highlight>
              </a:rPr>
              <a:t>- Meaning that he was a man of God’s law, he was careful to do what the law of God said</a:t>
            </a:r>
            <a:br>
              <a:rPr lang="en-US" dirty="0"/>
            </a:br>
            <a:r>
              <a:rPr lang="en-US" dirty="0"/>
              <a:t>- But he wasn’t like the Pharisees in that he cared only about obeying the letter of the law, but he cared about the heart, the intent behind the law</a:t>
            </a:r>
            <a:br>
              <a:rPr lang="en-US" dirty="0"/>
            </a:br>
            <a:r>
              <a:rPr lang="en-US" dirty="0"/>
              <a:t>- He wasn’t devoid of compassion, but what we see here is a man who was merciful</a:t>
            </a:r>
            <a:br>
              <a:rPr lang="en-US" dirty="0"/>
            </a:br>
            <a:r>
              <a:rPr lang="en-US" dirty="0">
                <a:highlight>
                  <a:srgbClr val="00FFFF"/>
                </a:highlight>
              </a:rPr>
              <a:t>- For he sees his wife, pregnant, and at this point, he knows its not his so she must have committed adultery, at least in his eyes</a:t>
            </a:r>
            <a:br>
              <a:rPr lang="en-US" dirty="0"/>
            </a:br>
            <a:r>
              <a:rPr lang="en-US" dirty="0"/>
              <a:t>- He could have had her stoned, or at the very least publicly humiliated her</a:t>
            </a:r>
            <a:br>
              <a:rPr lang="en-US" dirty="0"/>
            </a:br>
            <a:r>
              <a:rPr lang="en-US" dirty="0"/>
              <a:t>- But instead he resolved to divorce her quietly. He cared about the law of God, but he also loved Mary. </a:t>
            </a:r>
            <a:br>
              <a:rPr lang="en-US" dirty="0"/>
            </a:br>
            <a:r>
              <a:rPr lang="en-US" dirty="0">
                <a:highlight>
                  <a:srgbClr val="00FFFF"/>
                </a:highlight>
              </a:rPr>
              <a:t>- And so in order for her to maintain some dignity he would do it as quietly as possible</a:t>
            </a:r>
            <a:br>
              <a:rPr lang="en-US" dirty="0"/>
            </a:br>
            <a:r>
              <a:rPr lang="en-US" dirty="0"/>
              <a:t>- Which would require 2 or 3 witnesses to sign the divorce writ</a:t>
            </a:r>
            <a:br>
              <a:rPr lang="en-US" dirty="0"/>
            </a:br>
            <a:r>
              <a:rPr lang="en-US" dirty="0"/>
              <a:t>- But things were not as they seemed</a:t>
            </a:r>
          </a:p>
          <a:p>
            <a:pPr marL="171450" indent="-171450">
              <a:buFont typeface="Arial" panose="020B0604020202020204" pitchFamily="34" charset="0"/>
              <a:buChar char="•"/>
            </a:pPr>
            <a:r>
              <a:rPr lang="en-US" dirty="0">
                <a:highlight>
                  <a:srgbClr val="FFFF00"/>
                </a:highlight>
              </a:rPr>
              <a:t>Matthew records the details of Jesus’ birth in a deliberate historical, and theological way, because this truth is imperative to the gospel that we proclaim</a:t>
            </a:r>
            <a:br>
              <a:rPr lang="en-US" dirty="0"/>
            </a:br>
            <a:r>
              <a:rPr lang="en-US" dirty="0"/>
              <a:t>- Yes the birth of Jesus is miraculous, it goes against the very laws of nature, but that’s the kind of God we serve, an all-powerful God</a:t>
            </a:r>
            <a:br>
              <a:rPr lang="en-US" dirty="0"/>
            </a:br>
            <a:r>
              <a:rPr lang="en-US" dirty="0"/>
              <a:t>- And yes it is extraordinary in whatever way you look it. But it is no fairytale or myth</a:t>
            </a:r>
            <a:br>
              <a:rPr lang="en-US" dirty="0"/>
            </a:br>
            <a:r>
              <a:rPr lang="en-US" dirty="0">
                <a:highlight>
                  <a:srgbClr val="00FFFF"/>
                </a:highlight>
              </a:rPr>
              <a:t>- Matthew goes to great lengths to carefully preserve the origins of Jesus birth in order that we might believe</a:t>
            </a:r>
            <a:br>
              <a:rPr lang="en-US" dirty="0"/>
            </a:br>
            <a:r>
              <a:rPr lang="en-US" dirty="0"/>
              <a:t>- Because only if Jesus is both fully God and fully man do we have a gospel</a:t>
            </a:r>
            <a:br>
              <a:rPr lang="en-US" dirty="0"/>
            </a:br>
            <a:endParaRPr lang="en-US" dirty="0"/>
          </a:p>
        </p:txBody>
      </p:sp>
      <p:sp>
        <p:nvSpPr>
          <p:cNvPr id="4" name="Slide Number Placeholder 3"/>
          <p:cNvSpPr>
            <a:spLocks noGrp="1"/>
          </p:cNvSpPr>
          <p:nvPr>
            <p:ph type="sldNum" sz="quarter" idx="5"/>
          </p:nvPr>
        </p:nvSpPr>
        <p:spPr/>
        <p:txBody>
          <a:bodyPr/>
          <a:lstStyle/>
          <a:p>
            <a:fld id="{B67A22E6-CDA9-6C4E-B3E5-0E15C8ACD5E7}" type="slidenum">
              <a:rPr lang="en-US" smtClean="0"/>
              <a:t>3</a:t>
            </a:fld>
            <a:endParaRPr lang="en-US"/>
          </a:p>
        </p:txBody>
      </p:sp>
    </p:spTree>
    <p:extLst>
      <p:ext uri="{BB962C8B-B14F-4D97-AF65-F5344CB8AC3E}">
        <p14:creationId xmlns:p14="http://schemas.microsoft.com/office/powerpoint/2010/main" val="3692703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06388"/>
            <a:ext cx="5486400" cy="3086100"/>
          </a:xfrm>
        </p:spPr>
      </p:sp>
      <p:sp>
        <p:nvSpPr>
          <p:cNvPr id="3" name="Notes Placeholder 2"/>
          <p:cNvSpPr>
            <a:spLocks noGrp="1"/>
          </p:cNvSpPr>
          <p:nvPr>
            <p:ph type="body" idx="1"/>
          </p:nvPr>
        </p:nvSpPr>
        <p:spPr>
          <a:xfrm>
            <a:off x="143359" y="3641132"/>
            <a:ext cx="6571281" cy="5196479"/>
          </a:xfrm>
        </p:spPr>
        <p:txBody>
          <a:bodyPr/>
          <a:lstStyle/>
          <a:p>
            <a:pPr marL="171450" indent="-171450">
              <a:buFont typeface="Arial" panose="020B0604020202020204" pitchFamily="34" charset="0"/>
              <a:buChar char="•"/>
            </a:pPr>
            <a:r>
              <a:rPr lang="en-US" dirty="0">
                <a:highlight>
                  <a:srgbClr val="FFFF00"/>
                </a:highlight>
              </a:rPr>
              <a:t>“But as he considered these things, behold, an angel of the Lord appeared to him in a dream, saying” (Matt 1:20a)</a:t>
            </a:r>
            <a:br>
              <a:rPr lang="en-US" dirty="0"/>
            </a:br>
            <a:r>
              <a:rPr lang="en-US" dirty="0"/>
              <a:t>- To consider, in the Greek is a verb, which means to reflect, he was thinking through whether or not he should divorce her,  and how he would go about it if he does</a:t>
            </a:r>
            <a:br>
              <a:rPr lang="en-US" dirty="0"/>
            </a:br>
            <a:r>
              <a:rPr lang="en-US" dirty="0"/>
              <a:t>- And then behold an angel of the Lord appears. </a:t>
            </a:r>
            <a:br>
              <a:rPr lang="en-US" dirty="0"/>
            </a:br>
            <a:r>
              <a:rPr lang="en-US" dirty="0">
                <a:highlight>
                  <a:srgbClr val="00FFFF"/>
                </a:highlight>
              </a:rPr>
              <a:t>- Matthew in using the word behold is wanting to get the readers attention, to alarm them, because something truly awesome is about to happen</a:t>
            </a:r>
            <a:br>
              <a:rPr lang="en-US" dirty="0"/>
            </a:br>
            <a:r>
              <a:rPr lang="en-US" dirty="0"/>
              <a:t>- God in His sovereignty intervenes, because it is God who is in control, it is God’s will that will never fail</a:t>
            </a:r>
            <a:br>
              <a:rPr lang="en-US" dirty="0"/>
            </a:br>
            <a:r>
              <a:rPr lang="en-US" dirty="0"/>
              <a:t>- And his intervention consists of sending one of His messengers, sending an angel to appear to Joseph in a dream</a:t>
            </a:r>
          </a:p>
          <a:p>
            <a:pPr marL="171450" indent="-171450">
              <a:buFont typeface="Arial" panose="020B0604020202020204" pitchFamily="34" charset="0"/>
              <a:buChar char="•"/>
            </a:pPr>
            <a:r>
              <a:rPr lang="en-US" dirty="0">
                <a:highlight>
                  <a:srgbClr val="FFFF00"/>
                </a:highlight>
              </a:rPr>
              <a:t>“Joseph, son of David, do not fear to take Mary as your wife” (Matt 1:20b)</a:t>
            </a:r>
            <a:br>
              <a:rPr lang="en-US" dirty="0"/>
            </a:br>
            <a:r>
              <a:rPr lang="en-US" dirty="0"/>
              <a:t>- The angel begins by reminding Joseph of his lineage which traces back to David</a:t>
            </a:r>
            <a:br>
              <a:rPr lang="en-US" dirty="0"/>
            </a:br>
            <a:r>
              <a:rPr lang="en-US" dirty="0"/>
              <a:t>- Which points the reader back to the genealogy and the necessity of Joseph adopting Jesus as his own son in order that Scripture might be fulfilled</a:t>
            </a:r>
            <a:br>
              <a:rPr lang="en-US" dirty="0"/>
            </a:br>
            <a:r>
              <a:rPr lang="en-US" dirty="0">
                <a:highlight>
                  <a:srgbClr val="00FFFF"/>
                </a:highlight>
              </a:rPr>
              <a:t>- Divorcing Mary was not in God’s plan, and so the angel tells Joseph to take Mary as his wife and to not fear </a:t>
            </a:r>
            <a:br>
              <a:rPr lang="en-US" dirty="0"/>
            </a:br>
            <a:r>
              <a:rPr lang="en-US" dirty="0"/>
              <a:t>- Don’t be afraid of the insults that will be thrown at you. Don’t worry about the hit both of your reputations will take</a:t>
            </a:r>
          </a:p>
          <a:p>
            <a:pPr marL="171450" indent="-171450">
              <a:buFont typeface="Arial" panose="020B0604020202020204" pitchFamily="34" charset="0"/>
              <a:buChar char="•"/>
            </a:pPr>
            <a:r>
              <a:rPr lang="en-US" dirty="0">
                <a:highlight>
                  <a:srgbClr val="FFFF00"/>
                </a:highlight>
              </a:rPr>
              <a:t>“For that which is conceived in her is from the Holy Spirit” (Matt 1:20c)</a:t>
            </a:r>
            <a:br>
              <a:rPr lang="en-US" dirty="0"/>
            </a:br>
            <a:r>
              <a:rPr lang="en-US" dirty="0"/>
              <a:t>- Again, we are reminded of the fact that this child is no creation of man, of ordinary means, this child would be a child like no other</a:t>
            </a:r>
            <a:br>
              <a:rPr lang="en-US" dirty="0"/>
            </a:br>
            <a:r>
              <a:rPr lang="en-US" dirty="0"/>
              <a:t>- Because this child is conceived of the Holy Spirit. </a:t>
            </a:r>
            <a:br>
              <a:rPr lang="en-US" dirty="0"/>
            </a:br>
            <a:r>
              <a:rPr lang="en-US" dirty="0">
                <a:highlight>
                  <a:srgbClr val="00FFFF"/>
                </a:highlight>
              </a:rPr>
              <a:t>- Can you imagine the emotions and thoughts going through Joseph’s mind at this point?</a:t>
            </a:r>
            <a:br>
              <a:rPr lang="en-US" dirty="0"/>
            </a:br>
            <a:r>
              <a:rPr lang="en-US" dirty="0"/>
              <a:t>- He is probably both equally relieved that Mary didn’t in fact cheat on him, </a:t>
            </a:r>
            <a:br>
              <a:rPr lang="en-US" dirty="0"/>
            </a:br>
            <a:r>
              <a:rPr lang="en-US" dirty="0"/>
              <a:t>- But also simultaneously terrified because the child that he was going to have raise is fully God and fully man</a:t>
            </a:r>
          </a:p>
        </p:txBody>
      </p:sp>
      <p:sp>
        <p:nvSpPr>
          <p:cNvPr id="4" name="Slide Number Placeholder 3"/>
          <p:cNvSpPr>
            <a:spLocks noGrp="1"/>
          </p:cNvSpPr>
          <p:nvPr>
            <p:ph type="sldNum" sz="quarter" idx="5"/>
          </p:nvPr>
        </p:nvSpPr>
        <p:spPr/>
        <p:txBody>
          <a:bodyPr/>
          <a:lstStyle/>
          <a:p>
            <a:fld id="{B67A22E6-CDA9-6C4E-B3E5-0E15C8ACD5E7}" type="slidenum">
              <a:rPr lang="en-US" smtClean="0"/>
              <a:t>4</a:t>
            </a:fld>
            <a:endParaRPr lang="en-US"/>
          </a:p>
        </p:txBody>
      </p:sp>
    </p:spTree>
    <p:extLst>
      <p:ext uri="{BB962C8B-B14F-4D97-AF65-F5344CB8AC3E}">
        <p14:creationId xmlns:p14="http://schemas.microsoft.com/office/powerpoint/2010/main" val="831848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36550"/>
            <a:ext cx="5486400" cy="3086100"/>
          </a:xfrm>
        </p:spPr>
      </p:sp>
      <p:sp>
        <p:nvSpPr>
          <p:cNvPr id="3" name="Notes Placeholder 2"/>
          <p:cNvSpPr>
            <a:spLocks noGrp="1"/>
          </p:cNvSpPr>
          <p:nvPr>
            <p:ph type="body" idx="1"/>
          </p:nvPr>
        </p:nvSpPr>
        <p:spPr>
          <a:xfrm>
            <a:off x="216977" y="3672128"/>
            <a:ext cx="6462792" cy="5270394"/>
          </a:xfrm>
        </p:spPr>
        <p:txBody>
          <a:bodyPr/>
          <a:lstStyle/>
          <a:p>
            <a:pPr marL="171450" indent="-171450">
              <a:buFont typeface="Arial" panose="020B0604020202020204" pitchFamily="34" charset="0"/>
              <a:buChar char="•"/>
            </a:pPr>
            <a:r>
              <a:rPr lang="en-US" dirty="0">
                <a:highlight>
                  <a:srgbClr val="FFFF00"/>
                </a:highlight>
              </a:rPr>
              <a:t>“She will bear a son, and you shall call his name Jesus” (Matt 1:21a)</a:t>
            </a:r>
            <a:br>
              <a:rPr lang="en-US" dirty="0"/>
            </a:br>
            <a:r>
              <a:rPr lang="en-US" dirty="0"/>
              <a:t>- Once again, very deliberately it is written that </a:t>
            </a:r>
            <a:r>
              <a:rPr lang="en-US" b="1" dirty="0"/>
              <a:t>she</a:t>
            </a:r>
            <a:r>
              <a:rPr lang="en-US" dirty="0"/>
              <a:t> will bear a son. This child is not Joseph’s, he had no role to play in Jesus’ divine conception</a:t>
            </a:r>
            <a:br>
              <a:rPr lang="en-US" dirty="0"/>
            </a:br>
            <a:r>
              <a:rPr lang="en-US" dirty="0"/>
              <a:t>- But he would be the one to name him and in doing so, declaring that this child is his through adoption, not by blood</a:t>
            </a:r>
            <a:br>
              <a:rPr lang="en-US" dirty="0"/>
            </a:br>
            <a:r>
              <a:rPr lang="en-US" dirty="0">
                <a:highlight>
                  <a:srgbClr val="00FFFF"/>
                </a:highlight>
              </a:rPr>
              <a:t>- And the very name declares the mission of Jesus, because the name Jesus means Yahweh which is “salvation”, or “the Lord saves”</a:t>
            </a:r>
            <a:br>
              <a:rPr lang="en-US" dirty="0"/>
            </a:br>
            <a:r>
              <a:rPr lang="en-US" dirty="0"/>
              <a:t>- This is the deliverer. And there were many Jews who thought that the Messiah was coming to save them from their oppressors, from the rule of the Roman empire</a:t>
            </a:r>
            <a:br>
              <a:rPr lang="en-US" dirty="0"/>
            </a:br>
            <a:r>
              <a:rPr lang="en-US" dirty="0"/>
              <a:t>- Perhaps there are people here today, or around the world today, who like that Jesus is a </a:t>
            </a:r>
            <a:r>
              <a:rPr lang="en-US" dirty="0" err="1"/>
              <a:t>Saviour</a:t>
            </a:r>
            <a:r>
              <a:rPr lang="en-US" dirty="0"/>
              <a:t>, but only if it means that he saves us from the fact that our bank account is empty</a:t>
            </a:r>
            <a:br>
              <a:rPr lang="en-US" dirty="0"/>
            </a:br>
            <a:r>
              <a:rPr lang="en-US" dirty="0">
                <a:highlight>
                  <a:srgbClr val="00FFFF"/>
                </a:highlight>
              </a:rPr>
              <a:t>- Or that he would save us from the marriage that we are stuck in, or our depression, all the sickness that is in the world, breakdown of relationships</a:t>
            </a:r>
            <a:br>
              <a:rPr lang="en-US" dirty="0"/>
            </a:br>
            <a:r>
              <a:rPr lang="en-US" dirty="0"/>
              <a:t>- But that’s not what we need most, that’s not our greatest problem, because if all of these things could be fixed it would be for nothing</a:t>
            </a:r>
            <a:br>
              <a:rPr lang="en-US" dirty="0"/>
            </a:br>
            <a:r>
              <a:rPr lang="en-US" dirty="0"/>
              <a:t>- Because we would still have no way, no hope of ever being reconciled to God</a:t>
            </a:r>
            <a:br>
              <a:rPr lang="en-US" dirty="0"/>
            </a:br>
            <a:r>
              <a:rPr lang="en-US" dirty="0">
                <a:highlight>
                  <a:srgbClr val="00FFFF"/>
                </a:highlight>
              </a:rPr>
              <a:t>- But we in fact have a greater message to proclaim to the world</a:t>
            </a:r>
          </a:p>
          <a:p>
            <a:pPr marL="171450" indent="-171450">
              <a:buFont typeface="Arial" panose="020B0604020202020204" pitchFamily="34" charset="0"/>
              <a:buChar char="•"/>
            </a:pPr>
            <a:r>
              <a:rPr lang="en-US" dirty="0">
                <a:highlight>
                  <a:srgbClr val="FFFF00"/>
                </a:highlight>
              </a:rPr>
              <a:t>“for he will save his people from their sins” (Matt 1:21b)</a:t>
            </a:r>
            <a:br>
              <a:rPr lang="en-US" dirty="0"/>
            </a:br>
            <a:r>
              <a:rPr lang="en-US" dirty="0"/>
              <a:t>- To Joseph, and the original intended audience of the Jewish people, </a:t>
            </a:r>
            <a:r>
              <a:rPr lang="en-US" b="1" dirty="0"/>
              <a:t>“his people” </a:t>
            </a:r>
            <a:r>
              <a:rPr lang="en-US" dirty="0"/>
              <a:t>would refer to the Jews, to Israel in their minds</a:t>
            </a:r>
            <a:br>
              <a:rPr lang="en-US" dirty="0"/>
            </a:br>
            <a:r>
              <a:rPr lang="en-US" dirty="0"/>
              <a:t>- And this is certainly true, that Jesus is the Messiah, the fulfilment of God’s promises</a:t>
            </a:r>
            <a:br>
              <a:rPr lang="en-US" dirty="0"/>
            </a:br>
            <a:r>
              <a:rPr lang="en-US" dirty="0">
                <a:highlight>
                  <a:srgbClr val="00FFFF"/>
                </a:highlight>
              </a:rPr>
              <a:t>- And because He is a faithful God, who always keeps His promises, who is a covenant keeping God</a:t>
            </a:r>
            <a:br>
              <a:rPr lang="en-US" dirty="0"/>
            </a:br>
            <a:r>
              <a:rPr lang="en-US" dirty="0"/>
              <a:t>- We know that this most certainly points to the fact that God is not done with Israel, His chosen people </a:t>
            </a:r>
            <a:br>
              <a:rPr lang="en-US" dirty="0"/>
            </a:br>
            <a:r>
              <a:rPr lang="en-US" dirty="0"/>
              <a:t>- And that this is indeed the king who will sit on the throne of David</a:t>
            </a:r>
            <a:br>
              <a:rPr lang="en-US" dirty="0"/>
            </a:br>
            <a:r>
              <a:rPr lang="en-US" dirty="0">
                <a:highlight>
                  <a:srgbClr val="00FFFF"/>
                </a:highlight>
              </a:rPr>
              <a:t>- But as Matthew’s gospel unfolds we begin to discover that the message that Jesus saves extends to the Gentiles, that’s you and me. Jesus was born to save us from our sins</a:t>
            </a:r>
            <a:br>
              <a:rPr lang="en-US" dirty="0"/>
            </a:br>
            <a:r>
              <a:rPr lang="en-US" dirty="0"/>
              <a:t>- Our first link to Jesus is our sins</a:t>
            </a:r>
            <a:br>
              <a:rPr lang="en-US" dirty="0"/>
            </a:br>
            <a:r>
              <a:rPr lang="en-US" dirty="0">
                <a:highlight>
                  <a:srgbClr val="00FF00"/>
                </a:highlight>
              </a:rPr>
              <a:t>- Charles Spurgeon puts it like this, “</a:t>
            </a:r>
            <a:r>
              <a:rPr lang="en-AU" b="1" i="0" u="none" strike="noStrike" dirty="0">
                <a:solidFill>
                  <a:srgbClr val="181818"/>
                </a:solidFill>
                <a:effectLst/>
                <a:highlight>
                  <a:srgbClr val="00FF00"/>
                </a:highlight>
              </a:rPr>
              <a:t>Jesus didn’t die for our righteousness but died for our sins. He didn’t come to save us because we were worth saving, but because we were utterly worthless, ruined, and undone. He didn’t come to earth because of anything we’ve done to merit His love, but solely for reasons which He fetched from the depths of His own divine love (Romans 5:8). In His time He died for those whom He describes, not as godly, but as ungodly.”</a:t>
            </a:r>
            <a:br>
              <a:rPr lang="en-US" dirty="0"/>
            </a:br>
            <a:r>
              <a:rPr lang="en-US" dirty="0"/>
              <a:t>- The one thing that could separate us from God forever, the one thing that brought death into this world, is the very reason that evil exists in this world, and will take us all into the pits of hell apart from the grace of God</a:t>
            </a:r>
            <a:br>
              <a:rPr lang="en-US" dirty="0"/>
            </a:br>
            <a:r>
              <a:rPr lang="en-US" dirty="0"/>
              <a:t>- That one thing is sin. Whilst you may long to be free from all the trials and struggles of this world, you have no greater need of salvation than of that from sin</a:t>
            </a:r>
            <a:br>
              <a:rPr lang="en-US" dirty="0"/>
            </a:br>
            <a:r>
              <a:rPr lang="en-US" dirty="0">
                <a:highlight>
                  <a:srgbClr val="00FFFF"/>
                </a:highlight>
              </a:rPr>
              <a:t>- You need be saved from sin </a:t>
            </a:r>
            <a:br>
              <a:rPr lang="en-US" dirty="0"/>
            </a:br>
            <a:r>
              <a:rPr lang="en-US" dirty="0"/>
              <a:t>- If we would but see how sinful, and miserable and how desperately in need we are of Jesus Christ and being saved from our sins</a:t>
            </a:r>
            <a:br>
              <a:rPr lang="en-US" dirty="0"/>
            </a:br>
            <a:r>
              <a:rPr lang="en-US" dirty="0"/>
              <a:t>- Then we would do nothing short of fleeing to the cross, and repenting and trusting in Jesus and we would long to stay there</a:t>
            </a:r>
            <a:br>
              <a:rPr lang="en-US" dirty="0"/>
            </a:br>
            <a:r>
              <a:rPr lang="en-US" dirty="0">
                <a:highlight>
                  <a:srgbClr val="00FFFF"/>
                </a:highlight>
              </a:rPr>
              <a:t>- Because we would understand that apart from the mercy and grace of God, as shown on the cross we have nothing </a:t>
            </a:r>
            <a:br>
              <a:rPr lang="en-US" dirty="0"/>
            </a:br>
            <a:r>
              <a:rPr lang="en-US" dirty="0"/>
              <a:t>- Because we discover, upon that cross the curse of sin has been broken. And that in Christ we are set free from the bondage of sin, in order that we might become children of God</a:t>
            </a:r>
          </a:p>
          <a:p>
            <a:pPr marL="171450" indent="-171450">
              <a:buFont typeface="Arial" panose="020B0604020202020204" pitchFamily="34" charset="0"/>
              <a:buChar char="•"/>
            </a:pPr>
            <a:r>
              <a:rPr lang="en-US" dirty="0">
                <a:highlight>
                  <a:srgbClr val="FFFF00"/>
                </a:highlight>
              </a:rPr>
              <a:t>Jesus’ birth matters because Jesus is the </a:t>
            </a:r>
            <a:r>
              <a:rPr lang="en-US" dirty="0" err="1">
                <a:highlight>
                  <a:srgbClr val="FFFF00"/>
                </a:highlight>
              </a:rPr>
              <a:t>Saviour</a:t>
            </a:r>
            <a:r>
              <a:rPr lang="en-US" dirty="0">
                <a:highlight>
                  <a:srgbClr val="FFFF00"/>
                </a:highlight>
              </a:rPr>
              <a:t> </a:t>
            </a:r>
            <a:br>
              <a:rPr lang="en-US" dirty="0"/>
            </a:br>
            <a:r>
              <a:rPr lang="en-US" dirty="0"/>
              <a:t>- Because if Jesus is only human, then he’s born in sin and we have no hope, and his death on the cross was deserved</a:t>
            </a:r>
            <a:br>
              <a:rPr lang="en-US" dirty="0"/>
            </a:br>
            <a:r>
              <a:rPr lang="en-US" dirty="0"/>
              <a:t>- And if Jesus is simply fully God, then he cannot be our substitute, for he must become a man, be born under the law, in order that he might redeem those who are under the law</a:t>
            </a:r>
            <a:br>
              <a:rPr lang="en-US" dirty="0"/>
            </a:br>
            <a:r>
              <a:rPr lang="en-US" dirty="0">
                <a:highlight>
                  <a:srgbClr val="00FFFF"/>
                </a:highlight>
              </a:rPr>
              <a:t>- But praise God, that Jesus Christ, our Lord and </a:t>
            </a:r>
            <a:r>
              <a:rPr lang="en-US" dirty="0" err="1">
                <a:highlight>
                  <a:srgbClr val="00FFFF"/>
                </a:highlight>
              </a:rPr>
              <a:t>Saviour</a:t>
            </a:r>
            <a:r>
              <a:rPr lang="en-US" dirty="0">
                <a:highlight>
                  <a:srgbClr val="00FFFF"/>
                </a:highlight>
              </a:rPr>
              <a:t>, is both fully God and fully man. </a:t>
            </a:r>
            <a:br>
              <a:rPr lang="en-US" dirty="0">
                <a:highlight>
                  <a:srgbClr val="00FFFF"/>
                </a:highlight>
              </a:rPr>
            </a:br>
            <a:r>
              <a:rPr lang="en-US" dirty="0"/>
              <a:t>- Like us in every way, but his record is clean</a:t>
            </a:r>
            <a:br>
              <a:rPr lang="en-US" dirty="0"/>
            </a:br>
            <a:r>
              <a:rPr lang="en-US" dirty="0"/>
              <a:t>- And when we believe in him, he takes our sin-stained record, and we receive his clean, perfect record, cleansing us from all our sins in order that we might be made right with God</a:t>
            </a:r>
            <a:br>
              <a:rPr lang="en-US" dirty="0"/>
            </a:br>
            <a:r>
              <a:rPr lang="en-US" dirty="0">
                <a:highlight>
                  <a:srgbClr val="00FFFF"/>
                </a:highlight>
              </a:rPr>
              <a:t>- And so we must not be so quick to part with the doctrine of the virgin birth for the sake of unity, because it is essential and foundational to the gospel</a:t>
            </a:r>
          </a:p>
        </p:txBody>
      </p:sp>
      <p:sp>
        <p:nvSpPr>
          <p:cNvPr id="4" name="Slide Number Placeholder 3"/>
          <p:cNvSpPr>
            <a:spLocks noGrp="1"/>
          </p:cNvSpPr>
          <p:nvPr>
            <p:ph type="sldNum" sz="quarter" idx="5"/>
          </p:nvPr>
        </p:nvSpPr>
        <p:spPr/>
        <p:txBody>
          <a:bodyPr/>
          <a:lstStyle/>
          <a:p>
            <a:fld id="{B67A22E6-CDA9-6C4E-B3E5-0E15C8ACD5E7}" type="slidenum">
              <a:rPr lang="en-US" smtClean="0"/>
              <a:t>5</a:t>
            </a:fld>
            <a:endParaRPr lang="en-US" dirty="0"/>
          </a:p>
        </p:txBody>
      </p:sp>
    </p:spTree>
    <p:extLst>
      <p:ext uri="{BB962C8B-B14F-4D97-AF65-F5344CB8AC3E}">
        <p14:creationId xmlns:p14="http://schemas.microsoft.com/office/powerpoint/2010/main" val="1827245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336550"/>
            <a:ext cx="5486400" cy="3086100"/>
          </a:xfrm>
        </p:spPr>
      </p:sp>
      <p:sp>
        <p:nvSpPr>
          <p:cNvPr id="3" name="Notes Placeholder 2"/>
          <p:cNvSpPr>
            <a:spLocks noGrp="1"/>
          </p:cNvSpPr>
          <p:nvPr>
            <p:ph type="body" idx="1"/>
          </p:nvPr>
        </p:nvSpPr>
        <p:spPr>
          <a:xfrm>
            <a:off x="171181" y="3625634"/>
            <a:ext cx="6509287" cy="5394379"/>
          </a:xfrm>
        </p:spPr>
        <p:txBody>
          <a:bodyPr/>
          <a:lstStyle/>
          <a:p>
            <a:pPr marL="171450" indent="-171450">
              <a:buFont typeface="Arial" panose="020B0604020202020204" pitchFamily="34" charset="0"/>
              <a:buChar char="•"/>
            </a:pPr>
            <a:r>
              <a:rPr lang="en-US" dirty="0">
                <a:highlight>
                  <a:srgbClr val="FFFF00"/>
                </a:highlight>
              </a:rPr>
              <a:t>“All this took place to fulfill what the Lord had spoken by the prophet” (Matt 1:22)</a:t>
            </a:r>
            <a:br>
              <a:rPr lang="en-US" dirty="0"/>
            </a:br>
            <a:r>
              <a:rPr lang="en-US" dirty="0"/>
              <a:t>- Matthew is now about to introduce his first Old Testament fulfillment quotation </a:t>
            </a:r>
            <a:br>
              <a:rPr lang="en-US" dirty="0"/>
            </a:br>
            <a:r>
              <a:rPr lang="en-US" dirty="0"/>
              <a:t>- At least 50 times Matthew quotes the Old Testament and at least another 76 times he alludes to it</a:t>
            </a:r>
            <a:br>
              <a:rPr lang="en-US" dirty="0"/>
            </a:br>
            <a:r>
              <a:rPr lang="en-US" dirty="0">
                <a:highlight>
                  <a:srgbClr val="00FFFF"/>
                </a:highlight>
              </a:rPr>
              <a:t>- And whilst this verse may seem insignificant in a sense, it is a great reminder that whilst the Bible that we have today was written by approximately 40 different authors</a:t>
            </a:r>
            <a:br>
              <a:rPr lang="en-US" dirty="0">
                <a:highlight>
                  <a:srgbClr val="00FFFF"/>
                </a:highlight>
              </a:rPr>
            </a:br>
            <a:r>
              <a:rPr lang="en-US" dirty="0"/>
              <a:t>- It was the Lord who spoke by and through each and every one of them </a:t>
            </a:r>
            <a:br>
              <a:rPr lang="en-US" dirty="0"/>
            </a:br>
            <a:r>
              <a:rPr lang="en-US" dirty="0"/>
              <a:t>- Or as 2 Peter 1:21,</a:t>
            </a:r>
            <a:r>
              <a:rPr lang="en-US" b="1" dirty="0"/>
              <a:t> </a:t>
            </a:r>
            <a:r>
              <a:rPr lang="en-US" b="1" dirty="0">
                <a:highlight>
                  <a:srgbClr val="00FF00"/>
                </a:highlight>
              </a:rPr>
              <a:t>“For no prophecy was ever produced by the will of man, but men who spoke from God as they were carried along by the Holy Spirit” </a:t>
            </a:r>
            <a:br>
              <a:rPr lang="en-US" dirty="0"/>
            </a:br>
            <a:r>
              <a:rPr lang="en-US" dirty="0"/>
              <a:t>- And this particularly fulfillment comes from the prophet Isaiah 7:14</a:t>
            </a:r>
          </a:p>
          <a:p>
            <a:pPr marL="171450" indent="-171450">
              <a:buFont typeface="Arial" panose="020B0604020202020204" pitchFamily="34" charset="0"/>
              <a:buChar char="•"/>
            </a:pPr>
            <a:r>
              <a:rPr lang="en-US" dirty="0">
                <a:highlight>
                  <a:srgbClr val="FFFF00"/>
                </a:highlight>
              </a:rPr>
              <a:t>“Behold, the virgin shall conceive and bear a son” (Matt 1:23a)</a:t>
            </a:r>
            <a:br>
              <a:rPr lang="en-US" dirty="0"/>
            </a:br>
            <a:r>
              <a:rPr lang="en-US" dirty="0"/>
              <a:t>- This prophecy was written 700 years before the birth of Jesus, and there is a lot of speculation about how its applied in its original context</a:t>
            </a:r>
            <a:br>
              <a:rPr lang="en-US" dirty="0"/>
            </a:br>
            <a:r>
              <a:rPr lang="en-US" dirty="0"/>
              <a:t>- Generally speaking here’s what it meant</a:t>
            </a:r>
            <a:br>
              <a:rPr lang="en-US" dirty="0"/>
            </a:br>
            <a:r>
              <a:rPr lang="en-US" dirty="0">
                <a:highlight>
                  <a:srgbClr val="00FFFF"/>
                </a:highlight>
              </a:rPr>
              <a:t>- It was written during the time of Ahaz, who was the wicked grandson of Uzziah, the king of Judah.</a:t>
            </a:r>
            <a:br>
              <a:rPr lang="en-US" dirty="0"/>
            </a:br>
            <a:r>
              <a:rPr lang="en-US" dirty="0"/>
              <a:t>- He’s an idol worshipper, and his lifestyle and worship are threatening to bring the whole kingdom down</a:t>
            </a:r>
            <a:br>
              <a:rPr lang="en-US" dirty="0"/>
            </a:br>
            <a:r>
              <a:rPr lang="en-US" dirty="0"/>
              <a:t>- He is being surrounded by enemies, and it’s looking like, that if he blows this battle, the royal line may come to an end</a:t>
            </a:r>
            <a:br>
              <a:rPr lang="en-US" dirty="0"/>
            </a:br>
            <a:r>
              <a:rPr lang="en-US" dirty="0">
                <a:highlight>
                  <a:srgbClr val="00FFFF"/>
                </a:highlight>
              </a:rPr>
              <a:t>- So Isaiah comes to Ahaz and tells him that God has a plan to deliver His people. But Ahaz ignores this, and in that ignorance Isaiah gives this prophecy</a:t>
            </a:r>
            <a:br>
              <a:rPr lang="en-US" dirty="0"/>
            </a:br>
            <a:r>
              <a:rPr lang="en-US" dirty="0"/>
              <a:t>- And he prophesies of the coming Messiah. Reminding Ahaz, and all who will read this, that nothing can stop the plan of God, and that there is one coming who will fix it all</a:t>
            </a:r>
            <a:br>
              <a:rPr lang="en-US" dirty="0"/>
            </a:br>
            <a:r>
              <a:rPr lang="en-US" dirty="0"/>
              <a:t>- Every leader, every king, every ruler has failed</a:t>
            </a:r>
            <a:br>
              <a:rPr lang="en-US" dirty="0"/>
            </a:br>
            <a:r>
              <a:rPr lang="en-US" dirty="0">
                <a:highlight>
                  <a:srgbClr val="00FFFF"/>
                </a:highlight>
              </a:rPr>
              <a:t>- But there is one who will never fail us and his name is Jesus, the Lord who saves</a:t>
            </a:r>
            <a:br>
              <a:rPr lang="en-US" dirty="0"/>
            </a:br>
            <a:r>
              <a:rPr lang="en-US" dirty="0"/>
              <a:t>- But that isn’t all, he doesn’t just save</a:t>
            </a:r>
          </a:p>
          <a:p>
            <a:pPr marL="171450" indent="-171450">
              <a:buFont typeface="Arial" panose="020B0604020202020204" pitchFamily="34" charset="0"/>
              <a:buChar char="•"/>
            </a:pPr>
            <a:r>
              <a:rPr lang="en-US" dirty="0">
                <a:highlight>
                  <a:srgbClr val="FFFF00"/>
                </a:highlight>
              </a:rPr>
              <a:t>“And they shall call his name Immanuel’ (which means, God with us)” (Matt 1:23b)</a:t>
            </a:r>
            <a:br>
              <a:rPr lang="en-US" dirty="0"/>
            </a:br>
            <a:r>
              <a:rPr lang="en-US" dirty="0"/>
              <a:t>- If we believe in the Jesus Christ of the Bible, then he is with us to bless and save. If not, there is a sense in which God is still with us, to call us to repentance. </a:t>
            </a:r>
            <a:br>
              <a:rPr lang="en-US" dirty="0"/>
            </a:br>
            <a:r>
              <a:rPr lang="en-US" dirty="0"/>
              <a:t>- And then if you reject Jesus Christ, then God is still with you as judge</a:t>
            </a:r>
            <a:br>
              <a:rPr lang="en-US" dirty="0"/>
            </a:br>
            <a:r>
              <a:rPr lang="en-US" dirty="0">
                <a:highlight>
                  <a:srgbClr val="00FFFF"/>
                </a:highlight>
              </a:rPr>
              <a:t>- Jesus is Immanuel, whether you like it or not</a:t>
            </a:r>
            <a:br>
              <a:rPr lang="en-US" dirty="0"/>
            </a:br>
            <a:r>
              <a:rPr lang="en-US" dirty="0"/>
              <a:t>- He stepped down from eternity, to become one of us, in order that he might be Immanuel, God with us</a:t>
            </a:r>
            <a:br>
              <a:rPr lang="en-US" dirty="0"/>
            </a:br>
            <a:r>
              <a:rPr lang="en-US" dirty="0"/>
              <a:t>- And he can </a:t>
            </a:r>
            <a:r>
              <a:rPr lang="en-US" dirty="0" err="1"/>
              <a:t>sympathise</a:t>
            </a:r>
            <a:r>
              <a:rPr lang="en-US" dirty="0"/>
              <a:t> with us in every way, except that he never sinned</a:t>
            </a:r>
            <a:br>
              <a:rPr lang="en-US" dirty="0"/>
            </a:br>
            <a:r>
              <a:rPr lang="en-US" dirty="0">
                <a:highlight>
                  <a:srgbClr val="00FFFF"/>
                </a:highlight>
              </a:rPr>
              <a:t>- And so Christian, when you are lonely, when you are anxious, when you feel like the weight of the world is on your shoulders,  remember, Immanuel</a:t>
            </a:r>
            <a:br>
              <a:rPr lang="en-US" dirty="0"/>
            </a:br>
            <a:r>
              <a:rPr lang="en-US" dirty="0"/>
              <a:t>- He is with you, he loves you, he is near you</a:t>
            </a:r>
            <a:br>
              <a:rPr lang="en-US" dirty="0"/>
            </a:br>
            <a:endParaRPr lang="en-US" dirty="0"/>
          </a:p>
        </p:txBody>
      </p:sp>
      <p:sp>
        <p:nvSpPr>
          <p:cNvPr id="4" name="Slide Number Placeholder 3"/>
          <p:cNvSpPr>
            <a:spLocks noGrp="1"/>
          </p:cNvSpPr>
          <p:nvPr>
            <p:ph type="sldNum" sz="quarter" idx="5"/>
          </p:nvPr>
        </p:nvSpPr>
        <p:spPr/>
        <p:txBody>
          <a:bodyPr/>
          <a:lstStyle/>
          <a:p>
            <a:fld id="{B67A22E6-CDA9-6C4E-B3E5-0E15C8ACD5E7}" type="slidenum">
              <a:rPr lang="en-US" smtClean="0"/>
              <a:t>6</a:t>
            </a:fld>
            <a:endParaRPr lang="en-US"/>
          </a:p>
        </p:txBody>
      </p:sp>
    </p:spTree>
    <p:extLst>
      <p:ext uri="{BB962C8B-B14F-4D97-AF65-F5344CB8AC3E}">
        <p14:creationId xmlns:p14="http://schemas.microsoft.com/office/powerpoint/2010/main" val="1678426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12725"/>
            <a:ext cx="5486400" cy="3086100"/>
          </a:xfrm>
        </p:spPr>
      </p:sp>
      <p:sp>
        <p:nvSpPr>
          <p:cNvPr id="3" name="Notes Placeholder 2"/>
          <p:cNvSpPr>
            <a:spLocks noGrp="1"/>
          </p:cNvSpPr>
          <p:nvPr>
            <p:ph type="body" idx="1"/>
          </p:nvPr>
        </p:nvSpPr>
        <p:spPr>
          <a:xfrm>
            <a:off x="143359" y="3409627"/>
            <a:ext cx="6571282" cy="5734373"/>
          </a:xfrm>
        </p:spPr>
        <p:txBody>
          <a:bodyPr/>
          <a:lstStyle/>
          <a:p>
            <a:pPr marL="171450" indent="-171450">
              <a:buFont typeface="Arial" panose="020B0604020202020204" pitchFamily="34" charset="0"/>
              <a:buChar char="•"/>
            </a:pPr>
            <a:r>
              <a:rPr lang="en-US" dirty="0">
                <a:highlight>
                  <a:srgbClr val="FFFF00"/>
                </a:highlight>
              </a:rPr>
              <a:t>This idea of Immanuel, God with us occurs 3 times in the book of Matthew</a:t>
            </a:r>
            <a:br>
              <a:rPr lang="en-US" dirty="0"/>
            </a:br>
            <a:r>
              <a:rPr lang="en-US" dirty="0"/>
              <a:t>- In the beginning, in the middle, and at the end</a:t>
            </a:r>
            <a:br>
              <a:rPr lang="en-US" dirty="0"/>
            </a:br>
            <a:r>
              <a:rPr lang="en-US" dirty="0"/>
              <a:t>- Right here is the first time, stating that God is with us to save us from our sins</a:t>
            </a:r>
            <a:br>
              <a:rPr lang="en-US" dirty="0"/>
            </a:br>
            <a:r>
              <a:rPr lang="en-US" dirty="0"/>
              <a:t>- In the middle in </a:t>
            </a:r>
            <a:r>
              <a:rPr lang="en-US" dirty="0">
                <a:highlight>
                  <a:srgbClr val="00FF00"/>
                </a:highlight>
              </a:rPr>
              <a:t>Matt 18:20, which is in the context of church discipline, which says, </a:t>
            </a:r>
            <a:r>
              <a:rPr lang="en-US" b="1" dirty="0">
                <a:highlight>
                  <a:srgbClr val="00FF00"/>
                </a:highlight>
              </a:rPr>
              <a:t>“For where two or three are gathered in my name, there am I among them”</a:t>
            </a:r>
            <a:br>
              <a:rPr lang="en-US" dirty="0"/>
            </a:br>
            <a:r>
              <a:rPr lang="en-US" dirty="0"/>
              <a:t>- Jesus is Immanuel, to purify his people. In the agony of church discipline God is with us to preserve the purity of his bride</a:t>
            </a:r>
            <a:br>
              <a:rPr lang="en-US" dirty="0"/>
            </a:br>
            <a:r>
              <a:rPr lang="en-US" dirty="0"/>
              <a:t>- And then right at the end, in the great commission, </a:t>
            </a:r>
            <a:r>
              <a:rPr lang="en-US" b="1" dirty="0">
                <a:highlight>
                  <a:srgbClr val="00FF00"/>
                </a:highlight>
              </a:rPr>
              <a:t>“Go therefore and make disciples of all nations, </a:t>
            </a:r>
            <a:r>
              <a:rPr lang="en-US" b="1" dirty="0" err="1">
                <a:highlight>
                  <a:srgbClr val="00FF00"/>
                </a:highlight>
              </a:rPr>
              <a:t>baptising</a:t>
            </a:r>
            <a:r>
              <a:rPr lang="en-US" b="1" dirty="0">
                <a:highlight>
                  <a:srgbClr val="00FF00"/>
                </a:highlight>
              </a:rPr>
              <a:t> them in the name of the Father and of the Son and of the Holy Spirit, teaching them to observe all that I have commanded you. And behold, I am with you always, to the end of the age”</a:t>
            </a:r>
            <a:br>
              <a:rPr lang="en-US" dirty="0"/>
            </a:br>
            <a:r>
              <a:rPr lang="en-US" dirty="0"/>
              <a:t>- Jesus is Immanuel, God with us, until the very end. To expand his kingdom and to empower his people to make disciples</a:t>
            </a:r>
          </a:p>
          <a:p>
            <a:pPr marL="171450" indent="-171450">
              <a:buFont typeface="Arial" panose="020B0604020202020204" pitchFamily="34" charset="0"/>
              <a:buChar char="•"/>
            </a:pPr>
            <a:r>
              <a:rPr lang="en-US" dirty="0">
                <a:highlight>
                  <a:srgbClr val="FFFF00"/>
                </a:highlight>
              </a:rPr>
              <a:t>God fulfills His promises, He is faithful, so the Bible is a firm foundation which we build our lives upon</a:t>
            </a:r>
            <a:br>
              <a:rPr lang="en-US" dirty="0"/>
            </a:br>
            <a:r>
              <a:rPr lang="en-US" dirty="0"/>
              <a:t>- God’s Word is sure and steady. It is a light in this dark world, and so it is the only foundation to build our lives upon, that will withstand whatever Satan may throw our way</a:t>
            </a:r>
            <a:br>
              <a:rPr lang="en-US" dirty="0"/>
            </a:br>
            <a:r>
              <a:rPr lang="en-US" dirty="0"/>
              <a:t>- And we know that as we build our lives, and stand strong in God’s Word, by God’s grace we will persevere until the end</a:t>
            </a:r>
            <a:br>
              <a:rPr lang="en-US" dirty="0"/>
            </a:br>
            <a:r>
              <a:rPr lang="en-US" dirty="0">
                <a:highlight>
                  <a:srgbClr val="00FFFF"/>
                </a:highlight>
              </a:rPr>
              <a:t>- We know that in accordance with Scripture Jesus was born through the virgin Mary, conceived from the Holy Spirit, which was prophesied 700 years prior</a:t>
            </a:r>
            <a:br>
              <a:rPr lang="en-US" dirty="0"/>
            </a:br>
            <a:r>
              <a:rPr lang="en-US" dirty="0"/>
              <a:t>- And we know that in accordance with Scriptures Jesus came, and died for our sins, that he was buried, that he was raised on the third day, and appeared to more than 500 other eyewitnesses</a:t>
            </a:r>
            <a:br>
              <a:rPr lang="en-US" dirty="0"/>
            </a:br>
            <a:r>
              <a:rPr lang="en-US" dirty="0"/>
              <a:t>- And so we can be sure that when it is written in God’s Word, that He will one day come back and set all things right, and very presence of sin will cease, then we can be sure this </a:t>
            </a:r>
            <a:r>
              <a:rPr lang="en-US" b="1" dirty="0"/>
              <a:t>WILL</a:t>
            </a:r>
            <a:r>
              <a:rPr lang="en-US" dirty="0"/>
              <a:t> happen</a:t>
            </a:r>
            <a:br>
              <a:rPr lang="en-US" dirty="0"/>
            </a:br>
            <a:r>
              <a:rPr lang="en-US" dirty="0">
                <a:highlight>
                  <a:srgbClr val="00FFFF"/>
                </a:highlight>
              </a:rPr>
              <a:t>- So brothers and sisters in Christ take great hope in this. </a:t>
            </a:r>
            <a:br>
              <a:rPr lang="en-US" dirty="0">
                <a:highlight>
                  <a:srgbClr val="00FFFF"/>
                </a:highlight>
              </a:rPr>
            </a:br>
            <a:r>
              <a:rPr lang="en-US" dirty="0">
                <a:highlight>
                  <a:srgbClr val="00FFFF"/>
                </a:highlight>
              </a:rPr>
              <a:t>- </a:t>
            </a:r>
            <a:r>
              <a:rPr lang="en-US" dirty="0"/>
              <a:t>Rejoice that God has given us His Word, which is a firm foundation and that He has sent His one and only Son to be Immanuel, God with us</a:t>
            </a:r>
          </a:p>
        </p:txBody>
      </p:sp>
      <p:sp>
        <p:nvSpPr>
          <p:cNvPr id="4" name="Slide Number Placeholder 3"/>
          <p:cNvSpPr>
            <a:spLocks noGrp="1"/>
          </p:cNvSpPr>
          <p:nvPr>
            <p:ph type="sldNum" sz="quarter" idx="5"/>
          </p:nvPr>
        </p:nvSpPr>
        <p:spPr/>
        <p:txBody>
          <a:bodyPr/>
          <a:lstStyle/>
          <a:p>
            <a:fld id="{B67A22E6-CDA9-6C4E-B3E5-0E15C8ACD5E7}" type="slidenum">
              <a:rPr lang="en-US" smtClean="0"/>
              <a:t>7</a:t>
            </a:fld>
            <a:endParaRPr lang="en-US"/>
          </a:p>
        </p:txBody>
      </p:sp>
    </p:spTree>
    <p:extLst>
      <p:ext uri="{BB962C8B-B14F-4D97-AF65-F5344CB8AC3E}">
        <p14:creationId xmlns:p14="http://schemas.microsoft.com/office/powerpoint/2010/main" val="3998084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06388"/>
            <a:ext cx="5486400" cy="3086100"/>
          </a:xfrm>
        </p:spPr>
      </p:sp>
      <p:sp>
        <p:nvSpPr>
          <p:cNvPr id="3" name="Notes Placeholder 2"/>
          <p:cNvSpPr>
            <a:spLocks noGrp="1"/>
          </p:cNvSpPr>
          <p:nvPr>
            <p:ph type="body" idx="1"/>
          </p:nvPr>
        </p:nvSpPr>
        <p:spPr>
          <a:xfrm>
            <a:off x="201478" y="3594638"/>
            <a:ext cx="6509288" cy="5242974"/>
          </a:xfrm>
        </p:spPr>
        <p:txBody>
          <a:bodyPr/>
          <a:lstStyle/>
          <a:p>
            <a:pPr marL="171450" indent="-171450">
              <a:buFont typeface="Arial" panose="020B0604020202020204" pitchFamily="34" charset="0"/>
              <a:buChar char="•"/>
            </a:pPr>
            <a:r>
              <a:rPr lang="en-US" dirty="0">
                <a:highlight>
                  <a:srgbClr val="FFFF00"/>
                </a:highlight>
              </a:rPr>
              <a:t>“When Joseph woke from sleep, he did as the angel of the Lord commanded him: he took his wife” (Matt 1:24)</a:t>
            </a:r>
            <a:br>
              <a:rPr lang="en-US" dirty="0"/>
            </a:br>
            <a:r>
              <a:rPr lang="en-US" dirty="0"/>
              <a:t>- I love this, so simple and yet a lesson for all of us</a:t>
            </a:r>
            <a:br>
              <a:rPr lang="en-US" dirty="0"/>
            </a:br>
            <a:r>
              <a:rPr lang="en-US" dirty="0"/>
              <a:t>- Joseph awakes from his dream, and immediately does all that was commanded of him</a:t>
            </a:r>
            <a:br>
              <a:rPr lang="en-US" dirty="0"/>
            </a:br>
            <a:r>
              <a:rPr lang="en-US" dirty="0">
                <a:highlight>
                  <a:srgbClr val="00FFFF"/>
                </a:highlight>
              </a:rPr>
              <a:t>- He knows there will be persecution, and slander, and tough times ahead, but even still, now that God had revealed the whole situation to him, he took Mary to be his wife</a:t>
            </a:r>
            <a:br>
              <a:rPr lang="en-US" dirty="0"/>
            </a:br>
            <a:r>
              <a:rPr lang="en-US" dirty="0"/>
              <a:t>- May we also learn from this and be quick to respond to the commands of God, to the Word of God</a:t>
            </a:r>
          </a:p>
          <a:p>
            <a:pPr marL="171450" indent="-171450">
              <a:buFont typeface="Arial" panose="020B0604020202020204" pitchFamily="34" charset="0"/>
              <a:buChar char="•"/>
            </a:pPr>
            <a:r>
              <a:rPr lang="en-US" dirty="0">
                <a:highlight>
                  <a:srgbClr val="FFFF00"/>
                </a:highlight>
              </a:rPr>
              <a:t>“but knew her not until she had given birth to a son” (Matt 1:25a)</a:t>
            </a:r>
            <a:br>
              <a:rPr lang="en-US" dirty="0"/>
            </a:br>
            <a:r>
              <a:rPr lang="en-US" dirty="0"/>
              <a:t>- Once again Matthew is highlighting that she remained a virgin, despite being married, they never consummated the marriage</a:t>
            </a:r>
            <a:br>
              <a:rPr lang="en-US" dirty="0"/>
            </a:br>
            <a:r>
              <a:rPr lang="en-US" dirty="0"/>
              <a:t>- “Until”… This word is important, because it means after Jesus had been born, they did have sexual relations. </a:t>
            </a:r>
            <a:br>
              <a:rPr lang="en-US" dirty="0"/>
            </a:br>
            <a:r>
              <a:rPr lang="en-US" dirty="0">
                <a:highlight>
                  <a:srgbClr val="00FFFF"/>
                </a:highlight>
              </a:rPr>
              <a:t>- Which we know to be true because in Matthew 13 we read that Jesus had other brothers and sisters</a:t>
            </a:r>
            <a:br>
              <a:rPr lang="en-US" dirty="0"/>
            </a:br>
            <a:r>
              <a:rPr lang="en-US" dirty="0"/>
              <a:t>- And so because of this one word, “until”, we are able to completely and emphatically deny the heresy of Immaculate conception</a:t>
            </a:r>
            <a:br>
              <a:rPr lang="en-US" dirty="0"/>
            </a:br>
            <a:r>
              <a:rPr lang="en-US" dirty="0"/>
              <a:t>- Which states that Mary was chosen because she was without sin, and yet born like every one of us</a:t>
            </a:r>
            <a:br>
              <a:rPr lang="en-US" dirty="0"/>
            </a:br>
            <a:r>
              <a:rPr lang="en-US" dirty="0">
                <a:highlight>
                  <a:srgbClr val="00FFFF"/>
                </a:highlight>
              </a:rPr>
              <a:t>- That Mary was born, lived and died sinless and never knew a man. But this just isn’t true</a:t>
            </a:r>
            <a:br>
              <a:rPr lang="en-US" dirty="0"/>
            </a:br>
            <a:r>
              <a:rPr lang="en-US" dirty="0"/>
              <a:t>- The Bible teaches that all have sinned and all fall short of the glory of God</a:t>
            </a:r>
            <a:br>
              <a:rPr lang="en-US" dirty="0"/>
            </a:br>
            <a:r>
              <a:rPr lang="en-US" dirty="0"/>
              <a:t>- That includes Mary just as much as you and I. She needed Jesus to be her </a:t>
            </a:r>
            <a:r>
              <a:rPr lang="en-US" dirty="0" err="1"/>
              <a:t>Saviour</a:t>
            </a:r>
            <a:r>
              <a:rPr lang="en-US" dirty="0"/>
              <a:t> just as much as you and I</a:t>
            </a:r>
            <a:br>
              <a:rPr lang="en-US" dirty="0"/>
            </a:br>
            <a:r>
              <a:rPr lang="en-US" dirty="0">
                <a:highlight>
                  <a:srgbClr val="00FFFF"/>
                </a:highlight>
              </a:rPr>
              <a:t>- And so the Bible teaches the virgin birth, not immaculate conception. </a:t>
            </a:r>
            <a:br>
              <a:rPr lang="en-US" dirty="0"/>
            </a:br>
            <a:r>
              <a:rPr lang="en-US" dirty="0"/>
              <a:t>- And to believe this heresy, has  led people to idolatry, to the worship of Mary, which goes against everything the Bible stands for of worshipping only the one true God</a:t>
            </a:r>
            <a:br>
              <a:rPr lang="en-US" dirty="0"/>
            </a:br>
            <a:r>
              <a:rPr lang="en-US" dirty="0"/>
              <a:t>- But it is important that Mary remain a virgin until the birth of Jesus, in order that Jesus remain free from original sin</a:t>
            </a:r>
          </a:p>
          <a:p>
            <a:pPr marL="171450" indent="-171450">
              <a:buFont typeface="Arial" panose="020B0604020202020204" pitchFamily="34" charset="0"/>
              <a:buChar char="•"/>
            </a:pPr>
            <a:r>
              <a:rPr lang="en-US" dirty="0">
                <a:highlight>
                  <a:srgbClr val="FFFF00"/>
                </a:highlight>
              </a:rPr>
              <a:t>“And he called his name Jesus” (Matt 1:25b)</a:t>
            </a:r>
            <a:br>
              <a:rPr lang="en-US" dirty="0"/>
            </a:br>
            <a:r>
              <a:rPr lang="en-US" dirty="0"/>
              <a:t>- Jesus is born, and Joseph names the child Jesus, the Lord saves. As was commanded of him</a:t>
            </a:r>
            <a:br>
              <a:rPr lang="en-US" dirty="0"/>
            </a:br>
            <a:r>
              <a:rPr lang="en-US" dirty="0"/>
              <a:t>- And so because Joseph accepted Mary as his wife, and in naming the child demonstrated that this child was now the heir of Joseph, and so of David; </a:t>
            </a:r>
            <a:br>
              <a:rPr lang="en-US" dirty="0"/>
            </a:br>
            <a:r>
              <a:rPr lang="en-US" dirty="0">
                <a:highlight>
                  <a:srgbClr val="00FFFF"/>
                </a:highlight>
              </a:rPr>
              <a:t>- And thus he was, by right, King of the Jews</a:t>
            </a:r>
            <a:br>
              <a:rPr lang="en-US" dirty="0"/>
            </a:br>
            <a:r>
              <a:rPr lang="en-US" dirty="0"/>
              <a:t>- The eternal Son of God, very God of very God, has now entered the world of humanity to save us from our sins, to save all those who would place their faith in him alone</a:t>
            </a:r>
          </a:p>
        </p:txBody>
      </p:sp>
      <p:sp>
        <p:nvSpPr>
          <p:cNvPr id="4" name="Slide Number Placeholder 3"/>
          <p:cNvSpPr>
            <a:spLocks noGrp="1"/>
          </p:cNvSpPr>
          <p:nvPr>
            <p:ph type="sldNum" sz="quarter" idx="5"/>
          </p:nvPr>
        </p:nvSpPr>
        <p:spPr/>
        <p:txBody>
          <a:bodyPr/>
          <a:lstStyle/>
          <a:p>
            <a:fld id="{B67A22E6-CDA9-6C4E-B3E5-0E15C8ACD5E7}" type="slidenum">
              <a:rPr lang="en-US" smtClean="0"/>
              <a:t>8</a:t>
            </a:fld>
            <a:endParaRPr lang="en-US"/>
          </a:p>
        </p:txBody>
      </p:sp>
    </p:spTree>
    <p:extLst>
      <p:ext uri="{BB962C8B-B14F-4D97-AF65-F5344CB8AC3E}">
        <p14:creationId xmlns:p14="http://schemas.microsoft.com/office/powerpoint/2010/main" val="1645572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274638"/>
            <a:ext cx="5486400" cy="3086100"/>
          </a:xfrm>
        </p:spPr>
      </p:sp>
      <p:sp>
        <p:nvSpPr>
          <p:cNvPr id="3" name="Notes Placeholder 2"/>
          <p:cNvSpPr>
            <a:spLocks noGrp="1"/>
          </p:cNvSpPr>
          <p:nvPr>
            <p:ph type="body" idx="1"/>
          </p:nvPr>
        </p:nvSpPr>
        <p:spPr>
          <a:xfrm>
            <a:off x="155682" y="3594637"/>
            <a:ext cx="6540285" cy="5090575"/>
          </a:xfrm>
        </p:spPr>
        <p:txBody>
          <a:bodyPr/>
          <a:lstStyle/>
          <a:p>
            <a:pPr marL="171450" indent="-171450">
              <a:buFont typeface="Arial" panose="020B0604020202020204" pitchFamily="34" charset="0"/>
              <a:buChar char="•"/>
            </a:pPr>
            <a:r>
              <a:rPr lang="en-US" dirty="0">
                <a:highlight>
                  <a:srgbClr val="FFFF00"/>
                </a:highlight>
              </a:rPr>
              <a:t>It matters that Jesus is born of a virgin and conceived of the Holy Spirit</a:t>
            </a:r>
            <a:br>
              <a:rPr lang="en-US" dirty="0"/>
            </a:br>
            <a:r>
              <a:rPr lang="en-US" dirty="0"/>
              <a:t>- Jesus must be both fully God and fully man, and that’s exactly what we are told in these verses</a:t>
            </a:r>
            <a:br>
              <a:rPr lang="en-US" dirty="0"/>
            </a:br>
            <a:r>
              <a:rPr lang="en-US" dirty="0"/>
              <a:t>- And because Jesus is born through an extraordinary birth, he is born without sin</a:t>
            </a:r>
            <a:br>
              <a:rPr lang="en-US" dirty="0"/>
            </a:br>
            <a:r>
              <a:rPr lang="en-US" dirty="0">
                <a:highlight>
                  <a:srgbClr val="00FFFF"/>
                </a:highlight>
              </a:rPr>
              <a:t>- Then because Jesus is born we have hope Christian… we have hope</a:t>
            </a:r>
          </a:p>
          <a:p>
            <a:pPr marL="171450" indent="-171450">
              <a:buFont typeface="Arial" panose="020B0604020202020204" pitchFamily="34" charset="0"/>
              <a:buChar char="•"/>
            </a:pPr>
            <a:r>
              <a:rPr lang="en-US" dirty="0">
                <a:highlight>
                  <a:srgbClr val="FFFF00"/>
                </a:highlight>
              </a:rPr>
              <a:t>It matters because Jesus is Immanuel, the God-man</a:t>
            </a:r>
            <a:br>
              <a:rPr lang="en-US" dirty="0"/>
            </a:br>
            <a:r>
              <a:rPr lang="en-US" dirty="0"/>
              <a:t>- And because Jesus is the God-man then when he enters this physical world which he created, he becomes God with us</a:t>
            </a:r>
            <a:br>
              <a:rPr lang="en-US" dirty="0"/>
            </a:br>
            <a:r>
              <a:rPr lang="en-US" dirty="0"/>
              <a:t>- Now, in Christ, we have God incarnate, the Word became flesh, and we have now seen his glory, glory as of the only Son from the Father, full of grace and truth is what John 1 tells us</a:t>
            </a:r>
            <a:br>
              <a:rPr lang="en-US" dirty="0"/>
            </a:br>
            <a:r>
              <a:rPr lang="en-US" dirty="0">
                <a:highlight>
                  <a:srgbClr val="00FFFF"/>
                </a:highlight>
              </a:rPr>
              <a:t>- The nearer he comes to us, the more humbly let us adore him. Brothers and sisters in Christ, those whose sins are forgiven, let us gladly call him and proclaim this truth to others…</a:t>
            </a:r>
            <a:br>
              <a:rPr lang="en-US" dirty="0"/>
            </a:br>
            <a:r>
              <a:rPr lang="en-US" dirty="0"/>
              <a:t>- Immanuel, God with us</a:t>
            </a:r>
          </a:p>
          <a:p>
            <a:pPr marL="171450" indent="-171450">
              <a:buFont typeface="Arial" panose="020B0604020202020204" pitchFamily="34" charset="0"/>
              <a:buChar char="•"/>
            </a:pPr>
            <a:r>
              <a:rPr lang="en-US" dirty="0">
                <a:highlight>
                  <a:srgbClr val="FFFF00"/>
                </a:highlight>
              </a:rPr>
              <a:t>It matters because Jesus was born as the </a:t>
            </a:r>
            <a:r>
              <a:rPr lang="en-US" dirty="0" err="1">
                <a:highlight>
                  <a:srgbClr val="FFFF00"/>
                </a:highlight>
              </a:rPr>
              <a:t>Saviour</a:t>
            </a:r>
            <a:br>
              <a:rPr lang="en-US" dirty="0"/>
            </a:br>
            <a:r>
              <a:rPr lang="en-US" dirty="0"/>
              <a:t>- The way in which Jesus was born matters, because he is the </a:t>
            </a:r>
            <a:r>
              <a:rPr lang="en-US" dirty="0" err="1"/>
              <a:t>Saviour</a:t>
            </a:r>
            <a:br>
              <a:rPr lang="en-US" dirty="0"/>
            </a:br>
            <a:r>
              <a:rPr lang="en-US" dirty="0"/>
              <a:t>- And because the account of Jesus’ birth as is written in Scripture is true, then there can be salvation in no other name</a:t>
            </a:r>
            <a:br>
              <a:rPr lang="en-US" dirty="0"/>
            </a:br>
            <a:r>
              <a:rPr lang="en-US" dirty="0">
                <a:highlight>
                  <a:srgbClr val="00FFFF"/>
                </a:highlight>
              </a:rPr>
              <a:t>- Only Jesus the perfect, spotless, sinless, righteous God-man, can live and satisfy the requirements of the law,  and die and pay the penalty for my sins</a:t>
            </a:r>
            <a:br>
              <a:rPr lang="en-US" dirty="0">
                <a:highlight>
                  <a:srgbClr val="00FFFF"/>
                </a:highlight>
              </a:rPr>
            </a:br>
            <a:r>
              <a:rPr lang="en-US" dirty="0"/>
              <a:t>- Completely satisfying the wrath of God, and rising again on the third day that I might be made right with God</a:t>
            </a:r>
            <a:br>
              <a:rPr lang="en-US" dirty="0"/>
            </a:br>
            <a:r>
              <a:rPr lang="en-US" dirty="0"/>
              <a:t>- There is no other name under heaven given among men by which we might be saved, transformed, forgiven, redeemed</a:t>
            </a:r>
            <a:br>
              <a:rPr lang="en-US" dirty="0"/>
            </a:br>
            <a:r>
              <a:rPr lang="en-US" dirty="0">
                <a:highlight>
                  <a:srgbClr val="00FFFF"/>
                </a:highlight>
              </a:rPr>
              <a:t>- And so in Christ I look with eyes of faith until that day when Jesus returns for me, and all who placed their faith in him, and on that day our faith will be made sight</a:t>
            </a:r>
          </a:p>
          <a:p>
            <a:pPr marL="171450" indent="-171450">
              <a:buFont typeface="Arial" panose="020B0604020202020204" pitchFamily="34" charset="0"/>
              <a:buChar char="•"/>
            </a:pPr>
            <a:r>
              <a:rPr lang="en-US" dirty="0">
                <a:highlight>
                  <a:srgbClr val="FFFF00"/>
                </a:highlight>
              </a:rPr>
              <a:t>Let me close with this</a:t>
            </a:r>
            <a:br>
              <a:rPr lang="en-US" dirty="0"/>
            </a:br>
            <a:endParaRPr lang="en-US" dirty="0"/>
          </a:p>
        </p:txBody>
      </p:sp>
      <p:sp>
        <p:nvSpPr>
          <p:cNvPr id="4" name="Slide Number Placeholder 3"/>
          <p:cNvSpPr>
            <a:spLocks noGrp="1"/>
          </p:cNvSpPr>
          <p:nvPr>
            <p:ph type="sldNum" sz="quarter" idx="5"/>
          </p:nvPr>
        </p:nvSpPr>
        <p:spPr/>
        <p:txBody>
          <a:bodyPr/>
          <a:lstStyle/>
          <a:p>
            <a:fld id="{B67A22E6-CDA9-6C4E-B3E5-0E15C8ACD5E7}" type="slidenum">
              <a:rPr lang="en-US" smtClean="0"/>
              <a:t>9</a:t>
            </a:fld>
            <a:endParaRPr lang="en-US"/>
          </a:p>
        </p:txBody>
      </p:sp>
    </p:spTree>
    <p:extLst>
      <p:ext uri="{BB962C8B-B14F-4D97-AF65-F5344CB8AC3E}">
        <p14:creationId xmlns:p14="http://schemas.microsoft.com/office/powerpoint/2010/main" val="3649230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1093B-2612-DC0E-13DF-2A243960912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684E271-594C-0587-D59F-8E0CB9F220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894B9A5-FCFA-BF16-A3BC-479304A4D0B5}"/>
              </a:ext>
            </a:extLst>
          </p:cNvPr>
          <p:cNvSpPr>
            <a:spLocks noGrp="1"/>
          </p:cNvSpPr>
          <p:nvPr>
            <p:ph type="dt" sz="half" idx="10"/>
          </p:nvPr>
        </p:nvSpPr>
        <p:spPr/>
        <p:txBody>
          <a:bodyPr/>
          <a:lstStyle/>
          <a:p>
            <a:fld id="{4D3222AF-E140-6C4D-BDFE-5543B3D02241}" type="datetimeFigureOut">
              <a:rPr lang="en-US" smtClean="0"/>
              <a:t>12/2/2024</a:t>
            </a:fld>
            <a:endParaRPr lang="en-US"/>
          </a:p>
        </p:txBody>
      </p:sp>
      <p:sp>
        <p:nvSpPr>
          <p:cNvPr id="5" name="Footer Placeholder 4">
            <a:extLst>
              <a:ext uri="{FF2B5EF4-FFF2-40B4-BE49-F238E27FC236}">
                <a16:creationId xmlns:a16="http://schemas.microsoft.com/office/drawing/2014/main" id="{58E67769-D065-5A6E-1B39-E25D527595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3BAF10-92E2-923F-21FB-78A2826438D1}"/>
              </a:ext>
            </a:extLst>
          </p:cNvPr>
          <p:cNvSpPr>
            <a:spLocks noGrp="1"/>
          </p:cNvSpPr>
          <p:nvPr>
            <p:ph type="sldNum" sz="quarter" idx="12"/>
          </p:nvPr>
        </p:nvSpPr>
        <p:spPr/>
        <p:txBody>
          <a:bodyPr/>
          <a:lstStyle/>
          <a:p>
            <a:fld id="{A698EEB2-2E11-B740-B5E4-91C8DF062258}" type="slidenum">
              <a:rPr lang="en-US" smtClean="0"/>
              <a:t>‹#›</a:t>
            </a:fld>
            <a:endParaRPr lang="en-US"/>
          </a:p>
        </p:txBody>
      </p:sp>
    </p:spTree>
    <p:extLst>
      <p:ext uri="{BB962C8B-B14F-4D97-AF65-F5344CB8AC3E}">
        <p14:creationId xmlns:p14="http://schemas.microsoft.com/office/powerpoint/2010/main" val="702529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9442A-008A-E88C-AAF9-A6C2EC3639F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914C8E5-4742-0D52-15E9-75B67043DD6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082F4C-714D-A515-2415-71A28F71663C}"/>
              </a:ext>
            </a:extLst>
          </p:cNvPr>
          <p:cNvSpPr>
            <a:spLocks noGrp="1"/>
          </p:cNvSpPr>
          <p:nvPr>
            <p:ph type="dt" sz="half" idx="10"/>
          </p:nvPr>
        </p:nvSpPr>
        <p:spPr/>
        <p:txBody>
          <a:bodyPr/>
          <a:lstStyle/>
          <a:p>
            <a:fld id="{4D3222AF-E140-6C4D-BDFE-5543B3D02241}" type="datetimeFigureOut">
              <a:rPr lang="en-US" smtClean="0"/>
              <a:t>12/2/2024</a:t>
            </a:fld>
            <a:endParaRPr lang="en-US"/>
          </a:p>
        </p:txBody>
      </p:sp>
      <p:sp>
        <p:nvSpPr>
          <p:cNvPr id="5" name="Footer Placeholder 4">
            <a:extLst>
              <a:ext uri="{FF2B5EF4-FFF2-40B4-BE49-F238E27FC236}">
                <a16:creationId xmlns:a16="http://schemas.microsoft.com/office/drawing/2014/main" id="{34B2C22E-A32B-F00A-7E24-D27538A48B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264E08-AC2E-7421-F53F-F0F495AA2AD3}"/>
              </a:ext>
            </a:extLst>
          </p:cNvPr>
          <p:cNvSpPr>
            <a:spLocks noGrp="1"/>
          </p:cNvSpPr>
          <p:nvPr>
            <p:ph type="sldNum" sz="quarter" idx="12"/>
          </p:nvPr>
        </p:nvSpPr>
        <p:spPr/>
        <p:txBody>
          <a:bodyPr/>
          <a:lstStyle/>
          <a:p>
            <a:fld id="{A698EEB2-2E11-B740-B5E4-91C8DF062258}" type="slidenum">
              <a:rPr lang="en-US" smtClean="0"/>
              <a:t>‹#›</a:t>
            </a:fld>
            <a:endParaRPr lang="en-US"/>
          </a:p>
        </p:txBody>
      </p:sp>
    </p:spTree>
    <p:extLst>
      <p:ext uri="{BB962C8B-B14F-4D97-AF65-F5344CB8AC3E}">
        <p14:creationId xmlns:p14="http://schemas.microsoft.com/office/powerpoint/2010/main" val="2850979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3C77BF-519D-E243-FF90-A25ED787986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D9D971B-6C3D-2B49-5999-6F9D7235583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460F1EB-79C7-2FFE-E64E-7F482B68322C}"/>
              </a:ext>
            </a:extLst>
          </p:cNvPr>
          <p:cNvSpPr>
            <a:spLocks noGrp="1"/>
          </p:cNvSpPr>
          <p:nvPr>
            <p:ph type="dt" sz="half" idx="10"/>
          </p:nvPr>
        </p:nvSpPr>
        <p:spPr/>
        <p:txBody>
          <a:bodyPr/>
          <a:lstStyle/>
          <a:p>
            <a:fld id="{4D3222AF-E140-6C4D-BDFE-5543B3D02241}" type="datetimeFigureOut">
              <a:rPr lang="en-US" smtClean="0"/>
              <a:t>12/2/2024</a:t>
            </a:fld>
            <a:endParaRPr lang="en-US"/>
          </a:p>
        </p:txBody>
      </p:sp>
      <p:sp>
        <p:nvSpPr>
          <p:cNvPr id="5" name="Footer Placeholder 4">
            <a:extLst>
              <a:ext uri="{FF2B5EF4-FFF2-40B4-BE49-F238E27FC236}">
                <a16:creationId xmlns:a16="http://schemas.microsoft.com/office/drawing/2014/main" id="{45171E11-0481-3E86-D55F-F170D3E690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C67313-B0F8-4992-D2E8-C43774AC7517}"/>
              </a:ext>
            </a:extLst>
          </p:cNvPr>
          <p:cNvSpPr>
            <a:spLocks noGrp="1"/>
          </p:cNvSpPr>
          <p:nvPr>
            <p:ph type="sldNum" sz="quarter" idx="12"/>
          </p:nvPr>
        </p:nvSpPr>
        <p:spPr/>
        <p:txBody>
          <a:bodyPr/>
          <a:lstStyle/>
          <a:p>
            <a:fld id="{A698EEB2-2E11-B740-B5E4-91C8DF062258}" type="slidenum">
              <a:rPr lang="en-US" smtClean="0"/>
              <a:t>‹#›</a:t>
            </a:fld>
            <a:endParaRPr lang="en-US"/>
          </a:p>
        </p:txBody>
      </p:sp>
    </p:spTree>
    <p:extLst>
      <p:ext uri="{BB962C8B-B14F-4D97-AF65-F5344CB8AC3E}">
        <p14:creationId xmlns:p14="http://schemas.microsoft.com/office/powerpoint/2010/main" val="3070798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54927-DB4B-4CC7-6ECA-2C9FB0CB6C3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B3A9386-3BA7-3D47-9249-F8D228A2D8E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A40350D-D296-4B41-5E49-7C70A72B8FC2}"/>
              </a:ext>
            </a:extLst>
          </p:cNvPr>
          <p:cNvSpPr>
            <a:spLocks noGrp="1"/>
          </p:cNvSpPr>
          <p:nvPr>
            <p:ph type="dt" sz="half" idx="10"/>
          </p:nvPr>
        </p:nvSpPr>
        <p:spPr/>
        <p:txBody>
          <a:bodyPr/>
          <a:lstStyle/>
          <a:p>
            <a:fld id="{4D3222AF-E140-6C4D-BDFE-5543B3D02241}" type="datetimeFigureOut">
              <a:rPr lang="en-US" smtClean="0"/>
              <a:t>12/2/2024</a:t>
            </a:fld>
            <a:endParaRPr lang="en-US"/>
          </a:p>
        </p:txBody>
      </p:sp>
      <p:sp>
        <p:nvSpPr>
          <p:cNvPr id="5" name="Footer Placeholder 4">
            <a:extLst>
              <a:ext uri="{FF2B5EF4-FFF2-40B4-BE49-F238E27FC236}">
                <a16:creationId xmlns:a16="http://schemas.microsoft.com/office/drawing/2014/main" id="{989B0198-8EFE-78D5-1460-DCA9B3D639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223EA3-1A01-A439-BF1D-0B4878AE2AE7}"/>
              </a:ext>
            </a:extLst>
          </p:cNvPr>
          <p:cNvSpPr>
            <a:spLocks noGrp="1"/>
          </p:cNvSpPr>
          <p:nvPr>
            <p:ph type="sldNum" sz="quarter" idx="12"/>
          </p:nvPr>
        </p:nvSpPr>
        <p:spPr/>
        <p:txBody>
          <a:bodyPr/>
          <a:lstStyle/>
          <a:p>
            <a:fld id="{A698EEB2-2E11-B740-B5E4-91C8DF062258}" type="slidenum">
              <a:rPr lang="en-US" smtClean="0"/>
              <a:t>‹#›</a:t>
            </a:fld>
            <a:endParaRPr lang="en-US"/>
          </a:p>
        </p:txBody>
      </p:sp>
    </p:spTree>
    <p:extLst>
      <p:ext uri="{BB962C8B-B14F-4D97-AF65-F5344CB8AC3E}">
        <p14:creationId xmlns:p14="http://schemas.microsoft.com/office/powerpoint/2010/main" val="2815863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7424F-36A0-CC18-6FD6-5EBB9ABCB15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49CE62C-3E9F-6326-7D13-E378D0B6FD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3FE1D30-044A-BAA4-2610-6EA7D3F74E93}"/>
              </a:ext>
            </a:extLst>
          </p:cNvPr>
          <p:cNvSpPr>
            <a:spLocks noGrp="1"/>
          </p:cNvSpPr>
          <p:nvPr>
            <p:ph type="dt" sz="half" idx="10"/>
          </p:nvPr>
        </p:nvSpPr>
        <p:spPr/>
        <p:txBody>
          <a:bodyPr/>
          <a:lstStyle/>
          <a:p>
            <a:fld id="{4D3222AF-E140-6C4D-BDFE-5543B3D02241}" type="datetimeFigureOut">
              <a:rPr lang="en-US" smtClean="0"/>
              <a:t>12/2/2024</a:t>
            </a:fld>
            <a:endParaRPr lang="en-US"/>
          </a:p>
        </p:txBody>
      </p:sp>
      <p:sp>
        <p:nvSpPr>
          <p:cNvPr id="5" name="Footer Placeholder 4">
            <a:extLst>
              <a:ext uri="{FF2B5EF4-FFF2-40B4-BE49-F238E27FC236}">
                <a16:creationId xmlns:a16="http://schemas.microsoft.com/office/drawing/2014/main" id="{0088713F-3164-62E5-39B1-CC94EDFB19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BFB1DC-2F9D-B1A0-1DC8-1946F9EC4D80}"/>
              </a:ext>
            </a:extLst>
          </p:cNvPr>
          <p:cNvSpPr>
            <a:spLocks noGrp="1"/>
          </p:cNvSpPr>
          <p:nvPr>
            <p:ph type="sldNum" sz="quarter" idx="12"/>
          </p:nvPr>
        </p:nvSpPr>
        <p:spPr/>
        <p:txBody>
          <a:bodyPr/>
          <a:lstStyle/>
          <a:p>
            <a:fld id="{A698EEB2-2E11-B740-B5E4-91C8DF062258}" type="slidenum">
              <a:rPr lang="en-US" smtClean="0"/>
              <a:t>‹#›</a:t>
            </a:fld>
            <a:endParaRPr lang="en-US"/>
          </a:p>
        </p:txBody>
      </p:sp>
    </p:spTree>
    <p:extLst>
      <p:ext uri="{BB962C8B-B14F-4D97-AF65-F5344CB8AC3E}">
        <p14:creationId xmlns:p14="http://schemas.microsoft.com/office/powerpoint/2010/main" val="705718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BBE23-779B-E270-9BF1-C3FA2849DB4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7AEA868-13FE-CBDA-B7DB-C69A95058C8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E548101-8603-31A2-EC1A-032244DA907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ED186A0-539F-4B8F-5D8A-C2DECED89594}"/>
              </a:ext>
            </a:extLst>
          </p:cNvPr>
          <p:cNvSpPr>
            <a:spLocks noGrp="1"/>
          </p:cNvSpPr>
          <p:nvPr>
            <p:ph type="dt" sz="half" idx="10"/>
          </p:nvPr>
        </p:nvSpPr>
        <p:spPr/>
        <p:txBody>
          <a:bodyPr/>
          <a:lstStyle/>
          <a:p>
            <a:fld id="{4D3222AF-E140-6C4D-BDFE-5543B3D02241}" type="datetimeFigureOut">
              <a:rPr lang="en-US" smtClean="0"/>
              <a:t>12/2/2024</a:t>
            </a:fld>
            <a:endParaRPr lang="en-US"/>
          </a:p>
        </p:txBody>
      </p:sp>
      <p:sp>
        <p:nvSpPr>
          <p:cNvPr id="6" name="Footer Placeholder 5">
            <a:extLst>
              <a:ext uri="{FF2B5EF4-FFF2-40B4-BE49-F238E27FC236}">
                <a16:creationId xmlns:a16="http://schemas.microsoft.com/office/drawing/2014/main" id="{04F7C3EC-3C3E-34DA-57AC-C18F5CD0FC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77588A-3C7D-820D-3AD1-69F1FE1503F5}"/>
              </a:ext>
            </a:extLst>
          </p:cNvPr>
          <p:cNvSpPr>
            <a:spLocks noGrp="1"/>
          </p:cNvSpPr>
          <p:nvPr>
            <p:ph type="sldNum" sz="quarter" idx="12"/>
          </p:nvPr>
        </p:nvSpPr>
        <p:spPr/>
        <p:txBody>
          <a:bodyPr/>
          <a:lstStyle/>
          <a:p>
            <a:fld id="{A698EEB2-2E11-B740-B5E4-91C8DF062258}" type="slidenum">
              <a:rPr lang="en-US" smtClean="0"/>
              <a:t>‹#›</a:t>
            </a:fld>
            <a:endParaRPr lang="en-US"/>
          </a:p>
        </p:txBody>
      </p:sp>
    </p:spTree>
    <p:extLst>
      <p:ext uri="{BB962C8B-B14F-4D97-AF65-F5344CB8AC3E}">
        <p14:creationId xmlns:p14="http://schemas.microsoft.com/office/powerpoint/2010/main" val="3016936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77CD5-2D5D-010A-98C3-7F7574433D3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F85B1B6-4689-03A4-DECA-F9CAD2620D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F8FE627-9A81-535F-C4D8-4765FCEB907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CB650D2-F9FE-37B3-440B-FE58F826C2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3C22E4C-4F00-2BE5-D2C4-278270A746B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91248AC-F308-D568-3E9B-C490DC706F7F}"/>
              </a:ext>
            </a:extLst>
          </p:cNvPr>
          <p:cNvSpPr>
            <a:spLocks noGrp="1"/>
          </p:cNvSpPr>
          <p:nvPr>
            <p:ph type="dt" sz="half" idx="10"/>
          </p:nvPr>
        </p:nvSpPr>
        <p:spPr/>
        <p:txBody>
          <a:bodyPr/>
          <a:lstStyle/>
          <a:p>
            <a:fld id="{4D3222AF-E140-6C4D-BDFE-5543B3D02241}" type="datetimeFigureOut">
              <a:rPr lang="en-US" smtClean="0"/>
              <a:t>12/2/2024</a:t>
            </a:fld>
            <a:endParaRPr lang="en-US"/>
          </a:p>
        </p:txBody>
      </p:sp>
      <p:sp>
        <p:nvSpPr>
          <p:cNvPr id="8" name="Footer Placeholder 7">
            <a:extLst>
              <a:ext uri="{FF2B5EF4-FFF2-40B4-BE49-F238E27FC236}">
                <a16:creationId xmlns:a16="http://schemas.microsoft.com/office/drawing/2014/main" id="{91068326-87A5-F1A7-515A-E25C094AA0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EE79F6-EFDB-E692-B154-29ABDC34F172}"/>
              </a:ext>
            </a:extLst>
          </p:cNvPr>
          <p:cNvSpPr>
            <a:spLocks noGrp="1"/>
          </p:cNvSpPr>
          <p:nvPr>
            <p:ph type="sldNum" sz="quarter" idx="12"/>
          </p:nvPr>
        </p:nvSpPr>
        <p:spPr/>
        <p:txBody>
          <a:bodyPr/>
          <a:lstStyle/>
          <a:p>
            <a:fld id="{A698EEB2-2E11-B740-B5E4-91C8DF062258}" type="slidenum">
              <a:rPr lang="en-US" smtClean="0"/>
              <a:t>‹#›</a:t>
            </a:fld>
            <a:endParaRPr lang="en-US"/>
          </a:p>
        </p:txBody>
      </p:sp>
    </p:spTree>
    <p:extLst>
      <p:ext uri="{BB962C8B-B14F-4D97-AF65-F5344CB8AC3E}">
        <p14:creationId xmlns:p14="http://schemas.microsoft.com/office/powerpoint/2010/main" val="536689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D30AB-BB7F-87E8-93D2-D7CCC32E731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53A98C7-DF23-3EF6-CE6E-21D3BD82EC6B}"/>
              </a:ext>
            </a:extLst>
          </p:cNvPr>
          <p:cNvSpPr>
            <a:spLocks noGrp="1"/>
          </p:cNvSpPr>
          <p:nvPr>
            <p:ph type="dt" sz="half" idx="10"/>
          </p:nvPr>
        </p:nvSpPr>
        <p:spPr/>
        <p:txBody>
          <a:bodyPr/>
          <a:lstStyle/>
          <a:p>
            <a:fld id="{4D3222AF-E140-6C4D-BDFE-5543B3D02241}" type="datetimeFigureOut">
              <a:rPr lang="en-US" smtClean="0"/>
              <a:t>12/2/2024</a:t>
            </a:fld>
            <a:endParaRPr lang="en-US"/>
          </a:p>
        </p:txBody>
      </p:sp>
      <p:sp>
        <p:nvSpPr>
          <p:cNvPr id="4" name="Footer Placeholder 3">
            <a:extLst>
              <a:ext uri="{FF2B5EF4-FFF2-40B4-BE49-F238E27FC236}">
                <a16:creationId xmlns:a16="http://schemas.microsoft.com/office/drawing/2014/main" id="{A605CF8E-CBCC-858E-E3AE-4C4AB0C899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E74FD8-C215-7786-7C05-EDC35E2B2619}"/>
              </a:ext>
            </a:extLst>
          </p:cNvPr>
          <p:cNvSpPr>
            <a:spLocks noGrp="1"/>
          </p:cNvSpPr>
          <p:nvPr>
            <p:ph type="sldNum" sz="quarter" idx="12"/>
          </p:nvPr>
        </p:nvSpPr>
        <p:spPr/>
        <p:txBody>
          <a:bodyPr/>
          <a:lstStyle/>
          <a:p>
            <a:fld id="{A698EEB2-2E11-B740-B5E4-91C8DF062258}" type="slidenum">
              <a:rPr lang="en-US" smtClean="0"/>
              <a:t>‹#›</a:t>
            </a:fld>
            <a:endParaRPr lang="en-US"/>
          </a:p>
        </p:txBody>
      </p:sp>
    </p:spTree>
    <p:extLst>
      <p:ext uri="{BB962C8B-B14F-4D97-AF65-F5344CB8AC3E}">
        <p14:creationId xmlns:p14="http://schemas.microsoft.com/office/powerpoint/2010/main" val="34599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514168-9D5B-18EB-1C9F-0989FFFB226E}"/>
              </a:ext>
            </a:extLst>
          </p:cNvPr>
          <p:cNvSpPr>
            <a:spLocks noGrp="1"/>
          </p:cNvSpPr>
          <p:nvPr>
            <p:ph type="dt" sz="half" idx="10"/>
          </p:nvPr>
        </p:nvSpPr>
        <p:spPr/>
        <p:txBody>
          <a:bodyPr/>
          <a:lstStyle/>
          <a:p>
            <a:fld id="{4D3222AF-E140-6C4D-BDFE-5543B3D02241}" type="datetimeFigureOut">
              <a:rPr lang="en-US" smtClean="0"/>
              <a:t>12/2/2024</a:t>
            </a:fld>
            <a:endParaRPr lang="en-US"/>
          </a:p>
        </p:txBody>
      </p:sp>
      <p:sp>
        <p:nvSpPr>
          <p:cNvPr id="3" name="Footer Placeholder 2">
            <a:extLst>
              <a:ext uri="{FF2B5EF4-FFF2-40B4-BE49-F238E27FC236}">
                <a16:creationId xmlns:a16="http://schemas.microsoft.com/office/drawing/2014/main" id="{D89B8B09-6929-348C-054C-099BA7E8E7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26A575-D1D6-7C8F-964C-8912C7D78238}"/>
              </a:ext>
            </a:extLst>
          </p:cNvPr>
          <p:cNvSpPr>
            <a:spLocks noGrp="1"/>
          </p:cNvSpPr>
          <p:nvPr>
            <p:ph type="sldNum" sz="quarter" idx="12"/>
          </p:nvPr>
        </p:nvSpPr>
        <p:spPr/>
        <p:txBody>
          <a:bodyPr/>
          <a:lstStyle/>
          <a:p>
            <a:fld id="{A698EEB2-2E11-B740-B5E4-91C8DF062258}" type="slidenum">
              <a:rPr lang="en-US" smtClean="0"/>
              <a:t>‹#›</a:t>
            </a:fld>
            <a:endParaRPr lang="en-US"/>
          </a:p>
        </p:txBody>
      </p:sp>
    </p:spTree>
    <p:extLst>
      <p:ext uri="{BB962C8B-B14F-4D97-AF65-F5344CB8AC3E}">
        <p14:creationId xmlns:p14="http://schemas.microsoft.com/office/powerpoint/2010/main" val="3874347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B5F6-593B-7956-33B3-ED15FAE1ED1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46F05CC-AE68-6DF6-2AD0-8797CCAB90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5C07822-F09F-8792-85B9-D154013ABB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9D0F5B0-2851-BC63-D09F-68F392DDC6A0}"/>
              </a:ext>
            </a:extLst>
          </p:cNvPr>
          <p:cNvSpPr>
            <a:spLocks noGrp="1"/>
          </p:cNvSpPr>
          <p:nvPr>
            <p:ph type="dt" sz="half" idx="10"/>
          </p:nvPr>
        </p:nvSpPr>
        <p:spPr/>
        <p:txBody>
          <a:bodyPr/>
          <a:lstStyle/>
          <a:p>
            <a:fld id="{4D3222AF-E140-6C4D-BDFE-5543B3D02241}" type="datetimeFigureOut">
              <a:rPr lang="en-US" smtClean="0"/>
              <a:t>12/2/2024</a:t>
            </a:fld>
            <a:endParaRPr lang="en-US"/>
          </a:p>
        </p:txBody>
      </p:sp>
      <p:sp>
        <p:nvSpPr>
          <p:cNvPr id="6" name="Footer Placeholder 5">
            <a:extLst>
              <a:ext uri="{FF2B5EF4-FFF2-40B4-BE49-F238E27FC236}">
                <a16:creationId xmlns:a16="http://schemas.microsoft.com/office/drawing/2014/main" id="{AC6C4D20-695A-68A9-A1AE-A6CBA81412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5F77E3-D448-4266-A5A3-35924CC2A694}"/>
              </a:ext>
            </a:extLst>
          </p:cNvPr>
          <p:cNvSpPr>
            <a:spLocks noGrp="1"/>
          </p:cNvSpPr>
          <p:nvPr>
            <p:ph type="sldNum" sz="quarter" idx="12"/>
          </p:nvPr>
        </p:nvSpPr>
        <p:spPr/>
        <p:txBody>
          <a:bodyPr/>
          <a:lstStyle/>
          <a:p>
            <a:fld id="{A698EEB2-2E11-B740-B5E4-91C8DF062258}" type="slidenum">
              <a:rPr lang="en-US" smtClean="0"/>
              <a:t>‹#›</a:t>
            </a:fld>
            <a:endParaRPr lang="en-US"/>
          </a:p>
        </p:txBody>
      </p:sp>
    </p:spTree>
    <p:extLst>
      <p:ext uri="{BB962C8B-B14F-4D97-AF65-F5344CB8AC3E}">
        <p14:creationId xmlns:p14="http://schemas.microsoft.com/office/powerpoint/2010/main" val="207358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EFEF9-B092-2561-3BCF-571A70CA38B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68C932D-F6B5-BCE3-F11D-ADFBF8B47A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01CA7A-4FF9-64B9-23E4-76EFBD9847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3689FBB-09F1-188B-42EE-1CC3961F787C}"/>
              </a:ext>
            </a:extLst>
          </p:cNvPr>
          <p:cNvSpPr>
            <a:spLocks noGrp="1"/>
          </p:cNvSpPr>
          <p:nvPr>
            <p:ph type="dt" sz="half" idx="10"/>
          </p:nvPr>
        </p:nvSpPr>
        <p:spPr/>
        <p:txBody>
          <a:bodyPr/>
          <a:lstStyle/>
          <a:p>
            <a:fld id="{4D3222AF-E140-6C4D-BDFE-5543B3D02241}" type="datetimeFigureOut">
              <a:rPr lang="en-US" smtClean="0"/>
              <a:t>12/2/2024</a:t>
            </a:fld>
            <a:endParaRPr lang="en-US"/>
          </a:p>
        </p:txBody>
      </p:sp>
      <p:sp>
        <p:nvSpPr>
          <p:cNvPr id="6" name="Footer Placeholder 5">
            <a:extLst>
              <a:ext uri="{FF2B5EF4-FFF2-40B4-BE49-F238E27FC236}">
                <a16:creationId xmlns:a16="http://schemas.microsoft.com/office/drawing/2014/main" id="{BAAE6906-29E7-E9B4-3A8C-75A6CAC0D0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C3E6F6-4350-E1CC-0CCA-F2D6125790F7}"/>
              </a:ext>
            </a:extLst>
          </p:cNvPr>
          <p:cNvSpPr>
            <a:spLocks noGrp="1"/>
          </p:cNvSpPr>
          <p:nvPr>
            <p:ph type="sldNum" sz="quarter" idx="12"/>
          </p:nvPr>
        </p:nvSpPr>
        <p:spPr/>
        <p:txBody>
          <a:bodyPr/>
          <a:lstStyle/>
          <a:p>
            <a:fld id="{A698EEB2-2E11-B740-B5E4-91C8DF062258}" type="slidenum">
              <a:rPr lang="en-US" smtClean="0"/>
              <a:t>‹#›</a:t>
            </a:fld>
            <a:endParaRPr lang="en-US"/>
          </a:p>
        </p:txBody>
      </p:sp>
    </p:spTree>
    <p:extLst>
      <p:ext uri="{BB962C8B-B14F-4D97-AF65-F5344CB8AC3E}">
        <p14:creationId xmlns:p14="http://schemas.microsoft.com/office/powerpoint/2010/main" val="3814343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6C918F-A76D-2CD9-3D32-C715B9F5CF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DCF1C8A-3169-9575-3FB5-AF70CDC8E1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6370258-49B4-3EB9-E890-9EB1521871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D3222AF-E140-6C4D-BDFE-5543B3D02241}" type="datetimeFigureOut">
              <a:rPr lang="en-US" smtClean="0"/>
              <a:t>12/2/2024</a:t>
            </a:fld>
            <a:endParaRPr lang="en-US"/>
          </a:p>
        </p:txBody>
      </p:sp>
      <p:sp>
        <p:nvSpPr>
          <p:cNvPr id="5" name="Footer Placeholder 4">
            <a:extLst>
              <a:ext uri="{FF2B5EF4-FFF2-40B4-BE49-F238E27FC236}">
                <a16:creationId xmlns:a16="http://schemas.microsoft.com/office/drawing/2014/main" id="{436E2A2B-4B7E-1DA9-28DB-8926B8AEE6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9FC8A48-A08F-8F89-0D54-C1B18E7935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98EEB2-2E11-B740-B5E4-91C8DF062258}" type="slidenum">
              <a:rPr lang="en-US" smtClean="0"/>
              <a:t>‹#›</a:t>
            </a:fld>
            <a:endParaRPr lang="en-US"/>
          </a:p>
        </p:txBody>
      </p:sp>
    </p:spTree>
    <p:extLst>
      <p:ext uri="{BB962C8B-B14F-4D97-AF65-F5344CB8AC3E}">
        <p14:creationId xmlns:p14="http://schemas.microsoft.com/office/powerpoint/2010/main" val="2533534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ar in the sky&#10;&#10;Description automatically generated">
            <a:extLst>
              <a:ext uri="{FF2B5EF4-FFF2-40B4-BE49-F238E27FC236}">
                <a16:creationId xmlns:a16="http://schemas.microsoft.com/office/drawing/2014/main" id="{AFD13BE5-EB09-3360-D0C5-69BF3E39A1BC}"/>
              </a:ext>
            </a:extLst>
          </p:cNvPr>
          <p:cNvPicPr>
            <a:picLocks noChangeAspect="1"/>
          </p:cNvPicPr>
          <p:nvPr/>
        </p:nvPicPr>
        <p:blipFill>
          <a:blip r:embed="rId3"/>
          <a:stretch>
            <a:fillRect/>
          </a:stretch>
        </p:blipFill>
        <p:spPr>
          <a:xfrm>
            <a:off x="-1" y="0"/>
            <a:ext cx="12192001" cy="6887332"/>
          </a:xfrm>
          <a:prstGeom prst="rect">
            <a:avLst/>
          </a:prstGeom>
        </p:spPr>
      </p:pic>
      <p:sp>
        <p:nvSpPr>
          <p:cNvPr id="4" name="TextBox 3">
            <a:extLst>
              <a:ext uri="{FF2B5EF4-FFF2-40B4-BE49-F238E27FC236}">
                <a16:creationId xmlns:a16="http://schemas.microsoft.com/office/drawing/2014/main" id="{C4FC12AD-53FB-4579-E1EB-A8D08C78BA1D}"/>
              </a:ext>
            </a:extLst>
          </p:cNvPr>
          <p:cNvSpPr txBox="1"/>
          <p:nvPr/>
        </p:nvSpPr>
        <p:spPr>
          <a:xfrm>
            <a:off x="146220" y="2335670"/>
            <a:ext cx="11899557" cy="1107996"/>
          </a:xfrm>
          <a:prstGeom prst="rect">
            <a:avLst/>
          </a:prstGeom>
          <a:noFill/>
        </p:spPr>
        <p:txBody>
          <a:bodyPr wrap="square" rtlCol="0">
            <a:spAutoFit/>
          </a:bodyPr>
          <a:lstStyle/>
          <a:p>
            <a:pPr algn="ctr"/>
            <a:r>
              <a:rPr lang="en-US" sz="6600" b="1" dirty="0">
                <a:solidFill>
                  <a:schemeClr val="bg1"/>
                </a:solidFill>
                <a:latin typeface="Calibri" panose="020F0502020204030204" pitchFamily="34" charset="0"/>
                <a:cs typeface="Calibri" panose="020F0502020204030204" pitchFamily="34" charset="0"/>
              </a:rPr>
              <a:t>THE BIRTH OF JESUS CHRIST</a:t>
            </a:r>
          </a:p>
        </p:txBody>
      </p:sp>
      <p:sp>
        <p:nvSpPr>
          <p:cNvPr id="5" name="TextBox 4">
            <a:extLst>
              <a:ext uri="{FF2B5EF4-FFF2-40B4-BE49-F238E27FC236}">
                <a16:creationId xmlns:a16="http://schemas.microsoft.com/office/drawing/2014/main" id="{01F2B698-5B72-099A-B0F4-BFE08CE7B2CF}"/>
              </a:ext>
            </a:extLst>
          </p:cNvPr>
          <p:cNvSpPr txBox="1"/>
          <p:nvPr/>
        </p:nvSpPr>
        <p:spPr>
          <a:xfrm>
            <a:off x="292444" y="3429000"/>
            <a:ext cx="11753334" cy="830997"/>
          </a:xfrm>
          <a:prstGeom prst="rect">
            <a:avLst/>
          </a:prstGeom>
          <a:noFill/>
        </p:spPr>
        <p:txBody>
          <a:bodyPr wrap="square" rtlCol="0">
            <a:spAutoFit/>
          </a:bodyPr>
          <a:lstStyle/>
          <a:p>
            <a:pPr algn="ctr"/>
            <a:r>
              <a:rPr lang="en-US" sz="4800" b="1" dirty="0">
                <a:solidFill>
                  <a:schemeClr val="bg1"/>
                </a:solidFill>
                <a:latin typeface="Calibri" panose="020F0502020204030204" pitchFamily="34" charset="0"/>
                <a:cs typeface="Calibri" panose="020F0502020204030204" pitchFamily="34" charset="0"/>
              </a:rPr>
              <a:t>Matt 1:18-25</a:t>
            </a:r>
          </a:p>
        </p:txBody>
      </p:sp>
    </p:spTree>
    <p:extLst>
      <p:ext uri="{BB962C8B-B14F-4D97-AF65-F5344CB8AC3E}">
        <p14:creationId xmlns:p14="http://schemas.microsoft.com/office/powerpoint/2010/main" val="291604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E7D64-A7F9-A3B1-B0C7-B8F56395DEB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7064B3C-D24E-3C2A-CB90-6703A1F83D0A}"/>
              </a:ext>
            </a:extLst>
          </p:cNvPr>
          <p:cNvSpPr txBox="1"/>
          <p:nvPr/>
        </p:nvSpPr>
        <p:spPr>
          <a:xfrm>
            <a:off x="5762171" y="888324"/>
            <a:ext cx="6255656" cy="5078313"/>
          </a:xfrm>
          <a:prstGeom prst="rect">
            <a:avLst/>
          </a:prstGeom>
          <a:noFill/>
        </p:spPr>
        <p:txBody>
          <a:bodyPr wrap="square">
            <a:spAutoFit/>
          </a:bodyPr>
          <a:lstStyle/>
          <a:p>
            <a:pPr algn="ctr"/>
            <a:r>
              <a:rPr lang="en-AU" sz="3600" b="1" i="0" u="none" strike="noStrike" dirty="0">
                <a:solidFill>
                  <a:srgbClr val="101010"/>
                </a:solidFill>
                <a:effectLst/>
                <a:latin typeface="Calibri" panose="020F0502020204030204" pitchFamily="34" charset="0"/>
                <a:cs typeface="Calibri" panose="020F0502020204030204" pitchFamily="34" charset="0"/>
              </a:rPr>
              <a:t>“My evidence that I am saved does not lie in the fact that I preach, or that I do this or that. All my hope lies in this: that Jesus Christ came to save sinners. I am a sinner, I trust Him, therefore He came to save me, and I am saved.” </a:t>
            </a:r>
            <a:br>
              <a:rPr lang="en-AU" sz="3600" b="1" i="0" u="none" strike="noStrike" dirty="0">
                <a:solidFill>
                  <a:srgbClr val="101010"/>
                </a:solidFill>
                <a:effectLst/>
                <a:latin typeface="Calibri" panose="020F0502020204030204" pitchFamily="34" charset="0"/>
                <a:cs typeface="Calibri" panose="020F0502020204030204" pitchFamily="34" charset="0"/>
              </a:rPr>
            </a:br>
            <a:r>
              <a:rPr lang="en-AU" sz="3600" b="1" i="0" u="none" strike="noStrike" dirty="0">
                <a:solidFill>
                  <a:srgbClr val="101010"/>
                </a:solidFill>
                <a:effectLst/>
                <a:latin typeface="Calibri" panose="020F0502020204030204" pitchFamily="34" charset="0"/>
                <a:cs typeface="Calibri" panose="020F0502020204030204" pitchFamily="34" charset="0"/>
              </a:rPr>
              <a:t>Charles Spurgeon</a:t>
            </a:r>
            <a:endParaRPr lang="en-US" sz="3600" b="1" dirty="0">
              <a:latin typeface="Calibri" panose="020F0502020204030204" pitchFamily="34" charset="0"/>
              <a:cs typeface="Calibri" panose="020F0502020204030204" pitchFamily="34" charset="0"/>
            </a:endParaRPr>
          </a:p>
        </p:txBody>
      </p:sp>
      <p:pic>
        <p:nvPicPr>
          <p:cNvPr id="1028" name="Picture 4">
            <a:extLst>
              <a:ext uri="{FF2B5EF4-FFF2-40B4-BE49-F238E27FC236}">
                <a16:creationId xmlns:a16="http://schemas.microsoft.com/office/drawing/2014/main" id="{49D0F34B-1BDB-6059-A488-1F680A5E3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5544457"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464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17C5D-4A74-E05A-B7FD-9C39C73316C1}"/>
            </a:ext>
          </a:extLst>
        </p:cNvPr>
        <p:cNvGrpSpPr/>
        <p:nvPr/>
      </p:nvGrpSpPr>
      <p:grpSpPr>
        <a:xfrm>
          <a:off x="0" y="0"/>
          <a:ext cx="0" cy="0"/>
          <a:chOff x="0" y="0"/>
          <a:chExt cx="0" cy="0"/>
        </a:xfrm>
      </p:grpSpPr>
      <p:pic>
        <p:nvPicPr>
          <p:cNvPr id="8" name="Picture 7" descr="A wooden box in a field at night&#10;&#10;Description automatically generated">
            <a:extLst>
              <a:ext uri="{FF2B5EF4-FFF2-40B4-BE49-F238E27FC236}">
                <a16:creationId xmlns:a16="http://schemas.microsoft.com/office/drawing/2014/main" id="{8BE16CD1-6B4D-9F04-9019-25E828EB1B86}"/>
              </a:ext>
            </a:extLst>
          </p:cNvPr>
          <p:cNvPicPr>
            <a:picLocks noChangeAspect="1"/>
          </p:cNvPicPr>
          <p:nvPr/>
        </p:nvPicPr>
        <p:blipFill>
          <a:blip r:embed="rId3"/>
          <a:srcRect b="14566"/>
          <a:stretch/>
        </p:blipFill>
        <p:spPr>
          <a:xfrm>
            <a:off x="0" y="1"/>
            <a:ext cx="12192000" cy="6858000"/>
          </a:xfrm>
          <a:prstGeom prst="rect">
            <a:avLst/>
          </a:prstGeom>
        </p:spPr>
      </p:pic>
      <p:sp>
        <p:nvSpPr>
          <p:cNvPr id="2" name="TextBox 1">
            <a:extLst>
              <a:ext uri="{FF2B5EF4-FFF2-40B4-BE49-F238E27FC236}">
                <a16:creationId xmlns:a16="http://schemas.microsoft.com/office/drawing/2014/main" id="{4519AB29-A27F-3692-970B-FC6D0A096AA7}"/>
              </a:ext>
            </a:extLst>
          </p:cNvPr>
          <p:cNvSpPr txBox="1"/>
          <p:nvPr/>
        </p:nvSpPr>
        <p:spPr>
          <a:xfrm>
            <a:off x="146220" y="294786"/>
            <a:ext cx="11899557"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BORN OF A VIRGIN</a:t>
            </a:r>
          </a:p>
        </p:txBody>
      </p:sp>
      <p:sp>
        <p:nvSpPr>
          <p:cNvPr id="3" name="TextBox 2">
            <a:extLst>
              <a:ext uri="{FF2B5EF4-FFF2-40B4-BE49-F238E27FC236}">
                <a16:creationId xmlns:a16="http://schemas.microsoft.com/office/drawing/2014/main" id="{5462DB7E-3392-54D0-A9AD-19611F80E56D}"/>
              </a:ext>
            </a:extLst>
          </p:cNvPr>
          <p:cNvSpPr txBox="1"/>
          <p:nvPr/>
        </p:nvSpPr>
        <p:spPr>
          <a:xfrm>
            <a:off x="146219" y="1051237"/>
            <a:ext cx="11899557"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“Now the birth of Jesus Christ took place in this way” (Matt 1:18a)</a:t>
            </a:r>
          </a:p>
        </p:txBody>
      </p:sp>
      <p:sp>
        <p:nvSpPr>
          <p:cNvPr id="4" name="TextBox 3">
            <a:extLst>
              <a:ext uri="{FF2B5EF4-FFF2-40B4-BE49-F238E27FC236}">
                <a16:creationId xmlns:a16="http://schemas.microsoft.com/office/drawing/2014/main" id="{0F82AF50-39FB-3464-23FE-E6BAADF46D69}"/>
              </a:ext>
            </a:extLst>
          </p:cNvPr>
          <p:cNvSpPr txBox="1"/>
          <p:nvPr/>
        </p:nvSpPr>
        <p:spPr>
          <a:xfrm>
            <a:off x="146219" y="2511153"/>
            <a:ext cx="11899557"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“When his mother Mary had been betrothed to Joseph” (Matt 1:18b)</a:t>
            </a:r>
          </a:p>
        </p:txBody>
      </p:sp>
      <p:sp>
        <p:nvSpPr>
          <p:cNvPr id="5" name="TextBox 4">
            <a:extLst>
              <a:ext uri="{FF2B5EF4-FFF2-40B4-BE49-F238E27FC236}">
                <a16:creationId xmlns:a16="http://schemas.microsoft.com/office/drawing/2014/main" id="{F7CA733D-709D-BB41-E76D-F22D0D7C45D1}"/>
              </a:ext>
            </a:extLst>
          </p:cNvPr>
          <p:cNvSpPr txBox="1"/>
          <p:nvPr/>
        </p:nvSpPr>
        <p:spPr>
          <a:xfrm>
            <a:off x="146219" y="3971069"/>
            <a:ext cx="11899557"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“Before they came together she was found to be with child” (Matt 1:18c)</a:t>
            </a:r>
          </a:p>
        </p:txBody>
      </p:sp>
    </p:spTree>
    <p:extLst>
      <p:ext uri="{BB962C8B-B14F-4D97-AF65-F5344CB8AC3E}">
        <p14:creationId xmlns:p14="http://schemas.microsoft.com/office/powerpoint/2010/main" val="288038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1C204-8401-CBA4-7C09-114C838C3178}"/>
            </a:ext>
          </a:extLst>
        </p:cNvPr>
        <p:cNvGrpSpPr/>
        <p:nvPr/>
      </p:nvGrpSpPr>
      <p:grpSpPr>
        <a:xfrm>
          <a:off x="0" y="0"/>
          <a:ext cx="0" cy="0"/>
          <a:chOff x="0" y="0"/>
          <a:chExt cx="0" cy="0"/>
        </a:xfrm>
      </p:grpSpPr>
      <p:pic>
        <p:nvPicPr>
          <p:cNvPr id="7" name="Picture 6" descr="A white sheet on a bed of straw&#10;&#10;Description automatically generated">
            <a:extLst>
              <a:ext uri="{FF2B5EF4-FFF2-40B4-BE49-F238E27FC236}">
                <a16:creationId xmlns:a16="http://schemas.microsoft.com/office/drawing/2014/main" id="{6E898C3C-8B2C-37BD-14AB-90932A8758A1}"/>
              </a:ext>
            </a:extLst>
          </p:cNvPr>
          <p:cNvPicPr>
            <a:picLocks noChangeAspect="1"/>
          </p:cNvPicPr>
          <p:nvPr/>
        </p:nvPicPr>
        <p:blipFill>
          <a:blip r:embed="rId3"/>
          <a:srcRect b="7322"/>
          <a:stretch/>
        </p:blipFill>
        <p:spPr>
          <a:xfrm>
            <a:off x="-1" y="0"/>
            <a:ext cx="12192001" cy="6858000"/>
          </a:xfrm>
          <a:prstGeom prst="rect">
            <a:avLst/>
          </a:prstGeom>
        </p:spPr>
      </p:pic>
      <p:sp>
        <p:nvSpPr>
          <p:cNvPr id="2" name="TextBox 1">
            <a:extLst>
              <a:ext uri="{FF2B5EF4-FFF2-40B4-BE49-F238E27FC236}">
                <a16:creationId xmlns:a16="http://schemas.microsoft.com/office/drawing/2014/main" id="{985C3D38-CB33-1A88-01E6-D3777E7B4340}"/>
              </a:ext>
            </a:extLst>
          </p:cNvPr>
          <p:cNvSpPr txBox="1"/>
          <p:nvPr/>
        </p:nvSpPr>
        <p:spPr>
          <a:xfrm>
            <a:off x="146221" y="455477"/>
            <a:ext cx="11899557" cy="646331"/>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“From the Holy Spirit” (Matt 1:18d)</a:t>
            </a:r>
          </a:p>
        </p:txBody>
      </p:sp>
      <p:sp>
        <p:nvSpPr>
          <p:cNvPr id="3" name="TextBox 2">
            <a:extLst>
              <a:ext uri="{FF2B5EF4-FFF2-40B4-BE49-F238E27FC236}">
                <a16:creationId xmlns:a16="http://schemas.microsoft.com/office/drawing/2014/main" id="{20D74035-0501-4238-5FA7-4227912B71F3}"/>
              </a:ext>
            </a:extLst>
          </p:cNvPr>
          <p:cNvSpPr txBox="1"/>
          <p:nvPr/>
        </p:nvSpPr>
        <p:spPr>
          <a:xfrm>
            <a:off x="146218" y="1538411"/>
            <a:ext cx="11899557" cy="1200329"/>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“And her husband Joseph, being a just man and unwilling to put her to shame, resolved to divorce her quietly” (Matt 1:19)</a:t>
            </a:r>
          </a:p>
        </p:txBody>
      </p:sp>
      <p:sp>
        <p:nvSpPr>
          <p:cNvPr id="4" name="TextBox 3">
            <a:extLst>
              <a:ext uri="{FF2B5EF4-FFF2-40B4-BE49-F238E27FC236}">
                <a16:creationId xmlns:a16="http://schemas.microsoft.com/office/drawing/2014/main" id="{D65B5C6F-6056-AF8F-C2A5-D6C4446C5391}"/>
              </a:ext>
            </a:extLst>
          </p:cNvPr>
          <p:cNvSpPr txBox="1"/>
          <p:nvPr/>
        </p:nvSpPr>
        <p:spPr>
          <a:xfrm>
            <a:off x="146217" y="3102741"/>
            <a:ext cx="11899557" cy="1754326"/>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Matthew records the details of Jesus’ birth in a deliberate historical, and theological way, because this truth is imperative to the gospel that we proclaim</a:t>
            </a:r>
          </a:p>
        </p:txBody>
      </p:sp>
    </p:spTree>
    <p:extLst>
      <p:ext uri="{BB962C8B-B14F-4D97-AF65-F5344CB8AC3E}">
        <p14:creationId xmlns:p14="http://schemas.microsoft.com/office/powerpoint/2010/main" val="72909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A30F1-5C5B-FD64-A727-324EE2119579}"/>
            </a:ext>
          </a:extLst>
        </p:cNvPr>
        <p:cNvGrpSpPr/>
        <p:nvPr/>
      </p:nvGrpSpPr>
      <p:grpSpPr>
        <a:xfrm>
          <a:off x="0" y="0"/>
          <a:ext cx="0" cy="0"/>
          <a:chOff x="0" y="0"/>
          <a:chExt cx="0" cy="0"/>
        </a:xfrm>
      </p:grpSpPr>
      <p:pic>
        <p:nvPicPr>
          <p:cNvPr id="13" name="Picture 12" descr="A cross with a tie in the middle of the sun&#10;&#10;Description automatically generated">
            <a:extLst>
              <a:ext uri="{FF2B5EF4-FFF2-40B4-BE49-F238E27FC236}">
                <a16:creationId xmlns:a16="http://schemas.microsoft.com/office/drawing/2014/main" id="{3F139374-AA47-F47F-4DFE-0DBAD6734849}"/>
              </a:ext>
            </a:extLst>
          </p:cNvPr>
          <p:cNvPicPr>
            <a:picLocks noChangeAspect="1"/>
          </p:cNvPicPr>
          <p:nvPr/>
        </p:nvPicPr>
        <p:blipFill>
          <a:blip r:embed="rId3">
            <a:alphaModFix amt="70000"/>
          </a:blip>
          <a:stretch>
            <a:fillRect/>
          </a:stretch>
        </p:blipFill>
        <p:spPr>
          <a:xfrm flipH="1">
            <a:off x="0" y="0"/>
            <a:ext cx="12192000" cy="6858000"/>
          </a:xfrm>
          <a:prstGeom prst="rect">
            <a:avLst/>
          </a:prstGeom>
        </p:spPr>
      </p:pic>
      <p:sp>
        <p:nvSpPr>
          <p:cNvPr id="2" name="TextBox 1">
            <a:extLst>
              <a:ext uri="{FF2B5EF4-FFF2-40B4-BE49-F238E27FC236}">
                <a16:creationId xmlns:a16="http://schemas.microsoft.com/office/drawing/2014/main" id="{73352099-DBA5-6E48-2936-9BCCAC4B7D6B}"/>
              </a:ext>
            </a:extLst>
          </p:cNvPr>
          <p:cNvSpPr txBox="1"/>
          <p:nvPr/>
        </p:nvSpPr>
        <p:spPr>
          <a:xfrm>
            <a:off x="146220" y="333633"/>
            <a:ext cx="11899557" cy="707886"/>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BORN A SAVIOUR</a:t>
            </a:r>
          </a:p>
        </p:txBody>
      </p:sp>
      <p:sp>
        <p:nvSpPr>
          <p:cNvPr id="3" name="TextBox 2">
            <a:extLst>
              <a:ext uri="{FF2B5EF4-FFF2-40B4-BE49-F238E27FC236}">
                <a16:creationId xmlns:a16="http://schemas.microsoft.com/office/drawing/2014/main" id="{C22D0993-3389-77ED-4027-E209B0E30CA9}"/>
              </a:ext>
            </a:extLst>
          </p:cNvPr>
          <p:cNvSpPr txBox="1"/>
          <p:nvPr/>
        </p:nvSpPr>
        <p:spPr>
          <a:xfrm>
            <a:off x="146220" y="1041519"/>
            <a:ext cx="11899557" cy="1200329"/>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“But as he considered these things, behold, an angel of the Lord appeared to him in a dream, saying” (Matt 1:20a)</a:t>
            </a:r>
          </a:p>
        </p:txBody>
      </p:sp>
      <p:sp>
        <p:nvSpPr>
          <p:cNvPr id="4" name="TextBox 3">
            <a:extLst>
              <a:ext uri="{FF2B5EF4-FFF2-40B4-BE49-F238E27FC236}">
                <a16:creationId xmlns:a16="http://schemas.microsoft.com/office/drawing/2014/main" id="{766DF18D-DBC0-82BA-0EE2-3A0C3216F3E0}"/>
              </a:ext>
            </a:extLst>
          </p:cNvPr>
          <p:cNvSpPr txBox="1"/>
          <p:nvPr/>
        </p:nvSpPr>
        <p:spPr>
          <a:xfrm>
            <a:off x="146220" y="2690242"/>
            <a:ext cx="11899557" cy="1200329"/>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“Joseph, son of David, do not fear to take Mary as your wife” (Matt 1:20b)</a:t>
            </a:r>
          </a:p>
        </p:txBody>
      </p:sp>
      <p:sp>
        <p:nvSpPr>
          <p:cNvPr id="5" name="TextBox 4">
            <a:extLst>
              <a:ext uri="{FF2B5EF4-FFF2-40B4-BE49-F238E27FC236}">
                <a16:creationId xmlns:a16="http://schemas.microsoft.com/office/drawing/2014/main" id="{937BD608-7C45-EF16-8250-D3929A12903A}"/>
              </a:ext>
            </a:extLst>
          </p:cNvPr>
          <p:cNvSpPr txBox="1"/>
          <p:nvPr/>
        </p:nvSpPr>
        <p:spPr>
          <a:xfrm>
            <a:off x="146221" y="4338965"/>
            <a:ext cx="8489780" cy="1200329"/>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“for that which is conceived in her is from the Holy Spirit” (Matt 1:20c)</a:t>
            </a:r>
          </a:p>
        </p:txBody>
      </p:sp>
    </p:spTree>
    <p:extLst>
      <p:ext uri="{BB962C8B-B14F-4D97-AF65-F5344CB8AC3E}">
        <p14:creationId xmlns:p14="http://schemas.microsoft.com/office/powerpoint/2010/main" val="82548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16D36-6C04-322E-2A45-C3151002923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7E6FD7E-C2E5-88F8-E94E-809DEE415A66}"/>
              </a:ext>
            </a:extLst>
          </p:cNvPr>
          <p:cNvPicPr>
            <a:picLocks noChangeAspect="1"/>
          </p:cNvPicPr>
          <p:nvPr/>
        </p:nvPicPr>
        <p:blipFill>
          <a:blip r:embed="rId3"/>
          <a:stretch>
            <a:fillRect/>
          </a:stretch>
        </p:blipFill>
        <p:spPr>
          <a:xfrm flipH="1">
            <a:off x="-2" y="0"/>
            <a:ext cx="12192001" cy="6879772"/>
          </a:xfrm>
          <a:prstGeom prst="rect">
            <a:avLst/>
          </a:prstGeom>
        </p:spPr>
      </p:pic>
      <p:sp>
        <p:nvSpPr>
          <p:cNvPr id="2" name="TextBox 1">
            <a:extLst>
              <a:ext uri="{FF2B5EF4-FFF2-40B4-BE49-F238E27FC236}">
                <a16:creationId xmlns:a16="http://schemas.microsoft.com/office/drawing/2014/main" id="{D0A2A34F-5D19-60B4-844B-80279090BA70}"/>
              </a:ext>
            </a:extLst>
          </p:cNvPr>
          <p:cNvSpPr txBox="1"/>
          <p:nvPr/>
        </p:nvSpPr>
        <p:spPr>
          <a:xfrm>
            <a:off x="146221" y="564880"/>
            <a:ext cx="11899557"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“She will bear a son, and you shall call his name Jesus” </a:t>
            </a:r>
            <a:br>
              <a:rPr lang="en-US" sz="3600" b="1" dirty="0">
                <a:solidFill>
                  <a:schemeClr val="bg1"/>
                </a:solidFill>
                <a:latin typeface="Calibri" panose="020F0502020204030204" pitchFamily="34" charset="0"/>
                <a:cs typeface="Calibri" panose="020F0502020204030204" pitchFamily="34" charset="0"/>
              </a:rPr>
            </a:br>
            <a:r>
              <a:rPr lang="en-US" sz="3600" b="1" dirty="0">
                <a:solidFill>
                  <a:schemeClr val="bg1"/>
                </a:solidFill>
                <a:latin typeface="Calibri" panose="020F0502020204030204" pitchFamily="34" charset="0"/>
                <a:cs typeface="Calibri" panose="020F0502020204030204" pitchFamily="34" charset="0"/>
              </a:rPr>
              <a:t>(Matt 1:21a)</a:t>
            </a:r>
          </a:p>
        </p:txBody>
      </p:sp>
      <p:sp>
        <p:nvSpPr>
          <p:cNvPr id="3" name="TextBox 2">
            <a:extLst>
              <a:ext uri="{FF2B5EF4-FFF2-40B4-BE49-F238E27FC236}">
                <a16:creationId xmlns:a16="http://schemas.microsoft.com/office/drawing/2014/main" id="{814EA22A-7711-3824-1D7B-739335D6AF71}"/>
              </a:ext>
            </a:extLst>
          </p:cNvPr>
          <p:cNvSpPr txBox="1"/>
          <p:nvPr/>
        </p:nvSpPr>
        <p:spPr>
          <a:xfrm>
            <a:off x="146220" y="2852253"/>
            <a:ext cx="11899557" cy="64633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“for he will save his people from their sins” (Matt 1:21b)</a:t>
            </a:r>
          </a:p>
        </p:txBody>
      </p:sp>
      <p:sp>
        <p:nvSpPr>
          <p:cNvPr id="4" name="TextBox 3">
            <a:extLst>
              <a:ext uri="{FF2B5EF4-FFF2-40B4-BE49-F238E27FC236}">
                <a16:creationId xmlns:a16="http://schemas.microsoft.com/office/drawing/2014/main" id="{F5ECE23B-427D-F958-1AD2-6B02B9507534}"/>
              </a:ext>
            </a:extLst>
          </p:cNvPr>
          <p:cNvSpPr txBox="1"/>
          <p:nvPr/>
        </p:nvSpPr>
        <p:spPr>
          <a:xfrm>
            <a:off x="146220" y="4585628"/>
            <a:ext cx="11899557" cy="64633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Jesus’ birth matters because Jesus is the </a:t>
            </a:r>
            <a:r>
              <a:rPr lang="en-US" sz="3600" b="1" dirty="0" err="1">
                <a:solidFill>
                  <a:schemeClr val="bg1"/>
                </a:solidFill>
                <a:latin typeface="Calibri" panose="020F0502020204030204" pitchFamily="34" charset="0"/>
                <a:cs typeface="Calibri" panose="020F0502020204030204" pitchFamily="34" charset="0"/>
              </a:rPr>
              <a:t>Saviour</a:t>
            </a:r>
            <a:endParaRPr lang="en-US" sz="36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148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C6A8C-B624-7248-8581-3A45BFC92160}"/>
            </a:ext>
          </a:extLst>
        </p:cNvPr>
        <p:cNvGrpSpPr/>
        <p:nvPr/>
      </p:nvGrpSpPr>
      <p:grpSpPr>
        <a:xfrm>
          <a:off x="0" y="0"/>
          <a:ext cx="0" cy="0"/>
          <a:chOff x="0" y="0"/>
          <a:chExt cx="0" cy="0"/>
        </a:xfrm>
      </p:grpSpPr>
      <p:pic>
        <p:nvPicPr>
          <p:cNvPr id="8" name="Picture 7" descr="A red background with gold lines&#10;&#10;Description automatically generated">
            <a:extLst>
              <a:ext uri="{FF2B5EF4-FFF2-40B4-BE49-F238E27FC236}">
                <a16:creationId xmlns:a16="http://schemas.microsoft.com/office/drawing/2014/main" id="{90CC413E-7429-FB65-E89E-A6605029D57C}"/>
              </a:ext>
            </a:extLst>
          </p:cNvPr>
          <p:cNvPicPr>
            <a:picLocks noChangeAspect="1"/>
          </p:cNvPicPr>
          <p:nvPr/>
        </p:nvPicPr>
        <p:blipFill>
          <a:blip r:embed="rId3"/>
          <a:stretch>
            <a:fillRect/>
          </a:stretch>
        </p:blipFill>
        <p:spPr>
          <a:xfrm>
            <a:off x="0" y="-4198"/>
            <a:ext cx="12192000" cy="6862198"/>
          </a:xfrm>
          <a:prstGeom prst="rect">
            <a:avLst/>
          </a:prstGeom>
        </p:spPr>
      </p:pic>
      <p:sp>
        <p:nvSpPr>
          <p:cNvPr id="2" name="TextBox 1">
            <a:extLst>
              <a:ext uri="{FF2B5EF4-FFF2-40B4-BE49-F238E27FC236}">
                <a16:creationId xmlns:a16="http://schemas.microsoft.com/office/drawing/2014/main" id="{A6F512FC-16AF-3CEA-11F4-47760D6923F5}"/>
              </a:ext>
            </a:extLst>
          </p:cNvPr>
          <p:cNvSpPr txBox="1"/>
          <p:nvPr/>
        </p:nvSpPr>
        <p:spPr>
          <a:xfrm>
            <a:off x="146221" y="676071"/>
            <a:ext cx="11899557"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GOD WITH US</a:t>
            </a:r>
          </a:p>
        </p:txBody>
      </p:sp>
      <p:sp>
        <p:nvSpPr>
          <p:cNvPr id="3" name="TextBox 2">
            <a:extLst>
              <a:ext uri="{FF2B5EF4-FFF2-40B4-BE49-F238E27FC236}">
                <a16:creationId xmlns:a16="http://schemas.microsoft.com/office/drawing/2014/main" id="{399AAC7A-750F-763F-825D-C4D0C608A3E0}"/>
              </a:ext>
            </a:extLst>
          </p:cNvPr>
          <p:cNvSpPr txBox="1"/>
          <p:nvPr/>
        </p:nvSpPr>
        <p:spPr>
          <a:xfrm>
            <a:off x="362856" y="1461018"/>
            <a:ext cx="11408231"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“All this took place to fulfill what the Lord had spoken by the prophet” (Matt 1:22)</a:t>
            </a:r>
          </a:p>
        </p:txBody>
      </p:sp>
      <p:sp>
        <p:nvSpPr>
          <p:cNvPr id="4" name="TextBox 3">
            <a:extLst>
              <a:ext uri="{FF2B5EF4-FFF2-40B4-BE49-F238E27FC236}">
                <a16:creationId xmlns:a16="http://schemas.microsoft.com/office/drawing/2014/main" id="{64EFA85A-AA23-7C8B-F665-E081DD62FE55}"/>
              </a:ext>
            </a:extLst>
          </p:cNvPr>
          <p:cNvSpPr txBox="1"/>
          <p:nvPr/>
        </p:nvSpPr>
        <p:spPr>
          <a:xfrm>
            <a:off x="362856" y="2996323"/>
            <a:ext cx="11408231"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“Behold, the virgin shall conceive and bear a son” </a:t>
            </a:r>
            <a:br>
              <a:rPr lang="en-US" sz="3600" b="1" dirty="0">
                <a:solidFill>
                  <a:schemeClr val="bg1"/>
                </a:solidFill>
                <a:latin typeface="Calibri" panose="020F0502020204030204" pitchFamily="34" charset="0"/>
                <a:cs typeface="Calibri" panose="020F0502020204030204" pitchFamily="34" charset="0"/>
              </a:rPr>
            </a:br>
            <a:r>
              <a:rPr lang="en-US" sz="3600" b="1" dirty="0">
                <a:solidFill>
                  <a:schemeClr val="bg1"/>
                </a:solidFill>
                <a:latin typeface="Calibri" panose="020F0502020204030204" pitchFamily="34" charset="0"/>
                <a:cs typeface="Calibri" panose="020F0502020204030204" pitchFamily="34" charset="0"/>
              </a:rPr>
              <a:t>(Matt 1:23a)</a:t>
            </a:r>
          </a:p>
        </p:txBody>
      </p:sp>
      <p:sp>
        <p:nvSpPr>
          <p:cNvPr id="5" name="TextBox 4">
            <a:extLst>
              <a:ext uri="{FF2B5EF4-FFF2-40B4-BE49-F238E27FC236}">
                <a16:creationId xmlns:a16="http://schemas.microsoft.com/office/drawing/2014/main" id="{D007C6B4-1A73-AEAC-9326-3DBA18633C9F}"/>
              </a:ext>
            </a:extLst>
          </p:cNvPr>
          <p:cNvSpPr txBox="1"/>
          <p:nvPr/>
        </p:nvSpPr>
        <p:spPr>
          <a:xfrm>
            <a:off x="362857" y="4531628"/>
            <a:ext cx="11408230"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“and they shall call his name Immanuel’ (which means, God with us)” (Matt 1:23b)</a:t>
            </a:r>
          </a:p>
        </p:txBody>
      </p:sp>
    </p:spTree>
    <p:extLst>
      <p:ext uri="{BB962C8B-B14F-4D97-AF65-F5344CB8AC3E}">
        <p14:creationId xmlns:p14="http://schemas.microsoft.com/office/powerpoint/2010/main" val="130445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A8FE5-D020-C772-4182-4E97FA76C14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580702D-B526-2567-B0A5-D825E3A5133D}"/>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B1A0C67E-F4E3-19BC-52B0-FFB5ED7A4C53}"/>
              </a:ext>
            </a:extLst>
          </p:cNvPr>
          <p:cNvSpPr txBox="1"/>
          <p:nvPr/>
        </p:nvSpPr>
        <p:spPr>
          <a:xfrm>
            <a:off x="201827" y="444844"/>
            <a:ext cx="11788346"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This idea of Immanuel, God with us occurs 3 times in the book of Matthew</a:t>
            </a:r>
          </a:p>
        </p:txBody>
      </p:sp>
      <p:sp>
        <p:nvSpPr>
          <p:cNvPr id="3" name="TextBox 2">
            <a:extLst>
              <a:ext uri="{FF2B5EF4-FFF2-40B4-BE49-F238E27FC236}">
                <a16:creationId xmlns:a16="http://schemas.microsoft.com/office/drawing/2014/main" id="{4707CE55-135C-5719-5C6E-BC82C237D299}"/>
              </a:ext>
            </a:extLst>
          </p:cNvPr>
          <p:cNvSpPr txBox="1"/>
          <p:nvPr/>
        </p:nvSpPr>
        <p:spPr>
          <a:xfrm>
            <a:off x="201827" y="2228671"/>
            <a:ext cx="11788346"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God fulfills His promises, He is faithful, so the Bible is a firm foundation which we build our lives upon</a:t>
            </a:r>
          </a:p>
        </p:txBody>
      </p:sp>
    </p:spTree>
    <p:extLst>
      <p:ext uri="{BB962C8B-B14F-4D97-AF65-F5344CB8AC3E}">
        <p14:creationId xmlns:p14="http://schemas.microsoft.com/office/powerpoint/2010/main" val="250280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D1B70-4CBE-B73B-E2D5-C17ED94039E7}"/>
            </a:ext>
          </a:extLst>
        </p:cNvPr>
        <p:cNvGrpSpPr/>
        <p:nvPr/>
      </p:nvGrpSpPr>
      <p:grpSpPr>
        <a:xfrm>
          <a:off x="0" y="0"/>
          <a:ext cx="0" cy="0"/>
          <a:chOff x="0" y="0"/>
          <a:chExt cx="0" cy="0"/>
        </a:xfrm>
      </p:grpSpPr>
      <p:pic>
        <p:nvPicPr>
          <p:cNvPr id="7" name="Picture 6" descr="A close-up of a gold ring&#10;&#10;Description automatically generated">
            <a:extLst>
              <a:ext uri="{FF2B5EF4-FFF2-40B4-BE49-F238E27FC236}">
                <a16:creationId xmlns:a16="http://schemas.microsoft.com/office/drawing/2014/main" id="{4D06ECE9-725A-8364-0A23-012DD1B97C06}"/>
              </a:ext>
            </a:extLst>
          </p:cNvPr>
          <p:cNvPicPr>
            <a:picLocks noChangeAspect="1"/>
          </p:cNvPicPr>
          <p:nvPr/>
        </p:nvPicPr>
        <p:blipFill>
          <a:blip r:embed="rId3"/>
          <a:stretch>
            <a:fillRect/>
          </a:stretch>
        </p:blipFill>
        <p:spPr>
          <a:xfrm flipV="1">
            <a:off x="0" y="-1"/>
            <a:ext cx="12192000" cy="6858000"/>
          </a:xfrm>
          <a:prstGeom prst="rect">
            <a:avLst/>
          </a:prstGeom>
        </p:spPr>
      </p:pic>
      <p:sp>
        <p:nvSpPr>
          <p:cNvPr id="2" name="TextBox 1">
            <a:extLst>
              <a:ext uri="{FF2B5EF4-FFF2-40B4-BE49-F238E27FC236}">
                <a16:creationId xmlns:a16="http://schemas.microsoft.com/office/drawing/2014/main" id="{375D6105-2560-4E61-3C0D-B23AA2ECFA26}"/>
              </a:ext>
            </a:extLst>
          </p:cNvPr>
          <p:cNvSpPr txBox="1"/>
          <p:nvPr/>
        </p:nvSpPr>
        <p:spPr>
          <a:xfrm>
            <a:off x="146221" y="481914"/>
            <a:ext cx="11899557"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BORN THE KING</a:t>
            </a:r>
          </a:p>
        </p:txBody>
      </p:sp>
      <p:sp>
        <p:nvSpPr>
          <p:cNvPr id="3" name="TextBox 2">
            <a:extLst>
              <a:ext uri="{FF2B5EF4-FFF2-40B4-BE49-F238E27FC236}">
                <a16:creationId xmlns:a16="http://schemas.microsoft.com/office/drawing/2014/main" id="{A339D876-8909-C85E-4754-D030CCA3C2B7}"/>
              </a:ext>
            </a:extLst>
          </p:cNvPr>
          <p:cNvSpPr txBox="1"/>
          <p:nvPr/>
        </p:nvSpPr>
        <p:spPr>
          <a:xfrm>
            <a:off x="201826" y="1511979"/>
            <a:ext cx="11788346"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”When Joseph woke from sleep, he did as the angel of the Lord commanded him: he took his wife” (Matt 1:24)</a:t>
            </a:r>
          </a:p>
        </p:txBody>
      </p:sp>
      <p:sp>
        <p:nvSpPr>
          <p:cNvPr id="4" name="TextBox 3">
            <a:extLst>
              <a:ext uri="{FF2B5EF4-FFF2-40B4-BE49-F238E27FC236}">
                <a16:creationId xmlns:a16="http://schemas.microsoft.com/office/drawing/2014/main" id="{CCCA3236-C4EB-3465-941B-7491F0F09A76}"/>
              </a:ext>
            </a:extLst>
          </p:cNvPr>
          <p:cNvSpPr txBox="1"/>
          <p:nvPr/>
        </p:nvSpPr>
        <p:spPr>
          <a:xfrm>
            <a:off x="201826" y="3233687"/>
            <a:ext cx="11788346"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”but knew her not until she had given birth to a son” (Matt 1:25a)</a:t>
            </a:r>
          </a:p>
        </p:txBody>
      </p:sp>
      <p:sp>
        <p:nvSpPr>
          <p:cNvPr id="5" name="TextBox 4">
            <a:extLst>
              <a:ext uri="{FF2B5EF4-FFF2-40B4-BE49-F238E27FC236}">
                <a16:creationId xmlns:a16="http://schemas.microsoft.com/office/drawing/2014/main" id="{27897FA3-3ED3-3503-70CA-29FE93F03DF6}"/>
              </a:ext>
            </a:extLst>
          </p:cNvPr>
          <p:cNvSpPr txBox="1"/>
          <p:nvPr/>
        </p:nvSpPr>
        <p:spPr>
          <a:xfrm>
            <a:off x="201826" y="4955395"/>
            <a:ext cx="11788346" cy="64633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”And he called his name Jesus” (Matt 1:25b)</a:t>
            </a:r>
          </a:p>
        </p:txBody>
      </p:sp>
    </p:spTree>
    <p:extLst>
      <p:ext uri="{BB962C8B-B14F-4D97-AF65-F5344CB8AC3E}">
        <p14:creationId xmlns:p14="http://schemas.microsoft.com/office/powerpoint/2010/main" val="34229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D445E-7AE5-32CD-1410-59E9A4A7B957}"/>
            </a:ext>
          </a:extLst>
        </p:cNvPr>
        <p:cNvGrpSpPr/>
        <p:nvPr/>
      </p:nvGrpSpPr>
      <p:grpSpPr>
        <a:xfrm>
          <a:off x="0" y="0"/>
          <a:ext cx="0" cy="0"/>
          <a:chOff x="0" y="0"/>
          <a:chExt cx="0" cy="0"/>
        </a:xfrm>
      </p:grpSpPr>
      <p:pic>
        <p:nvPicPr>
          <p:cNvPr id="5" name="Picture 4" descr="A bright light in the sky&#10;&#10;Description automatically generated">
            <a:extLst>
              <a:ext uri="{FF2B5EF4-FFF2-40B4-BE49-F238E27FC236}">
                <a16:creationId xmlns:a16="http://schemas.microsoft.com/office/drawing/2014/main" id="{8F78079F-E8C4-972E-3358-F106AEB9EA04}"/>
              </a:ext>
            </a:extLst>
          </p:cNvPr>
          <p:cNvPicPr>
            <a:picLocks noChangeAspect="1"/>
          </p:cNvPicPr>
          <p:nvPr/>
        </p:nvPicPr>
        <p:blipFill>
          <a:blip r:embed="rId3"/>
          <a:srcRect r="7738"/>
          <a:stretch/>
        </p:blipFill>
        <p:spPr>
          <a:xfrm>
            <a:off x="1" y="0"/>
            <a:ext cx="12192000" cy="6858000"/>
          </a:xfrm>
          <a:prstGeom prst="rect">
            <a:avLst/>
          </a:prstGeom>
        </p:spPr>
      </p:pic>
      <p:sp>
        <p:nvSpPr>
          <p:cNvPr id="2" name="TextBox 1">
            <a:extLst>
              <a:ext uri="{FF2B5EF4-FFF2-40B4-BE49-F238E27FC236}">
                <a16:creationId xmlns:a16="http://schemas.microsoft.com/office/drawing/2014/main" id="{DD3B1D64-9066-58CD-BDD6-2C84CB1D9E03}"/>
              </a:ext>
            </a:extLst>
          </p:cNvPr>
          <p:cNvSpPr txBox="1"/>
          <p:nvPr/>
        </p:nvSpPr>
        <p:spPr>
          <a:xfrm>
            <a:off x="146220" y="481914"/>
            <a:ext cx="9026809"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SUMMARY</a:t>
            </a:r>
          </a:p>
        </p:txBody>
      </p:sp>
      <p:sp>
        <p:nvSpPr>
          <p:cNvPr id="4" name="TextBox 3">
            <a:extLst>
              <a:ext uri="{FF2B5EF4-FFF2-40B4-BE49-F238E27FC236}">
                <a16:creationId xmlns:a16="http://schemas.microsoft.com/office/drawing/2014/main" id="{BCE69AEC-E039-1BF9-D80A-AD370FEFFAE9}"/>
              </a:ext>
            </a:extLst>
          </p:cNvPr>
          <p:cNvSpPr txBox="1"/>
          <p:nvPr/>
        </p:nvSpPr>
        <p:spPr>
          <a:xfrm>
            <a:off x="201826" y="1318390"/>
            <a:ext cx="10001717"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It matters that Jesus is born of a virgin and conceived of the Holy Spirit</a:t>
            </a:r>
          </a:p>
        </p:txBody>
      </p:sp>
      <p:sp>
        <p:nvSpPr>
          <p:cNvPr id="6" name="TextBox 5">
            <a:extLst>
              <a:ext uri="{FF2B5EF4-FFF2-40B4-BE49-F238E27FC236}">
                <a16:creationId xmlns:a16="http://schemas.microsoft.com/office/drawing/2014/main" id="{E505F9D8-27E8-9EA3-933B-8DADC5C019F4}"/>
              </a:ext>
            </a:extLst>
          </p:cNvPr>
          <p:cNvSpPr txBox="1"/>
          <p:nvPr/>
        </p:nvSpPr>
        <p:spPr>
          <a:xfrm>
            <a:off x="201825" y="4906649"/>
            <a:ext cx="11788346" cy="64633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It matters because Jesus was born as the </a:t>
            </a:r>
            <a:r>
              <a:rPr lang="en-US" sz="3600" b="1" dirty="0" err="1">
                <a:solidFill>
                  <a:schemeClr val="bg1"/>
                </a:solidFill>
                <a:latin typeface="Calibri" panose="020F0502020204030204" pitchFamily="34" charset="0"/>
                <a:cs typeface="Calibri" panose="020F0502020204030204" pitchFamily="34" charset="0"/>
              </a:rPr>
              <a:t>Saviour</a:t>
            </a:r>
            <a:endParaRPr lang="en-US" sz="3600" b="1" dirty="0">
              <a:solidFill>
                <a:schemeClr val="bg1"/>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AEEEC7AC-73AF-89C3-F5E1-9473C8582FB7}"/>
              </a:ext>
            </a:extLst>
          </p:cNvPr>
          <p:cNvSpPr txBox="1"/>
          <p:nvPr/>
        </p:nvSpPr>
        <p:spPr>
          <a:xfrm>
            <a:off x="201825" y="3389518"/>
            <a:ext cx="11788346" cy="64633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It matters because Jesus is Immanuel, the God-man</a:t>
            </a:r>
          </a:p>
        </p:txBody>
      </p:sp>
    </p:spTree>
    <p:extLst>
      <p:ext uri="{BB962C8B-B14F-4D97-AF65-F5344CB8AC3E}">
        <p14:creationId xmlns:p14="http://schemas.microsoft.com/office/powerpoint/2010/main" val="224880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1816</TotalTime>
  <Words>5573</Words>
  <Application>Microsoft Office PowerPoint</Application>
  <PresentationFormat>Widescreen</PresentationFormat>
  <Paragraphs>82</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Aptos</vt:lpstr>
      <vt:lpstr>Aptos Display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Harrison Gallagher</dc:creator>
  <cp:lastModifiedBy>Sue Roberts</cp:lastModifiedBy>
  <cp:revision>33</cp:revision>
  <dcterms:created xsi:type="dcterms:W3CDTF">2024-11-28T23:42:39Z</dcterms:created>
  <dcterms:modified xsi:type="dcterms:W3CDTF">2024-12-02T12:19:00Z</dcterms:modified>
</cp:coreProperties>
</file>