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0" r:id="rId3"/>
    <p:sldId id="269" r:id="rId4"/>
    <p:sldId id="258" r:id="rId5"/>
    <p:sldId id="261" r:id="rId6"/>
    <p:sldId id="262" r:id="rId7"/>
    <p:sldId id="264" r:id="rId8"/>
    <p:sldId id="263" r:id="rId9"/>
    <p:sldId id="265" r:id="rId10"/>
    <p:sldId id="272" r:id="rId11"/>
    <p:sldId id="266" r:id="rId12"/>
    <p:sldId id="273" r:id="rId13"/>
    <p:sldId id="267" r:id="rId14"/>
    <p:sldId id="268" r:id="rId15"/>
    <p:sldId id="259" r:id="rId16"/>
  </p:sldIdLst>
  <p:sldSz cx="1016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B6B"/>
    <a:srgbClr val="132B60"/>
    <a:srgbClr val="132B4C"/>
    <a:srgbClr val="1A3B72"/>
    <a:srgbClr val="1A3B68"/>
    <a:srgbClr val="18385E"/>
    <a:srgbClr val="19434F"/>
    <a:srgbClr val="0D2329"/>
    <a:srgbClr val="00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B363D-4AE8-4EEB-8089-465F127DC3D8}" v="866" dt="2024-12-20T00:20:04.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94718" autoAdjust="0"/>
  </p:normalViewPr>
  <p:slideViewPr>
    <p:cSldViewPr>
      <p:cViewPr varScale="1">
        <p:scale>
          <a:sx n="130" d="100"/>
          <a:sy n="130" d="100"/>
        </p:scale>
        <p:origin x="138" y="306"/>
      </p:cViewPr>
      <p:guideLst>
        <p:guide orient="horz" pos="1800"/>
        <p:guide pos="320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79342-CDD2-4BDD-9408-D9D43C86CE1D}" type="datetimeFigureOut">
              <a:rPr lang="en-AU" smtClean="0"/>
              <a:pPr/>
              <a:t>22/12/2024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A176B4-10C5-4978-8725-7D250CD433A8}" type="slidenum">
              <a:rPr lang="en-AU" smtClean="0"/>
              <a:pPr/>
              <a:t>‹#›</a:t>
            </a:fld>
            <a:endParaRPr lang="en-AU"/>
          </a:p>
        </p:txBody>
      </p:sp>
    </p:spTree>
    <p:extLst>
      <p:ext uri="{BB962C8B-B14F-4D97-AF65-F5344CB8AC3E}">
        <p14:creationId xmlns:p14="http://schemas.microsoft.com/office/powerpoint/2010/main" val="760493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3A176B4-10C5-4978-8725-7D250CD433A8}" type="slidenum">
              <a:rPr lang="en-AU" smtClean="0"/>
              <a:pPr/>
              <a:t>7</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3A176B4-10C5-4978-8725-7D250CD433A8}" type="slidenum">
              <a:rPr lang="en-AU" smtClean="0"/>
              <a:pPr/>
              <a:t>11</a:t>
            </a:fld>
            <a:endParaRPr lang="en-AU"/>
          </a:p>
        </p:txBody>
      </p:sp>
    </p:spTree>
    <p:extLst>
      <p:ext uri="{BB962C8B-B14F-4D97-AF65-F5344CB8AC3E}">
        <p14:creationId xmlns:p14="http://schemas.microsoft.com/office/powerpoint/2010/main" val="148657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p>
            <a:r>
              <a:rPr lang="en-US"/>
              <a:t>Click to edit Master title style</a:t>
            </a:r>
            <a:endParaRPr lang="en-AU"/>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6"/>
            <a:ext cx="2286000" cy="4876271"/>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08000" y="228866"/>
            <a:ext cx="6688667"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08000" y="1333500"/>
            <a:ext cx="4487333"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164667" y="1333500"/>
            <a:ext cx="4487333"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41" y="1812396"/>
            <a:ext cx="4490861"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3"/>
            <a:ext cx="3342570" cy="968375"/>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972278" y="227542"/>
            <a:ext cx="5679722"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508002" y="1195918"/>
            <a:ext cx="3342570"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136C3-6674-41CF-A3CC-C65059BA25BC}" type="datetimeFigureOut">
              <a:rPr lang="en-AU" smtClean="0"/>
              <a:pPr/>
              <a:t>22/12/2024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F783D5C-2452-49FD-A673-688708D5D498}"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p:cNvSpPr>
            <a:spLocks noGrp="1"/>
          </p:cNvSpPr>
          <p:nvPr>
            <p:ph type="body" idx="1"/>
          </p:nvPr>
        </p:nvSpPr>
        <p:spPr>
          <a:xfrm>
            <a:off x="508000" y="1333500"/>
            <a:ext cx="91440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508000" y="5296960"/>
            <a:ext cx="2370667"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8A136C3-6674-41CF-A3CC-C65059BA25BC}" type="datetimeFigureOut">
              <a:rPr lang="en-AU" smtClean="0"/>
              <a:pPr/>
              <a:t>22/12/2024</a:t>
            </a:fld>
            <a:endParaRPr lang="en-AU"/>
          </a:p>
        </p:txBody>
      </p:sp>
      <p:sp>
        <p:nvSpPr>
          <p:cNvPr id="5" name="Footer Placeholder 4"/>
          <p:cNvSpPr>
            <a:spLocks noGrp="1"/>
          </p:cNvSpPr>
          <p:nvPr>
            <p:ph type="ftr" sz="quarter" idx="3"/>
          </p:nvPr>
        </p:nvSpPr>
        <p:spPr>
          <a:xfrm>
            <a:off x="3471334" y="5296960"/>
            <a:ext cx="3217333"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7281333" y="5296960"/>
            <a:ext cx="2370667"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F783D5C-2452-49FD-A673-688708D5D498}"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Rounded MT Bold"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a:solidFill>
            <a:schemeClr val="tx1"/>
          </a:solidFill>
          <a:latin typeface="Arial Rounded MT Bold"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Arial Rounded MT Bold"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Rounded MT Bold"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3B72"/>
        </a:solidFill>
        <a:effectLst/>
      </p:bgPr>
    </p:bg>
    <p:spTree>
      <p:nvGrpSpPr>
        <p:cNvPr id="1" name=""/>
        <p:cNvGrpSpPr/>
        <p:nvPr/>
      </p:nvGrpSpPr>
      <p:grpSpPr>
        <a:xfrm>
          <a:off x="0" y="0"/>
          <a:ext cx="0" cy="0"/>
          <a:chOff x="0" y="0"/>
          <a:chExt cx="0" cy="0"/>
        </a:xfrm>
      </p:grpSpPr>
      <p:pic>
        <p:nvPicPr>
          <p:cNvPr id="5122" name="Picture 2" descr="http://3.bp.blogspot.com/_1k_Mfz0jWjA/TRNqp6Zuj2I/AAAAAAAAAL4/xpPlFzET0PE/s1600/glory%2Bto%2Bgod.jpg"/>
          <p:cNvPicPr>
            <a:picLocks noChangeAspect="1" noChangeArrowheads="1"/>
          </p:cNvPicPr>
          <p:nvPr/>
        </p:nvPicPr>
        <p:blipFill>
          <a:blip r:embed="rId2" cstate="print"/>
          <a:srcRect/>
          <a:stretch>
            <a:fillRect/>
          </a:stretch>
        </p:blipFill>
        <p:spPr bwMode="auto">
          <a:xfrm>
            <a:off x="26851" y="-8119"/>
            <a:ext cx="10160000" cy="5714999"/>
          </a:xfrm>
          <a:prstGeom prst="rect">
            <a:avLst/>
          </a:prstGeom>
          <a:noFill/>
        </p:spPr>
      </p:pic>
      <p:sp>
        <p:nvSpPr>
          <p:cNvPr id="3" name="Subtitle 2"/>
          <p:cNvSpPr>
            <a:spLocks noGrp="1"/>
          </p:cNvSpPr>
          <p:nvPr>
            <p:ph type="subTitle" idx="1"/>
          </p:nvPr>
        </p:nvSpPr>
        <p:spPr>
          <a:xfrm>
            <a:off x="4287912" y="4718248"/>
            <a:ext cx="5652120" cy="521353"/>
          </a:xfrm>
        </p:spPr>
        <p:txBody>
          <a:bodyPr>
            <a:noAutofit/>
          </a:bodyPr>
          <a:lstStyle/>
          <a:p>
            <a:r>
              <a:rPr lang="en-AU" b="1" dirty="0">
                <a:solidFill>
                  <a:srgbClr val="FFC000"/>
                </a:solidFill>
              </a:rPr>
              <a:t>“So, where is the peace?”</a:t>
            </a:r>
          </a:p>
        </p:txBody>
      </p:sp>
      <p:pic>
        <p:nvPicPr>
          <p:cNvPr id="2" name="Picture 1">
            <a:extLst>
              <a:ext uri="{FF2B5EF4-FFF2-40B4-BE49-F238E27FC236}">
                <a16:creationId xmlns:a16="http://schemas.microsoft.com/office/drawing/2014/main" id="{825C2348-9E3D-2932-48FD-DCA58237D10D}"/>
              </a:ext>
            </a:extLst>
          </p:cNvPr>
          <p:cNvPicPr>
            <a:picLocks noChangeAspect="1"/>
          </p:cNvPicPr>
          <p:nvPr/>
        </p:nvPicPr>
        <p:blipFill>
          <a:blip r:embed="rId3"/>
          <a:stretch>
            <a:fillRect/>
          </a:stretch>
        </p:blipFill>
        <p:spPr>
          <a:xfrm>
            <a:off x="1754540" y="1196067"/>
            <a:ext cx="6349796" cy="869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6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500" fill="hold"/>
                                        <p:tgtEl>
                                          <p:spTgt spid="2"/>
                                        </p:tgtEl>
                                        <p:attrNameLst>
                                          <p:attrName>ppt_w</p:attrName>
                                        </p:attrNameLst>
                                      </p:cBhvr>
                                      <p:tavLst>
                                        <p:tav tm="0">
                                          <p:val>
                                            <p:fltVal val="0"/>
                                          </p:val>
                                        </p:tav>
                                        <p:tav tm="100000">
                                          <p:val>
                                            <p:strVal val="#ppt_w"/>
                                          </p:val>
                                        </p:tav>
                                      </p:tavLst>
                                    </p:anim>
                                    <p:anim calcmode="lin" valueType="num">
                                      <p:cBhvr>
                                        <p:cTn id="8" dur="3500" fill="hold"/>
                                        <p:tgtEl>
                                          <p:spTgt spid="2"/>
                                        </p:tgtEl>
                                        <p:attrNameLst>
                                          <p:attrName>ppt_h</p:attrName>
                                        </p:attrNameLst>
                                      </p:cBhvr>
                                      <p:tavLst>
                                        <p:tav tm="0">
                                          <p:val>
                                            <p:fltVal val="0"/>
                                          </p:val>
                                        </p:tav>
                                        <p:tav tm="100000">
                                          <p:val>
                                            <p:strVal val="#ppt_h"/>
                                          </p:val>
                                        </p:tav>
                                      </p:tavLst>
                                    </p:anim>
                                    <p:animEffect transition="in" filter="fade">
                                      <p:cBhvr>
                                        <p:cTn id="9" dur="3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3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CD8445-6398-FFD3-4700-3E5298018C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7A0C5-DF78-A777-309F-E101D3696A01}"/>
              </a:ext>
            </a:extLst>
          </p:cNvPr>
          <p:cNvSpPr>
            <a:spLocks noGrp="1"/>
          </p:cNvSpPr>
          <p:nvPr>
            <p:ph idx="1"/>
          </p:nvPr>
        </p:nvSpPr>
        <p:spPr>
          <a:xfrm>
            <a:off x="0" y="349479"/>
            <a:ext cx="10160000" cy="4584509"/>
          </a:xfrm>
          <a:noFill/>
        </p:spPr>
        <p:txBody>
          <a:bodyPr>
            <a:normAutofit lnSpcReduction="10000"/>
          </a:bodyPr>
          <a:lstStyle/>
          <a:p>
            <a:r>
              <a:rPr lang="en-US" b="1" dirty="0">
                <a:solidFill>
                  <a:schemeClr val="bg1"/>
                </a:solidFill>
              </a:rPr>
              <a:t>   </a:t>
            </a:r>
            <a:r>
              <a:rPr lang="en-US" b="1" dirty="0">
                <a:solidFill>
                  <a:srgbClr val="FFFF00"/>
                </a:solidFill>
              </a:rPr>
              <a:t>[Isa 60:1-4]  </a:t>
            </a:r>
            <a:r>
              <a:rPr lang="en-US" b="1" dirty="0">
                <a:solidFill>
                  <a:srgbClr val="FFC000"/>
                </a:solidFill>
              </a:rPr>
              <a:t>"Arise, shine, for your light has come, and the glory of the LORD rises upon you. </a:t>
            </a:r>
            <a:br>
              <a:rPr lang="en-US" b="1" dirty="0">
                <a:solidFill>
                  <a:schemeClr val="bg1"/>
                </a:solidFill>
              </a:rPr>
            </a:br>
            <a:r>
              <a:rPr lang="en-US" b="1" dirty="0">
                <a:solidFill>
                  <a:schemeClr val="bg1"/>
                </a:solidFill>
              </a:rPr>
              <a:t>See, darkness covers the earth, and thick darkness is over the peoples, but the LORD rises upon you and His glory appears over you. Nations will come to your light, and kings to the brightness of your dawn.  Lift up your eyes and look about you: All assemble and come to you; your sons come from afar, and your</a:t>
            </a:r>
            <a:br>
              <a:rPr lang="en-US" b="1" dirty="0">
                <a:solidFill>
                  <a:schemeClr val="bg1"/>
                </a:solidFill>
              </a:rPr>
            </a:br>
            <a:r>
              <a:rPr lang="en-US" b="1" dirty="0">
                <a:solidFill>
                  <a:schemeClr val="bg1"/>
                </a:solidFill>
              </a:rPr>
              <a:t>daughters are carried on the arm."</a:t>
            </a:r>
            <a:endParaRPr lang="en-AU" dirty="0">
              <a:solidFill>
                <a:schemeClr val="bg1"/>
              </a:solidFill>
            </a:endParaRPr>
          </a:p>
          <a:p>
            <a:endParaRPr lang="en-AU" dirty="0"/>
          </a:p>
        </p:txBody>
      </p:sp>
      <p:pic>
        <p:nvPicPr>
          <p:cNvPr id="2" name="Picture 1">
            <a:extLst>
              <a:ext uri="{FF2B5EF4-FFF2-40B4-BE49-F238E27FC236}">
                <a16:creationId xmlns:a16="http://schemas.microsoft.com/office/drawing/2014/main" id="{CFB51835-7533-01EE-0CA2-458A59BC4F45}"/>
              </a:ext>
            </a:extLst>
          </p:cNvPr>
          <p:cNvPicPr>
            <a:picLocks noChangeAspect="1"/>
          </p:cNvPicPr>
          <p:nvPr/>
        </p:nvPicPr>
        <p:blipFill>
          <a:blip r:embed="rId2"/>
          <a:stretch>
            <a:fillRect/>
          </a:stretch>
        </p:blipFill>
        <p:spPr>
          <a:xfrm rot="20653698">
            <a:off x="7595250" y="3759958"/>
            <a:ext cx="2127688" cy="1847248"/>
          </a:xfrm>
          <a:prstGeom prst="rect">
            <a:avLst/>
          </a:prstGeom>
        </p:spPr>
      </p:pic>
    </p:spTree>
    <p:extLst>
      <p:ext uri="{BB962C8B-B14F-4D97-AF65-F5344CB8AC3E}">
        <p14:creationId xmlns:p14="http://schemas.microsoft.com/office/powerpoint/2010/main" val="32656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500"/>
                                        <p:tgtEl>
                                          <p:spTgt spid="3">
                                            <p:txEl>
                                              <p:pRg st="0" end="0"/>
                                            </p:txEl>
                                          </p:spTgt>
                                        </p:tgtEl>
                                      </p:cBhvr>
                                    </p:animEffect>
                                  </p:childTnLst>
                                </p:cTn>
                              </p:par>
                            </p:childTnLst>
                          </p:cTn>
                        </p:par>
                        <p:par>
                          <p:cTn id="8" fill="hold">
                            <p:stCondLst>
                              <p:cond delay="3500"/>
                            </p:stCondLst>
                            <p:childTnLst>
                              <p:par>
                                <p:cTn id="9" presetID="6" presetClass="entr" presetSubtype="16"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576" y="217208"/>
            <a:ext cx="10264576" cy="5340593"/>
          </a:xfrm>
        </p:spPr>
        <p:txBody>
          <a:bodyPr>
            <a:normAutofit/>
          </a:bodyPr>
          <a:lstStyle/>
          <a:p>
            <a:pPr algn="ctr" hangingPunct="0"/>
            <a:r>
              <a:rPr lang="en-AU" sz="3500" b="1" dirty="0">
                <a:solidFill>
                  <a:schemeClr val="bg1"/>
                </a:solidFill>
              </a:rPr>
              <a:t>The angels were </a:t>
            </a:r>
            <a:r>
              <a:rPr lang="en-AU" sz="3500" b="1" u="sng" dirty="0">
                <a:solidFill>
                  <a:schemeClr val="bg1"/>
                </a:solidFill>
              </a:rPr>
              <a:t>not</a:t>
            </a:r>
            <a:r>
              <a:rPr lang="en-AU" sz="3500" b="1" dirty="0">
                <a:solidFill>
                  <a:schemeClr val="bg1"/>
                </a:solidFill>
              </a:rPr>
              <a:t> proclaiming universal peace among all people but </a:t>
            </a:r>
          </a:p>
          <a:p>
            <a:pPr algn="ctr" hangingPunct="0"/>
            <a:r>
              <a:rPr lang="en-AU" sz="3500" b="1" dirty="0">
                <a:solidFill>
                  <a:schemeClr val="bg1"/>
                </a:solidFill>
              </a:rPr>
              <a:t>             		 </a:t>
            </a:r>
            <a:r>
              <a:rPr lang="en-AU" sz="3500" b="1" u="sng" dirty="0">
                <a:solidFill>
                  <a:srgbClr val="FFC000"/>
                </a:solidFill>
              </a:rPr>
              <a:t>PEACE with GOD</a:t>
            </a:r>
            <a:r>
              <a:rPr lang="en-AU" sz="3500" b="1" dirty="0">
                <a:solidFill>
                  <a:srgbClr val="FFC000"/>
                </a:solidFill>
              </a:rPr>
              <a:t>! </a:t>
            </a:r>
          </a:p>
          <a:p>
            <a:pPr hangingPunct="0"/>
            <a:endParaRPr lang="en-AU" sz="3500" b="1" dirty="0">
              <a:solidFill>
                <a:schemeClr val="bg1"/>
              </a:solidFill>
            </a:endParaRPr>
          </a:p>
          <a:p>
            <a:pPr algn="ctr" hangingPunct="0"/>
            <a:endParaRPr lang="en-AU" sz="3500" b="1" dirty="0">
              <a:solidFill>
                <a:schemeClr val="bg1"/>
              </a:solidFill>
            </a:endParaRPr>
          </a:p>
          <a:p>
            <a:pPr algn="ctr" hangingPunct="0"/>
            <a:endParaRPr lang="en-AU" sz="3500" b="1" dirty="0">
              <a:solidFill>
                <a:schemeClr val="bg1"/>
              </a:solidFill>
            </a:endParaRPr>
          </a:p>
          <a:p>
            <a:pPr algn="ctr" hangingPunct="0"/>
            <a:r>
              <a:rPr lang="en-AU" sz="3500" b="1" dirty="0">
                <a:solidFill>
                  <a:schemeClr val="bg1"/>
                </a:solidFill>
              </a:rPr>
              <a:t>From the time of Jesus’ Birth,</a:t>
            </a:r>
            <a:br>
              <a:rPr lang="en-AU" sz="3500" b="1" u="sng" dirty="0">
                <a:solidFill>
                  <a:schemeClr val="bg1"/>
                </a:solidFill>
              </a:rPr>
            </a:br>
            <a:r>
              <a:rPr lang="en-AU" sz="3500" b="1" u="sng" dirty="0">
                <a:solidFill>
                  <a:srgbClr val="FFC000"/>
                </a:solidFill>
              </a:rPr>
              <a:t>GOD’S PEACE was available to all people!</a:t>
            </a:r>
            <a:endParaRPr lang="en-AU" dirty="0"/>
          </a:p>
        </p:txBody>
      </p:sp>
      <p:pic>
        <p:nvPicPr>
          <p:cNvPr id="4" name="Picture 2"/>
          <p:cNvPicPr>
            <a:picLocks noChangeAspect="1" noChangeArrowheads="1"/>
          </p:cNvPicPr>
          <p:nvPr/>
        </p:nvPicPr>
        <p:blipFill>
          <a:blip r:embed="rId3" cstate="print"/>
          <a:srcRect/>
          <a:stretch>
            <a:fillRect/>
          </a:stretch>
        </p:blipFill>
        <p:spPr bwMode="auto">
          <a:xfrm>
            <a:off x="759520" y="1345332"/>
            <a:ext cx="3163531" cy="230425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500"/>
                                        <p:tgtEl>
                                          <p:spTgt spid="3">
                                            <p:txEl>
                                              <p:pRg st="0" end="0"/>
                                            </p:txEl>
                                          </p:spTgt>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up)">
                                      <p:cBhvr>
                                        <p:cTn id="16" dur="2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3B72"/>
        </a:solidFill>
        <a:effectLst/>
      </p:bgPr>
    </p:bg>
    <p:spTree>
      <p:nvGrpSpPr>
        <p:cNvPr id="1" name="">
          <a:extLst>
            <a:ext uri="{FF2B5EF4-FFF2-40B4-BE49-F238E27FC236}">
              <a16:creationId xmlns:a16="http://schemas.microsoft.com/office/drawing/2014/main" id="{A95EA3B1-1995-4C35-703A-11F630612C8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E3ED9FD-191C-BE69-FED3-F85CAAD99D23}"/>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25000"/>
                    </a14:imgEffect>
                    <a14:imgEffect>
                      <a14:colorTemperature colorTemp="4700"/>
                    </a14:imgEffect>
                    <a14:imgEffect>
                      <a14:saturation sat="33000"/>
                    </a14:imgEffect>
                  </a14:imgLayer>
                </a14:imgProps>
              </a:ext>
            </a:extLst>
          </a:blip>
          <a:srcRect b="24953"/>
          <a:stretch/>
        </p:blipFill>
        <p:spPr>
          <a:xfrm>
            <a:off x="0" y="-1"/>
            <a:ext cx="10160000" cy="5715001"/>
          </a:xfrm>
          <a:prstGeom prst="rect">
            <a:avLst/>
          </a:prstGeom>
        </p:spPr>
      </p:pic>
      <p:sp>
        <p:nvSpPr>
          <p:cNvPr id="7" name="TextBox 6">
            <a:extLst>
              <a:ext uri="{FF2B5EF4-FFF2-40B4-BE49-F238E27FC236}">
                <a16:creationId xmlns:a16="http://schemas.microsoft.com/office/drawing/2014/main" id="{DAB4C6EC-C36B-E151-CB9C-886185212F9B}"/>
              </a:ext>
            </a:extLst>
          </p:cNvPr>
          <p:cNvSpPr txBox="1"/>
          <p:nvPr/>
        </p:nvSpPr>
        <p:spPr>
          <a:xfrm>
            <a:off x="831528" y="697260"/>
            <a:ext cx="5904656" cy="1384995"/>
          </a:xfrm>
          <a:prstGeom prst="rect">
            <a:avLst/>
          </a:prstGeom>
          <a:noFill/>
        </p:spPr>
        <p:txBody>
          <a:bodyPr wrap="square" rtlCol="0">
            <a:spAutoFit/>
          </a:bodyPr>
          <a:lstStyle/>
          <a:p>
            <a:r>
              <a:rPr lang="en-AU" sz="2800" b="1" dirty="0">
                <a:solidFill>
                  <a:schemeClr val="bg1"/>
                </a:solidFill>
                <a:latin typeface="Arial Rounded MT Bold" panose="020F0704030504030204" pitchFamily="34" charset="0"/>
              </a:rPr>
              <a:t>“Glory to GOD in the highest and </a:t>
            </a:r>
            <a:br>
              <a:rPr lang="en-AU" sz="2800" b="1" dirty="0">
                <a:solidFill>
                  <a:schemeClr val="bg1"/>
                </a:solidFill>
                <a:latin typeface="Arial Rounded MT Bold" panose="020F0704030504030204" pitchFamily="34" charset="0"/>
              </a:rPr>
            </a:br>
            <a:r>
              <a:rPr lang="en-AU" sz="2800" b="1" dirty="0">
                <a:solidFill>
                  <a:schemeClr val="bg1"/>
                </a:solidFill>
                <a:latin typeface="Arial Rounded MT Bold" panose="020F0704030504030204" pitchFamily="34" charset="0"/>
              </a:rPr>
              <a:t>on earth </a:t>
            </a:r>
            <a:r>
              <a:rPr lang="en-AU" sz="2800" b="1" dirty="0">
                <a:solidFill>
                  <a:srgbClr val="FFC000"/>
                </a:solidFill>
                <a:latin typeface="Arial Rounded MT Bold" panose="020F0704030504030204" pitchFamily="34" charset="0"/>
              </a:rPr>
              <a:t>PEACE to men </a:t>
            </a:r>
            <a:r>
              <a:rPr lang="en-AU" sz="2800" b="1" dirty="0">
                <a:solidFill>
                  <a:schemeClr val="bg1"/>
                </a:solidFill>
                <a:latin typeface="Arial Rounded MT Bold" panose="020F0704030504030204" pitchFamily="34" charset="0"/>
              </a:rPr>
              <a:t>on whom </a:t>
            </a:r>
            <a:br>
              <a:rPr lang="en-AU" sz="2800" b="1" dirty="0">
                <a:solidFill>
                  <a:schemeClr val="bg1"/>
                </a:solidFill>
                <a:latin typeface="Arial Rounded MT Bold" panose="020F0704030504030204" pitchFamily="34" charset="0"/>
              </a:rPr>
            </a:br>
            <a:r>
              <a:rPr lang="en-AU" sz="2800" b="1" dirty="0">
                <a:solidFill>
                  <a:schemeClr val="bg1"/>
                </a:solidFill>
                <a:latin typeface="Arial Rounded MT Bold" panose="020F0704030504030204" pitchFamily="34" charset="0"/>
              </a:rPr>
              <a:t>His favour rests”</a:t>
            </a:r>
          </a:p>
        </p:txBody>
      </p:sp>
    </p:spTree>
    <p:extLst>
      <p:ext uri="{BB962C8B-B14F-4D97-AF65-F5344CB8AC3E}">
        <p14:creationId xmlns:p14="http://schemas.microsoft.com/office/powerpoint/2010/main" val="3348880843"/>
      </p:ext>
    </p:extLst>
  </p:cSld>
  <p:clrMapOvr>
    <a:masterClrMapping/>
  </p:clrMapOvr>
  <mc:AlternateContent xmlns:mc="http://schemas.openxmlformats.org/markup-compatibility/2006" xmlns:p14="http://schemas.microsoft.com/office/powerpoint/2010/main">
    <mc:Choice Requires="p14">
      <p:transition spd="slow" p14:dur="6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5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3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3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3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b="1" u="sng" dirty="0">
                <a:solidFill>
                  <a:schemeClr val="bg1"/>
                </a:solidFill>
              </a:rPr>
              <a:t>Paul wrote...</a:t>
            </a:r>
          </a:p>
        </p:txBody>
      </p:sp>
      <p:sp>
        <p:nvSpPr>
          <p:cNvPr id="3" name="Content Placeholder 2"/>
          <p:cNvSpPr>
            <a:spLocks noGrp="1"/>
          </p:cNvSpPr>
          <p:nvPr>
            <p:ph idx="1"/>
          </p:nvPr>
        </p:nvSpPr>
        <p:spPr>
          <a:xfrm>
            <a:off x="111448" y="1345332"/>
            <a:ext cx="9361040" cy="3771636"/>
          </a:xfrm>
        </p:spPr>
        <p:txBody>
          <a:bodyPr/>
          <a:lstStyle/>
          <a:p>
            <a:r>
              <a:rPr lang="en-US" sz="3000" b="1" dirty="0">
                <a:solidFill>
                  <a:srgbClr val="FFFF00"/>
                </a:solidFill>
              </a:rPr>
              <a:t>[Eph 2:14]  </a:t>
            </a:r>
            <a:r>
              <a:rPr lang="en-US" sz="3000" b="1" dirty="0">
                <a:solidFill>
                  <a:schemeClr val="bg1"/>
                </a:solidFill>
              </a:rPr>
              <a:t>“… </a:t>
            </a:r>
            <a:r>
              <a:rPr lang="en-US" sz="3000" b="1" cap="all" dirty="0">
                <a:solidFill>
                  <a:srgbClr val="FFC000"/>
                </a:solidFill>
              </a:rPr>
              <a:t>He </a:t>
            </a:r>
            <a:r>
              <a:rPr lang="en-US" sz="3000" b="1" dirty="0">
                <a:solidFill>
                  <a:srgbClr val="FFC000"/>
                </a:solidFill>
              </a:rPr>
              <a:t>Himself is our </a:t>
            </a:r>
            <a:r>
              <a:rPr lang="en-US" sz="3000" b="1" u="sng" cap="all" dirty="0">
                <a:solidFill>
                  <a:srgbClr val="FFC000"/>
                </a:solidFill>
                <a:effectLst>
                  <a:outerShdw blurRad="38100" dist="38100" dir="2700000" algn="tl">
                    <a:srgbClr val="000000">
                      <a:alpha val="43137"/>
                    </a:srgbClr>
                  </a:outerShdw>
                </a:effectLst>
              </a:rPr>
              <a:t>peace</a:t>
            </a:r>
            <a:r>
              <a:rPr lang="en-US" sz="3000" b="1" dirty="0">
                <a:solidFill>
                  <a:schemeClr val="bg1"/>
                </a:solidFill>
              </a:rPr>
              <a:t>…”</a:t>
            </a:r>
            <a:endParaRPr lang="en-AU" sz="3000" dirty="0">
              <a:solidFill>
                <a:schemeClr val="bg1"/>
              </a:solidFill>
            </a:endParaRPr>
          </a:p>
          <a:p>
            <a:endParaRPr lang="en-US" sz="1800" b="1" dirty="0">
              <a:solidFill>
                <a:schemeClr val="bg1"/>
              </a:solidFill>
            </a:endParaRPr>
          </a:p>
          <a:p>
            <a:endParaRPr lang="en-US" sz="1800" b="1" dirty="0">
              <a:solidFill>
                <a:schemeClr val="bg1"/>
              </a:solidFill>
            </a:endParaRPr>
          </a:p>
          <a:p>
            <a:r>
              <a:rPr lang="en-US" sz="3000" b="1" dirty="0">
                <a:solidFill>
                  <a:schemeClr val="bg1"/>
                </a:solidFill>
              </a:rPr>
              <a:t>God was reconciling us to Himself… </a:t>
            </a:r>
          </a:p>
          <a:p>
            <a:r>
              <a:rPr lang="en-US" sz="3000" b="1" dirty="0">
                <a:solidFill>
                  <a:srgbClr val="FFFF00"/>
                </a:solidFill>
              </a:rPr>
              <a:t>[Col 1:20]  </a:t>
            </a:r>
            <a:r>
              <a:rPr lang="en-US" sz="3000" b="1" dirty="0">
                <a:solidFill>
                  <a:schemeClr val="bg1"/>
                </a:solidFill>
              </a:rPr>
              <a:t>“… by making </a:t>
            </a:r>
            <a:r>
              <a:rPr lang="en-US" sz="3000" b="1" u="sng" cap="all" dirty="0">
                <a:solidFill>
                  <a:srgbClr val="FFC000"/>
                </a:solidFill>
                <a:effectLst>
                  <a:outerShdw blurRad="38100" dist="38100" dir="2700000" algn="tl">
                    <a:srgbClr val="000000">
                      <a:alpha val="43137"/>
                    </a:srgbClr>
                  </a:outerShdw>
                </a:effectLst>
              </a:rPr>
              <a:t>peace</a:t>
            </a:r>
            <a:r>
              <a:rPr lang="en-US" sz="3000" b="1" cap="all" dirty="0">
                <a:solidFill>
                  <a:srgbClr val="FFC000"/>
                </a:solidFill>
              </a:rPr>
              <a:t> </a:t>
            </a:r>
            <a:r>
              <a:rPr lang="en-US" sz="3000" b="1" dirty="0">
                <a:solidFill>
                  <a:srgbClr val="FFC000"/>
                </a:solidFill>
              </a:rPr>
              <a:t>through</a:t>
            </a:r>
          </a:p>
          <a:p>
            <a:r>
              <a:rPr lang="en-US" sz="3000" b="1" dirty="0">
                <a:solidFill>
                  <a:srgbClr val="FFC000"/>
                </a:solidFill>
              </a:rPr>
              <a:t>                      His blood, </a:t>
            </a:r>
            <a:r>
              <a:rPr lang="en-US" sz="3000" b="1" dirty="0">
                <a:solidFill>
                  <a:schemeClr val="bg1"/>
                </a:solidFill>
              </a:rPr>
              <a:t>shed on the cross.” </a:t>
            </a:r>
            <a:br>
              <a:rPr lang="en-US" b="1" dirty="0">
                <a:solidFill>
                  <a:schemeClr val="bg1"/>
                </a:solidFill>
              </a:rPr>
            </a:br>
            <a:endParaRPr lang="en-AU" dirty="0"/>
          </a:p>
        </p:txBody>
      </p:sp>
      <p:pic>
        <p:nvPicPr>
          <p:cNvPr id="5" name="Picture 4">
            <a:extLst>
              <a:ext uri="{FF2B5EF4-FFF2-40B4-BE49-F238E27FC236}">
                <a16:creationId xmlns:a16="http://schemas.microsoft.com/office/drawing/2014/main" id="{2AED5D6A-966F-6401-EC44-6D848AA120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1688" y1="14487" x2="51688" y2="14487"/>
                        <a14:foregroundMark x1="51266" y1="12658" x2="50844" y2="22504"/>
                        <a14:foregroundMark x1="67089" y1="24191" x2="67300" y2="23629"/>
                        <a14:foregroundMark x1="68987" y1="23207" x2="65823" y2="22363"/>
                        <a14:foregroundMark x1="68143" y1="22925" x2="68776" y2="27286"/>
                        <a14:foregroundMark x1="52110" y1="32068" x2="50422" y2="73277"/>
                        <a14:backgroundMark x1="20886" y1="81575" x2="37131" y2="76512"/>
                        <a14:backgroundMark x1="37131" y1="76512" x2="54852" y2="76653"/>
                        <a14:backgroundMark x1="54852" y1="76653" x2="70675" y2="80872"/>
                        <a14:backgroundMark x1="70675" y1="80872" x2="32489" y2="86076"/>
                        <a14:backgroundMark x1="48312" y1="75105" x2="48312" y2="75105"/>
                      </a14:backgroundRemoval>
                    </a14:imgEffect>
                  </a14:imgLayer>
                </a14:imgProps>
              </a:ext>
            </a:extLst>
          </a:blip>
          <a:srcRect l="15689" t="-3486" r="26786" b="26786"/>
          <a:stretch/>
        </p:blipFill>
        <p:spPr>
          <a:xfrm rot="201915">
            <a:off x="6297950" y="15119"/>
            <a:ext cx="3913571" cy="57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5000"/>
                            </p:stCondLst>
                            <p:childTnLst>
                              <p:par>
                                <p:cTn id="9" presetID="22" presetClass="entr" presetSubtype="1" fill="hold" nodeType="afterEffect">
                                  <p:stCondLst>
                                    <p:cond delay="5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up)">
                                      <p:cBhvr>
                                        <p:cTn id="11" dur="2000"/>
                                        <p:tgtEl>
                                          <p:spTgt spid="3">
                                            <p:txEl>
                                              <p:pRg st="3" end="3"/>
                                            </p:txEl>
                                          </p:spTgt>
                                        </p:tgtEl>
                                      </p:cBhvr>
                                    </p:animEffect>
                                  </p:childTnLst>
                                </p:cTn>
                              </p:par>
                            </p:childTnLst>
                          </p:cTn>
                        </p:par>
                        <p:par>
                          <p:cTn id="12" fill="hold">
                            <p:stCondLst>
                              <p:cond delay="7500"/>
                            </p:stCondLst>
                            <p:childTnLst>
                              <p:par>
                                <p:cTn id="13" presetID="22" presetClass="entr" presetSubtype="1" fill="hold" nodeType="afterEffect">
                                  <p:stCondLst>
                                    <p:cond delay="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up)">
                                      <p:cBhvr>
                                        <p:cTn id="15" dur="2000"/>
                                        <p:tgtEl>
                                          <p:spTgt spid="3">
                                            <p:txEl>
                                              <p:pRg st="4" end="4"/>
                                            </p:txEl>
                                          </p:spTgt>
                                        </p:tgtEl>
                                      </p:cBhvr>
                                    </p:animEffect>
                                  </p:childTnLst>
                                </p:cTn>
                              </p:par>
                            </p:childTnLst>
                          </p:cTn>
                        </p:par>
                        <p:par>
                          <p:cTn id="16" fill="hold">
                            <p:stCondLst>
                              <p:cond delay="10000"/>
                            </p:stCondLst>
                            <p:childTnLst>
                              <p:par>
                                <p:cTn id="17" presetID="22" presetClass="entr" presetSubtype="1" fill="hold" nodeType="afterEffect">
                                  <p:stCondLst>
                                    <p:cond delay="5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up)">
                                      <p:cBhvr>
                                        <p:cTn id="1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9480" y="913284"/>
            <a:ext cx="8784976" cy="3528392"/>
          </a:xfrm>
        </p:spPr>
        <p:txBody>
          <a:bodyPr>
            <a:noAutofit/>
          </a:bodyPr>
          <a:lstStyle/>
          <a:p>
            <a:pPr lvl="0">
              <a:lnSpc>
                <a:spcPct val="90000"/>
              </a:lnSpc>
            </a:pPr>
            <a:r>
              <a:rPr lang="en-AU" sz="3600" b="1" u="sng" dirty="0">
                <a:solidFill>
                  <a:schemeClr val="bg1"/>
                </a:solidFill>
              </a:rPr>
              <a:t>May you know...</a:t>
            </a:r>
          </a:p>
          <a:p>
            <a:pPr lvl="0">
              <a:lnSpc>
                <a:spcPct val="90000"/>
              </a:lnSpc>
            </a:pPr>
            <a:endParaRPr lang="en-US" sz="1800" b="1" u="sng" dirty="0">
              <a:solidFill>
                <a:schemeClr val="bg1"/>
              </a:solidFill>
            </a:endParaRPr>
          </a:p>
          <a:p>
            <a:pPr lvl="0">
              <a:lnSpc>
                <a:spcPct val="90000"/>
              </a:lnSpc>
              <a:buFont typeface="Arial" pitchFamily="34" charset="0"/>
              <a:buChar char="•"/>
            </a:pPr>
            <a:r>
              <a:rPr lang="en-US" sz="3200" b="1" dirty="0">
                <a:solidFill>
                  <a:srgbClr val="FFC000"/>
                </a:solidFill>
                <a:effectLst>
                  <a:outerShdw blurRad="38100" dist="38100" dir="2700000" algn="tl">
                    <a:srgbClr val="000000">
                      <a:alpha val="43137"/>
                    </a:srgbClr>
                  </a:outerShdw>
                </a:effectLst>
              </a:rPr>
              <a:t>GOD’S PEACE </a:t>
            </a:r>
            <a:r>
              <a:rPr lang="en-US" sz="3200" b="1" dirty="0">
                <a:solidFill>
                  <a:schemeClr val="bg1"/>
                </a:solidFill>
              </a:rPr>
              <a:t>through CHRIST </a:t>
            </a:r>
            <a:endParaRPr lang="en-AU" sz="3200" b="1" dirty="0">
              <a:solidFill>
                <a:schemeClr val="bg1"/>
              </a:solidFill>
            </a:endParaRPr>
          </a:p>
          <a:p>
            <a:pPr lvl="0">
              <a:lnSpc>
                <a:spcPct val="90000"/>
              </a:lnSpc>
              <a:buFont typeface="Arial" pitchFamily="34" charset="0"/>
              <a:buChar char="•"/>
            </a:pPr>
            <a:r>
              <a:rPr lang="en-US" sz="3200" b="1" dirty="0">
                <a:solidFill>
                  <a:srgbClr val="FFC000"/>
                </a:solidFill>
              </a:rPr>
              <a:t>PEACE</a:t>
            </a:r>
            <a:r>
              <a:rPr lang="en-US" sz="3200" b="1" dirty="0">
                <a:solidFill>
                  <a:schemeClr val="bg1"/>
                </a:solidFill>
              </a:rPr>
              <a:t> with those around you</a:t>
            </a:r>
            <a:endParaRPr lang="en-AU" sz="3200" b="1" dirty="0">
              <a:solidFill>
                <a:schemeClr val="bg1"/>
              </a:solidFill>
            </a:endParaRPr>
          </a:p>
          <a:p>
            <a:pPr lvl="0">
              <a:lnSpc>
                <a:spcPct val="90000"/>
              </a:lnSpc>
              <a:buFont typeface="Arial" pitchFamily="34" charset="0"/>
              <a:buChar char="•"/>
            </a:pPr>
            <a:r>
              <a:rPr lang="en-US" sz="3200" b="1" dirty="0">
                <a:solidFill>
                  <a:srgbClr val="FFC000"/>
                </a:solidFill>
              </a:rPr>
              <a:t>LOVE</a:t>
            </a:r>
            <a:r>
              <a:rPr lang="en-US" sz="3200" b="1" dirty="0">
                <a:solidFill>
                  <a:schemeClr val="bg1"/>
                </a:solidFill>
              </a:rPr>
              <a:t> of family and friends</a:t>
            </a:r>
            <a:endParaRPr lang="en-AU" sz="3200" b="1" dirty="0">
              <a:solidFill>
                <a:schemeClr val="bg1"/>
              </a:solidFill>
            </a:endParaRPr>
          </a:p>
          <a:p>
            <a:pPr lvl="0">
              <a:lnSpc>
                <a:spcPct val="90000"/>
              </a:lnSpc>
              <a:buFont typeface="Arial" pitchFamily="34" charset="0"/>
              <a:buChar char="•"/>
            </a:pPr>
            <a:r>
              <a:rPr lang="en-US" sz="3200" b="1" dirty="0">
                <a:solidFill>
                  <a:srgbClr val="FFC000"/>
                </a:solidFill>
              </a:rPr>
              <a:t>FORGIVENESS and COMPASSION </a:t>
            </a:r>
            <a:r>
              <a:rPr lang="en-US" sz="3200" b="1" dirty="0">
                <a:solidFill>
                  <a:schemeClr val="bg1"/>
                </a:solidFill>
              </a:rPr>
              <a:t>towards others</a:t>
            </a:r>
            <a:endParaRPr lang="en-AU" sz="3200" b="1" dirty="0">
              <a:solidFill>
                <a:schemeClr val="bg1"/>
              </a:solidFill>
            </a:endParaRPr>
          </a:p>
        </p:txBody>
      </p:sp>
      <p:pic>
        <p:nvPicPr>
          <p:cNvPr id="4" name="Picture 3">
            <a:extLst>
              <a:ext uri="{FF2B5EF4-FFF2-40B4-BE49-F238E27FC236}">
                <a16:creationId xmlns:a16="http://schemas.microsoft.com/office/drawing/2014/main" id="{8DDD5B1D-5CBA-3094-DA9A-E936CE82CFF0}"/>
              </a:ext>
            </a:extLst>
          </p:cNvPr>
          <p:cNvPicPr>
            <a:picLocks noChangeAspect="1"/>
          </p:cNvPicPr>
          <p:nvPr/>
        </p:nvPicPr>
        <p:blipFill>
          <a:blip r:embed="rId2"/>
          <a:srcRect l="-1" t="16222" r="-3" b="16996"/>
          <a:stretch/>
        </p:blipFill>
        <p:spPr>
          <a:xfrm>
            <a:off x="7240240" y="481236"/>
            <a:ext cx="2683930" cy="179234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3000"/>
                                        <p:tgtEl>
                                          <p:spTgt spid="3">
                                            <p:txEl>
                                              <p:pRg st="2" end="2"/>
                                            </p:txEl>
                                          </p:spTgt>
                                        </p:tgtEl>
                                      </p:cBhvr>
                                    </p:animEffect>
                                  </p:childTnLst>
                                </p:cTn>
                              </p:par>
                            </p:childTnLst>
                          </p:cTn>
                        </p:par>
                        <p:par>
                          <p:cTn id="8" fill="hold">
                            <p:stCondLst>
                              <p:cond delay="4000"/>
                            </p:stCondLst>
                            <p:childTnLst>
                              <p:par>
                                <p:cTn id="9" presetID="22" presetClass="entr" presetSubtype="8" fill="hold" nodeType="afterEffect">
                                  <p:stCondLst>
                                    <p:cond delay="15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3000"/>
                                        <p:tgtEl>
                                          <p:spTgt spid="3">
                                            <p:txEl>
                                              <p:pRg st="3" end="3"/>
                                            </p:txEl>
                                          </p:spTgt>
                                        </p:tgtEl>
                                      </p:cBhvr>
                                    </p:animEffect>
                                  </p:childTnLst>
                                </p:cTn>
                              </p:par>
                            </p:childTnLst>
                          </p:cTn>
                        </p:par>
                        <p:par>
                          <p:cTn id="12" fill="hold">
                            <p:stCondLst>
                              <p:cond delay="8500"/>
                            </p:stCondLst>
                            <p:childTnLst>
                              <p:par>
                                <p:cTn id="13" presetID="22" presetClass="entr" presetSubtype="8" fill="hold" nodeType="afterEffect">
                                  <p:stCondLst>
                                    <p:cond delay="1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3000"/>
                                        <p:tgtEl>
                                          <p:spTgt spid="3">
                                            <p:txEl>
                                              <p:pRg st="4" end="4"/>
                                            </p:txEl>
                                          </p:spTgt>
                                        </p:tgtEl>
                                      </p:cBhvr>
                                    </p:animEffect>
                                  </p:childTnLst>
                                </p:cTn>
                              </p:par>
                            </p:childTnLst>
                          </p:cTn>
                        </p:par>
                        <p:par>
                          <p:cTn id="16" fill="hold">
                            <p:stCondLst>
                              <p:cond delay="13000"/>
                            </p:stCondLst>
                            <p:childTnLst>
                              <p:par>
                                <p:cTn id="17" presetID="22" presetClass="entr" presetSubtype="8" fill="hold" nodeType="afterEffect">
                                  <p:stCondLst>
                                    <p:cond delay="15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3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1983656" y="3817608"/>
            <a:ext cx="6192688" cy="830997"/>
          </a:xfrm>
          <a:prstGeom prst="rect">
            <a:avLst/>
          </a:prstGeom>
          <a:solidFill>
            <a:srgbClr val="FF0000"/>
          </a:solidFill>
          <a:ln w="38100">
            <a:solidFill>
              <a:schemeClr val="bg1"/>
            </a:solidFill>
          </a:ln>
        </p:spPr>
        <p:txBody>
          <a:bodyPr wrap="square" rtlCol="0">
            <a:spAutoFit/>
          </a:bodyPr>
          <a:lstStyle/>
          <a:p>
            <a:pPr algn="ctr"/>
            <a:r>
              <a:rPr lang="en-AU" sz="4800" dirty="0">
                <a:solidFill>
                  <a:schemeClr val="bg1"/>
                </a:solidFill>
                <a:latin typeface="Brush Script MT" pitchFamily="66" charset="0"/>
              </a:rPr>
              <a:t>Happy Christmas Everyone!</a:t>
            </a:r>
          </a:p>
        </p:txBody>
      </p:sp>
      <p:pic>
        <p:nvPicPr>
          <p:cNvPr id="2" name="Picture 1">
            <a:extLst>
              <a:ext uri="{FF2B5EF4-FFF2-40B4-BE49-F238E27FC236}">
                <a16:creationId xmlns:a16="http://schemas.microsoft.com/office/drawing/2014/main" id="{9C4E5EF8-F961-8E73-E745-9C3380A4D28D}"/>
              </a:ext>
            </a:extLst>
          </p:cNvPr>
          <p:cNvPicPr>
            <a:picLocks noChangeAspect="1"/>
          </p:cNvPicPr>
          <p:nvPr/>
        </p:nvPicPr>
        <p:blipFill>
          <a:blip r:embed="rId2"/>
          <a:stretch>
            <a:fillRect/>
          </a:stretch>
        </p:blipFill>
        <p:spPr>
          <a:xfrm>
            <a:off x="1032451" y="9104"/>
            <a:ext cx="8352928" cy="3240360"/>
          </a:xfrm>
          <a:prstGeom prst="rect">
            <a:avLst/>
          </a:prstGeom>
          <a:effectLst>
            <a:softEdge rad="63500"/>
          </a:effectLst>
        </p:spPr>
      </p:pic>
      <p:pic>
        <p:nvPicPr>
          <p:cNvPr id="3" name="Picture 2">
            <a:extLst>
              <a:ext uri="{FF2B5EF4-FFF2-40B4-BE49-F238E27FC236}">
                <a16:creationId xmlns:a16="http://schemas.microsoft.com/office/drawing/2014/main" id="{3AC13119-F010-C16E-558B-4D378ECE2841}"/>
              </a:ext>
            </a:extLst>
          </p:cNvPr>
          <p:cNvPicPr>
            <a:picLocks noChangeAspect="1"/>
          </p:cNvPicPr>
          <p:nvPr/>
        </p:nvPicPr>
        <p:blipFill>
          <a:blip r:embed="rId3"/>
          <a:stretch>
            <a:fillRect/>
          </a:stretch>
        </p:blipFill>
        <p:spPr>
          <a:xfrm>
            <a:off x="796180" y="2590902"/>
            <a:ext cx="2127688"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C5196E75-5BA5-4345-A57D-D9520EDF43C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rcRect t="2105" b="5682"/>
          <a:stretch/>
        </p:blipFill>
        <p:spPr>
          <a:xfrm>
            <a:off x="111448" y="62689"/>
            <a:ext cx="9946952" cy="5595161"/>
          </a:xfrm>
          <a:prstGeom prst="rect">
            <a:avLst/>
          </a:prstGeom>
          <a:noFill/>
        </p:spPr>
      </p:pic>
      <p:sp>
        <p:nvSpPr>
          <p:cNvPr id="6" name="TextBox 5">
            <a:extLst>
              <a:ext uri="{FF2B5EF4-FFF2-40B4-BE49-F238E27FC236}">
                <a16:creationId xmlns:a16="http://schemas.microsoft.com/office/drawing/2014/main" id="{07A44DC8-6B9C-FB21-B3EE-B1D7988F04A0}"/>
              </a:ext>
            </a:extLst>
          </p:cNvPr>
          <p:cNvSpPr txBox="1"/>
          <p:nvPr/>
        </p:nvSpPr>
        <p:spPr>
          <a:xfrm>
            <a:off x="8104336" y="62689"/>
            <a:ext cx="1944216" cy="490555"/>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141615521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434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71AEC-02BC-27F6-DAC2-0F158E029371}"/>
              </a:ext>
            </a:extLst>
          </p:cNvPr>
          <p:cNvPicPr>
            <a:picLocks noChangeAspect="1"/>
          </p:cNvPicPr>
          <p:nvPr/>
        </p:nvPicPr>
        <p:blipFill>
          <a:blip r:embed="rId2"/>
          <a:srcRect l="13854" r="14563"/>
          <a:stretch/>
        </p:blipFill>
        <p:spPr>
          <a:xfrm>
            <a:off x="0" y="193204"/>
            <a:ext cx="10160000" cy="5256584"/>
          </a:xfrm>
          <a:prstGeom prst="rect">
            <a:avLst/>
          </a:prstGeom>
        </p:spPr>
      </p:pic>
    </p:spTree>
    <p:extLst>
      <p:ext uri="{BB962C8B-B14F-4D97-AF65-F5344CB8AC3E}">
        <p14:creationId xmlns:p14="http://schemas.microsoft.com/office/powerpoint/2010/main" val="256622753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ttp://i.telegraph.co.uk/multimedia/archive/02294/war-cemetery_2294721b.jpg"/>
          <p:cNvPicPr>
            <a:picLocks noChangeAspect="1" noChangeArrowheads="1"/>
          </p:cNvPicPr>
          <p:nvPr/>
        </p:nvPicPr>
        <p:blipFill>
          <a:blip r:embed="rId2" cstate="print"/>
          <a:srcRect/>
          <a:stretch>
            <a:fillRect/>
          </a:stretch>
        </p:blipFill>
        <p:spPr bwMode="auto">
          <a:xfrm>
            <a:off x="903538" y="1177313"/>
            <a:ext cx="3017525" cy="1569600"/>
          </a:xfrm>
          <a:prstGeom prst="rect">
            <a:avLst/>
          </a:prstGeom>
          <a:noFill/>
          <a:effectLst>
            <a:softEdge rad="63500"/>
          </a:effectLst>
        </p:spPr>
      </p:pic>
      <p:sp>
        <p:nvSpPr>
          <p:cNvPr id="15" name="TextBox 14"/>
          <p:cNvSpPr txBox="1"/>
          <p:nvPr/>
        </p:nvSpPr>
        <p:spPr>
          <a:xfrm>
            <a:off x="363478" y="293003"/>
            <a:ext cx="3204354" cy="523220"/>
          </a:xfrm>
          <a:prstGeom prst="rect">
            <a:avLst/>
          </a:prstGeom>
          <a:noFill/>
        </p:spPr>
        <p:txBody>
          <a:bodyPr wrap="square" rtlCol="0">
            <a:spAutoFit/>
          </a:bodyPr>
          <a:lstStyle/>
          <a:p>
            <a:r>
              <a:rPr lang="en-AU" sz="2800" b="1" dirty="0">
                <a:solidFill>
                  <a:schemeClr val="bg1"/>
                </a:solidFill>
                <a:latin typeface="Arial Rounded MT Bold" panose="020F0704030504030204" pitchFamily="34" charset="0"/>
                <a:cs typeface="Arial" pitchFamily="34" charset="0"/>
              </a:rPr>
              <a:t>The World at War</a:t>
            </a:r>
          </a:p>
        </p:txBody>
      </p:sp>
      <p:pic>
        <p:nvPicPr>
          <p:cNvPr id="2" name="Picture 1">
            <a:extLst>
              <a:ext uri="{FF2B5EF4-FFF2-40B4-BE49-F238E27FC236}">
                <a16:creationId xmlns:a16="http://schemas.microsoft.com/office/drawing/2014/main" id="{20C9A1E2-A9C6-66F3-7E01-893DA3A67C2C}"/>
              </a:ext>
            </a:extLst>
          </p:cNvPr>
          <p:cNvPicPr>
            <a:picLocks noChangeAspect="1"/>
          </p:cNvPicPr>
          <p:nvPr/>
        </p:nvPicPr>
        <p:blipFill>
          <a:blip r:embed="rId3"/>
          <a:stretch>
            <a:fillRect/>
          </a:stretch>
        </p:blipFill>
        <p:spPr>
          <a:xfrm>
            <a:off x="3417091" y="1072430"/>
            <a:ext cx="3567727" cy="1989087"/>
          </a:xfrm>
          <a:prstGeom prst="rect">
            <a:avLst/>
          </a:prstGeom>
          <a:effectLst>
            <a:softEdge rad="63500"/>
          </a:effectLst>
        </p:spPr>
      </p:pic>
      <p:pic>
        <p:nvPicPr>
          <p:cNvPr id="5" name="Picture 4">
            <a:extLst>
              <a:ext uri="{FF2B5EF4-FFF2-40B4-BE49-F238E27FC236}">
                <a16:creationId xmlns:a16="http://schemas.microsoft.com/office/drawing/2014/main" id="{C46B18FE-24A6-1780-3EF3-E3907F3D4030}"/>
              </a:ext>
            </a:extLst>
          </p:cNvPr>
          <p:cNvPicPr>
            <a:picLocks noChangeAspect="1"/>
          </p:cNvPicPr>
          <p:nvPr/>
        </p:nvPicPr>
        <p:blipFill>
          <a:blip r:embed="rId4"/>
          <a:stretch>
            <a:fillRect/>
          </a:stretch>
        </p:blipFill>
        <p:spPr>
          <a:xfrm>
            <a:off x="6348803" y="3253494"/>
            <a:ext cx="2836445" cy="1596885"/>
          </a:xfrm>
          <a:prstGeom prst="rect">
            <a:avLst/>
          </a:prstGeom>
          <a:effectLst>
            <a:softEdge rad="63500"/>
          </a:effectLst>
        </p:spPr>
      </p:pic>
      <p:pic>
        <p:nvPicPr>
          <p:cNvPr id="6" name="Picture 5">
            <a:extLst>
              <a:ext uri="{FF2B5EF4-FFF2-40B4-BE49-F238E27FC236}">
                <a16:creationId xmlns:a16="http://schemas.microsoft.com/office/drawing/2014/main" id="{D9DA5B94-D513-4EEE-2858-8A129FA8F1F8}"/>
              </a:ext>
            </a:extLst>
          </p:cNvPr>
          <p:cNvPicPr>
            <a:picLocks noChangeAspect="1"/>
          </p:cNvPicPr>
          <p:nvPr/>
        </p:nvPicPr>
        <p:blipFill>
          <a:blip r:embed="rId5"/>
          <a:stretch>
            <a:fillRect/>
          </a:stretch>
        </p:blipFill>
        <p:spPr>
          <a:xfrm>
            <a:off x="6771526" y="1106188"/>
            <a:ext cx="2996891" cy="1989087"/>
          </a:xfrm>
          <a:prstGeom prst="rect">
            <a:avLst/>
          </a:prstGeom>
          <a:effectLst>
            <a:softEdge rad="63500"/>
          </a:effectLst>
        </p:spPr>
      </p:pic>
      <p:pic>
        <p:nvPicPr>
          <p:cNvPr id="9" name="Picture 8">
            <a:extLst>
              <a:ext uri="{FF2B5EF4-FFF2-40B4-BE49-F238E27FC236}">
                <a16:creationId xmlns:a16="http://schemas.microsoft.com/office/drawing/2014/main" id="{92999652-C8F9-C3C0-DA3D-D068EFF5FB82}"/>
              </a:ext>
            </a:extLst>
          </p:cNvPr>
          <p:cNvPicPr>
            <a:picLocks noChangeAspect="1"/>
          </p:cNvPicPr>
          <p:nvPr/>
        </p:nvPicPr>
        <p:blipFill>
          <a:blip r:embed="rId6"/>
          <a:stretch>
            <a:fillRect/>
          </a:stretch>
        </p:blipFill>
        <p:spPr>
          <a:xfrm>
            <a:off x="1406112" y="2214370"/>
            <a:ext cx="3266786" cy="1837567"/>
          </a:xfrm>
          <a:prstGeom prst="rect">
            <a:avLst/>
          </a:prstGeom>
          <a:effectLst>
            <a:softEdge rad="63500"/>
          </a:effectLst>
        </p:spPr>
      </p:pic>
      <p:pic>
        <p:nvPicPr>
          <p:cNvPr id="10" name="Picture 9">
            <a:extLst>
              <a:ext uri="{FF2B5EF4-FFF2-40B4-BE49-F238E27FC236}">
                <a16:creationId xmlns:a16="http://schemas.microsoft.com/office/drawing/2014/main" id="{EB488937-EDC4-61EB-3CC0-556E1B702B50}"/>
              </a:ext>
            </a:extLst>
          </p:cNvPr>
          <p:cNvPicPr>
            <a:picLocks noChangeAspect="1"/>
          </p:cNvPicPr>
          <p:nvPr/>
        </p:nvPicPr>
        <p:blipFill>
          <a:blip r:embed="rId7"/>
          <a:stretch>
            <a:fillRect/>
          </a:stretch>
        </p:blipFill>
        <p:spPr>
          <a:xfrm>
            <a:off x="4043682" y="2660194"/>
            <a:ext cx="2936852" cy="1468426"/>
          </a:xfrm>
          <a:prstGeom prst="rect">
            <a:avLst/>
          </a:prstGeom>
          <a:effectLst>
            <a:softEdge rad="63500"/>
          </a:effectLst>
        </p:spPr>
      </p:pic>
      <p:pic>
        <p:nvPicPr>
          <p:cNvPr id="8" name="Picture 7">
            <a:extLst>
              <a:ext uri="{FF2B5EF4-FFF2-40B4-BE49-F238E27FC236}">
                <a16:creationId xmlns:a16="http://schemas.microsoft.com/office/drawing/2014/main" id="{6875C6C2-AA67-1118-1BFF-9913F96310E1}"/>
              </a:ext>
            </a:extLst>
          </p:cNvPr>
          <p:cNvPicPr>
            <a:picLocks noChangeAspect="1"/>
          </p:cNvPicPr>
          <p:nvPr/>
        </p:nvPicPr>
        <p:blipFill>
          <a:blip r:embed="rId8"/>
          <a:stretch>
            <a:fillRect/>
          </a:stretch>
        </p:blipFill>
        <p:spPr>
          <a:xfrm>
            <a:off x="2885767" y="3840231"/>
            <a:ext cx="2836445" cy="1468425"/>
          </a:xfrm>
          <a:prstGeom prst="rect">
            <a:avLst/>
          </a:prstGeom>
          <a:effectLst>
            <a:softEdge rad="63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par>
                          <p:cTn id="12" fill="hold">
                            <p:stCondLst>
                              <p:cond delay="4000"/>
                            </p:stCondLst>
                            <p:childTnLst>
                              <p:par>
                                <p:cTn id="13" presetID="6" presetClass="entr" presetSubtype="3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out)">
                                      <p:cBhvr>
                                        <p:cTn id="15" dur="2000"/>
                                        <p:tgtEl>
                                          <p:spTgt spid="9"/>
                                        </p:tgtEl>
                                      </p:cBhvr>
                                    </p:animEffect>
                                  </p:childTnLst>
                                </p:cTn>
                              </p:par>
                            </p:childTnLst>
                          </p:cTn>
                        </p:par>
                        <p:par>
                          <p:cTn id="16" fill="hold">
                            <p:stCondLst>
                              <p:cond delay="6000"/>
                            </p:stCondLst>
                            <p:childTnLst>
                              <p:par>
                                <p:cTn id="17" presetID="6"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out)">
                                      <p:cBhvr>
                                        <p:cTn id="19" dur="2000"/>
                                        <p:tgtEl>
                                          <p:spTgt spid="10"/>
                                        </p:tgtEl>
                                      </p:cBhvr>
                                    </p:animEffect>
                                  </p:childTnLst>
                                </p:cTn>
                              </p:par>
                            </p:childTnLst>
                          </p:cTn>
                        </p:par>
                        <p:par>
                          <p:cTn id="20" fill="hold">
                            <p:stCondLst>
                              <p:cond delay="8000"/>
                            </p:stCondLst>
                            <p:childTnLst>
                              <p:par>
                                <p:cTn id="21" presetID="6" presetClass="entr" presetSubtype="3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out)">
                                      <p:cBhvr>
                                        <p:cTn id="23" dur="2000"/>
                                        <p:tgtEl>
                                          <p:spTgt spid="8"/>
                                        </p:tgtEl>
                                      </p:cBhvr>
                                    </p:animEffect>
                                  </p:childTnLst>
                                </p:cTn>
                              </p:par>
                            </p:childTnLst>
                          </p:cTn>
                        </p:par>
                        <p:par>
                          <p:cTn id="24" fill="hold">
                            <p:stCondLst>
                              <p:cond delay="10000"/>
                            </p:stCondLst>
                            <p:childTnLst>
                              <p:par>
                                <p:cTn id="25" presetID="6" presetClass="entr" presetSubtype="3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out)">
                                      <p:cBhvr>
                                        <p:cTn id="27" dur="2000"/>
                                        <p:tgtEl>
                                          <p:spTgt spid="5"/>
                                        </p:tgtEl>
                                      </p:cBhvr>
                                    </p:animEffect>
                                  </p:childTnLst>
                                </p:cTn>
                              </p:par>
                            </p:childTnLst>
                          </p:cTn>
                        </p:par>
                        <p:par>
                          <p:cTn id="28" fill="hold">
                            <p:stCondLst>
                              <p:cond delay="12000"/>
                            </p:stCondLst>
                            <p:childTnLst>
                              <p:par>
                                <p:cTn id="29" presetID="6" presetClass="entr" presetSubtype="32" fill="hold" nodeType="afterEffect">
                                  <p:stCondLst>
                                    <p:cond delay="0"/>
                                  </p:stCondLst>
                                  <p:childTnLst>
                                    <p:set>
                                      <p:cBhvr>
                                        <p:cTn id="30" dur="1" fill="hold">
                                          <p:stCondLst>
                                            <p:cond delay="0"/>
                                          </p:stCondLst>
                                        </p:cTn>
                                        <p:tgtEl>
                                          <p:spTgt spid="15362"/>
                                        </p:tgtEl>
                                        <p:attrNameLst>
                                          <p:attrName>style.visibility</p:attrName>
                                        </p:attrNameLst>
                                      </p:cBhvr>
                                      <p:to>
                                        <p:strVal val="visible"/>
                                      </p:to>
                                    </p:set>
                                    <p:animEffect transition="in" filter="circle(out)">
                                      <p:cBhvr>
                                        <p:cTn id="31"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4" name="Picture 2" descr="http://media.caglecartoons.com/media/cartoons/205/2011/12/20/103303_600.jpg"/>
          <p:cNvPicPr>
            <a:picLocks noChangeAspect="1" noChangeArrowheads="1"/>
          </p:cNvPicPr>
          <p:nvPr/>
        </p:nvPicPr>
        <p:blipFill>
          <a:blip r:embed="rId2" cstate="print"/>
          <a:srcRect/>
          <a:stretch>
            <a:fillRect/>
          </a:stretch>
        </p:blipFill>
        <p:spPr bwMode="auto">
          <a:xfrm>
            <a:off x="831528" y="390063"/>
            <a:ext cx="8019071" cy="4287977"/>
          </a:xfrm>
          <a:prstGeom prst="rect">
            <a:avLst/>
          </a:prstGeom>
          <a:noFill/>
        </p:spPr>
      </p:pic>
      <p:sp>
        <p:nvSpPr>
          <p:cNvPr id="2" name="TextBox 1">
            <a:extLst>
              <a:ext uri="{FF2B5EF4-FFF2-40B4-BE49-F238E27FC236}">
                <a16:creationId xmlns:a16="http://schemas.microsoft.com/office/drawing/2014/main" id="{6641B554-4889-D0A5-00A3-0DEB12D55442}"/>
              </a:ext>
            </a:extLst>
          </p:cNvPr>
          <p:cNvSpPr txBox="1"/>
          <p:nvPr/>
        </p:nvSpPr>
        <p:spPr>
          <a:xfrm>
            <a:off x="831528" y="4801716"/>
            <a:ext cx="8280920" cy="523220"/>
          </a:xfrm>
          <a:prstGeom prst="rect">
            <a:avLst/>
          </a:prstGeom>
          <a:noFill/>
        </p:spPr>
        <p:txBody>
          <a:bodyPr wrap="square" rtlCol="0">
            <a:spAutoFit/>
          </a:bodyPr>
          <a:lstStyle/>
          <a:p>
            <a:r>
              <a:rPr lang="en-AU" sz="2800" dirty="0">
                <a:solidFill>
                  <a:schemeClr val="bg1"/>
                </a:solidFill>
                <a:latin typeface="Arial Rounded MT Bold" panose="020F0704030504030204" pitchFamily="34" charset="0"/>
              </a:rPr>
              <a:t>Understanding “PEACE” is an enigma to many!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3.bp.blogspot.com/-zbOZmC-hks0/TWYVbyYTD_I/AAAAAAAABPg/t73SKTfpuns/s1600/DancingMan.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Lst>
          </a:blip>
          <a:srcRect/>
          <a:stretch>
            <a:fillRect/>
          </a:stretch>
        </p:blipFill>
        <p:spPr bwMode="auto">
          <a:xfrm>
            <a:off x="275449" y="265212"/>
            <a:ext cx="9652738" cy="5184576"/>
          </a:xfrm>
          <a:prstGeom prst="rect">
            <a:avLst/>
          </a:prstGeom>
          <a:noFill/>
        </p:spPr>
      </p:pic>
      <p:sp>
        <p:nvSpPr>
          <p:cNvPr id="5" name="TextBox 4"/>
          <p:cNvSpPr txBox="1"/>
          <p:nvPr/>
        </p:nvSpPr>
        <p:spPr>
          <a:xfrm>
            <a:off x="471488" y="4513684"/>
            <a:ext cx="6661503" cy="646331"/>
          </a:xfrm>
          <a:prstGeom prst="rect">
            <a:avLst/>
          </a:prstGeom>
          <a:solidFill>
            <a:schemeClr val="bg1">
              <a:lumMod val="65000"/>
            </a:schemeClr>
          </a:solidFill>
          <a:ln w="38100">
            <a:solidFill>
              <a:schemeClr val="tx1"/>
            </a:solidFill>
          </a:ln>
        </p:spPr>
        <p:txBody>
          <a:bodyPr wrap="none" rtlCol="0">
            <a:spAutoFit/>
          </a:bodyPr>
          <a:lstStyle/>
          <a:p>
            <a:pPr algn="ctr"/>
            <a:r>
              <a:rPr lang="en-AU" sz="3600" b="1" dirty="0">
                <a:solidFill>
                  <a:schemeClr val="bg1"/>
                </a:solidFill>
                <a:latin typeface="Arial Rounded MT Bold" pitchFamily="34" charset="0"/>
                <a:cs typeface="Arial" pitchFamily="34" charset="0"/>
              </a:rPr>
              <a:t>Peace is a fantastic blessing!</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8" name="Picture 4" descr="http://theiceacademy.co.uk/wp-content/uploads/2012/03/christmas-holly.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000" b="92000" l="8681" r="89931">
                        <a14:foregroundMark x1="35417" y1="6000" x2="36111" y2="10000"/>
                        <a14:foregroundMark x1="8681" y1="72400" x2="9375" y2="80400"/>
                        <a14:foregroundMark x1="51042" y1="91600" x2="39931" y2="92000"/>
                      </a14:backgroundRemoval>
                    </a14:imgEffect>
                  </a14:imgLayer>
                </a14:imgProps>
              </a:ext>
            </a:extLst>
          </a:blip>
          <a:srcRect/>
          <a:stretch>
            <a:fillRect/>
          </a:stretch>
        </p:blipFill>
        <p:spPr bwMode="auto">
          <a:xfrm>
            <a:off x="8029505" y="3433564"/>
            <a:ext cx="2130495" cy="1849388"/>
          </a:xfrm>
          <a:prstGeom prst="rect">
            <a:avLst/>
          </a:prstGeom>
          <a:noFill/>
        </p:spPr>
      </p:pic>
      <p:sp>
        <p:nvSpPr>
          <p:cNvPr id="3" name="Content Placeholder 2"/>
          <p:cNvSpPr>
            <a:spLocks noGrp="1"/>
          </p:cNvSpPr>
          <p:nvPr>
            <p:ph idx="1"/>
          </p:nvPr>
        </p:nvSpPr>
        <p:spPr>
          <a:xfrm>
            <a:off x="0" y="553244"/>
            <a:ext cx="9976544" cy="4968552"/>
          </a:xfrm>
          <a:noFill/>
        </p:spPr>
        <p:txBody>
          <a:bodyPr>
            <a:normAutofit/>
          </a:bodyPr>
          <a:lstStyle/>
          <a:p>
            <a:r>
              <a:rPr lang="en-US" sz="3000" b="1" dirty="0">
                <a:solidFill>
                  <a:schemeClr val="bg1"/>
                </a:solidFill>
              </a:rPr>
              <a:t>   </a:t>
            </a:r>
            <a:r>
              <a:rPr lang="en-US" sz="3000" b="1" dirty="0">
                <a:solidFill>
                  <a:srgbClr val="FFFF00"/>
                </a:solidFill>
              </a:rPr>
              <a:t>[Isa 9:6-7]  </a:t>
            </a:r>
            <a:r>
              <a:rPr lang="en-US" sz="3000" b="1" dirty="0">
                <a:solidFill>
                  <a:srgbClr val="FFC000"/>
                </a:solidFill>
              </a:rPr>
              <a:t>"For to us a child is born, to us a son is given, </a:t>
            </a:r>
            <a:r>
              <a:rPr lang="en-US" sz="3000" b="1" dirty="0">
                <a:solidFill>
                  <a:schemeClr val="bg1"/>
                </a:solidFill>
              </a:rPr>
              <a:t>and the government will be on His shoulders. And He will be called Wonderful Counsellor, Mighty God, Everlasting Father, </a:t>
            </a:r>
            <a:r>
              <a:rPr lang="en-US" sz="3000" b="1" u="sng" dirty="0">
                <a:solidFill>
                  <a:srgbClr val="FFC000"/>
                </a:solidFill>
                <a:effectLst>
                  <a:outerShdw blurRad="38100" dist="38100" dir="2700000" algn="tl">
                    <a:srgbClr val="000000">
                      <a:alpha val="43137"/>
                    </a:srgbClr>
                  </a:outerShdw>
                </a:effectLst>
              </a:rPr>
              <a:t>Prince of PEACE</a:t>
            </a:r>
            <a:r>
              <a:rPr lang="en-US" sz="3000" b="1" dirty="0">
                <a:solidFill>
                  <a:srgbClr val="FFC000"/>
                </a:solidFill>
              </a:rPr>
              <a:t>. Of the increase of His government and </a:t>
            </a:r>
            <a:r>
              <a:rPr lang="en-US" sz="3000" b="1" u="sng" dirty="0">
                <a:solidFill>
                  <a:srgbClr val="FFC000"/>
                </a:solidFill>
                <a:effectLst>
                  <a:outerShdw blurRad="38100" dist="38100" dir="2700000" algn="tl">
                    <a:srgbClr val="000000">
                      <a:alpha val="43137"/>
                    </a:srgbClr>
                  </a:outerShdw>
                </a:effectLst>
              </a:rPr>
              <a:t>PEACE</a:t>
            </a:r>
            <a:r>
              <a:rPr lang="en-US" sz="3000" b="1" dirty="0">
                <a:solidFill>
                  <a:srgbClr val="FFC000"/>
                </a:solidFill>
              </a:rPr>
              <a:t> there will be no end.  </a:t>
            </a:r>
            <a:r>
              <a:rPr lang="en-US" sz="3000" b="1" dirty="0">
                <a:solidFill>
                  <a:schemeClr val="bg1"/>
                </a:solidFill>
              </a:rPr>
              <a:t>He will reign on David's throne and over his kingdom, establishing and upholding it </a:t>
            </a:r>
            <a:br>
              <a:rPr lang="en-US" sz="3000" b="1" dirty="0">
                <a:solidFill>
                  <a:schemeClr val="bg1"/>
                </a:solidFill>
              </a:rPr>
            </a:br>
            <a:r>
              <a:rPr lang="en-US" sz="3000" b="1" dirty="0">
                <a:solidFill>
                  <a:schemeClr val="bg1"/>
                </a:solidFill>
              </a:rPr>
              <a:t>with justice and righteousness from </a:t>
            </a:r>
            <a:br>
              <a:rPr lang="en-US" sz="3000" b="1" dirty="0">
                <a:solidFill>
                  <a:schemeClr val="bg1"/>
                </a:solidFill>
              </a:rPr>
            </a:br>
            <a:r>
              <a:rPr lang="en-US" sz="3000" b="1" dirty="0">
                <a:solidFill>
                  <a:schemeClr val="bg1"/>
                </a:solidFill>
              </a:rPr>
              <a:t>that time on and forever.  The zeal of the </a:t>
            </a:r>
            <a:br>
              <a:rPr lang="en-US" sz="3000" b="1" dirty="0">
                <a:solidFill>
                  <a:schemeClr val="bg1"/>
                </a:solidFill>
              </a:rPr>
            </a:br>
            <a:r>
              <a:rPr lang="en-US" sz="3000" b="1" dirty="0">
                <a:solidFill>
                  <a:schemeClr val="bg1"/>
                </a:solidFill>
              </a:rPr>
              <a:t>LORD almighty will accomplish this.</a:t>
            </a:r>
            <a:endParaRPr lang="en-AU" sz="3000" b="1" dirty="0">
              <a:solidFill>
                <a:schemeClr val="bg1"/>
              </a:solidFill>
            </a:endParaRPr>
          </a:p>
          <a:p>
            <a:endParaRPr lang="en-AU" dirty="0"/>
          </a:p>
        </p:txBody>
      </p:sp>
      <p:sp>
        <p:nvSpPr>
          <p:cNvPr id="26626" name="AutoShape 2" descr="http://theiceacademy.co.uk/wp-content/uploads/2012/03/christmas-holly.jpg"/>
          <p:cNvSpPr>
            <a:spLocks noChangeAspect="1" noChangeArrowheads="1"/>
          </p:cNvSpPr>
          <p:nvPr/>
        </p:nvSpPr>
        <p:spPr bwMode="auto">
          <a:xfrm>
            <a:off x="571500" y="-136525"/>
            <a:ext cx="2743200" cy="2381250"/>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500"/>
                                        <p:tgtEl>
                                          <p:spTgt spid="3">
                                            <p:txEl>
                                              <p:pRg st="0" end="0"/>
                                            </p:txEl>
                                          </p:spTgt>
                                        </p:tgtEl>
                                      </p:cBhvr>
                                    </p:animEffect>
                                  </p:childTnLst>
                                </p:cTn>
                              </p:par>
                            </p:childTnLst>
                          </p:cTn>
                        </p:par>
                        <p:par>
                          <p:cTn id="8" fill="hold">
                            <p:stCondLst>
                              <p:cond delay="3500"/>
                            </p:stCondLst>
                            <p:childTnLst>
                              <p:par>
                                <p:cTn id="9" presetID="6" presetClass="entr" presetSubtype="32" fill="hold" nodeType="afterEffect">
                                  <p:stCondLst>
                                    <p:cond delay="250"/>
                                  </p:stCondLst>
                                  <p:childTnLst>
                                    <p:set>
                                      <p:cBhvr>
                                        <p:cTn id="10" dur="1" fill="hold">
                                          <p:stCondLst>
                                            <p:cond delay="0"/>
                                          </p:stCondLst>
                                        </p:cTn>
                                        <p:tgtEl>
                                          <p:spTgt spid="26628"/>
                                        </p:tgtEl>
                                        <p:attrNameLst>
                                          <p:attrName>style.visibility</p:attrName>
                                        </p:attrNameLst>
                                      </p:cBhvr>
                                      <p:to>
                                        <p:strVal val="visible"/>
                                      </p:to>
                                    </p:set>
                                    <p:animEffect transition="in" filter="circle(out)">
                                      <p:cBhvr>
                                        <p:cTn id="11" dur="2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9268"/>
            <a:ext cx="10048552" cy="5161755"/>
          </a:xfrm>
          <a:noFill/>
        </p:spPr>
        <p:txBody>
          <a:bodyPr>
            <a:normAutofit/>
          </a:bodyPr>
          <a:lstStyle/>
          <a:p>
            <a:r>
              <a:rPr lang="en-US" sz="3000" b="1" dirty="0">
                <a:solidFill>
                  <a:schemeClr val="bg1"/>
                </a:solidFill>
              </a:rPr>
              <a:t>   </a:t>
            </a:r>
            <a:r>
              <a:rPr lang="en-US" sz="3000" b="1" dirty="0">
                <a:solidFill>
                  <a:srgbClr val="FFFF00"/>
                </a:solidFill>
              </a:rPr>
              <a:t>[Isa 11:6-10]  </a:t>
            </a:r>
            <a:r>
              <a:rPr lang="en-US" sz="3000" b="1" dirty="0">
                <a:solidFill>
                  <a:schemeClr val="bg1"/>
                </a:solidFill>
              </a:rPr>
              <a:t>"The wolf will live</a:t>
            </a:r>
            <a:br>
              <a:rPr lang="en-US" sz="3000" b="1" dirty="0">
                <a:solidFill>
                  <a:schemeClr val="bg1"/>
                </a:solidFill>
              </a:rPr>
            </a:br>
            <a:r>
              <a:rPr lang="en-US" sz="3000" b="1" dirty="0">
                <a:solidFill>
                  <a:schemeClr val="bg1"/>
                </a:solidFill>
              </a:rPr>
              <a:t>with the lamb, the leopard will</a:t>
            </a:r>
            <a:br>
              <a:rPr lang="en-US" sz="3000" b="1" dirty="0">
                <a:solidFill>
                  <a:schemeClr val="bg1"/>
                </a:solidFill>
              </a:rPr>
            </a:br>
            <a:r>
              <a:rPr lang="en-US" sz="3000" b="1" dirty="0">
                <a:solidFill>
                  <a:schemeClr val="bg1"/>
                </a:solidFill>
              </a:rPr>
              <a:t>lie down with the goat, the calf</a:t>
            </a:r>
            <a:br>
              <a:rPr lang="en-US" sz="3000" b="1" dirty="0">
                <a:solidFill>
                  <a:schemeClr val="bg1"/>
                </a:solidFill>
              </a:rPr>
            </a:br>
            <a:r>
              <a:rPr lang="en-US" sz="3000" b="1" dirty="0">
                <a:solidFill>
                  <a:schemeClr val="bg1"/>
                </a:solidFill>
              </a:rPr>
              <a:t>and the lion and the yearling together; and a little child will lead them... They will neither harm nor destroy on all my holy mountain, </a:t>
            </a:r>
            <a:r>
              <a:rPr lang="en-US" sz="3000" b="1" u="sng" dirty="0">
                <a:solidFill>
                  <a:srgbClr val="FFC000"/>
                </a:solidFill>
              </a:rPr>
              <a:t>for the earth will be full of the knowledge of the LORD as the waters cover the sea</a:t>
            </a:r>
            <a:r>
              <a:rPr lang="en-US" sz="3000" b="1" dirty="0">
                <a:solidFill>
                  <a:srgbClr val="FFC000"/>
                </a:solidFill>
              </a:rPr>
              <a:t>. </a:t>
            </a:r>
            <a:endParaRPr lang="en-AU" sz="3000" b="1" dirty="0">
              <a:solidFill>
                <a:srgbClr val="FFC000"/>
              </a:solidFill>
            </a:endParaRPr>
          </a:p>
          <a:p>
            <a:endParaRPr lang="en-AU" dirty="0"/>
          </a:p>
        </p:txBody>
      </p:sp>
      <p:pic>
        <p:nvPicPr>
          <p:cNvPr id="2" name="Picture 1">
            <a:extLst>
              <a:ext uri="{FF2B5EF4-FFF2-40B4-BE49-F238E27FC236}">
                <a16:creationId xmlns:a16="http://schemas.microsoft.com/office/drawing/2014/main" id="{1F76ECB2-522E-EC54-E29A-666C08D0470D}"/>
              </a:ext>
            </a:extLst>
          </p:cNvPr>
          <p:cNvPicPr>
            <a:picLocks noChangeAspect="1"/>
          </p:cNvPicPr>
          <p:nvPr/>
        </p:nvPicPr>
        <p:blipFill>
          <a:blip r:embed="rId2"/>
          <a:stretch>
            <a:fillRect/>
          </a:stretch>
        </p:blipFill>
        <p:spPr>
          <a:xfrm>
            <a:off x="7312248" y="265212"/>
            <a:ext cx="2127688" cy="1847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6" presetClass="entr" presetSubtype="32"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448" y="625252"/>
            <a:ext cx="9937104" cy="4584509"/>
          </a:xfrm>
          <a:noFill/>
        </p:spPr>
        <p:txBody>
          <a:bodyPr>
            <a:normAutofit/>
          </a:bodyPr>
          <a:lstStyle/>
          <a:p>
            <a:pPr hangingPunct="0"/>
            <a:r>
              <a:rPr lang="en-US" sz="3000" b="1" dirty="0">
                <a:solidFill>
                  <a:schemeClr val="bg1"/>
                </a:solidFill>
              </a:rPr>
              <a:t>   </a:t>
            </a:r>
            <a:r>
              <a:rPr lang="en-US" sz="3000" b="1" dirty="0">
                <a:solidFill>
                  <a:srgbClr val="FFFF00"/>
                </a:solidFill>
              </a:rPr>
              <a:t>[Micah 4:3]  </a:t>
            </a:r>
            <a:r>
              <a:rPr lang="en-US" sz="3000" b="1" dirty="0">
                <a:solidFill>
                  <a:schemeClr val="bg1"/>
                </a:solidFill>
              </a:rPr>
              <a:t>"He will judge between many peoples and will settle disputes for strong nations far and wide. They will beat their swords into ploughshares and their spears into pruning hooks. </a:t>
            </a:r>
            <a:r>
              <a:rPr lang="en-US" sz="3000" b="1" u="sng" dirty="0">
                <a:solidFill>
                  <a:srgbClr val="FFC000"/>
                </a:solidFill>
              </a:rPr>
              <a:t>Nation  will not take up sword against nation, nor will they train for war 	anymore</a:t>
            </a:r>
            <a:r>
              <a:rPr lang="en-US" sz="3000" b="1" dirty="0">
                <a:solidFill>
                  <a:srgbClr val="FFC000"/>
                </a:solidFill>
              </a:rPr>
              <a:t>."</a:t>
            </a:r>
            <a:endParaRPr lang="en-AU" sz="3000" dirty="0">
              <a:solidFill>
                <a:srgbClr val="FFC000"/>
              </a:solidFill>
            </a:endParaRPr>
          </a:p>
          <a:p>
            <a:endParaRPr lang="en-AU" dirty="0"/>
          </a:p>
        </p:txBody>
      </p:sp>
      <p:pic>
        <p:nvPicPr>
          <p:cNvPr id="2" name="Picture 1">
            <a:extLst>
              <a:ext uri="{FF2B5EF4-FFF2-40B4-BE49-F238E27FC236}">
                <a16:creationId xmlns:a16="http://schemas.microsoft.com/office/drawing/2014/main" id="{8E01C353-F696-1B9E-2E4B-4BFBC537CD58}"/>
              </a:ext>
            </a:extLst>
          </p:cNvPr>
          <p:cNvPicPr>
            <a:picLocks noChangeAspect="1"/>
          </p:cNvPicPr>
          <p:nvPr/>
        </p:nvPicPr>
        <p:blipFill>
          <a:blip r:embed="rId2"/>
          <a:stretch>
            <a:fillRect/>
          </a:stretch>
        </p:blipFill>
        <p:spPr>
          <a:xfrm>
            <a:off x="4719960" y="3073524"/>
            <a:ext cx="2127688" cy="1847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500"/>
                                        <p:tgtEl>
                                          <p:spTgt spid="3">
                                            <p:txEl>
                                              <p:pRg st="0" end="0"/>
                                            </p:txEl>
                                          </p:spTgt>
                                        </p:tgtEl>
                                      </p:cBhvr>
                                    </p:animEffect>
                                  </p:childTnLst>
                                </p:cTn>
                              </p:par>
                            </p:childTnLst>
                          </p:cTn>
                        </p:par>
                        <p:par>
                          <p:cTn id="8" fill="hold">
                            <p:stCondLst>
                              <p:cond delay="2500"/>
                            </p:stCondLst>
                            <p:childTnLst>
                              <p:par>
                                <p:cTn id="9" presetID="6" presetClass="entr" presetSubtype="16"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5</TotalTime>
  <Words>488</Words>
  <Application>Microsoft Office PowerPoint</Application>
  <PresentationFormat>Custom</PresentationFormat>
  <Paragraphs>31</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Rounded MT Bold</vt:lpstr>
      <vt:lpstr>Brush Script MT</vt:lpstr>
      <vt:lpstr>Calibri</vt:lpstr>
      <vt:lpstr>Wingdings</vt:lpstr>
      <vt:lpstr>Presentation1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Paul wrote...</vt:lpstr>
      <vt:lpstr>PowerPoint Presentation</vt:lpstr>
      <vt:lpstr>PowerPoint Presentation</vt:lpstr>
    </vt:vector>
  </TitlesOfParts>
  <Company>Woodvale Baptist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Colin Lituri</dc:creator>
  <cp:lastModifiedBy>Sue Roberts</cp:lastModifiedBy>
  <cp:revision>68</cp:revision>
  <dcterms:created xsi:type="dcterms:W3CDTF">2012-12-17T06:45:57Z</dcterms:created>
  <dcterms:modified xsi:type="dcterms:W3CDTF">2024-12-22T10:28:30Z</dcterms:modified>
</cp:coreProperties>
</file>