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7" r:id="rId7"/>
    <p:sldId id="261"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A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6907" autoAdjust="0"/>
    <p:restoredTop sz="82358"/>
  </p:normalViewPr>
  <p:slideViewPr>
    <p:cSldViewPr snapToGrid="0">
      <p:cViewPr varScale="1">
        <p:scale>
          <a:sx n="102" d="100"/>
          <a:sy n="102" d="100"/>
        </p:scale>
        <p:origin x="270" y="108"/>
      </p:cViewPr>
      <p:guideLst/>
    </p:cSldViewPr>
  </p:slideViewPr>
  <p:notesTextViewPr>
    <p:cViewPr>
      <p:scale>
        <a:sx n="1" d="1"/>
        <a:sy n="1" d="1"/>
      </p:scale>
      <p:origin x="0" y="0"/>
    </p:cViewPr>
  </p:notesTextViewPr>
  <p:notesViewPr>
    <p:cSldViewPr snapToGrid="0">
      <p:cViewPr>
        <p:scale>
          <a:sx n="110" d="100"/>
          <a:sy n="110" d="100"/>
        </p:scale>
        <p:origin x="334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A5E1D-2409-2646-9F0C-3DFA74BE9A54}"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D7097-3F72-124A-BEBE-190F59E50BEA}" type="slidenum">
              <a:rPr lang="en-US" smtClean="0"/>
              <a:t>‹#›</a:t>
            </a:fld>
            <a:endParaRPr lang="en-US"/>
          </a:p>
        </p:txBody>
      </p:sp>
    </p:spTree>
    <p:extLst>
      <p:ext uri="{BB962C8B-B14F-4D97-AF65-F5344CB8AC3E}">
        <p14:creationId xmlns:p14="http://schemas.microsoft.com/office/powerpoint/2010/main" val="77155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42888"/>
            <a:ext cx="5486400" cy="3086100"/>
          </a:xfrm>
        </p:spPr>
      </p:sp>
      <p:sp>
        <p:nvSpPr>
          <p:cNvPr id="3" name="Notes Placeholder 2"/>
          <p:cNvSpPr>
            <a:spLocks noGrp="1"/>
          </p:cNvSpPr>
          <p:nvPr>
            <p:ph type="body" idx="1"/>
          </p:nvPr>
        </p:nvSpPr>
        <p:spPr>
          <a:xfrm>
            <a:off x="151108" y="3537729"/>
            <a:ext cx="6555783" cy="4877851"/>
          </a:xfrm>
        </p:spPr>
        <p:txBody>
          <a:bodyPr/>
          <a:lstStyle/>
          <a:p>
            <a:pPr marL="171450" indent="-171450">
              <a:buFont typeface="Arial" panose="020B0604020202020204" pitchFamily="34" charset="0"/>
              <a:buChar char="•"/>
            </a:pPr>
            <a:r>
              <a:rPr lang="en-AU" b="0" i="0" u="none" strike="noStrike" dirty="0">
                <a:solidFill>
                  <a:schemeClr val="tx1"/>
                </a:solidFill>
                <a:effectLst/>
                <a:latin typeface="Calibri" panose="020F0502020204030204" pitchFamily="34" charset="0"/>
                <a:cs typeface="Calibri" panose="020F0502020204030204" pitchFamily="34" charset="0"/>
              </a:rPr>
              <a:t>Good morning everyone. I hope you are all doing well.</a:t>
            </a:r>
          </a:p>
          <a:p>
            <a:pPr marL="171450" indent="-171450">
              <a:buFont typeface="Arial" panose="020B0604020202020204" pitchFamily="34" charset="0"/>
              <a:buChar char="•"/>
            </a:pPr>
            <a:r>
              <a:rPr lang="en-AU" b="0" i="0" u="none" strike="noStrike" dirty="0">
                <a:solidFill>
                  <a:schemeClr val="tx1"/>
                </a:solidFill>
                <a:effectLst/>
                <a:latin typeface="Calibri" panose="020F0502020204030204" pitchFamily="34" charset="0"/>
                <a:cs typeface="Calibri" panose="020F0502020204030204" pitchFamily="34" charset="0"/>
              </a:rPr>
              <a:t>Today I have the privilege of preaching on arguably the most famous text from James, and yet one that at times has caused much debate</a:t>
            </a:r>
          </a:p>
          <a:p>
            <a:pPr marL="171450" indent="-171450">
              <a:buFont typeface="Arial" panose="020B0604020202020204" pitchFamily="34" charset="0"/>
              <a:buChar char="•"/>
            </a:pPr>
            <a:r>
              <a:rPr lang="en-AU" b="0" i="0" u="none" strike="noStrike" dirty="0">
                <a:solidFill>
                  <a:schemeClr val="tx1"/>
                </a:solidFill>
                <a:effectLst/>
                <a:highlight>
                  <a:srgbClr val="00FFFF"/>
                </a:highlight>
                <a:latin typeface="Calibri" panose="020F0502020204030204" pitchFamily="34" charset="0"/>
                <a:cs typeface="Calibri" panose="020F0502020204030204" pitchFamily="34" charset="0"/>
              </a:rPr>
              <a:t>The sermon is subtitled the effects of the gospel, because I want us to understand from the start that James is not talking about what the gospel requires for us to be saved, but what the effects of the gospel are having been saved</a:t>
            </a:r>
          </a:p>
          <a:p>
            <a:pPr marL="171450" indent="-171450">
              <a:buFont typeface="Arial" panose="020B0604020202020204" pitchFamily="34" charset="0"/>
              <a:buChar char="•"/>
            </a:pPr>
            <a:r>
              <a:rPr lang="en-AU" b="0" i="0" u="none" strike="noStrike" dirty="0">
                <a:solidFill>
                  <a:schemeClr val="tx1"/>
                </a:solidFill>
                <a:effectLst/>
                <a:latin typeface="Calibri" panose="020F0502020204030204" pitchFamily="34" charset="0"/>
                <a:cs typeface="Calibri" panose="020F0502020204030204" pitchFamily="34" charset="0"/>
              </a:rPr>
              <a:t>Let us remember as we go through today’s passage that this letter was written to Jewish Christians.</a:t>
            </a:r>
          </a:p>
          <a:p>
            <a:pPr marL="171450" indent="-171450">
              <a:buFont typeface="Arial" panose="020B0604020202020204" pitchFamily="34" charset="0"/>
              <a:buChar char="•"/>
            </a:pPr>
            <a:r>
              <a:rPr lang="en-AU" b="0" i="0" u="none" strike="noStrike" dirty="0">
                <a:solidFill>
                  <a:schemeClr val="tx1"/>
                </a:solidFill>
                <a:effectLst/>
                <a:latin typeface="Calibri" panose="020F0502020204030204" pitchFamily="34" charset="0"/>
                <a:cs typeface="Calibri" panose="020F0502020204030204" pitchFamily="34" charset="0"/>
              </a:rPr>
              <a:t>Some of them were genuine, some of them not, hence why James gives lots of tests</a:t>
            </a:r>
          </a:p>
          <a:p>
            <a:pPr marL="171450" indent="-171450">
              <a:buFont typeface="Arial" panose="020B0604020202020204" pitchFamily="34" charset="0"/>
              <a:buChar char="•"/>
            </a:pPr>
            <a:r>
              <a:rPr lang="en-AU" b="0" i="0" u="none" strike="noStrike" dirty="0">
                <a:solidFill>
                  <a:schemeClr val="tx1"/>
                </a:solidFill>
                <a:effectLst/>
                <a:highlight>
                  <a:srgbClr val="00FFFF"/>
                </a:highlight>
                <a:latin typeface="Calibri" panose="020F0502020204030204" pitchFamily="34" charset="0"/>
                <a:cs typeface="Calibri" panose="020F0502020204030204" pitchFamily="34" charset="0"/>
              </a:rPr>
              <a:t>Jews had gone from one extreme to another on the matter of works. </a:t>
            </a:r>
          </a:p>
          <a:p>
            <a:pPr marL="171450" indent="-171450">
              <a:buFont typeface="Arial" panose="020B0604020202020204" pitchFamily="34" charset="0"/>
              <a:buChar char="•"/>
            </a:pPr>
            <a:r>
              <a:rPr lang="en-AU" b="0" i="0" u="none" strike="noStrike" dirty="0">
                <a:solidFill>
                  <a:schemeClr val="tx1"/>
                </a:solidFill>
                <a:effectLst/>
                <a:latin typeface="Calibri" panose="020F0502020204030204" pitchFamily="34" charset="0"/>
                <a:cs typeface="Calibri" panose="020F0502020204030204" pitchFamily="34" charset="0"/>
              </a:rPr>
              <a:t>Judaism by this time had become a complete works righteousness system, that you are made right with God by the works you perform and meeting the requirements of the law</a:t>
            </a:r>
          </a:p>
          <a:p>
            <a:pPr marL="171450" indent="-171450">
              <a:buFont typeface="Arial" panose="020B0604020202020204" pitchFamily="34" charset="0"/>
              <a:buChar char="•"/>
            </a:pPr>
            <a:r>
              <a:rPr lang="en-AU" b="0" i="0" u="none" strike="noStrike" dirty="0">
                <a:solidFill>
                  <a:schemeClr val="tx1"/>
                </a:solidFill>
                <a:effectLst/>
                <a:latin typeface="Calibri" panose="020F0502020204030204" pitchFamily="34" charset="0"/>
                <a:cs typeface="Calibri" panose="020F0502020204030204" pitchFamily="34" charset="0"/>
              </a:rPr>
              <a:t>And along comes the gracious gospel of salvation, which is all about grace, freedom, liberty and joy</a:t>
            </a:r>
          </a:p>
          <a:p>
            <a:pPr marL="171450" indent="-171450">
              <a:buFont typeface="Arial" panose="020B0604020202020204" pitchFamily="34" charset="0"/>
              <a:buChar char="•"/>
            </a:pPr>
            <a:r>
              <a:rPr lang="en-AU" b="0" i="0" u="none" strike="noStrike" dirty="0">
                <a:solidFill>
                  <a:schemeClr val="tx1"/>
                </a:solidFill>
                <a:effectLst/>
                <a:highlight>
                  <a:srgbClr val="00FFFF"/>
                </a:highlight>
                <a:latin typeface="Calibri" panose="020F0502020204030204" pitchFamily="34" charset="0"/>
                <a:cs typeface="Calibri" panose="020F0502020204030204" pitchFamily="34" charset="0"/>
              </a:rPr>
              <a:t>And so it could have been that some of them misunderstood that freedom and went too far the other way, from legalism to an abusive liberty, where nothing was required of them</a:t>
            </a:r>
          </a:p>
          <a:p>
            <a:pPr marL="171450" indent="-171450">
              <a:buFont typeface="Arial" panose="020B0604020202020204" pitchFamily="34" charset="0"/>
              <a:buChar char="•"/>
            </a:pPr>
            <a:r>
              <a:rPr lang="en-AU" dirty="0">
                <a:latin typeface="Calibri" panose="020F0502020204030204" pitchFamily="34" charset="0"/>
                <a:cs typeface="Calibri" panose="020F0502020204030204" pitchFamily="34" charset="0"/>
              </a:rPr>
              <a:t>A</a:t>
            </a:r>
            <a:r>
              <a:rPr lang="en-AU" b="0" i="0" u="none" strike="noStrike" dirty="0">
                <a:solidFill>
                  <a:schemeClr val="tx1"/>
                </a:solidFill>
                <a:effectLst/>
                <a:latin typeface="Calibri" panose="020F0502020204030204" pitchFamily="34" charset="0"/>
                <a:cs typeface="Calibri" panose="020F0502020204030204" pitchFamily="34" charset="0"/>
              </a:rPr>
              <a:t>nd so James addresses that in today’s passage</a:t>
            </a:r>
          </a:p>
          <a:p>
            <a:pPr marL="171450" indent="-171450">
              <a:buFont typeface="Arial" panose="020B0604020202020204" pitchFamily="34" charset="0"/>
              <a:buChar char="•"/>
            </a:pPr>
            <a:r>
              <a:rPr lang="en-AU" b="0" i="0" u="none" strike="noStrike" dirty="0">
                <a:solidFill>
                  <a:schemeClr val="tx1"/>
                </a:solidFill>
                <a:effectLst/>
                <a:latin typeface="Calibri" panose="020F0502020204030204" pitchFamily="34" charset="0"/>
                <a:cs typeface="Calibri" panose="020F0502020204030204" pitchFamily="34" charset="0"/>
              </a:rPr>
              <a:t>So that we understand what the Bible says on the matter of faith and works, let me begin with an illustration</a:t>
            </a:r>
          </a:p>
          <a:p>
            <a:pPr marL="171450" indent="-171450">
              <a:buFont typeface="Arial" panose="020B0604020202020204" pitchFamily="34" charset="0"/>
              <a:buChar char="•"/>
            </a:pPr>
            <a:r>
              <a:rPr lang="en-AU" b="0" i="0" u="none" strike="noStrike" dirty="0">
                <a:solidFill>
                  <a:schemeClr val="tx1"/>
                </a:solidFill>
                <a:effectLst/>
                <a:highlight>
                  <a:srgbClr val="00FF00"/>
                </a:highlight>
                <a:latin typeface="Calibri" panose="020F0502020204030204" pitchFamily="34" charset="0"/>
                <a:cs typeface="Calibri" panose="020F0502020204030204" pitchFamily="34" charset="0"/>
              </a:rPr>
              <a:t>ILLUSTRATION: Let us suppose an apple tree has been planted, now the source of life to that tree is at the root, whether it has apples on it or not. </a:t>
            </a:r>
          </a:p>
          <a:p>
            <a:pPr marL="171450" indent="-171450">
              <a:buFont typeface="Arial" panose="020B0604020202020204" pitchFamily="34" charset="0"/>
              <a:buChar char="•"/>
            </a:pPr>
            <a:r>
              <a:rPr lang="en-AU" b="0" i="0" u="none" strike="noStrike" dirty="0">
                <a:solidFill>
                  <a:schemeClr val="tx1"/>
                </a:solidFill>
                <a:effectLst/>
                <a:latin typeface="Calibri" panose="020F0502020204030204" pitchFamily="34" charset="0"/>
                <a:cs typeface="Calibri" panose="020F0502020204030204" pitchFamily="34" charset="0"/>
              </a:rPr>
              <a:t>The apples do not give it life, but the whole of the life of the tree will come from its root. </a:t>
            </a:r>
          </a:p>
          <a:p>
            <a:pPr marL="171450" indent="-171450">
              <a:buFont typeface="Arial" panose="020B0604020202020204" pitchFamily="34" charset="0"/>
              <a:buChar char="•"/>
            </a:pPr>
            <a:r>
              <a:rPr lang="en-AU" b="0" i="0" u="none" strike="noStrike" dirty="0">
                <a:solidFill>
                  <a:schemeClr val="tx1"/>
                </a:solidFill>
                <a:effectLst/>
                <a:latin typeface="Calibri" panose="020F0502020204030204" pitchFamily="34" charset="0"/>
                <a:cs typeface="Calibri" panose="020F0502020204030204" pitchFamily="34" charset="0"/>
              </a:rPr>
              <a:t>But if that tree stands in the orchard, and when the springtime comes there are no buds, and when the summer comes there are no leaves and no fruit. </a:t>
            </a:r>
          </a:p>
          <a:p>
            <a:pPr marL="171450" indent="-171450">
              <a:buFont typeface="Arial" panose="020B0604020202020204" pitchFamily="34" charset="0"/>
              <a:buChar char="•"/>
            </a:pPr>
            <a:r>
              <a:rPr lang="en-AU" b="0" i="0" u="none" strike="noStrike" dirty="0">
                <a:solidFill>
                  <a:schemeClr val="tx1"/>
                </a:solidFill>
                <a:effectLst/>
                <a:highlight>
                  <a:srgbClr val="00FFFF"/>
                </a:highlight>
                <a:latin typeface="Calibri" panose="020F0502020204030204" pitchFamily="34" charset="0"/>
                <a:cs typeface="Calibri" panose="020F0502020204030204" pitchFamily="34" charset="0"/>
              </a:rPr>
              <a:t>And the next year, it stands there without bud or blossom, or leaf or fruit, you would say it is dead—and you are correct—it is dead. </a:t>
            </a:r>
          </a:p>
          <a:p>
            <a:pPr marL="171450" indent="-171450">
              <a:buFont typeface="Arial" panose="020B0604020202020204" pitchFamily="34" charset="0"/>
              <a:buChar char="•"/>
            </a:pPr>
            <a:r>
              <a:rPr lang="en-AU" b="0" i="0" u="none" strike="noStrike" dirty="0">
                <a:solidFill>
                  <a:schemeClr val="tx1"/>
                </a:solidFill>
                <a:effectLst/>
                <a:latin typeface="Calibri" panose="020F0502020204030204" pitchFamily="34" charset="0"/>
                <a:cs typeface="Calibri" panose="020F0502020204030204" pitchFamily="34" charset="0"/>
              </a:rPr>
              <a:t>It is not that the leaves could have made it live, but that the absence of the leaves is proof that it is dead! </a:t>
            </a:r>
          </a:p>
          <a:p>
            <a:pPr marL="171450" indent="-171450">
              <a:buFont typeface="Arial" panose="020B0604020202020204" pitchFamily="34" charset="0"/>
              <a:buChar char="•"/>
            </a:pPr>
            <a:r>
              <a:rPr lang="en-AU" b="0" i="0" u="none" strike="noStrike" dirty="0">
                <a:solidFill>
                  <a:schemeClr val="tx1"/>
                </a:solidFill>
                <a:effectLst/>
                <a:latin typeface="Calibri" panose="020F0502020204030204" pitchFamily="34" charset="0"/>
                <a:cs typeface="Calibri" panose="020F0502020204030204" pitchFamily="34" charset="0"/>
              </a:rPr>
              <a:t>So, too, is it with the </a:t>
            </a:r>
            <a:r>
              <a:rPr lang="en-AU" dirty="0">
                <a:latin typeface="Calibri" panose="020F0502020204030204" pitchFamily="34" charset="0"/>
                <a:cs typeface="Calibri" panose="020F0502020204030204" pitchFamily="34" charset="0"/>
              </a:rPr>
              <a:t>person who claims to have </a:t>
            </a:r>
            <a:r>
              <a:rPr lang="en-AU" b="0" i="0" u="none" strike="noStrike" dirty="0">
                <a:solidFill>
                  <a:schemeClr val="tx1"/>
                </a:solidFill>
                <a:effectLst/>
                <a:latin typeface="Calibri" panose="020F0502020204030204" pitchFamily="34" charset="0"/>
                <a:cs typeface="Calibri" panose="020F0502020204030204" pitchFamily="34" charset="0"/>
              </a:rPr>
              <a:t>faith. If he has life, that life must give fruits, evidence that the faith is a true saving faith. </a:t>
            </a:r>
          </a:p>
          <a:p>
            <a:pPr marL="171450" indent="-171450">
              <a:buFont typeface="Arial" panose="020B0604020202020204" pitchFamily="34" charset="0"/>
              <a:buChar char="•"/>
            </a:pPr>
            <a:r>
              <a:rPr lang="en-AU" b="0" i="0" u="none" strike="noStrike" dirty="0">
                <a:solidFill>
                  <a:schemeClr val="tx1"/>
                </a:solidFill>
                <a:effectLst/>
                <a:latin typeface="Calibri" panose="020F0502020204030204" pitchFamily="34" charset="0"/>
                <a:cs typeface="Calibri" panose="020F0502020204030204" pitchFamily="34" charset="0"/>
              </a:rPr>
              <a:t>If the person claims to have faith and thus to have a root, but there are no works, then the inference that this person is spiritually dead is certainly a correct one!</a:t>
            </a:r>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F0D7097-3F72-124A-BEBE-190F59E50BEA}" type="slidenum">
              <a:rPr lang="en-US" smtClean="0"/>
              <a:t>1</a:t>
            </a:fld>
            <a:endParaRPr lang="en-US"/>
          </a:p>
        </p:txBody>
      </p:sp>
    </p:spTree>
    <p:extLst>
      <p:ext uri="{BB962C8B-B14F-4D97-AF65-F5344CB8AC3E}">
        <p14:creationId xmlns:p14="http://schemas.microsoft.com/office/powerpoint/2010/main" val="1721514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90513"/>
            <a:ext cx="5486400" cy="3086100"/>
          </a:xfrm>
        </p:spPr>
      </p:sp>
      <p:sp>
        <p:nvSpPr>
          <p:cNvPr id="3" name="Notes Placeholder 2"/>
          <p:cNvSpPr>
            <a:spLocks noGrp="1"/>
          </p:cNvSpPr>
          <p:nvPr>
            <p:ph type="body" idx="1"/>
          </p:nvPr>
        </p:nvSpPr>
        <p:spPr>
          <a:xfrm>
            <a:off x="189854" y="3672129"/>
            <a:ext cx="6509288" cy="4216508"/>
          </a:xfrm>
        </p:spPr>
        <p:txBody>
          <a:bodyPr/>
          <a:lstStyle/>
          <a:p>
            <a:pPr marL="171450" indent="-171450">
              <a:buFont typeface="Arial" panose="020B0604020202020204" pitchFamily="34" charset="0"/>
              <a:buChar char="•"/>
            </a:pPr>
            <a:r>
              <a:rPr lang="en-US" dirty="0">
                <a:highlight>
                  <a:srgbClr val="FFFF00"/>
                </a:highlight>
              </a:rPr>
              <a:t>No one will be saved by merely knowing the facts of who Jesus is or what the gospel is</a:t>
            </a:r>
            <a:br>
              <a:rPr lang="en-US" dirty="0"/>
            </a:br>
            <a:r>
              <a:rPr lang="en-US" dirty="0"/>
              <a:t>- Believing that there is a God, or believing that God really did send Jesus to die for us is of no great significance in terms of salvation</a:t>
            </a:r>
            <a:br>
              <a:rPr lang="en-US" dirty="0"/>
            </a:br>
            <a:r>
              <a:rPr lang="en-US" dirty="0"/>
              <a:t>- Christ says whoever believes IN me has eternal life, so the question is not whether you know about Jesus, but whether you know him personally as Lord and </a:t>
            </a:r>
            <a:r>
              <a:rPr lang="en-US" dirty="0" err="1"/>
              <a:t>Saviour</a:t>
            </a:r>
            <a:endParaRPr lang="en-US" dirty="0"/>
          </a:p>
          <a:p>
            <a:pPr marL="171450" indent="-171450">
              <a:buFont typeface="Arial" panose="020B0604020202020204" pitchFamily="34" charset="0"/>
              <a:buChar char="•"/>
            </a:pPr>
            <a:r>
              <a:rPr lang="en-US" dirty="0">
                <a:highlight>
                  <a:srgbClr val="FFFF00"/>
                </a:highlight>
              </a:rPr>
              <a:t>True saving faith will always result in good works</a:t>
            </a:r>
            <a:br>
              <a:rPr lang="en-US" dirty="0"/>
            </a:br>
            <a:r>
              <a:rPr lang="en-US" dirty="0"/>
              <a:t>- That is essentially all that James is saying here in this letter </a:t>
            </a:r>
            <a:br>
              <a:rPr lang="en-US" dirty="0"/>
            </a:br>
            <a:r>
              <a:rPr lang="en-US" b="1" dirty="0">
                <a:highlight>
                  <a:srgbClr val="00FFFF"/>
                </a:highlight>
              </a:rPr>
              <a:t>- Jesus says, “every healthy tree bears good fruit, but the diseased tree bears bad fruit”</a:t>
            </a:r>
            <a:br>
              <a:rPr lang="en-US" dirty="0"/>
            </a:br>
            <a:r>
              <a:rPr lang="en-US" dirty="0"/>
              <a:t>- Those who do not produce good fruit will be cut down and thrown into the fire. Those who do not have true saving faith will perish for eternity in hell</a:t>
            </a:r>
          </a:p>
          <a:p>
            <a:pPr marL="171450" indent="-171450">
              <a:buFont typeface="Arial" panose="020B0604020202020204" pitchFamily="34" charset="0"/>
              <a:buChar char="•"/>
            </a:pPr>
            <a:r>
              <a:rPr lang="en-US" dirty="0">
                <a:highlight>
                  <a:srgbClr val="FFFF00"/>
                </a:highlight>
              </a:rPr>
              <a:t>It is God who works in us and through us, and continues to sanctify us, until that day when we join with Him in eternal glory</a:t>
            </a:r>
            <a:br>
              <a:rPr lang="en-US" dirty="0"/>
            </a:br>
            <a:r>
              <a:rPr lang="en-US" dirty="0"/>
              <a:t>- Our salvation is the work of God from beginning to end. It is Christ plus nothing</a:t>
            </a:r>
            <a:br>
              <a:rPr lang="en-US" dirty="0"/>
            </a:br>
            <a:r>
              <a:rPr lang="en-US" dirty="0"/>
              <a:t>- As we trust in Christ and commit ourselves to him, and allow the Word of God to conform us to the likeness of Jesus Christ</a:t>
            </a:r>
            <a:br>
              <a:rPr lang="en-US" dirty="0"/>
            </a:br>
            <a:r>
              <a:rPr lang="en-US" dirty="0">
                <a:highlight>
                  <a:srgbClr val="00FFFF"/>
                </a:highlight>
              </a:rPr>
              <a:t>- And to cause us to walk in a manner worthy of gospel by which we were called</a:t>
            </a:r>
            <a:br>
              <a:rPr lang="en-US" dirty="0"/>
            </a:br>
            <a:r>
              <a:rPr lang="en-US" dirty="0"/>
              <a:t>- We will see that it is God’s grace that saves, sustains and gets us through until the end.</a:t>
            </a:r>
            <a:br>
              <a:rPr lang="en-US" dirty="0"/>
            </a:br>
            <a:r>
              <a:rPr lang="en-US" dirty="0"/>
              <a:t>- When we understand this we will see, like Paul did, that God doesn’t need our strength, but our weakness</a:t>
            </a:r>
            <a:br>
              <a:rPr lang="en-US" dirty="0"/>
            </a:br>
            <a:r>
              <a:rPr lang="en-US" dirty="0">
                <a:highlight>
                  <a:srgbClr val="00FFFF"/>
                </a:highlight>
              </a:rPr>
              <a:t>- Because it is in our weakness that we will come to completely rely on God, and in our weakness we will find that His grace is more than enough</a:t>
            </a:r>
          </a:p>
          <a:p>
            <a:pPr marL="171450" indent="-171450">
              <a:buFont typeface="Arial" panose="020B0604020202020204" pitchFamily="34" charset="0"/>
              <a:buChar char="•"/>
            </a:pPr>
            <a:r>
              <a:rPr lang="en-US" dirty="0">
                <a:highlight>
                  <a:srgbClr val="FFFF00"/>
                </a:highlight>
              </a:rPr>
              <a:t>Let me close with this…</a:t>
            </a:r>
          </a:p>
        </p:txBody>
      </p:sp>
      <p:sp>
        <p:nvSpPr>
          <p:cNvPr id="4" name="Slide Number Placeholder 3"/>
          <p:cNvSpPr>
            <a:spLocks noGrp="1"/>
          </p:cNvSpPr>
          <p:nvPr>
            <p:ph type="sldNum" sz="quarter" idx="5"/>
          </p:nvPr>
        </p:nvSpPr>
        <p:spPr/>
        <p:txBody>
          <a:bodyPr/>
          <a:lstStyle/>
          <a:p>
            <a:fld id="{DF0D7097-3F72-124A-BEBE-190F59E50BEA}" type="slidenum">
              <a:rPr lang="en-US" smtClean="0"/>
              <a:t>10</a:t>
            </a:fld>
            <a:endParaRPr lang="en-US"/>
          </a:p>
        </p:txBody>
      </p:sp>
    </p:spTree>
    <p:extLst>
      <p:ext uri="{BB962C8B-B14F-4D97-AF65-F5344CB8AC3E}">
        <p14:creationId xmlns:p14="http://schemas.microsoft.com/office/powerpoint/2010/main" val="437079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98438"/>
            <a:ext cx="5486400" cy="3086100"/>
          </a:xfrm>
        </p:spPr>
      </p:sp>
      <p:sp>
        <p:nvSpPr>
          <p:cNvPr id="3" name="Notes Placeholder 2"/>
          <p:cNvSpPr>
            <a:spLocks noGrp="1"/>
          </p:cNvSpPr>
          <p:nvPr>
            <p:ph type="body" idx="1"/>
          </p:nvPr>
        </p:nvSpPr>
        <p:spPr>
          <a:xfrm>
            <a:off x="182105" y="3424198"/>
            <a:ext cx="6559658" cy="4929388"/>
          </a:xfrm>
        </p:spPr>
        <p:txBody>
          <a:bodyPr/>
          <a:lstStyle/>
          <a:p>
            <a:pPr marL="171450" indent="-171450" algn="l" fontAlgn="base">
              <a:buFont typeface="Arial" panose="020B0604020202020204" pitchFamily="34" charset="0"/>
              <a:buChar char="•"/>
            </a:pPr>
            <a:r>
              <a:rPr lang="en-AU" dirty="0">
                <a:solidFill>
                  <a:srgbClr val="333333"/>
                </a:solidFill>
                <a:latin typeface="Calibri" panose="020F0502020204030204" pitchFamily="34" charset="0"/>
                <a:cs typeface="Calibri" panose="020F0502020204030204" pitchFamily="34" charset="0"/>
              </a:rPr>
              <a:t>This was shared by a preacher named Paul Washer and he says this:</a:t>
            </a:r>
            <a:endParaRPr lang="en-AU" b="0" i="0" u="none" strike="noStrike" dirty="0">
              <a:solidFill>
                <a:srgbClr val="333333"/>
              </a:solidFill>
              <a:effectLst/>
              <a:latin typeface="Calibri" panose="020F0502020204030204" pitchFamily="34" charset="0"/>
              <a:cs typeface="Calibri" panose="020F0502020204030204" pitchFamily="34" charset="0"/>
            </a:endParaRPr>
          </a:p>
          <a:p>
            <a:pPr marL="171450" indent="-171450" algn="l" fontAlgn="base">
              <a:buFont typeface="Arial" panose="020B0604020202020204" pitchFamily="34" charset="0"/>
              <a:buChar char="•"/>
            </a:pPr>
            <a:r>
              <a:rPr lang="en-AU" b="0" i="0" u="none" strike="noStrike" dirty="0">
                <a:solidFill>
                  <a:srgbClr val="333333"/>
                </a:solidFill>
                <a:effectLst/>
                <a:latin typeface="Calibri" panose="020F0502020204030204" pitchFamily="34" charset="0"/>
                <a:cs typeface="Calibri" panose="020F0502020204030204" pitchFamily="34" charset="0"/>
              </a:rPr>
              <a:t>Let’s imagine that I show up late and I run up here on the platform, and all the leaders are angry with me and say, “Brother Paul, don’t you appreciate the fact you’re given an opportunity to speak here and you come late?”</a:t>
            </a:r>
          </a:p>
          <a:p>
            <a:pPr marL="171450" indent="-171450" algn="l" fontAlgn="base">
              <a:buFont typeface="Arial" panose="020B0604020202020204" pitchFamily="34" charset="0"/>
              <a:buChar char="•"/>
            </a:pPr>
            <a:r>
              <a:rPr lang="en-AU" b="0" i="0" u="none" strike="noStrike" dirty="0">
                <a:solidFill>
                  <a:srgbClr val="333333"/>
                </a:solidFill>
                <a:effectLst/>
                <a:highlight>
                  <a:srgbClr val="00FFFF"/>
                </a:highlight>
                <a:latin typeface="Calibri" panose="020F0502020204030204" pitchFamily="34" charset="0"/>
                <a:cs typeface="Calibri" panose="020F0502020204030204" pitchFamily="34" charset="0"/>
              </a:rPr>
              <a:t>And I’d say, “Brothers, you have to forgive me.”</a:t>
            </a:r>
            <a:br>
              <a:rPr lang="en-AU" b="0" i="0" u="none" strike="noStrike" dirty="0">
                <a:solidFill>
                  <a:srgbClr val="333333"/>
                </a:solidFill>
                <a:effectLst/>
                <a:highlight>
                  <a:srgbClr val="00FFFF"/>
                </a:highlight>
                <a:latin typeface="Calibri" panose="020F0502020204030204" pitchFamily="34" charset="0"/>
                <a:cs typeface="Calibri" panose="020F0502020204030204" pitchFamily="34" charset="0"/>
              </a:rPr>
            </a:br>
            <a:r>
              <a:rPr lang="en-AU" b="0" i="0" u="none" strike="noStrike" dirty="0">
                <a:solidFill>
                  <a:srgbClr val="333333"/>
                </a:solidFill>
                <a:effectLst/>
                <a:highlight>
                  <a:srgbClr val="00FFFF"/>
                </a:highlight>
                <a:latin typeface="Calibri" panose="020F0502020204030204" pitchFamily="34" charset="0"/>
                <a:cs typeface="Calibri" panose="020F0502020204030204" pitchFamily="34" charset="0"/>
              </a:rPr>
              <a:t>- “Well, why?” </a:t>
            </a:r>
          </a:p>
          <a:p>
            <a:pPr marL="171450" indent="-171450" algn="l" fontAlgn="base">
              <a:buFont typeface="Arial" panose="020B0604020202020204" pitchFamily="34" charset="0"/>
              <a:buChar char="•"/>
            </a:pPr>
            <a:r>
              <a:rPr lang="en-AU" b="0" i="0" u="none" strike="noStrike" dirty="0">
                <a:solidFill>
                  <a:srgbClr val="333333"/>
                </a:solidFill>
                <a:effectLst/>
                <a:latin typeface="Calibri" panose="020F0502020204030204" pitchFamily="34" charset="0"/>
                <a:cs typeface="Calibri" panose="020F0502020204030204" pitchFamily="34" charset="0"/>
              </a:rPr>
              <a:t>“Well, I was out here on the highway, and I was driving and I had a flat tire and I got out to change the tire, and when I was changing the tire, the lug nut fell off</a:t>
            </a:r>
          </a:p>
          <a:p>
            <a:pPr marL="171450" indent="-171450" algn="l" fontAlgn="base">
              <a:buFont typeface="Arial" panose="020B0604020202020204" pitchFamily="34" charset="0"/>
              <a:buChar char="•"/>
            </a:pPr>
            <a:r>
              <a:rPr lang="en-AU" dirty="0">
                <a:solidFill>
                  <a:srgbClr val="333333"/>
                </a:solidFill>
                <a:latin typeface="Calibri" panose="020F0502020204030204" pitchFamily="34" charset="0"/>
                <a:cs typeface="Calibri" panose="020F0502020204030204" pitchFamily="34" charset="0"/>
              </a:rPr>
              <a:t>A</a:t>
            </a:r>
            <a:r>
              <a:rPr lang="en-AU" b="0" i="0" u="none" strike="noStrike" dirty="0">
                <a:solidFill>
                  <a:srgbClr val="333333"/>
                </a:solidFill>
                <a:effectLst/>
                <a:latin typeface="Calibri" panose="020F0502020204030204" pitchFamily="34" charset="0"/>
                <a:cs typeface="Calibri" panose="020F0502020204030204" pitchFamily="34" charset="0"/>
              </a:rPr>
              <a:t>nd I wasn’t paying attention that I was on the highway and I ran out and I grabbed the lug nut</a:t>
            </a:r>
          </a:p>
          <a:p>
            <a:pPr marL="171450" indent="-171450" algn="l" fontAlgn="base">
              <a:buFont typeface="Arial" panose="020B0604020202020204" pitchFamily="34" charset="0"/>
              <a:buChar char="•"/>
            </a:pPr>
            <a:r>
              <a:rPr lang="en-AU" b="0" i="0" u="none" strike="noStrike" dirty="0">
                <a:solidFill>
                  <a:srgbClr val="333333"/>
                </a:solidFill>
                <a:effectLst/>
                <a:highlight>
                  <a:srgbClr val="00FFFF"/>
                </a:highlight>
                <a:latin typeface="Calibri" panose="020F0502020204030204" pitchFamily="34" charset="0"/>
                <a:cs typeface="Calibri" panose="020F0502020204030204" pitchFamily="34" charset="0"/>
              </a:rPr>
              <a:t>And as soon as I picked it up in the middle of the highway, I stood up and there was a 30-ton logging truck going 120 miles an hour about ten yards in front of me, and it ran me over and that’s why I’m late.” </a:t>
            </a:r>
          </a:p>
          <a:p>
            <a:pPr marL="171450" indent="-171450" algn="l" fontAlgn="base">
              <a:buFont typeface="Arial" panose="020B0604020202020204" pitchFamily="34" charset="0"/>
              <a:buChar char="•"/>
            </a:pPr>
            <a:r>
              <a:rPr lang="en-AU" b="0" i="0" u="none" strike="noStrike" dirty="0">
                <a:solidFill>
                  <a:srgbClr val="333333"/>
                </a:solidFill>
                <a:effectLst/>
                <a:latin typeface="Calibri" panose="020F0502020204030204" pitchFamily="34" charset="0"/>
                <a:cs typeface="Calibri" panose="020F0502020204030204" pitchFamily="34" charset="0"/>
              </a:rPr>
              <a:t>Now, there would only be two logical conclusions. One, I’m a liar or, two, I’m a madman. You would say, “Brother Paul, it’s absolutely absurd. </a:t>
            </a:r>
            <a:r>
              <a:rPr lang="en-AU" b="1" i="0" u="none" strike="noStrike" dirty="0">
                <a:solidFill>
                  <a:srgbClr val="333333"/>
                </a:solidFill>
                <a:effectLst/>
                <a:latin typeface="Calibri" panose="020F0502020204030204" pitchFamily="34" charset="0"/>
                <a:cs typeface="Calibri" panose="020F0502020204030204" pitchFamily="34" charset="0"/>
              </a:rPr>
              <a:t>It is impossible to have an encounter with something as large as a logging truck and not be changed.” </a:t>
            </a:r>
          </a:p>
          <a:p>
            <a:pPr marL="171450" indent="-171450" algn="l" fontAlgn="base">
              <a:buFont typeface="Arial" panose="020B0604020202020204" pitchFamily="34" charset="0"/>
              <a:buChar char="•"/>
            </a:pPr>
            <a:r>
              <a:rPr lang="en-AU" b="0" i="0" u="none" strike="noStrike" dirty="0">
                <a:solidFill>
                  <a:schemeClr val="tx1"/>
                </a:solidFill>
                <a:effectLst/>
                <a:highlight>
                  <a:srgbClr val="00FF00"/>
                </a:highlight>
                <a:latin typeface="Calibri" panose="020F0502020204030204" pitchFamily="34" charset="0"/>
                <a:cs typeface="Calibri" panose="020F0502020204030204" pitchFamily="34" charset="0"/>
              </a:rPr>
              <a:t>How is it then, that so many people today profess to have had an encounter with Jesus Christ, and, yet, they are not permanently changed? </a:t>
            </a:r>
          </a:p>
          <a:p>
            <a:pPr marL="171450" indent="-171450" algn="l" fontAlgn="base">
              <a:buFont typeface="Arial" panose="020B0604020202020204" pitchFamily="34" charset="0"/>
              <a:buChar char="•"/>
            </a:pPr>
            <a:r>
              <a:rPr lang="en-AU" b="0" i="0" u="none" strike="noStrike" dirty="0">
                <a:solidFill>
                  <a:srgbClr val="333333"/>
                </a:solidFill>
                <a:effectLst/>
                <a:latin typeface="Calibri" panose="020F0502020204030204" pitchFamily="34" charset="0"/>
                <a:cs typeface="Calibri" panose="020F0502020204030204" pitchFamily="34" charset="0"/>
              </a:rPr>
              <a:t>What James is begging of us today, is to examine ourselves whether we are in the faith. </a:t>
            </a:r>
          </a:p>
          <a:p>
            <a:pPr marL="171450" indent="-171450" algn="l" fontAlgn="base">
              <a:buFont typeface="Arial" panose="020B0604020202020204" pitchFamily="34" charset="0"/>
              <a:buChar char="•"/>
            </a:pPr>
            <a:r>
              <a:rPr lang="en-AU" b="0" i="0" u="none" strike="noStrike" dirty="0">
                <a:solidFill>
                  <a:srgbClr val="333333"/>
                </a:solidFill>
                <a:effectLst/>
                <a:latin typeface="Calibri" panose="020F0502020204030204" pitchFamily="34" charset="0"/>
                <a:cs typeface="Calibri" panose="020F0502020204030204" pitchFamily="34" charset="0"/>
              </a:rPr>
              <a:t>If you are, if you have repented and placed your faith in Jesus Christ as Lord and Saviour, then rejoice, and praise God for His grace towards you</a:t>
            </a:r>
            <a:br>
              <a:rPr lang="en-AU" b="0" i="0" u="none" strike="noStrike" dirty="0">
                <a:solidFill>
                  <a:srgbClr val="333333"/>
                </a:solidFill>
                <a:effectLst/>
                <a:latin typeface="Calibri" panose="020F0502020204030204" pitchFamily="34" charset="0"/>
                <a:cs typeface="Calibri" panose="020F0502020204030204" pitchFamily="34" charset="0"/>
              </a:rPr>
            </a:br>
            <a:r>
              <a:rPr lang="en-AU" b="0" i="0" u="none" strike="noStrike" dirty="0">
                <a:solidFill>
                  <a:srgbClr val="333333"/>
                </a:solidFill>
                <a:effectLst/>
                <a:highlight>
                  <a:srgbClr val="00FFFF"/>
                </a:highlight>
                <a:latin typeface="Calibri" panose="020F0502020204030204" pitchFamily="34" charset="0"/>
                <a:cs typeface="Calibri" panose="020F0502020204030204" pitchFamily="34" charset="0"/>
              </a:rPr>
              <a:t>- And keep the eyes of your heart turned towards Jesus</a:t>
            </a:r>
          </a:p>
          <a:p>
            <a:pPr marL="171450" indent="-171450" algn="l" fontAlgn="base">
              <a:buFont typeface="Arial" panose="020B0604020202020204" pitchFamily="34" charset="0"/>
              <a:buChar char="•"/>
            </a:pPr>
            <a:r>
              <a:rPr lang="en-AU" b="0" i="0" u="none" strike="noStrike" dirty="0">
                <a:solidFill>
                  <a:srgbClr val="333333"/>
                </a:solidFill>
                <a:effectLst/>
                <a:latin typeface="Calibri" panose="020F0502020204030204" pitchFamily="34" charset="0"/>
                <a:cs typeface="Calibri" panose="020F0502020204030204" pitchFamily="34" charset="0"/>
              </a:rPr>
              <a:t>But if you don’t, if there is no relationship between you and Jesus Christ</a:t>
            </a:r>
          </a:p>
          <a:p>
            <a:pPr marL="171450" indent="-171450" algn="l" fontAlgn="base">
              <a:buFont typeface="Arial" panose="020B0604020202020204" pitchFamily="34" charset="0"/>
              <a:buChar char="•"/>
            </a:pPr>
            <a:r>
              <a:rPr lang="en-AU" dirty="0">
                <a:solidFill>
                  <a:srgbClr val="333333"/>
                </a:solidFill>
                <a:latin typeface="Calibri" panose="020F0502020204030204" pitchFamily="34" charset="0"/>
                <a:cs typeface="Calibri" panose="020F0502020204030204" pitchFamily="34" charset="0"/>
              </a:rPr>
              <a:t>Or perhaps </a:t>
            </a:r>
            <a:r>
              <a:rPr lang="en-AU" b="0" i="0" u="none" strike="noStrike" dirty="0">
                <a:solidFill>
                  <a:srgbClr val="333333"/>
                </a:solidFill>
                <a:effectLst/>
                <a:latin typeface="Calibri" panose="020F0502020204030204" pitchFamily="34" charset="0"/>
                <a:cs typeface="Calibri" panose="020F0502020204030204" pitchFamily="34" charset="0"/>
              </a:rPr>
              <a:t>you proclaim faith but there is no evidence, and never has been, and therefore never will be</a:t>
            </a:r>
          </a:p>
          <a:p>
            <a:pPr marL="171450" indent="-171450" algn="l" fontAlgn="base">
              <a:buFont typeface="Arial" panose="020B0604020202020204" pitchFamily="34" charset="0"/>
              <a:buChar char="•"/>
            </a:pPr>
            <a:r>
              <a:rPr lang="en-AU" b="0" i="0" u="none" strike="noStrike" dirty="0">
                <a:solidFill>
                  <a:srgbClr val="333333"/>
                </a:solidFill>
                <a:effectLst/>
                <a:highlight>
                  <a:srgbClr val="00FFFF"/>
                </a:highlight>
                <a:latin typeface="Calibri" panose="020F0502020204030204" pitchFamily="34" charset="0"/>
                <a:cs typeface="Calibri" panose="020F0502020204030204" pitchFamily="34" charset="0"/>
              </a:rPr>
              <a:t>Then all I can do is urge you to repent and believe in gospel. Cast yourself before the cross, there is no work you can do that will save your souls</a:t>
            </a:r>
          </a:p>
          <a:p>
            <a:pPr marL="171450" indent="-171450" algn="l" fontAlgn="base">
              <a:buFont typeface="Arial" panose="020B0604020202020204" pitchFamily="34" charset="0"/>
              <a:buChar char="•"/>
            </a:pPr>
            <a:r>
              <a:rPr lang="en-AU" b="0" i="0" u="none" strike="noStrike" dirty="0">
                <a:solidFill>
                  <a:srgbClr val="333333"/>
                </a:solidFill>
                <a:effectLst/>
                <a:latin typeface="Calibri" panose="020F0502020204030204" pitchFamily="34" charset="0"/>
                <a:cs typeface="Calibri" panose="020F0502020204030204" pitchFamily="34" charset="0"/>
              </a:rPr>
              <a:t>A simple confidence in the person and finished work of Jesus Christ, whom God raised from the dead, will save your soul, and it is in keeping ourselves in humble surrender to Him, that He will work in us</a:t>
            </a:r>
          </a:p>
          <a:p>
            <a:pPr marL="171450" indent="-171450" algn="l" fontAlgn="base">
              <a:buFont typeface="Arial" panose="020B0604020202020204" pitchFamily="34" charset="0"/>
              <a:buChar char="•"/>
            </a:pPr>
            <a:r>
              <a:rPr lang="en-AU" b="0" i="0" u="none" strike="noStrike" dirty="0">
                <a:solidFill>
                  <a:srgbClr val="333333"/>
                </a:solidFill>
                <a:effectLst/>
                <a:latin typeface="Calibri" panose="020F0502020204030204" pitchFamily="34" charset="0"/>
                <a:cs typeface="Calibri" panose="020F0502020204030204" pitchFamily="34" charset="0"/>
              </a:rPr>
              <a:t>It is by grace alone, through faith alone, in Christ alone, that’s it, that’s the only hope I have to offer to you today</a:t>
            </a:r>
          </a:p>
          <a:p>
            <a:pPr marL="171450" indent="-171450" algn="l" fontAlgn="base">
              <a:buFont typeface="Arial" panose="020B0604020202020204" pitchFamily="34" charset="0"/>
              <a:buChar char="•"/>
            </a:pPr>
            <a:r>
              <a:rPr lang="en-AU" b="0" i="0" u="none" strike="noStrike" dirty="0">
                <a:solidFill>
                  <a:srgbClr val="333333"/>
                </a:solidFill>
                <a:effectLst/>
                <a:highlight>
                  <a:srgbClr val="00FFFF"/>
                </a:highlight>
                <a:latin typeface="Calibri" panose="020F0502020204030204" pitchFamily="34" charset="0"/>
                <a:cs typeface="Calibri" panose="020F0502020204030204" pitchFamily="34" charset="0"/>
              </a:rPr>
              <a:t>Let’s pray</a:t>
            </a:r>
            <a:endParaRPr lang="en-US" dirty="0">
              <a:highlight>
                <a:srgbClr val="00FFFF"/>
              </a:highlight>
            </a:endParaRPr>
          </a:p>
        </p:txBody>
      </p:sp>
      <p:sp>
        <p:nvSpPr>
          <p:cNvPr id="4" name="Slide Number Placeholder 3"/>
          <p:cNvSpPr>
            <a:spLocks noGrp="1"/>
          </p:cNvSpPr>
          <p:nvPr>
            <p:ph type="sldNum" sz="quarter" idx="5"/>
          </p:nvPr>
        </p:nvSpPr>
        <p:spPr/>
        <p:txBody>
          <a:bodyPr/>
          <a:lstStyle/>
          <a:p>
            <a:fld id="{DF0D7097-3F72-124A-BEBE-190F59E50BEA}" type="slidenum">
              <a:rPr lang="en-US" smtClean="0"/>
              <a:t>11</a:t>
            </a:fld>
            <a:endParaRPr lang="en-US"/>
          </a:p>
        </p:txBody>
      </p:sp>
    </p:spTree>
    <p:extLst>
      <p:ext uri="{BB962C8B-B14F-4D97-AF65-F5344CB8AC3E}">
        <p14:creationId xmlns:p14="http://schemas.microsoft.com/office/powerpoint/2010/main" val="262181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6388"/>
            <a:ext cx="5486400" cy="3086100"/>
          </a:xfrm>
        </p:spPr>
      </p:sp>
      <p:sp>
        <p:nvSpPr>
          <p:cNvPr id="3" name="Notes Placeholder 2"/>
          <p:cNvSpPr>
            <a:spLocks noGrp="1"/>
          </p:cNvSpPr>
          <p:nvPr>
            <p:ph type="body" idx="1"/>
          </p:nvPr>
        </p:nvSpPr>
        <p:spPr>
          <a:xfrm>
            <a:off x="143359" y="3581265"/>
            <a:ext cx="6571281" cy="5256347"/>
          </a:xfrm>
        </p:spPr>
        <p:txBody>
          <a:bodyPr/>
          <a:lstStyle/>
          <a:p>
            <a:pPr marL="171450" indent="-171450">
              <a:buFont typeface="Arial" panose="020B0604020202020204" pitchFamily="34" charset="0"/>
              <a:buChar char="•"/>
            </a:pPr>
            <a:r>
              <a:rPr lang="en-US" dirty="0">
                <a:highlight>
                  <a:srgbClr val="FFFF00"/>
                </a:highlight>
              </a:rPr>
              <a:t>“What good is it, my brothers, if someone </a:t>
            </a:r>
            <a:r>
              <a:rPr lang="en-US" b="1" u="sng" dirty="0">
                <a:highlight>
                  <a:srgbClr val="FFFF00"/>
                </a:highlight>
              </a:rPr>
              <a:t>says</a:t>
            </a:r>
            <a:r>
              <a:rPr lang="en-US" dirty="0">
                <a:highlight>
                  <a:srgbClr val="FFFF00"/>
                </a:highlight>
              </a:rPr>
              <a:t> he has faith…” (Jas 2:14a)</a:t>
            </a:r>
            <a:br>
              <a:rPr lang="en-US" dirty="0"/>
            </a:br>
            <a:r>
              <a:rPr lang="en-US" dirty="0"/>
              <a:t>- James is calling to question everyone who says they believe in Jesus Christ</a:t>
            </a:r>
            <a:br>
              <a:rPr lang="en-US" dirty="0"/>
            </a:br>
            <a:r>
              <a:rPr lang="en-US" dirty="0"/>
              <a:t>- Anyone who claims to be a follower of Jesus, which there many of us here in the room today. </a:t>
            </a:r>
            <a:br>
              <a:rPr lang="en-US" dirty="0"/>
            </a:br>
            <a:r>
              <a:rPr lang="en-US" dirty="0">
                <a:highlight>
                  <a:srgbClr val="00FFFF"/>
                </a:highlight>
              </a:rPr>
              <a:t>- James is very quickly going to make a distinction between someone who says they have faith, and someone who has faith</a:t>
            </a:r>
            <a:br>
              <a:rPr lang="en-US" dirty="0"/>
            </a:br>
            <a:r>
              <a:rPr lang="en-US" dirty="0"/>
              <a:t>- And James, being the clever communicator that he is, says some very provocative things to get our attention</a:t>
            </a:r>
            <a:br>
              <a:rPr lang="en-US" dirty="0"/>
            </a:br>
            <a:r>
              <a:rPr lang="en-US" dirty="0"/>
              <a:t>- What good is it if you only claim to be a follower of Jesus? What good is your outward profession? What good is your lip service?</a:t>
            </a:r>
            <a:br>
              <a:rPr lang="en-US" dirty="0"/>
            </a:br>
            <a:r>
              <a:rPr lang="en-US" dirty="0">
                <a:highlight>
                  <a:srgbClr val="00FFFF"/>
                </a:highlight>
              </a:rPr>
              <a:t>- Doesn’t the gospel go much deeper than that? Doesn’t the person and work of Jesus Christ go much deeper than simply what we say to people?</a:t>
            </a:r>
            <a:br>
              <a:rPr lang="en-US" dirty="0"/>
            </a:br>
            <a:r>
              <a:rPr lang="en-US" dirty="0"/>
              <a:t>- For if a person says they have faith…</a:t>
            </a:r>
          </a:p>
          <a:p>
            <a:pPr marL="171450" indent="-171450">
              <a:buFont typeface="Arial" panose="020B0604020202020204" pitchFamily="34" charset="0"/>
              <a:buChar char="•"/>
            </a:pPr>
            <a:r>
              <a:rPr lang="en-US" dirty="0">
                <a:highlight>
                  <a:srgbClr val="FFFF00"/>
                </a:highlight>
              </a:rPr>
              <a:t>“but does not have works? Can that faith save him?” (Jas 2:14b)</a:t>
            </a:r>
            <a:br>
              <a:rPr lang="en-US" dirty="0"/>
            </a:br>
            <a:r>
              <a:rPr lang="en-US" dirty="0"/>
              <a:t>- I want you to notice something here. James is not calling into question the whole idea of being justified by faith alone, of being saved by faith alone</a:t>
            </a:r>
            <a:br>
              <a:rPr lang="en-US" dirty="0"/>
            </a:br>
            <a:r>
              <a:rPr lang="en-US" dirty="0"/>
              <a:t>- What he is doing is helping us to understand what “faith alone” really means</a:t>
            </a:r>
            <a:br>
              <a:rPr lang="en-US" dirty="0"/>
            </a:br>
            <a:r>
              <a:rPr lang="en-US" dirty="0">
                <a:highlight>
                  <a:srgbClr val="00FFFF"/>
                </a:highlight>
              </a:rPr>
              <a:t>- James is calling into question all the nominal Christians</a:t>
            </a:r>
            <a:br>
              <a:rPr lang="en-US" dirty="0"/>
            </a:br>
            <a:r>
              <a:rPr lang="en-US" dirty="0"/>
              <a:t>- All those who want the rewards of the gospel, who want to spend forever with Jesus Christ in heaven</a:t>
            </a:r>
            <a:br>
              <a:rPr lang="en-US" dirty="0"/>
            </a:br>
            <a:r>
              <a:rPr lang="en-US" dirty="0"/>
              <a:t>- And yet refuse to give up walking hand in hand with the world. They refuse to deny themselves and take up their cross </a:t>
            </a:r>
            <a:br>
              <a:rPr lang="en-US" dirty="0"/>
            </a:br>
            <a:r>
              <a:rPr lang="en-US" dirty="0"/>
              <a:t>- Those who refuse to repent of the very sins that Jesus Christ came and died for</a:t>
            </a:r>
            <a:br>
              <a:rPr lang="en-US" dirty="0"/>
            </a:br>
            <a:r>
              <a:rPr lang="en-US" dirty="0">
                <a:highlight>
                  <a:srgbClr val="00FFFF"/>
                </a:highlight>
              </a:rPr>
              <a:t>- Can that faith save you? Can that faith save anyone? </a:t>
            </a:r>
            <a:br>
              <a:rPr lang="en-US" dirty="0"/>
            </a:br>
            <a:r>
              <a:rPr lang="en-US" dirty="0"/>
              <a:t>- And then he says…</a:t>
            </a:r>
          </a:p>
          <a:p>
            <a:pPr marL="171450" indent="-171450">
              <a:buFont typeface="Arial" panose="020B0604020202020204" pitchFamily="34" charset="0"/>
              <a:buChar char="•"/>
            </a:pPr>
            <a:r>
              <a:rPr lang="en-US" dirty="0">
                <a:highlight>
                  <a:srgbClr val="FFFF00"/>
                </a:highlight>
              </a:rPr>
              <a:t>“If a brother or sister is poorly clothed… and one of you says to them, “Go in peace, be warmed and filled,” without giving them the things needed for the body?” (Jas 2:15-16)</a:t>
            </a:r>
            <a:br>
              <a:rPr lang="en-US" dirty="0"/>
            </a:br>
            <a:r>
              <a:rPr lang="en-US" dirty="0"/>
              <a:t>- Now clearly in the context of James, there is this struggle between the rich and the poor, because James has addressed this a couple of different times</a:t>
            </a:r>
            <a:br>
              <a:rPr lang="en-US" dirty="0"/>
            </a:br>
            <a:r>
              <a:rPr lang="en-US" dirty="0"/>
              <a:t>- James is saying that true faith will meet the clear and present needs of brothers and sisters</a:t>
            </a:r>
            <a:br>
              <a:rPr lang="en-US" dirty="0"/>
            </a:br>
            <a:r>
              <a:rPr lang="en-US" dirty="0">
                <a:highlight>
                  <a:srgbClr val="00FFFF"/>
                </a:highlight>
              </a:rPr>
              <a:t>- False faith only offers empty words and meaningless advice</a:t>
            </a:r>
            <a:br>
              <a:rPr lang="en-US" dirty="0"/>
            </a:br>
            <a:r>
              <a:rPr lang="en-US" dirty="0"/>
              <a:t>- False faith is marked by false compassion</a:t>
            </a:r>
            <a:br>
              <a:rPr lang="en-US" dirty="0"/>
            </a:br>
            <a:r>
              <a:rPr lang="en-US" dirty="0"/>
              <a:t>- True faith will have genuine compassion which is stirred up in us by the Holy Spirit and he will work in us a desire to act upon our compassion</a:t>
            </a:r>
            <a:br>
              <a:rPr lang="en-US" dirty="0"/>
            </a:br>
            <a:endParaRPr lang="en-US" dirty="0"/>
          </a:p>
        </p:txBody>
      </p:sp>
      <p:sp>
        <p:nvSpPr>
          <p:cNvPr id="4" name="Slide Number Placeholder 3"/>
          <p:cNvSpPr>
            <a:spLocks noGrp="1"/>
          </p:cNvSpPr>
          <p:nvPr>
            <p:ph type="sldNum" sz="quarter" idx="5"/>
          </p:nvPr>
        </p:nvSpPr>
        <p:spPr/>
        <p:txBody>
          <a:bodyPr/>
          <a:lstStyle/>
          <a:p>
            <a:fld id="{DF0D7097-3F72-124A-BEBE-190F59E50BEA}" type="slidenum">
              <a:rPr lang="en-US" smtClean="0"/>
              <a:t>2</a:t>
            </a:fld>
            <a:endParaRPr lang="en-US"/>
          </a:p>
        </p:txBody>
      </p:sp>
    </p:spTree>
    <p:extLst>
      <p:ext uri="{BB962C8B-B14F-4D97-AF65-F5344CB8AC3E}">
        <p14:creationId xmlns:p14="http://schemas.microsoft.com/office/powerpoint/2010/main" val="106608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197603" y="3997594"/>
            <a:ext cx="6462793" cy="4355992"/>
          </a:xfrm>
        </p:spPr>
        <p:txBody>
          <a:bodyPr/>
          <a:lstStyle/>
          <a:p>
            <a:pPr marL="171450" indent="-171450">
              <a:buFont typeface="Arial" panose="020B0604020202020204" pitchFamily="34" charset="0"/>
              <a:buChar char="•"/>
            </a:pPr>
            <a:r>
              <a:rPr lang="en-US" dirty="0">
                <a:highlight>
                  <a:srgbClr val="FFFF00"/>
                </a:highlight>
              </a:rPr>
              <a:t>“What good is that?” (Jas 2:16b)</a:t>
            </a:r>
            <a:br>
              <a:rPr lang="en-US" dirty="0"/>
            </a:br>
            <a:r>
              <a:rPr lang="en-US" dirty="0"/>
              <a:t>- James closes by saying, “what good is that?”, meaning that he believes he has answered his original question of, “Can that faith save him?”</a:t>
            </a:r>
            <a:br>
              <a:rPr lang="en-US" dirty="0"/>
            </a:br>
            <a:r>
              <a:rPr lang="en-US" dirty="0"/>
              <a:t>- In Greek, that question literally translates to, “Faith can’t save him (that is the person with no works) can it?”</a:t>
            </a:r>
            <a:br>
              <a:rPr lang="en-US" dirty="0"/>
            </a:br>
            <a:r>
              <a:rPr lang="en-US" dirty="0">
                <a:highlight>
                  <a:srgbClr val="00FFFF"/>
                </a:highlight>
              </a:rPr>
              <a:t>- A faith that has no care, no desire, no love towards the things of God, towards loving God and loving others is a dead faith that is useless</a:t>
            </a:r>
            <a:br>
              <a:rPr lang="en-US" dirty="0"/>
            </a:br>
            <a:r>
              <a:rPr lang="en-US" dirty="0"/>
              <a:t>- A profession of faith that has no conviction  of sin, no desire of repentance when we have sinned, and only a desire for the things of this world, is nothing but an empty confession</a:t>
            </a:r>
            <a:br>
              <a:rPr lang="en-US" dirty="0"/>
            </a:br>
            <a:r>
              <a:rPr lang="en-US" dirty="0"/>
              <a:t>- And an empty confession has never saved anyone</a:t>
            </a:r>
          </a:p>
          <a:p>
            <a:pPr marL="171450" indent="-171450">
              <a:buFont typeface="Arial" panose="020B0604020202020204" pitchFamily="34" charset="0"/>
              <a:buChar char="•"/>
            </a:pPr>
            <a:r>
              <a:rPr lang="en-US" dirty="0">
                <a:highlight>
                  <a:srgbClr val="FFFF00"/>
                </a:highlight>
              </a:rPr>
              <a:t>For a person to have faith and to </a:t>
            </a:r>
            <a:r>
              <a:rPr lang="en-US" b="1" dirty="0">
                <a:highlight>
                  <a:srgbClr val="FFFF00"/>
                </a:highlight>
              </a:rPr>
              <a:t>SAY</a:t>
            </a:r>
            <a:r>
              <a:rPr lang="en-US" dirty="0">
                <a:highlight>
                  <a:srgbClr val="FFFF00"/>
                </a:highlight>
              </a:rPr>
              <a:t> they have faith are two entirely different things</a:t>
            </a:r>
            <a:br>
              <a:rPr lang="en-US" dirty="0"/>
            </a:br>
            <a:r>
              <a:rPr lang="en-US" dirty="0"/>
              <a:t>- If we tend to talk about our faith in Christ and truth of God’s Word, but do nothing, we may be in spiritual trouble</a:t>
            </a:r>
            <a:br>
              <a:rPr lang="en-US" dirty="0"/>
            </a:br>
            <a:r>
              <a:rPr lang="en-US" dirty="0"/>
              <a:t>- For the root, is by grace, through faith alone, in Christ alone. And we are born again by the Holy Spirit who regenerates us and gives us a new heart</a:t>
            </a:r>
            <a:br>
              <a:rPr lang="en-US" dirty="0"/>
            </a:br>
            <a:r>
              <a:rPr lang="en-US" dirty="0">
                <a:highlight>
                  <a:srgbClr val="00FFFF"/>
                </a:highlight>
              </a:rPr>
              <a:t>- But it doesn’t stop at a new heart, because the Holy Spirit is now indwelling the believer, and we are adopted into the family of God</a:t>
            </a:r>
            <a:br>
              <a:rPr lang="en-US" dirty="0"/>
            </a:br>
            <a:r>
              <a:rPr lang="en-US" dirty="0"/>
              <a:t>- And as children of God, children begin to behave and look like their other brothers and sisters, and in our case, as a result of our adoption</a:t>
            </a:r>
            <a:br>
              <a:rPr lang="en-US" dirty="0"/>
            </a:br>
            <a:r>
              <a:rPr lang="en-US" dirty="0"/>
              <a:t>- We begin to be transformed and conformed to the image of our eldest brother, our Lord and </a:t>
            </a:r>
            <a:r>
              <a:rPr lang="en-US" dirty="0" err="1"/>
              <a:t>Saviour</a:t>
            </a:r>
            <a:r>
              <a:rPr lang="en-US" dirty="0"/>
              <a:t>, Jesus Christ</a:t>
            </a:r>
            <a:br>
              <a:rPr lang="en-US" dirty="0"/>
            </a:br>
            <a:r>
              <a:rPr lang="en-US" dirty="0"/>
              <a:t>- James is saying your confession of faith, if it has no works, is nothing but an empty confession</a:t>
            </a:r>
          </a:p>
        </p:txBody>
      </p:sp>
      <p:sp>
        <p:nvSpPr>
          <p:cNvPr id="4" name="Slide Number Placeholder 3"/>
          <p:cNvSpPr>
            <a:spLocks noGrp="1"/>
          </p:cNvSpPr>
          <p:nvPr>
            <p:ph type="sldNum" sz="quarter" idx="5"/>
          </p:nvPr>
        </p:nvSpPr>
        <p:spPr/>
        <p:txBody>
          <a:bodyPr/>
          <a:lstStyle/>
          <a:p>
            <a:fld id="{DF0D7097-3F72-124A-BEBE-190F59E50BEA}" type="slidenum">
              <a:rPr lang="en-US" smtClean="0"/>
              <a:t>3</a:t>
            </a:fld>
            <a:endParaRPr lang="en-US"/>
          </a:p>
        </p:txBody>
      </p:sp>
    </p:spTree>
    <p:extLst>
      <p:ext uri="{BB962C8B-B14F-4D97-AF65-F5344CB8AC3E}">
        <p14:creationId xmlns:p14="http://schemas.microsoft.com/office/powerpoint/2010/main" val="1572625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4688" y="290513"/>
            <a:ext cx="5486400" cy="3086100"/>
          </a:xfrm>
        </p:spPr>
      </p:sp>
      <p:sp>
        <p:nvSpPr>
          <p:cNvPr id="3" name="Notes Placeholder 2"/>
          <p:cNvSpPr>
            <a:spLocks noGrp="1"/>
          </p:cNvSpPr>
          <p:nvPr>
            <p:ph type="body" idx="1"/>
          </p:nvPr>
        </p:nvSpPr>
        <p:spPr>
          <a:xfrm>
            <a:off x="186492" y="3594637"/>
            <a:ext cx="6462792" cy="4867437"/>
          </a:xfrm>
        </p:spPr>
        <p:txBody>
          <a:bodyPr/>
          <a:lstStyle/>
          <a:p>
            <a:pPr marL="171450" indent="-171450">
              <a:buFont typeface="Arial" panose="020B0604020202020204" pitchFamily="34" charset="0"/>
              <a:buChar char="•"/>
            </a:pPr>
            <a:r>
              <a:rPr lang="en-US" dirty="0">
                <a:highlight>
                  <a:srgbClr val="FFFF00"/>
                </a:highlight>
              </a:rPr>
              <a:t>“So also faith by itself…” (Jas 2:17a)</a:t>
            </a:r>
            <a:br>
              <a:rPr lang="en-US" dirty="0"/>
            </a:br>
            <a:r>
              <a:rPr lang="en-US" dirty="0"/>
              <a:t>- Again, now that James has defined what he means by faith, which is an empty confession</a:t>
            </a:r>
            <a:br>
              <a:rPr lang="en-US" dirty="0"/>
            </a:br>
            <a:r>
              <a:rPr lang="en-US" dirty="0"/>
              <a:t>- We must not take him here as saying we aren’t justified, made right with God by faith alone</a:t>
            </a:r>
            <a:br>
              <a:rPr lang="en-US" dirty="0"/>
            </a:br>
            <a:r>
              <a:rPr lang="en-US" dirty="0"/>
              <a:t>- He is saying, that kind of faith I just spoke about, the empty confession by itself</a:t>
            </a:r>
          </a:p>
          <a:p>
            <a:pPr marL="171450" indent="-171450">
              <a:buFont typeface="Arial" panose="020B0604020202020204" pitchFamily="34" charset="0"/>
              <a:buChar char="•"/>
            </a:pPr>
            <a:r>
              <a:rPr lang="en-US" dirty="0">
                <a:highlight>
                  <a:srgbClr val="FFFF00"/>
                </a:highlight>
              </a:rPr>
              <a:t>“If it does not have works, is dead” (Jas 2:17b)</a:t>
            </a:r>
            <a:br>
              <a:rPr lang="en-US" dirty="0"/>
            </a:br>
            <a:r>
              <a:rPr lang="en-US" dirty="0"/>
              <a:t>- Now Paul and James are not at odds on this, because Paul when talking about works, is referring to works of the law such as circumcision </a:t>
            </a:r>
            <a:br>
              <a:rPr lang="en-US" dirty="0"/>
            </a:br>
            <a:r>
              <a:rPr lang="en-US" dirty="0"/>
              <a:t>- Paul is talking about pre-conversion works, he is saying that works as means for standing innocent before God is impossible</a:t>
            </a:r>
            <a:br>
              <a:rPr lang="en-US" dirty="0"/>
            </a:br>
            <a:r>
              <a:rPr lang="en-US" dirty="0">
                <a:highlight>
                  <a:srgbClr val="00FFFF"/>
                </a:highlight>
              </a:rPr>
              <a:t>- Because nothing but the blood of Jesus Christ can cleanse us from all our sins</a:t>
            </a:r>
            <a:br>
              <a:rPr lang="en-US" dirty="0"/>
            </a:br>
            <a:r>
              <a:rPr lang="en-US" dirty="0"/>
              <a:t>- James here, as he has already qualified in the previous verses is talking about works of love.</a:t>
            </a:r>
            <a:br>
              <a:rPr lang="en-US" dirty="0"/>
            </a:br>
            <a:r>
              <a:rPr lang="en-US" dirty="0"/>
              <a:t>- James is talking about post-conversion works, or what the Bible would call our sanctification</a:t>
            </a:r>
            <a:br>
              <a:rPr lang="en-US" dirty="0"/>
            </a:br>
            <a:r>
              <a:rPr lang="en-US" dirty="0">
                <a:highlight>
                  <a:srgbClr val="00FFFF"/>
                </a:highlight>
              </a:rPr>
              <a:t>- Which is only possible if we have the indwelling presence of the Holy Spirit as a result of being born-again</a:t>
            </a:r>
            <a:br>
              <a:rPr lang="en-US" dirty="0"/>
            </a:br>
            <a:r>
              <a:rPr lang="en-US" dirty="0"/>
              <a:t>- So they are not at odds with one another, but rather complementing one another. </a:t>
            </a:r>
            <a:br>
              <a:rPr lang="en-US" dirty="0"/>
            </a:br>
            <a:r>
              <a:rPr lang="en-US" dirty="0"/>
              <a:t>- Paul is talking about the requirements of the gospel, that which is necessary to be saved, which is  repentance and faith</a:t>
            </a:r>
            <a:br>
              <a:rPr lang="en-US" dirty="0"/>
            </a:br>
            <a:r>
              <a:rPr lang="en-US" dirty="0">
                <a:highlight>
                  <a:srgbClr val="00FFFF"/>
                </a:highlight>
              </a:rPr>
              <a:t>- James is talking about the effects of the gospel, as a result of the gospel which is the power of God unto salvation, He will produce in us holiness and good works</a:t>
            </a:r>
            <a:br>
              <a:rPr lang="en-US" dirty="0"/>
            </a:br>
            <a:r>
              <a:rPr lang="en-US" dirty="0"/>
              <a:t>- And the person that merely claims to have faith, but has no evidence for it</a:t>
            </a:r>
            <a:br>
              <a:rPr lang="en-US" dirty="0"/>
            </a:br>
            <a:r>
              <a:rPr lang="en-US" dirty="0"/>
              <a:t>- Well that is a dead, useless faith. And if that person is you today, then repent and believe in the gospel, for the gospel is your only hope of being saved from hell</a:t>
            </a:r>
          </a:p>
          <a:p>
            <a:pPr marL="171450" indent="-171450">
              <a:buFont typeface="Arial" panose="020B0604020202020204" pitchFamily="34" charset="0"/>
              <a:buChar char="•"/>
            </a:pPr>
            <a:r>
              <a:rPr lang="en-US" dirty="0">
                <a:highlight>
                  <a:srgbClr val="FFFF00"/>
                </a:highlight>
              </a:rPr>
              <a:t>“But someone will say, “You have faith and I have works” (Jas 2:18a)</a:t>
            </a:r>
            <a:br>
              <a:rPr lang="en-US" dirty="0"/>
            </a:br>
            <a:r>
              <a:rPr lang="en-US" dirty="0"/>
              <a:t>- James is about to make the comparison between dead faith and living faith</a:t>
            </a:r>
            <a:br>
              <a:rPr lang="en-US" dirty="0"/>
            </a:br>
            <a:r>
              <a:rPr lang="en-US" dirty="0"/>
              <a:t>- He wants us to see how illogical it is to proclaim a real genuine faith, that is only an empty confession</a:t>
            </a:r>
            <a:br>
              <a:rPr lang="en-US" dirty="0"/>
            </a:br>
            <a:r>
              <a:rPr lang="en-US" dirty="0"/>
              <a:t>- Faith and works are not special spiritual gifts that a Christian may or may not have</a:t>
            </a:r>
            <a:br>
              <a:rPr lang="en-US" dirty="0"/>
            </a:br>
            <a:r>
              <a:rPr lang="en-US" dirty="0"/>
              <a:t>- Both are not optional in the Christian life, that is James whole argument in the passage </a:t>
            </a:r>
          </a:p>
        </p:txBody>
      </p:sp>
      <p:sp>
        <p:nvSpPr>
          <p:cNvPr id="4" name="Slide Number Placeholder 3"/>
          <p:cNvSpPr>
            <a:spLocks noGrp="1"/>
          </p:cNvSpPr>
          <p:nvPr>
            <p:ph type="sldNum" sz="quarter" idx="5"/>
          </p:nvPr>
        </p:nvSpPr>
        <p:spPr/>
        <p:txBody>
          <a:bodyPr/>
          <a:lstStyle/>
          <a:p>
            <a:fld id="{DF0D7097-3F72-124A-BEBE-190F59E50BEA}" type="slidenum">
              <a:rPr lang="en-US" smtClean="0"/>
              <a:t>4</a:t>
            </a:fld>
            <a:endParaRPr lang="en-US"/>
          </a:p>
        </p:txBody>
      </p:sp>
    </p:spTree>
    <p:extLst>
      <p:ext uri="{BB962C8B-B14F-4D97-AF65-F5344CB8AC3E}">
        <p14:creationId xmlns:p14="http://schemas.microsoft.com/office/powerpoint/2010/main" val="118283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36550"/>
            <a:ext cx="5486400" cy="3086100"/>
          </a:xfrm>
        </p:spPr>
      </p:sp>
      <p:sp>
        <p:nvSpPr>
          <p:cNvPr id="3" name="Notes Placeholder 2"/>
          <p:cNvSpPr>
            <a:spLocks noGrp="1"/>
          </p:cNvSpPr>
          <p:nvPr>
            <p:ph type="body" idx="1"/>
          </p:nvPr>
        </p:nvSpPr>
        <p:spPr>
          <a:xfrm>
            <a:off x="182105" y="3672128"/>
            <a:ext cx="6493790" cy="5013085"/>
          </a:xfrm>
        </p:spPr>
        <p:txBody>
          <a:bodyPr/>
          <a:lstStyle/>
          <a:p>
            <a:pPr marL="171450" indent="-171450">
              <a:buFont typeface="Arial" panose="020B0604020202020204" pitchFamily="34" charset="0"/>
              <a:buChar char="•"/>
            </a:pPr>
            <a:r>
              <a:rPr lang="en-US" dirty="0">
                <a:highlight>
                  <a:srgbClr val="FFFF00"/>
                </a:highlight>
              </a:rPr>
              <a:t>“Show me your faith apart from your works” (Jas 2:18b)</a:t>
            </a:r>
            <a:br>
              <a:rPr lang="en-US" dirty="0"/>
            </a:br>
            <a:r>
              <a:rPr lang="en-US" dirty="0"/>
              <a:t>- If someone says, “I believe in God,” James replies, “I will believe you have true faith when it shows itself in works”</a:t>
            </a:r>
            <a:br>
              <a:rPr lang="en-US" dirty="0"/>
            </a:br>
            <a:r>
              <a:rPr lang="en-US" dirty="0"/>
              <a:t>- There is no in-between here. There is no confession of faith in God that doesn’t demonstrate itself that can still be true genuine faith, that can save you</a:t>
            </a:r>
            <a:br>
              <a:rPr lang="en-US" dirty="0"/>
            </a:br>
            <a:r>
              <a:rPr lang="en-US" dirty="0">
                <a:highlight>
                  <a:srgbClr val="00FFFF"/>
                </a:highlight>
              </a:rPr>
              <a:t>- In the Sermon on the Mount, there is a good tree that bears good fruit, a bad tree that bears bad fruit, that’s it</a:t>
            </a:r>
            <a:br>
              <a:rPr lang="en-US" dirty="0"/>
            </a:br>
            <a:r>
              <a:rPr lang="en-US" dirty="0"/>
              <a:t>- A tree that proclaims to be a good tree but produces no fruit is by definition dead, it is a bad tree. </a:t>
            </a:r>
          </a:p>
          <a:p>
            <a:pPr marL="171450" indent="-171450">
              <a:buFont typeface="Arial" panose="020B0604020202020204" pitchFamily="34" charset="0"/>
              <a:buChar char="•"/>
            </a:pPr>
            <a:r>
              <a:rPr lang="en-US" dirty="0">
                <a:highlight>
                  <a:srgbClr val="FFFF00"/>
                </a:highlight>
              </a:rPr>
              <a:t>“And I will show you my faith by my works” (Jas 2:18c)</a:t>
            </a:r>
            <a:br>
              <a:rPr lang="en-US" dirty="0"/>
            </a:br>
            <a:r>
              <a:rPr lang="en-US" dirty="0"/>
              <a:t>- James is presenting a scenario of the true believer confronting the hypocrite saying, “You make a profession, you say you have faith; I make no such boasts, but leave my works to speak for me”</a:t>
            </a:r>
            <a:br>
              <a:rPr lang="en-US" dirty="0"/>
            </a:br>
            <a:r>
              <a:rPr lang="en-US" dirty="0"/>
              <a:t>- Now some of you may be asking, what kind of works are we talking about here.</a:t>
            </a:r>
            <a:br>
              <a:rPr lang="en-US" dirty="0"/>
            </a:br>
            <a:r>
              <a:rPr lang="en-US" dirty="0">
                <a:highlight>
                  <a:srgbClr val="00FFFF"/>
                </a:highlight>
              </a:rPr>
              <a:t>- James says the Christian will patiently and triumphantly endure through trials</a:t>
            </a:r>
            <a:br>
              <a:rPr lang="en-US" dirty="0"/>
            </a:br>
            <a:r>
              <a:rPr lang="en-US" dirty="0"/>
              <a:t>- They will make a habit of purity in their life, of putting away filthiness, of repenting of their sins which they commit</a:t>
            </a:r>
            <a:br>
              <a:rPr lang="en-US" dirty="0"/>
            </a:br>
            <a:r>
              <a:rPr lang="en-US" dirty="0"/>
              <a:t>- Obedience to Scripture, because Jesus is our Lord and </a:t>
            </a:r>
            <a:r>
              <a:rPr lang="en-US" dirty="0" err="1"/>
              <a:t>Saviour</a:t>
            </a:r>
            <a:br>
              <a:rPr lang="en-US" dirty="0"/>
            </a:br>
            <a:r>
              <a:rPr lang="en-US" dirty="0">
                <a:highlight>
                  <a:srgbClr val="00FFFF"/>
                </a:highlight>
              </a:rPr>
              <a:t>- Love and compassion for the needy</a:t>
            </a:r>
            <a:br>
              <a:rPr lang="en-US" dirty="0"/>
            </a:br>
            <a:r>
              <a:rPr lang="en-US" dirty="0"/>
              <a:t>- He will soon go on to say that the Christian will be able to control their tongue</a:t>
            </a:r>
            <a:br>
              <a:rPr lang="en-US" dirty="0"/>
            </a:br>
            <a:r>
              <a:rPr lang="en-US" dirty="0"/>
              <a:t>- They they will be humble</a:t>
            </a:r>
            <a:br>
              <a:rPr lang="en-US" dirty="0"/>
            </a:br>
            <a:r>
              <a:rPr lang="en-US" dirty="0">
                <a:highlight>
                  <a:srgbClr val="00FFFF"/>
                </a:highlight>
              </a:rPr>
              <a:t>- They will have growing desire for spending time in the Word of God, and spending time in prayer</a:t>
            </a:r>
            <a:br>
              <a:rPr lang="en-US" dirty="0"/>
            </a:br>
            <a:r>
              <a:rPr lang="en-US" dirty="0"/>
              <a:t>- For is it possible for the saved person to say, “I believe Jesus died for me, and I hope to be saved” and yet live in constant neglect of prayer, and never reading His Word?</a:t>
            </a:r>
            <a:br>
              <a:rPr lang="en-US" dirty="0"/>
            </a:br>
            <a:r>
              <a:rPr lang="en-US" dirty="0"/>
              <a:t>- Yes, we are still sinners, and while we are still here on earth in our flesh we will fall, we will sin as Christians. </a:t>
            </a:r>
            <a:br>
              <a:rPr lang="en-US" dirty="0"/>
            </a:br>
            <a:r>
              <a:rPr lang="en-US" dirty="0">
                <a:highlight>
                  <a:srgbClr val="00FFFF"/>
                </a:highlight>
              </a:rPr>
              <a:t>- So a person may go for short periods of time as a result of gratifying the desires of their flesh, where they may neglect the things of God, but it will not be a life of persistent and willful neglect</a:t>
            </a:r>
            <a:br>
              <a:rPr lang="en-US" dirty="0"/>
            </a:br>
            <a:r>
              <a:rPr lang="en-US" dirty="0"/>
              <a:t>- It is a living faith, an obedient faith</a:t>
            </a:r>
          </a:p>
          <a:p>
            <a:pPr marL="171450" indent="-171450">
              <a:buFont typeface="Arial" panose="020B0604020202020204" pitchFamily="34" charset="0"/>
              <a:buChar char="•"/>
            </a:pPr>
            <a:r>
              <a:rPr lang="en-US" dirty="0">
                <a:highlight>
                  <a:srgbClr val="FFFF00"/>
                </a:highlight>
              </a:rPr>
              <a:t>If salvation is becoming a new creation, then it can do nothing but demonstrate itself in a way that is consistent with the Word of God</a:t>
            </a:r>
            <a:br>
              <a:rPr lang="en-US" dirty="0"/>
            </a:br>
            <a:r>
              <a:rPr lang="en-US" dirty="0"/>
              <a:t>- If salvation is new birth, transformation, a new heart, adoption into the family of God, total change</a:t>
            </a:r>
            <a:br>
              <a:rPr lang="en-US" dirty="0"/>
            </a:br>
            <a:r>
              <a:rPr lang="en-US" dirty="0"/>
              <a:t>- Then it cannot help but demonstrate itself in the </a:t>
            </a:r>
            <a:r>
              <a:rPr lang="en-US" dirty="0" err="1"/>
              <a:t>behaviour</a:t>
            </a:r>
            <a:r>
              <a:rPr lang="en-US" dirty="0"/>
              <a:t> that is consistent with that new nature</a:t>
            </a:r>
            <a:br>
              <a:rPr lang="en-US" dirty="0"/>
            </a:br>
            <a:r>
              <a:rPr lang="en-US" dirty="0">
                <a:highlight>
                  <a:srgbClr val="00FFFF"/>
                </a:highlight>
              </a:rPr>
              <a:t>- However, here’s what I don’t want you leaving here today and doing.</a:t>
            </a:r>
            <a:br>
              <a:rPr lang="en-US" dirty="0"/>
            </a:br>
            <a:r>
              <a:rPr lang="en-US" dirty="0"/>
              <a:t>- If you leave here today and force yourself to read your Bible, force yourself to pray, force yourself to go to church, force yourself to say nice things and then thinking you are saved</a:t>
            </a:r>
            <a:br>
              <a:rPr lang="en-US" dirty="0"/>
            </a:br>
            <a:r>
              <a:rPr lang="en-US" dirty="0"/>
              <a:t>- You are becoming just like the Pharisees who try to save themselves apart from Christ</a:t>
            </a:r>
            <a:br>
              <a:rPr lang="en-US" dirty="0"/>
            </a:br>
            <a:r>
              <a:rPr lang="en-US" dirty="0"/>
              <a:t>- James is not saying we work our way to heaven, but that Christ works in us our way to heaven</a:t>
            </a:r>
            <a:br>
              <a:rPr lang="en-US" dirty="0"/>
            </a:br>
            <a:r>
              <a:rPr lang="en-US" dirty="0">
                <a:highlight>
                  <a:srgbClr val="00FFFF"/>
                </a:highlight>
              </a:rPr>
              <a:t>- The good works that we do are a result of God’s grace and Him causing us to be born-again</a:t>
            </a:r>
            <a:br>
              <a:rPr lang="en-US" dirty="0"/>
            </a:br>
            <a:r>
              <a:rPr lang="en-US" dirty="0"/>
              <a:t>- The good works we do are a result of us seeing just how weak we are and trusting in the grace of God to sustain us and strengthen us, and work in us these good works</a:t>
            </a:r>
            <a:br>
              <a:rPr lang="en-US" dirty="0"/>
            </a:br>
            <a:r>
              <a:rPr lang="en-US" dirty="0"/>
              <a:t>- This is not about working harder to get to heaven, but about trusting in Jesus Christ more and more and allowing him to work in us</a:t>
            </a:r>
            <a:br>
              <a:rPr lang="en-US" dirty="0"/>
            </a:br>
            <a:r>
              <a:rPr lang="en-US" dirty="0">
                <a:highlight>
                  <a:srgbClr val="00FFFF"/>
                </a:highlight>
              </a:rPr>
              <a:t>- And dedicating our lives to living in accordance with His will as is revealed in His Word</a:t>
            </a:r>
            <a:br>
              <a:rPr lang="en-US" dirty="0">
                <a:highlight>
                  <a:srgbClr val="00FFFF"/>
                </a:highlight>
              </a:rPr>
            </a:br>
            <a:r>
              <a:rPr lang="en-US" dirty="0">
                <a:highlight>
                  <a:srgbClr val="00FFFF"/>
                </a:highlight>
              </a:rPr>
              <a:t>- Martin Luther puts it like this</a:t>
            </a:r>
          </a:p>
        </p:txBody>
      </p:sp>
      <p:sp>
        <p:nvSpPr>
          <p:cNvPr id="4" name="Slide Number Placeholder 3"/>
          <p:cNvSpPr>
            <a:spLocks noGrp="1"/>
          </p:cNvSpPr>
          <p:nvPr>
            <p:ph type="sldNum" sz="quarter" idx="5"/>
          </p:nvPr>
        </p:nvSpPr>
        <p:spPr/>
        <p:txBody>
          <a:bodyPr/>
          <a:lstStyle/>
          <a:p>
            <a:fld id="{DF0D7097-3F72-124A-BEBE-190F59E50BEA}" type="slidenum">
              <a:rPr lang="en-US" smtClean="0"/>
              <a:t>5</a:t>
            </a:fld>
            <a:endParaRPr lang="en-US"/>
          </a:p>
        </p:txBody>
      </p:sp>
    </p:spTree>
    <p:extLst>
      <p:ext uri="{BB962C8B-B14F-4D97-AF65-F5344CB8AC3E}">
        <p14:creationId xmlns:p14="http://schemas.microsoft.com/office/powerpoint/2010/main" val="2333353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0" i="0" u="none" strike="noStrike" dirty="0">
                <a:solidFill>
                  <a:srgbClr val="000000"/>
                </a:solidFill>
                <a:effectLst/>
                <a:latin typeface="+mn-lt"/>
                <a:cs typeface="Calibri" panose="020F0502020204030204" pitchFamily="34" charset="0"/>
              </a:rPr>
              <a:t>Faith, however, is a divine work in us which changes us and makes us to be born anew of God</a:t>
            </a:r>
            <a:r>
              <a:rPr lang="en-AU" b="0" i="0" u="none" strike="noStrike">
                <a:solidFill>
                  <a:srgbClr val="000000"/>
                </a:solidFill>
                <a:effectLst/>
                <a:latin typeface="+mn-lt"/>
                <a:cs typeface="Calibri" panose="020F0502020204030204" pitchFamily="34" charset="0"/>
              </a:rPr>
              <a:t>, John 1:12-13. </a:t>
            </a:r>
            <a:r>
              <a:rPr lang="en-AU" b="0" i="0" u="none" strike="noStrike" dirty="0">
                <a:solidFill>
                  <a:srgbClr val="000000"/>
                </a:solidFill>
                <a:effectLst/>
                <a:latin typeface="+mn-lt"/>
                <a:cs typeface="Calibri" panose="020F0502020204030204" pitchFamily="34" charset="0"/>
              </a:rPr>
              <a:t>It kills the old Adam and makes us altogether different men, in heart and spirit and mind and powers; and it brings with it the Holy Spirit. </a:t>
            </a:r>
          </a:p>
          <a:p>
            <a:pPr marL="171450" indent="-171450">
              <a:buFont typeface="Arial" panose="020B0604020202020204" pitchFamily="34" charset="0"/>
              <a:buChar char="•"/>
            </a:pPr>
            <a:r>
              <a:rPr lang="en-AU" b="0" i="0" u="none" strike="noStrike" dirty="0">
                <a:solidFill>
                  <a:srgbClr val="000000"/>
                </a:solidFill>
                <a:effectLst/>
                <a:highlight>
                  <a:srgbClr val="00FF00"/>
                </a:highlight>
                <a:latin typeface="+mn-lt"/>
                <a:cs typeface="Calibri" panose="020F0502020204030204" pitchFamily="34" charset="0"/>
              </a:rPr>
              <a:t>O it is a living, busy, active, mighty thing, this faith. It is impossible for it not to be doing good works incessantly. It does not ask whether good works are to be done, but before the question is asked, it has already done them, and is constantly doing them. Whoever does not do such works, however, is an unbeliever. He gropes and looks around for faith and good works, but knows neither what faith is nor what good works are. Yet he talks and talks, with many words, about faith and good works.</a:t>
            </a:r>
            <a:endParaRPr lang="en-US" i="0" dirty="0">
              <a:highlight>
                <a:srgbClr val="00FF00"/>
              </a:highlight>
              <a:latin typeface="+mn-lt"/>
              <a:cs typeface="Calibri" panose="020F0502020204030204" pitchFamily="34" charset="0"/>
            </a:endParaRPr>
          </a:p>
        </p:txBody>
      </p:sp>
      <p:sp>
        <p:nvSpPr>
          <p:cNvPr id="4" name="Slide Number Placeholder 3"/>
          <p:cNvSpPr>
            <a:spLocks noGrp="1"/>
          </p:cNvSpPr>
          <p:nvPr>
            <p:ph type="sldNum" sz="quarter" idx="5"/>
          </p:nvPr>
        </p:nvSpPr>
        <p:spPr/>
        <p:txBody>
          <a:bodyPr/>
          <a:lstStyle/>
          <a:p>
            <a:fld id="{DF0D7097-3F72-124A-BEBE-190F59E50BEA}" type="slidenum">
              <a:rPr lang="en-US" smtClean="0"/>
              <a:t>6</a:t>
            </a:fld>
            <a:endParaRPr lang="en-US"/>
          </a:p>
        </p:txBody>
      </p:sp>
    </p:spTree>
    <p:extLst>
      <p:ext uri="{BB962C8B-B14F-4D97-AF65-F5344CB8AC3E}">
        <p14:creationId xmlns:p14="http://schemas.microsoft.com/office/powerpoint/2010/main" val="3946415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8463"/>
            <a:ext cx="5486400" cy="3086100"/>
          </a:xfrm>
        </p:spPr>
      </p:sp>
      <p:sp>
        <p:nvSpPr>
          <p:cNvPr id="3" name="Notes Placeholder 2"/>
          <p:cNvSpPr>
            <a:spLocks noGrp="1"/>
          </p:cNvSpPr>
          <p:nvPr>
            <p:ph type="body" idx="1"/>
          </p:nvPr>
        </p:nvSpPr>
        <p:spPr>
          <a:xfrm>
            <a:off x="143359" y="3672129"/>
            <a:ext cx="6571281" cy="5301390"/>
          </a:xfrm>
        </p:spPr>
        <p:txBody>
          <a:bodyPr/>
          <a:lstStyle/>
          <a:p>
            <a:pPr marL="171450" indent="-171450">
              <a:buFont typeface="Arial" panose="020B0604020202020204" pitchFamily="34" charset="0"/>
              <a:buChar char="•"/>
            </a:pPr>
            <a:r>
              <a:rPr lang="en-US" dirty="0">
                <a:highlight>
                  <a:srgbClr val="FFFF00"/>
                </a:highlight>
              </a:rPr>
              <a:t>“You believe that God is one” (Jas 2:19a)</a:t>
            </a:r>
            <a:br>
              <a:rPr lang="en-US" dirty="0"/>
            </a:br>
            <a:r>
              <a:rPr lang="en-US" dirty="0"/>
              <a:t>- Considering that James is talking to Jewish Christians here, it is most likely that he is referring here to the Shema in Deuteronomy 6:4</a:t>
            </a:r>
            <a:br>
              <a:rPr lang="en-US" dirty="0"/>
            </a:br>
            <a:r>
              <a:rPr lang="en-US" dirty="0"/>
              <a:t>- Which says, “Hear, O Israel: The Lord our God, the Lord is one”</a:t>
            </a:r>
            <a:br>
              <a:rPr lang="en-US" dirty="0"/>
            </a:br>
            <a:r>
              <a:rPr lang="en-US" dirty="0">
                <a:highlight>
                  <a:srgbClr val="00FFFF"/>
                </a:highlight>
              </a:rPr>
              <a:t>- You can believe all of the right things about God, you could believe that God is a Triune God, who is all-knowing, all-powerful, and ever-present</a:t>
            </a:r>
            <a:br>
              <a:rPr lang="en-US" dirty="0"/>
            </a:br>
            <a:r>
              <a:rPr lang="en-US" dirty="0"/>
              <a:t>- You could believe intellectually that Jesus is both fully God and fully man, who died for the sins of the world and rose again from the dead</a:t>
            </a:r>
            <a:br>
              <a:rPr lang="en-US" dirty="0"/>
            </a:br>
            <a:r>
              <a:rPr lang="en-US" dirty="0"/>
              <a:t>- And yet unless there is a personal relationship with Jesus Christ, which has reconciled you to God, it is all for nothing</a:t>
            </a:r>
          </a:p>
          <a:p>
            <a:pPr marL="171450" indent="-171450">
              <a:buFont typeface="Arial" panose="020B0604020202020204" pitchFamily="34" charset="0"/>
              <a:buChar char="•"/>
            </a:pPr>
            <a:r>
              <a:rPr lang="en-US" dirty="0">
                <a:highlight>
                  <a:srgbClr val="FFFF00"/>
                </a:highlight>
              </a:rPr>
              <a:t>“You do well. Even the demons believe” (Jas 2:19b)</a:t>
            </a:r>
            <a:br>
              <a:rPr lang="en-US" dirty="0"/>
            </a:br>
            <a:r>
              <a:rPr lang="en-US" dirty="0"/>
              <a:t>- You can almost here the sarcasm in this statement. You believe God is one, good for you</a:t>
            </a:r>
            <a:br>
              <a:rPr lang="en-US" dirty="0"/>
            </a:br>
            <a:r>
              <a:rPr lang="en-US" dirty="0"/>
              <a:t>- But even the demons believe that</a:t>
            </a:r>
            <a:br>
              <a:rPr lang="en-US" dirty="0"/>
            </a:br>
            <a:r>
              <a:rPr lang="en-US" dirty="0">
                <a:highlight>
                  <a:srgbClr val="00FFFF"/>
                </a:highlight>
              </a:rPr>
              <a:t>- Don’t hear what James isn’t saying here. </a:t>
            </a:r>
            <a:br>
              <a:rPr lang="en-US" dirty="0"/>
            </a:br>
            <a:r>
              <a:rPr lang="en-US" dirty="0"/>
              <a:t>- Many people will take this verse, and be like, it doesn’t matter what you believe, doctrine doesn’t matter, just as long as you believe </a:t>
            </a:r>
            <a:br>
              <a:rPr lang="en-US" dirty="0"/>
            </a:br>
            <a:r>
              <a:rPr lang="en-US" dirty="0"/>
              <a:t>- That’s not what is being said here, in fact I would say in our day and age we have leaned too much this way. </a:t>
            </a:r>
            <a:br>
              <a:rPr lang="en-US" dirty="0"/>
            </a:br>
            <a:r>
              <a:rPr lang="en-US" dirty="0">
                <a:highlight>
                  <a:srgbClr val="00FFFF"/>
                </a:highlight>
              </a:rPr>
              <a:t>- We are in an age where people are biblically illiterate and care very little for theology</a:t>
            </a:r>
            <a:br>
              <a:rPr lang="en-US" dirty="0"/>
            </a:br>
            <a:r>
              <a:rPr lang="en-US" dirty="0"/>
              <a:t>- Which is dangerous, because unless we believe in the fact that because of Adam we are totally depraved, or that our God is a Triune God</a:t>
            </a:r>
            <a:br>
              <a:rPr lang="en-US" dirty="0"/>
            </a:br>
            <a:r>
              <a:rPr lang="en-US" dirty="0"/>
              <a:t>- Or that Jesus is both fully God and fully man, that he died on the cross, taking the penalty which I deserved</a:t>
            </a:r>
            <a:br>
              <a:rPr lang="en-US" dirty="0"/>
            </a:br>
            <a:r>
              <a:rPr lang="en-US" dirty="0">
                <a:highlight>
                  <a:srgbClr val="00FFFF"/>
                </a:highlight>
              </a:rPr>
              <a:t>- And taking on the full wrath of God and then rose again from the dead 3 days later</a:t>
            </a:r>
            <a:br>
              <a:rPr lang="en-US" dirty="0">
                <a:highlight>
                  <a:srgbClr val="00FFFF"/>
                </a:highlight>
              </a:rPr>
            </a:br>
            <a:r>
              <a:rPr lang="en-US" dirty="0"/>
              <a:t>- These things are imperative to the gospel and if you throw theology and doctrine out the window</a:t>
            </a:r>
            <a:br>
              <a:rPr lang="en-US" dirty="0"/>
            </a:br>
            <a:r>
              <a:rPr lang="en-US" dirty="0"/>
              <a:t>- Then you can proclaim to have a personal relationship, having placed your faith in Jesus Christ all that you like</a:t>
            </a:r>
            <a:br>
              <a:rPr lang="en-US" dirty="0"/>
            </a:br>
            <a:r>
              <a:rPr lang="en-US" dirty="0">
                <a:highlight>
                  <a:srgbClr val="00FFFF"/>
                </a:highlight>
              </a:rPr>
              <a:t>- But if your faith is not in the Jesus of the Bible, and you worship a different God then the one that is in the Bible, then your faith is in vain</a:t>
            </a:r>
            <a:br>
              <a:rPr lang="en-US" dirty="0">
                <a:highlight>
                  <a:srgbClr val="00FFFF"/>
                </a:highlight>
              </a:rPr>
            </a:br>
            <a:r>
              <a:rPr lang="en-US" dirty="0"/>
              <a:t>- I believe that churches ought to get back to teaching theology and doctrine, that they may know the Word of God</a:t>
            </a:r>
            <a:br>
              <a:rPr lang="en-US" dirty="0"/>
            </a:br>
            <a:r>
              <a:rPr lang="en-US" dirty="0"/>
              <a:t>- And that Christians may be equipped to discern truth from error, and they they may walk more closely with God</a:t>
            </a:r>
            <a:br>
              <a:rPr lang="en-US" dirty="0"/>
            </a:br>
            <a:r>
              <a:rPr lang="en-US" dirty="0">
                <a:highlight>
                  <a:srgbClr val="00FFFF"/>
                </a:highlight>
              </a:rPr>
              <a:t>- James is simply suggesting that correct doctrine in and of itself is insufficient to save you because even the demons believe that God is one</a:t>
            </a:r>
          </a:p>
          <a:p>
            <a:pPr marL="171450" indent="-171450">
              <a:buFont typeface="Arial" panose="020B0604020202020204" pitchFamily="34" charset="0"/>
              <a:buChar char="•"/>
            </a:pPr>
            <a:r>
              <a:rPr lang="en-US" dirty="0">
                <a:highlight>
                  <a:srgbClr val="FFFF00"/>
                </a:highlight>
              </a:rPr>
              <a:t>“… and shudder” (Jas 2:19c)</a:t>
            </a:r>
            <a:br>
              <a:rPr lang="en-US" dirty="0"/>
            </a:br>
            <a:r>
              <a:rPr lang="en-US" dirty="0"/>
              <a:t>- Now this word shudder, or tremble refers to uncontainable, uncontrollable, violent shaking from extreme fear</a:t>
            </a:r>
            <a:br>
              <a:rPr lang="en-US" dirty="0"/>
            </a:br>
            <a:r>
              <a:rPr lang="en-US" dirty="0"/>
              <a:t>- Knowledge of God terrifies them because they do not add the love of God to their knowledge of Him, they will not place their faith in Christ</a:t>
            </a:r>
            <a:br>
              <a:rPr lang="en-US" dirty="0"/>
            </a:br>
            <a:r>
              <a:rPr lang="en-US" dirty="0">
                <a:highlight>
                  <a:srgbClr val="00FFFF"/>
                </a:highlight>
              </a:rPr>
              <a:t>- And yet there are perhaps millions who have a dead orthodox faith, go to church regularly, know the gospel intellectually</a:t>
            </a:r>
            <a:br>
              <a:rPr lang="en-US" dirty="0"/>
            </a:br>
            <a:r>
              <a:rPr lang="en-US" dirty="0"/>
              <a:t>- And think themselves saved yet ought to shudder in fear of what awaits</a:t>
            </a:r>
            <a:br>
              <a:rPr lang="en-US" dirty="0"/>
            </a:br>
            <a:r>
              <a:rPr lang="en-US" dirty="0"/>
              <a:t>- We must deal with this soul damning impression that a simple intellectual knowledge of the gospel is equal acceptance of saving faith</a:t>
            </a:r>
            <a:br>
              <a:rPr lang="en-US" dirty="0"/>
            </a:br>
            <a:r>
              <a:rPr lang="en-US" dirty="0">
                <a:highlight>
                  <a:srgbClr val="00FFFF"/>
                </a:highlight>
              </a:rPr>
              <a:t>- Acts 6:30-31 says this, “</a:t>
            </a:r>
            <a:r>
              <a:rPr lang="en-AU" b="1" i="0" u="none" strike="noStrike" dirty="0">
                <a:solidFill>
                  <a:srgbClr val="000000"/>
                </a:solidFill>
                <a:effectLst/>
                <a:highlight>
                  <a:srgbClr val="00FFFF"/>
                </a:highlight>
              </a:rPr>
              <a:t>Then he brought them out and said, “Sirs, what must I do to be saved?” And they said, “Believe in the Lord Jesus, and you will be saved”</a:t>
            </a:r>
            <a:br>
              <a:rPr lang="en-US" dirty="0"/>
            </a:br>
            <a:r>
              <a:rPr lang="en-US" dirty="0"/>
              <a:t>- The phrase believe in here means to move toward the object and resting upon it’s object, “The Lord Jesus”</a:t>
            </a:r>
            <a:br>
              <a:rPr lang="en-US" dirty="0"/>
            </a:br>
            <a:r>
              <a:rPr lang="en-US" dirty="0"/>
              <a:t>- To rest everything on him. A real saving faith is committed. It wholeheartedly follows its Master</a:t>
            </a:r>
          </a:p>
        </p:txBody>
      </p:sp>
      <p:sp>
        <p:nvSpPr>
          <p:cNvPr id="4" name="Slide Number Placeholder 3"/>
          <p:cNvSpPr>
            <a:spLocks noGrp="1"/>
          </p:cNvSpPr>
          <p:nvPr>
            <p:ph type="sldNum" sz="quarter" idx="5"/>
          </p:nvPr>
        </p:nvSpPr>
        <p:spPr/>
        <p:txBody>
          <a:bodyPr/>
          <a:lstStyle/>
          <a:p>
            <a:fld id="{DF0D7097-3F72-124A-BEBE-190F59E50BEA}" type="slidenum">
              <a:rPr lang="en-US" smtClean="0"/>
              <a:t>7</a:t>
            </a:fld>
            <a:endParaRPr lang="en-US"/>
          </a:p>
        </p:txBody>
      </p:sp>
    </p:spTree>
    <p:extLst>
      <p:ext uri="{BB962C8B-B14F-4D97-AF65-F5344CB8AC3E}">
        <p14:creationId xmlns:p14="http://schemas.microsoft.com/office/powerpoint/2010/main" val="1584707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52425"/>
            <a:ext cx="5486400" cy="3086100"/>
          </a:xfrm>
        </p:spPr>
      </p:sp>
      <p:sp>
        <p:nvSpPr>
          <p:cNvPr id="3" name="Notes Placeholder 2"/>
          <p:cNvSpPr>
            <a:spLocks noGrp="1"/>
          </p:cNvSpPr>
          <p:nvPr>
            <p:ph type="body" idx="1"/>
          </p:nvPr>
        </p:nvSpPr>
        <p:spPr>
          <a:xfrm>
            <a:off x="189855" y="3687627"/>
            <a:ext cx="6478290" cy="5223898"/>
          </a:xfrm>
        </p:spPr>
        <p:txBody>
          <a:bodyPr/>
          <a:lstStyle/>
          <a:p>
            <a:pPr marL="171450" indent="-171450">
              <a:buFont typeface="Arial" panose="020B0604020202020204" pitchFamily="34" charset="0"/>
              <a:buChar char="•"/>
            </a:pPr>
            <a:r>
              <a:rPr lang="en-US" dirty="0">
                <a:highlight>
                  <a:srgbClr val="FFFF00"/>
                </a:highlight>
              </a:rPr>
              <a:t>“Do you want to be shown, you foolish person, that faith apart from works is useless?” (Jas 2:20)</a:t>
            </a:r>
            <a:br>
              <a:rPr lang="en-US" dirty="0"/>
            </a:br>
            <a:r>
              <a:rPr lang="en-US" dirty="0"/>
              <a:t>- It’s like James is saying, “Do you still not understand what I am, saying, do you still not get it, let me try and put it another way, let me talk about what living faith looks like”</a:t>
            </a:r>
            <a:br>
              <a:rPr lang="en-US" dirty="0"/>
            </a:br>
            <a:r>
              <a:rPr lang="en-US" dirty="0"/>
              <a:t>- James is calling out the foolish person, the person who is still clinging to their bare profession of faith and yet is empty of good works</a:t>
            </a:r>
            <a:br>
              <a:rPr lang="en-US" dirty="0"/>
            </a:br>
            <a:r>
              <a:rPr lang="en-US" dirty="0">
                <a:highlight>
                  <a:srgbClr val="00FFFF"/>
                </a:highlight>
              </a:rPr>
              <a:t>- He wants them to see that their empty confession is useless, barren of fruit, and will only leave them guilty before a just God on judgement day</a:t>
            </a:r>
            <a:br>
              <a:rPr lang="en-US" dirty="0"/>
            </a:br>
            <a:r>
              <a:rPr lang="en-US" dirty="0"/>
              <a:t>- And like Paul, James understands his audience and brings up Abraham, the patriarch of the nation of Israel</a:t>
            </a:r>
          </a:p>
          <a:p>
            <a:pPr marL="171450" indent="-171450">
              <a:buFont typeface="Arial" panose="020B0604020202020204" pitchFamily="34" charset="0"/>
              <a:buChar char="•"/>
            </a:pPr>
            <a:r>
              <a:rPr lang="en-US" dirty="0">
                <a:highlight>
                  <a:srgbClr val="FFFF00"/>
                </a:highlight>
              </a:rPr>
              <a:t>“Was not Abraham our father justified by works” (Jas 2:21a)</a:t>
            </a:r>
            <a:br>
              <a:rPr lang="en-US" dirty="0"/>
            </a:br>
            <a:r>
              <a:rPr lang="en-US" dirty="0"/>
              <a:t>- It’s at this point that hairs begin to raise on the back of our necks</a:t>
            </a:r>
            <a:br>
              <a:rPr lang="en-US" dirty="0"/>
            </a:br>
            <a:r>
              <a:rPr lang="en-US" dirty="0"/>
              <a:t>- And at first glance it may seem that James contradicts Paul, but there is no conflict between James and Paul, they do not preach a different gospel</a:t>
            </a:r>
            <a:br>
              <a:rPr lang="en-US" dirty="0"/>
            </a:br>
            <a:r>
              <a:rPr lang="en-US" dirty="0"/>
              <a:t>- The confusion comes because James uses the word justified, similarly to Paul. </a:t>
            </a:r>
            <a:br>
              <a:rPr lang="en-US" dirty="0"/>
            </a:br>
            <a:r>
              <a:rPr lang="en-US" b="1" dirty="0">
                <a:highlight>
                  <a:srgbClr val="00FFFF"/>
                </a:highlight>
              </a:rPr>
              <a:t>- Let’s read Romans 4:1-5</a:t>
            </a:r>
            <a:br>
              <a:rPr lang="en-US" dirty="0"/>
            </a:br>
            <a:r>
              <a:rPr lang="en-US" dirty="0"/>
              <a:t>- So we see here Paul says Abraham was justified, by faith, and yet James says Abraham was justified by works</a:t>
            </a:r>
            <a:br>
              <a:rPr lang="en-US" dirty="0"/>
            </a:br>
            <a:r>
              <a:rPr lang="en-US" dirty="0"/>
              <a:t>- But there are actually 2 general meanings for this word ‘justified’</a:t>
            </a:r>
          </a:p>
          <a:p>
            <a:pPr marL="171450" indent="-171450">
              <a:buFont typeface="Arial" panose="020B0604020202020204" pitchFamily="34" charset="0"/>
              <a:buChar char="•"/>
            </a:pPr>
            <a:r>
              <a:rPr lang="en-US" dirty="0">
                <a:highlight>
                  <a:srgbClr val="FFFF00"/>
                </a:highlight>
              </a:rPr>
              <a:t>Justified meaning number 1 = Which Paul used in Rom 4 = To acquit or treat as righteous</a:t>
            </a:r>
            <a:br>
              <a:rPr lang="en-US" dirty="0"/>
            </a:br>
            <a:r>
              <a:rPr lang="en-US" dirty="0"/>
              <a:t>- This is referring to God’s judicial verdict of innocence pronounced over the sinner who trusts Jesus Christ in faith</a:t>
            </a:r>
            <a:br>
              <a:rPr lang="en-US" dirty="0"/>
            </a:br>
            <a:r>
              <a:rPr lang="en-US" dirty="0"/>
              <a:t>- Paul in his letters will usually use it to refer to God’s forensic declaration of right standing before Him which takes place the moment a person believes</a:t>
            </a:r>
            <a:br>
              <a:rPr lang="en-US" dirty="0"/>
            </a:br>
            <a:r>
              <a:rPr lang="en-US" b="1" dirty="0">
                <a:highlight>
                  <a:srgbClr val="00FFFF"/>
                </a:highlight>
              </a:rPr>
              <a:t>- Romans 3:26 – “It was to show his righteousness at the present time, so that he might be just and the justifier of the one who has faith in Jesus”</a:t>
            </a:r>
            <a:br>
              <a:rPr lang="en-US" dirty="0"/>
            </a:br>
            <a:r>
              <a:rPr lang="en-US" dirty="0"/>
              <a:t>- It is at this moment of repentance and faith that our sin is imputed, is given, to Christ and he takes the penalty of sin on our behalf</a:t>
            </a:r>
            <a:br>
              <a:rPr lang="en-US" dirty="0"/>
            </a:br>
            <a:r>
              <a:rPr lang="en-US" dirty="0"/>
              <a:t>- And then Christ imputes his righteousness to us that God looks at us declares us clean, spotless, innocent, a child of God</a:t>
            </a:r>
            <a:br>
              <a:rPr lang="en-US" dirty="0"/>
            </a:br>
            <a:r>
              <a:rPr lang="en-US" dirty="0">
                <a:highlight>
                  <a:srgbClr val="00FFFF"/>
                </a:highlight>
              </a:rPr>
              <a:t>- Not because of works, but by grace alone, through faith alone, in Christ alone</a:t>
            </a:r>
          </a:p>
          <a:p>
            <a:pPr marL="171450" indent="-171450">
              <a:buFont typeface="Arial" panose="020B0604020202020204" pitchFamily="34" charset="0"/>
              <a:buChar char="•"/>
            </a:pPr>
            <a:r>
              <a:rPr lang="en-US" dirty="0">
                <a:highlight>
                  <a:srgbClr val="FFFF00"/>
                </a:highlight>
              </a:rPr>
              <a:t>Justified meaning number 2 = which James uses = To vindicate, to show, to demonstrate as righteous</a:t>
            </a:r>
            <a:br>
              <a:rPr lang="en-US" dirty="0"/>
            </a:br>
            <a:r>
              <a:rPr lang="en-US" dirty="0"/>
              <a:t>- This justified means that Abraham’s works demonstrated him as righteous</a:t>
            </a:r>
            <a:br>
              <a:rPr lang="en-US" dirty="0"/>
            </a:br>
            <a:r>
              <a:rPr lang="en-US" dirty="0"/>
              <a:t>- His works proved his faith to be true saving faith</a:t>
            </a:r>
            <a:br>
              <a:rPr lang="en-US" dirty="0"/>
            </a:br>
            <a:r>
              <a:rPr lang="en-US" dirty="0">
                <a:highlight>
                  <a:srgbClr val="00FFFF"/>
                </a:highlight>
              </a:rPr>
              <a:t>- His works were a demonstration of something that had already occurred previously</a:t>
            </a:r>
            <a:br>
              <a:rPr lang="en-US" dirty="0"/>
            </a:br>
            <a:r>
              <a:rPr lang="en-US" dirty="0"/>
              <a:t>- Because where you have a person who has received the righteousness of Christ, you have a person who WILL show that righteousness</a:t>
            </a:r>
            <a:br>
              <a:rPr lang="en-US" dirty="0"/>
            </a:br>
            <a:r>
              <a:rPr lang="en-US" dirty="0"/>
              <a:t>- And he showed it when…</a:t>
            </a:r>
          </a:p>
        </p:txBody>
      </p:sp>
      <p:sp>
        <p:nvSpPr>
          <p:cNvPr id="4" name="Slide Number Placeholder 3"/>
          <p:cNvSpPr>
            <a:spLocks noGrp="1"/>
          </p:cNvSpPr>
          <p:nvPr>
            <p:ph type="sldNum" sz="quarter" idx="5"/>
          </p:nvPr>
        </p:nvSpPr>
        <p:spPr/>
        <p:txBody>
          <a:bodyPr/>
          <a:lstStyle/>
          <a:p>
            <a:fld id="{DF0D7097-3F72-124A-BEBE-190F59E50BEA}" type="slidenum">
              <a:rPr lang="en-US" smtClean="0"/>
              <a:t>8</a:t>
            </a:fld>
            <a:endParaRPr lang="en-US"/>
          </a:p>
        </p:txBody>
      </p:sp>
    </p:spTree>
    <p:extLst>
      <p:ext uri="{BB962C8B-B14F-4D97-AF65-F5344CB8AC3E}">
        <p14:creationId xmlns:p14="http://schemas.microsoft.com/office/powerpoint/2010/main" val="708858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2263"/>
            <a:ext cx="5486400" cy="3086100"/>
          </a:xfrm>
        </p:spPr>
      </p:sp>
      <p:sp>
        <p:nvSpPr>
          <p:cNvPr id="3" name="Notes Placeholder 2"/>
          <p:cNvSpPr>
            <a:spLocks noGrp="1"/>
          </p:cNvSpPr>
          <p:nvPr>
            <p:ph type="body" idx="1"/>
          </p:nvPr>
        </p:nvSpPr>
        <p:spPr>
          <a:xfrm>
            <a:off x="174356" y="3610136"/>
            <a:ext cx="6509288" cy="5409877"/>
          </a:xfrm>
        </p:spPr>
        <p:txBody>
          <a:bodyPr/>
          <a:lstStyle/>
          <a:p>
            <a:pPr marL="171450" indent="-171450">
              <a:buFont typeface="Arial" panose="020B0604020202020204" pitchFamily="34" charset="0"/>
              <a:buChar char="•"/>
            </a:pPr>
            <a:r>
              <a:rPr lang="en-US" dirty="0">
                <a:highlight>
                  <a:srgbClr val="FFFF00"/>
                </a:highlight>
              </a:rPr>
              <a:t>“When he offered up his son Isaac on the altar” (Jas 2:21b)</a:t>
            </a:r>
            <a:br>
              <a:rPr lang="en-US" dirty="0"/>
            </a:br>
            <a:r>
              <a:rPr lang="en-US" dirty="0"/>
              <a:t>- Abraham offered up his son in Genesis 22, whereas Abraham’s faith in God occurred in </a:t>
            </a:r>
            <a:r>
              <a:rPr lang="en-US" b="1" dirty="0">
                <a:highlight>
                  <a:srgbClr val="00FFFF"/>
                </a:highlight>
              </a:rPr>
              <a:t>Genesis 15:6, “And he believed the Lord, and he counted it to him as righteousness”</a:t>
            </a:r>
            <a:br>
              <a:rPr lang="en-US" dirty="0"/>
            </a:br>
            <a:r>
              <a:rPr lang="en-US" dirty="0"/>
              <a:t>- No works, just faith in God, and then James brings up Abraham’s quintessential ‘work’, which occurs approximately 30 years later, demonstrating the truth of the prior claim of Abraham’s faith</a:t>
            </a:r>
            <a:br>
              <a:rPr lang="en-US" dirty="0"/>
            </a:br>
            <a:r>
              <a:rPr lang="en-US" dirty="0"/>
              <a:t>- Abraham’s claim to faith was justified by his fruit, his outward obedience, and Hebrews 11 tells us that it was by faith that these works were done</a:t>
            </a:r>
            <a:br>
              <a:rPr lang="en-US" dirty="0"/>
            </a:br>
            <a:r>
              <a:rPr lang="en-US" dirty="0">
                <a:highlight>
                  <a:srgbClr val="00FFFF"/>
                </a:highlight>
              </a:rPr>
              <a:t>- His works were not the cause of his salvation nor did they add to Christ’s perfect and sufficient merit, it was simply the evidence that his faith was genuine</a:t>
            </a:r>
          </a:p>
          <a:p>
            <a:pPr marL="171450" indent="-171450">
              <a:buFont typeface="Arial" panose="020B0604020202020204" pitchFamily="34" charset="0"/>
              <a:buChar char="•"/>
            </a:pPr>
            <a:r>
              <a:rPr lang="en-US" dirty="0">
                <a:highlight>
                  <a:srgbClr val="FFFF00"/>
                </a:highlight>
              </a:rPr>
              <a:t>“You see that faith was active along with his works and faith was completed by his works” (Jas :22a)</a:t>
            </a:r>
            <a:br>
              <a:rPr lang="en-US" dirty="0"/>
            </a:br>
            <a:r>
              <a:rPr lang="en-US" dirty="0"/>
              <a:t>- Living faith is active faith and will always produce works</a:t>
            </a:r>
            <a:br>
              <a:rPr lang="en-US" dirty="0"/>
            </a:br>
            <a:r>
              <a:rPr lang="en-US" dirty="0"/>
              <a:t>- Faith and works may be distinguished but they must never be separated or divorced from each other</a:t>
            </a:r>
            <a:br>
              <a:rPr lang="en-US" dirty="0"/>
            </a:br>
            <a:r>
              <a:rPr lang="en-US" dirty="0">
                <a:highlight>
                  <a:srgbClr val="00FFFF"/>
                </a:highlight>
              </a:rPr>
              <a:t>- This word here for completed, is James basically saying that our faith is perfected, brought to fulfillment, brought to maturity when it is evidenced in our lives</a:t>
            </a:r>
            <a:br>
              <a:rPr lang="en-US" dirty="0"/>
            </a:br>
            <a:r>
              <a:rPr lang="en-US" dirty="0"/>
              <a:t>- As we go on in this life, in the process of sanctification we will see our faith maturing, seeing a more consistent pattern of holiness and godliness in our lives as a result of God’s grace</a:t>
            </a:r>
            <a:br>
              <a:rPr lang="en-US" dirty="0"/>
            </a:br>
            <a:r>
              <a:rPr lang="en-US" dirty="0"/>
              <a:t>- Never will we perfect, but day by day, the Holy Spirit will be conforming us to the image of Jesus Christ</a:t>
            </a:r>
          </a:p>
          <a:p>
            <a:pPr marL="171450" indent="-171450">
              <a:buFont typeface="Arial" panose="020B0604020202020204" pitchFamily="34" charset="0"/>
              <a:buChar char="•"/>
            </a:pPr>
            <a:r>
              <a:rPr lang="en-US" dirty="0">
                <a:highlight>
                  <a:srgbClr val="FFFF00"/>
                </a:highlight>
              </a:rPr>
              <a:t>“It is therefore faith alone which justifies, and yet the faith which justifies is never alone” – John Calvin</a:t>
            </a:r>
            <a:br>
              <a:rPr lang="en-US" dirty="0"/>
            </a:br>
            <a:r>
              <a:rPr lang="en-US" dirty="0"/>
              <a:t>- The person who loves Christ feels that the love of Christ compels him and they endeavor to spread abroad the gospel of Jesus Christ</a:t>
            </a:r>
            <a:br>
              <a:rPr lang="en-US" dirty="0"/>
            </a:br>
            <a:r>
              <a:rPr lang="en-US" dirty="0"/>
              <a:t>- For it is the fact that God first loved us that spurs us on to good works, and not our own love for him</a:t>
            </a:r>
            <a:br>
              <a:rPr lang="en-US" dirty="0"/>
            </a:br>
            <a:r>
              <a:rPr lang="en-US" dirty="0">
                <a:highlight>
                  <a:srgbClr val="00FFFF"/>
                </a:highlight>
              </a:rPr>
              <a:t>- When you understand the depth of God’s grace, and His love demonstrated in Christ’s finished work on the cross, the true Christian cannot help but serve him</a:t>
            </a:r>
          </a:p>
        </p:txBody>
      </p:sp>
      <p:sp>
        <p:nvSpPr>
          <p:cNvPr id="4" name="Slide Number Placeholder 3"/>
          <p:cNvSpPr>
            <a:spLocks noGrp="1"/>
          </p:cNvSpPr>
          <p:nvPr>
            <p:ph type="sldNum" sz="quarter" idx="5"/>
          </p:nvPr>
        </p:nvSpPr>
        <p:spPr/>
        <p:txBody>
          <a:bodyPr/>
          <a:lstStyle/>
          <a:p>
            <a:fld id="{DF0D7097-3F72-124A-BEBE-190F59E50BEA}" type="slidenum">
              <a:rPr lang="en-US" smtClean="0"/>
              <a:t>9</a:t>
            </a:fld>
            <a:endParaRPr lang="en-US" dirty="0"/>
          </a:p>
        </p:txBody>
      </p:sp>
    </p:spTree>
    <p:extLst>
      <p:ext uri="{BB962C8B-B14F-4D97-AF65-F5344CB8AC3E}">
        <p14:creationId xmlns:p14="http://schemas.microsoft.com/office/powerpoint/2010/main" val="99652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5CC62-856D-505A-6E8C-9580A36DE9A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967361E-067C-1CA3-A573-7B9059A515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03FE1B2-7A26-EE3D-2741-B903667CDABA}"/>
              </a:ext>
            </a:extLst>
          </p:cNvPr>
          <p:cNvSpPr>
            <a:spLocks noGrp="1"/>
          </p:cNvSpPr>
          <p:nvPr>
            <p:ph type="dt" sz="half" idx="10"/>
          </p:nvPr>
        </p:nvSpPr>
        <p:spPr/>
        <p:txBody>
          <a:bodyPr/>
          <a:lstStyle/>
          <a:p>
            <a:fld id="{C04F7D81-A5D4-2C48-84C1-B64CB44220D6}" type="datetimeFigureOut">
              <a:rPr lang="en-US" smtClean="0"/>
              <a:t>11/11/2024</a:t>
            </a:fld>
            <a:endParaRPr lang="en-US"/>
          </a:p>
        </p:txBody>
      </p:sp>
      <p:sp>
        <p:nvSpPr>
          <p:cNvPr id="5" name="Footer Placeholder 4">
            <a:extLst>
              <a:ext uri="{FF2B5EF4-FFF2-40B4-BE49-F238E27FC236}">
                <a16:creationId xmlns:a16="http://schemas.microsoft.com/office/drawing/2014/main" id="{9E683672-ECC5-0479-5C92-C08E5EB9A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5D75D-3605-F2F0-257A-94A4F9016C0A}"/>
              </a:ext>
            </a:extLst>
          </p:cNvPr>
          <p:cNvSpPr>
            <a:spLocks noGrp="1"/>
          </p:cNvSpPr>
          <p:nvPr>
            <p:ph type="sldNum" sz="quarter" idx="12"/>
          </p:nvPr>
        </p:nvSpPr>
        <p:spPr/>
        <p:txBody>
          <a:bodyPr/>
          <a:lstStyle/>
          <a:p>
            <a:fld id="{C57ADC81-ABE7-8E4E-837D-0BDBB504DD25}" type="slidenum">
              <a:rPr lang="en-US" smtClean="0"/>
              <a:t>‹#›</a:t>
            </a:fld>
            <a:endParaRPr lang="en-US"/>
          </a:p>
        </p:txBody>
      </p:sp>
    </p:spTree>
    <p:extLst>
      <p:ext uri="{BB962C8B-B14F-4D97-AF65-F5344CB8AC3E}">
        <p14:creationId xmlns:p14="http://schemas.microsoft.com/office/powerpoint/2010/main" val="4227839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9B68-E6CF-A11D-085F-9415E0A3DE1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2D1809C-F641-602B-2CFE-1F8380586F8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2403B6-7B16-BD90-103C-5ED1C9B0F560}"/>
              </a:ext>
            </a:extLst>
          </p:cNvPr>
          <p:cNvSpPr>
            <a:spLocks noGrp="1"/>
          </p:cNvSpPr>
          <p:nvPr>
            <p:ph type="dt" sz="half" idx="10"/>
          </p:nvPr>
        </p:nvSpPr>
        <p:spPr/>
        <p:txBody>
          <a:bodyPr/>
          <a:lstStyle/>
          <a:p>
            <a:fld id="{C04F7D81-A5D4-2C48-84C1-B64CB44220D6}" type="datetimeFigureOut">
              <a:rPr lang="en-US" smtClean="0"/>
              <a:t>11/11/2024</a:t>
            </a:fld>
            <a:endParaRPr lang="en-US"/>
          </a:p>
        </p:txBody>
      </p:sp>
      <p:sp>
        <p:nvSpPr>
          <p:cNvPr id="5" name="Footer Placeholder 4">
            <a:extLst>
              <a:ext uri="{FF2B5EF4-FFF2-40B4-BE49-F238E27FC236}">
                <a16:creationId xmlns:a16="http://schemas.microsoft.com/office/drawing/2014/main" id="{F64F806C-52AF-6A0C-4B61-CD7A8BB114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2A49A-11D2-FE28-96C1-1425B7A75F00}"/>
              </a:ext>
            </a:extLst>
          </p:cNvPr>
          <p:cNvSpPr>
            <a:spLocks noGrp="1"/>
          </p:cNvSpPr>
          <p:nvPr>
            <p:ph type="sldNum" sz="quarter" idx="12"/>
          </p:nvPr>
        </p:nvSpPr>
        <p:spPr/>
        <p:txBody>
          <a:bodyPr/>
          <a:lstStyle/>
          <a:p>
            <a:fld id="{C57ADC81-ABE7-8E4E-837D-0BDBB504DD25}" type="slidenum">
              <a:rPr lang="en-US" smtClean="0"/>
              <a:t>‹#›</a:t>
            </a:fld>
            <a:endParaRPr lang="en-US"/>
          </a:p>
        </p:txBody>
      </p:sp>
    </p:spTree>
    <p:extLst>
      <p:ext uri="{BB962C8B-B14F-4D97-AF65-F5344CB8AC3E}">
        <p14:creationId xmlns:p14="http://schemas.microsoft.com/office/powerpoint/2010/main" val="166429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50CC2C-3A04-2053-40DC-15E5397F6AD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C0E7F48-55E3-BE4E-86F3-589103B2F0E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8B3AE1-8144-0B36-9CF3-6D2DBFE20F94}"/>
              </a:ext>
            </a:extLst>
          </p:cNvPr>
          <p:cNvSpPr>
            <a:spLocks noGrp="1"/>
          </p:cNvSpPr>
          <p:nvPr>
            <p:ph type="dt" sz="half" idx="10"/>
          </p:nvPr>
        </p:nvSpPr>
        <p:spPr/>
        <p:txBody>
          <a:bodyPr/>
          <a:lstStyle/>
          <a:p>
            <a:fld id="{C04F7D81-A5D4-2C48-84C1-B64CB44220D6}" type="datetimeFigureOut">
              <a:rPr lang="en-US" smtClean="0"/>
              <a:t>11/11/2024</a:t>
            </a:fld>
            <a:endParaRPr lang="en-US"/>
          </a:p>
        </p:txBody>
      </p:sp>
      <p:sp>
        <p:nvSpPr>
          <p:cNvPr id="5" name="Footer Placeholder 4">
            <a:extLst>
              <a:ext uri="{FF2B5EF4-FFF2-40B4-BE49-F238E27FC236}">
                <a16:creationId xmlns:a16="http://schemas.microsoft.com/office/drawing/2014/main" id="{0D410961-2E84-6E69-9BA0-14051F5AD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CD671-F05A-2E0A-1DBA-E89E27F20F6E}"/>
              </a:ext>
            </a:extLst>
          </p:cNvPr>
          <p:cNvSpPr>
            <a:spLocks noGrp="1"/>
          </p:cNvSpPr>
          <p:nvPr>
            <p:ph type="sldNum" sz="quarter" idx="12"/>
          </p:nvPr>
        </p:nvSpPr>
        <p:spPr/>
        <p:txBody>
          <a:bodyPr/>
          <a:lstStyle/>
          <a:p>
            <a:fld id="{C57ADC81-ABE7-8E4E-837D-0BDBB504DD25}" type="slidenum">
              <a:rPr lang="en-US" smtClean="0"/>
              <a:t>‹#›</a:t>
            </a:fld>
            <a:endParaRPr lang="en-US"/>
          </a:p>
        </p:txBody>
      </p:sp>
    </p:spTree>
    <p:extLst>
      <p:ext uri="{BB962C8B-B14F-4D97-AF65-F5344CB8AC3E}">
        <p14:creationId xmlns:p14="http://schemas.microsoft.com/office/powerpoint/2010/main" val="363823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2E2CD-6A33-206F-D538-0FFFCDC5B23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E97B71-9A80-BD86-0058-26866BA5CB0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DDAA8D-841D-1048-2ADE-CFC2CC1C73EA}"/>
              </a:ext>
            </a:extLst>
          </p:cNvPr>
          <p:cNvSpPr>
            <a:spLocks noGrp="1"/>
          </p:cNvSpPr>
          <p:nvPr>
            <p:ph type="dt" sz="half" idx="10"/>
          </p:nvPr>
        </p:nvSpPr>
        <p:spPr/>
        <p:txBody>
          <a:bodyPr/>
          <a:lstStyle/>
          <a:p>
            <a:fld id="{C04F7D81-A5D4-2C48-84C1-B64CB44220D6}" type="datetimeFigureOut">
              <a:rPr lang="en-US" smtClean="0"/>
              <a:t>11/11/2024</a:t>
            </a:fld>
            <a:endParaRPr lang="en-US"/>
          </a:p>
        </p:txBody>
      </p:sp>
      <p:sp>
        <p:nvSpPr>
          <p:cNvPr id="5" name="Footer Placeholder 4">
            <a:extLst>
              <a:ext uri="{FF2B5EF4-FFF2-40B4-BE49-F238E27FC236}">
                <a16:creationId xmlns:a16="http://schemas.microsoft.com/office/drawing/2014/main" id="{A5C532AE-AE02-7563-5CA7-B6B1C9874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A72C2D-8435-7BA4-F9DB-C17904F3339E}"/>
              </a:ext>
            </a:extLst>
          </p:cNvPr>
          <p:cNvSpPr>
            <a:spLocks noGrp="1"/>
          </p:cNvSpPr>
          <p:nvPr>
            <p:ph type="sldNum" sz="quarter" idx="12"/>
          </p:nvPr>
        </p:nvSpPr>
        <p:spPr/>
        <p:txBody>
          <a:bodyPr/>
          <a:lstStyle/>
          <a:p>
            <a:fld id="{C57ADC81-ABE7-8E4E-837D-0BDBB504DD25}" type="slidenum">
              <a:rPr lang="en-US" smtClean="0"/>
              <a:t>‹#›</a:t>
            </a:fld>
            <a:endParaRPr lang="en-US"/>
          </a:p>
        </p:txBody>
      </p:sp>
    </p:spTree>
    <p:extLst>
      <p:ext uri="{BB962C8B-B14F-4D97-AF65-F5344CB8AC3E}">
        <p14:creationId xmlns:p14="http://schemas.microsoft.com/office/powerpoint/2010/main" val="354840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54E6-241E-83E3-2424-104F06067CC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2BF05C6-A28E-5BB7-FB42-E50639B068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04268B0-4F31-D01C-16AE-ADD85F3A0983}"/>
              </a:ext>
            </a:extLst>
          </p:cNvPr>
          <p:cNvSpPr>
            <a:spLocks noGrp="1"/>
          </p:cNvSpPr>
          <p:nvPr>
            <p:ph type="dt" sz="half" idx="10"/>
          </p:nvPr>
        </p:nvSpPr>
        <p:spPr/>
        <p:txBody>
          <a:bodyPr/>
          <a:lstStyle/>
          <a:p>
            <a:fld id="{C04F7D81-A5D4-2C48-84C1-B64CB44220D6}" type="datetimeFigureOut">
              <a:rPr lang="en-US" smtClean="0"/>
              <a:t>11/11/2024</a:t>
            </a:fld>
            <a:endParaRPr lang="en-US"/>
          </a:p>
        </p:txBody>
      </p:sp>
      <p:sp>
        <p:nvSpPr>
          <p:cNvPr id="5" name="Footer Placeholder 4">
            <a:extLst>
              <a:ext uri="{FF2B5EF4-FFF2-40B4-BE49-F238E27FC236}">
                <a16:creationId xmlns:a16="http://schemas.microsoft.com/office/drawing/2014/main" id="{FA16334C-76E5-089F-328A-53B6876874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AD9C55-67F8-AC3E-B636-E852B87A0091}"/>
              </a:ext>
            </a:extLst>
          </p:cNvPr>
          <p:cNvSpPr>
            <a:spLocks noGrp="1"/>
          </p:cNvSpPr>
          <p:nvPr>
            <p:ph type="sldNum" sz="quarter" idx="12"/>
          </p:nvPr>
        </p:nvSpPr>
        <p:spPr/>
        <p:txBody>
          <a:bodyPr/>
          <a:lstStyle/>
          <a:p>
            <a:fld id="{C57ADC81-ABE7-8E4E-837D-0BDBB504DD25}" type="slidenum">
              <a:rPr lang="en-US" smtClean="0"/>
              <a:t>‹#›</a:t>
            </a:fld>
            <a:endParaRPr lang="en-US"/>
          </a:p>
        </p:txBody>
      </p:sp>
    </p:spTree>
    <p:extLst>
      <p:ext uri="{BB962C8B-B14F-4D97-AF65-F5344CB8AC3E}">
        <p14:creationId xmlns:p14="http://schemas.microsoft.com/office/powerpoint/2010/main" val="41219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38E13-5FB4-0559-F3B3-2364344F4E3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8B30D3-A622-CDFF-4AF2-D859A42890B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5F3C05D-0642-EC48-72BC-0BB43D24CE2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D898837-875F-0ED0-0E1B-78FF263A50CB}"/>
              </a:ext>
            </a:extLst>
          </p:cNvPr>
          <p:cNvSpPr>
            <a:spLocks noGrp="1"/>
          </p:cNvSpPr>
          <p:nvPr>
            <p:ph type="dt" sz="half" idx="10"/>
          </p:nvPr>
        </p:nvSpPr>
        <p:spPr/>
        <p:txBody>
          <a:bodyPr/>
          <a:lstStyle/>
          <a:p>
            <a:fld id="{C04F7D81-A5D4-2C48-84C1-B64CB44220D6}" type="datetimeFigureOut">
              <a:rPr lang="en-US" smtClean="0"/>
              <a:t>11/11/2024</a:t>
            </a:fld>
            <a:endParaRPr lang="en-US"/>
          </a:p>
        </p:txBody>
      </p:sp>
      <p:sp>
        <p:nvSpPr>
          <p:cNvPr id="6" name="Footer Placeholder 5">
            <a:extLst>
              <a:ext uri="{FF2B5EF4-FFF2-40B4-BE49-F238E27FC236}">
                <a16:creationId xmlns:a16="http://schemas.microsoft.com/office/drawing/2014/main" id="{544D2D0B-7AA1-8E8D-BC10-5950D408F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CD918-4B97-9DA2-15F8-4783D39714DC}"/>
              </a:ext>
            </a:extLst>
          </p:cNvPr>
          <p:cNvSpPr>
            <a:spLocks noGrp="1"/>
          </p:cNvSpPr>
          <p:nvPr>
            <p:ph type="sldNum" sz="quarter" idx="12"/>
          </p:nvPr>
        </p:nvSpPr>
        <p:spPr/>
        <p:txBody>
          <a:bodyPr/>
          <a:lstStyle/>
          <a:p>
            <a:fld id="{C57ADC81-ABE7-8E4E-837D-0BDBB504DD25}" type="slidenum">
              <a:rPr lang="en-US" smtClean="0"/>
              <a:t>‹#›</a:t>
            </a:fld>
            <a:endParaRPr lang="en-US"/>
          </a:p>
        </p:txBody>
      </p:sp>
    </p:spTree>
    <p:extLst>
      <p:ext uri="{BB962C8B-B14F-4D97-AF65-F5344CB8AC3E}">
        <p14:creationId xmlns:p14="http://schemas.microsoft.com/office/powerpoint/2010/main" val="1480111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14022-E543-D780-9CC3-9C547CE34C8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FC54E13-EC37-DE40-8D4F-BC2DA5525A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BD999DF-666A-9D1E-1FAC-6B499EC1F50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D3A4EB6-FCED-F4B8-F802-BBE08D3F4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370E5C3-86C0-D9C1-9C88-D3DC92EDA2E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B3EB8CA-FFA0-AAC7-140A-7C9200886ABD}"/>
              </a:ext>
            </a:extLst>
          </p:cNvPr>
          <p:cNvSpPr>
            <a:spLocks noGrp="1"/>
          </p:cNvSpPr>
          <p:nvPr>
            <p:ph type="dt" sz="half" idx="10"/>
          </p:nvPr>
        </p:nvSpPr>
        <p:spPr/>
        <p:txBody>
          <a:bodyPr/>
          <a:lstStyle/>
          <a:p>
            <a:fld id="{C04F7D81-A5D4-2C48-84C1-B64CB44220D6}" type="datetimeFigureOut">
              <a:rPr lang="en-US" smtClean="0"/>
              <a:t>11/11/2024</a:t>
            </a:fld>
            <a:endParaRPr lang="en-US"/>
          </a:p>
        </p:txBody>
      </p:sp>
      <p:sp>
        <p:nvSpPr>
          <p:cNvPr id="8" name="Footer Placeholder 7">
            <a:extLst>
              <a:ext uri="{FF2B5EF4-FFF2-40B4-BE49-F238E27FC236}">
                <a16:creationId xmlns:a16="http://schemas.microsoft.com/office/drawing/2014/main" id="{999A81D1-1751-A617-5762-69E7B6C263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30E703-62FD-2312-4F1C-FABDC6CB813D}"/>
              </a:ext>
            </a:extLst>
          </p:cNvPr>
          <p:cNvSpPr>
            <a:spLocks noGrp="1"/>
          </p:cNvSpPr>
          <p:nvPr>
            <p:ph type="sldNum" sz="quarter" idx="12"/>
          </p:nvPr>
        </p:nvSpPr>
        <p:spPr/>
        <p:txBody>
          <a:bodyPr/>
          <a:lstStyle/>
          <a:p>
            <a:fld id="{C57ADC81-ABE7-8E4E-837D-0BDBB504DD25}" type="slidenum">
              <a:rPr lang="en-US" smtClean="0"/>
              <a:t>‹#›</a:t>
            </a:fld>
            <a:endParaRPr lang="en-US"/>
          </a:p>
        </p:txBody>
      </p:sp>
    </p:spTree>
    <p:extLst>
      <p:ext uri="{BB962C8B-B14F-4D97-AF65-F5344CB8AC3E}">
        <p14:creationId xmlns:p14="http://schemas.microsoft.com/office/powerpoint/2010/main" val="68665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F5F7C-5DF1-E277-021E-9A6C6221173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901D6FC-09AA-2A44-5048-A925B4E65E7E}"/>
              </a:ext>
            </a:extLst>
          </p:cNvPr>
          <p:cNvSpPr>
            <a:spLocks noGrp="1"/>
          </p:cNvSpPr>
          <p:nvPr>
            <p:ph type="dt" sz="half" idx="10"/>
          </p:nvPr>
        </p:nvSpPr>
        <p:spPr/>
        <p:txBody>
          <a:bodyPr/>
          <a:lstStyle/>
          <a:p>
            <a:fld id="{C04F7D81-A5D4-2C48-84C1-B64CB44220D6}" type="datetimeFigureOut">
              <a:rPr lang="en-US" smtClean="0"/>
              <a:t>11/11/2024</a:t>
            </a:fld>
            <a:endParaRPr lang="en-US"/>
          </a:p>
        </p:txBody>
      </p:sp>
      <p:sp>
        <p:nvSpPr>
          <p:cNvPr id="4" name="Footer Placeholder 3">
            <a:extLst>
              <a:ext uri="{FF2B5EF4-FFF2-40B4-BE49-F238E27FC236}">
                <a16:creationId xmlns:a16="http://schemas.microsoft.com/office/drawing/2014/main" id="{4001DE85-5DBB-2F16-AA40-0744B24CF2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563E2E-FEF3-0FAE-90CA-F6837A887D65}"/>
              </a:ext>
            </a:extLst>
          </p:cNvPr>
          <p:cNvSpPr>
            <a:spLocks noGrp="1"/>
          </p:cNvSpPr>
          <p:nvPr>
            <p:ph type="sldNum" sz="quarter" idx="12"/>
          </p:nvPr>
        </p:nvSpPr>
        <p:spPr/>
        <p:txBody>
          <a:bodyPr/>
          <a:lstStyle/>
          <a:p>
            <a:fld id="{C57ADC81-ABE7-8E4E-837D-0BDBB504DD25}" type="slidenum">
              <a:rPr lang="en-US" smtClean="0"/>
              <a:t>‹#›</a:t>
            </a:fld>
            <a:endParaRPr lang="en-US"/>
          </a:p>
        </p:txBody>
      </p:sp>
    </p:spTree>
    <p:extLst>
      <p:ext uri="{BB962C8B-B14F-4D97-AF65-F5344CB8AC3E}">
        <p14:creationId xmlns:p14="http://schemas.microsoft.com/office/powerpoint/2010/main" val="173146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2A602C-4776-5D87-B7FC-7886BC99987B}"/>
              </a:ext>
            </a:extLst>
          </p:cNvPr>
          <p:cNvSpPr>
            <a:spLocks noGrp="1"/>
          </p:cNvSpPr>
          <p:nvPr>
            <p:ph type="dt" sz="half" idx="10"/>
          </p:nvPr>
        </p:nvSpPr>
        <p:spPr/>
        <p:txBody>
          <a:bodyPr/>
          <a:lstStyle/>
          <a:p>
            <a:fld id="{C04F7D81-A5D4-2C48-84C1-B64CB44220D6}" type="datetimeFigureOut">
              <a:rPr lang="en-US" smtClean="0"/>
              <a:t>11/11/2024</a:t>
            </a:fld>
            <a:endParaRPr lang="en-US"/>
          </a:p>
        </p:txBody>
      </p:sp>
      <p:sp>
        <p:nvSpPr>
          <p:cNvPr id="3" name="Footer Placeholder 2">
            <a:extLst>
              <a:ext uri="{FF2B5EF4-FFF2-40B4-BE49-F238E27FC236}">
                <a16:creationId xmlns:a16="http://schemas.microsoft.com/office/drawing/2014/main" id="{1D107DF5-2084-76A7-E44A-6B1F55BC7D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288F72-ADBE-B70C-2392-B3506F5BDEB2}"/>
              </a:ext>
            </a:extLst>
          </p:cNvPr>
          <p:cNvSpPr>
            <a:spLocks noGrp="1"/>
          </p:cNvSpPr>
          <p:nvPr>
            <p:ph type="sldNum" sz="quarter" idx="12"/>
          </p:nvPr>
        </p:nvSpPr>
        <p:spPr/>
        <p:txBody>
          <a:bodyPr/>
          <a:lstStyle/>
          <a:p>
            <a:fld id="{C57ADC81-ABE7-8E4E-837D-0BDBB504DD25}" type="slidenum">
              <a:rPr lang="en-US" smtClean="0"/>
              <a:t>‹#›</a:t>
            </a:fld>
            <a:endParaRPr lang="en-US"/>
          </a:p>
        </p:txBody>
      </p:sp>
    </p:spTree>
    <p:extLst>
      <p:ext uri="{BB962C8B-B14F-4D97-AF65-F5344CB8AC3E}">
        <p14:creationId xmlns:p14="http://schemas.microsoft.com/office/powerpoint/2010/main" val="280648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0659-6C5A-C13D-1A87-EB6A87AD151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7325350-269B-9287-DC9D-F7F405EF6F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C3DA093-FF94-F50A-A27D-3622FE2C52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591CB5A-16E8-7C98-68D6-84403463BE57}"/>
              </a:ext>
            </a:extLst>
          </p:cNvPr>
          <p:cNvSpPr>
            <a:spLocks noGrp="1"/>
          </p:cNvSpPr>
          <p:nvPr>
            <p:ph type="dt" sz="half" idx="10"/>
          </p:nvPr>
        </p:nvSpPr>
        <p:spPr/>
        <p:txBody>
          <a:bodyPr/>
          <a:lstStyle/>
          <a:p>
            <a:fld id="{C04F7D81-A5D4-2C48-84C1-B64CB44220D6}" type="datetimeFigureOut">
              <a:rPr lang="en-US" smtClean="0"/>
              <a:t>11/11/2024</a:t>
            </a:fld>
            <a:endParaRPr lang="en-US"/>
          </a:p>
        </p:txBody>
      </p:sp>
      <p:sp>
        <p:nvSpPr>
          <p:cNvPr id="6" name="Footer Placeholder 5">
            <a:extLst>
              <a:ext uri="{FF2B5EF4-FFF2-40B4-BE49-F238E27FC236}">
                <a16:creationId xmlns:a16="http://schemas.microsoft.com/office/drawing/2014/main" id="{64654E76-18D2-4BEB-B8EE-D32C31FC44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08C0AE-23CA-017F-DF1F-2796A645208B}"/>
              </a:ext>
            </a:extLst>
          </p:cNvPr>
          <p:cNvSpPr>
            <a:spLocks noGrp="1"/>
          </p:cNvSpPr>
          <p:nvPr>
            <p:ph type="sldNum" sz="quarter" idx="12"/>
          </p:nvPr>
        </p:nvSpPr>
        <p:spPr/>
        <p:txBody>
          <a:bodyPr/>
          <a:lstStyle/>
          <a:p>
            <a:fld id="{C57ADC81-ABE7-8E4E-837D-0BDBB504DD25}" type="slidenum">
              <a:rPr lang="en-US" smtClean="0"/>
              <a:t>‹#›</a:t>
            </a:fld>
            <a:endParaRPr lang="en-US"/>
          </a:p>
        </p:txBody>
      </p:sp>
    </p:spTree>
    <p:extLst>
      <p:ext uri="{BB962C8B-B14F-4D97-AF65-F5344CB8AC3E}">
        <p14:creationId xmlns:p14="http://schemas.microsoft.com/office/powerpoint/2010/main" val="70174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4D7B6-4695-5023-97EA-B72317F6BFB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BFB5D74-A269-99FB-78B2-E594DD96DD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6B8195-C400-748F-0A85-E363E4DE18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00E548-7539-EBC6-3794-411C20F1C162}"/>
              </a:ext>
            </a:extLst>
          </p:cNvPr>
          <p:cNvSpPr>
            <a:spLocks noGrp="1"/>
          </p:cNvSpPr>
          <p:nvPr>
            <p:ph type="dt" sz="half" idx="10"/>
          </p:nvPr>
        </p:nvSpPr>
        <p:spPr/>
        <p:txBody>
          <a:bodyPr/>
          <a:lstStyle/>
          <a:p>
            <a:fld id="{C04F7D81-A5D4-2C48-84C1-B64CB44220D6}" type="datetimeFigureOut">
              <a:rPr lang="en-US" smtClean="0"/>
              <a:t>11/11/2024</a:t>
            </a:fld>
            <a:endParaRPr lang="en-US"/>
          </a:p>
        </p:txBody>
      </p:sp>
      <p:sp>
        <p:nvSpPr>
          <p:cNvPr id="6" name="Footer Placeholder 5">
            <a:extLst>
              <a:ext uri="{FF2B5EF4-FFF2-40B4-BE49-F238E27FC236}">
                <a16:creationId xmlns:a16="http://schemas.microsoft.com/office/drawing/2014/main" id="{C26219E2-4801-98F3-CA02-0BE73148BF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120744-BC36-45F2-EC05-0367F6AC07CA}"/>
              </a:ext>
            </a:extLst>
          </p:cNvPr>
          <p:cNvSpPr>
            <a:spLocks noGrp="1"/>
          </p:cNvSpPr>
          <p:nvPr>
            <p:ph type="sldNum" sz="quarter" idx="12"/>
          </p:nvPr>
        </p:nvSpPr>
        <p:spPr/>
        <p:txBody>
          <a:bodyPr/>
          <a:lstStyle/>
          <a:p>
            <a:fld id="{C57ADC81-ABE7-8E4E-837D-0BDBB504DD25}" type="slidenum">
              <a:rPr lang="en-US" smtClean="0"/>
              <a:t>‹#›</a:t>
            </a:fld>
            <a:endParaRPr lang="en-US"/>
          </a:p>
        </p:txBody>
      </p:sp>
    </p:spTree>
    <p:extLst>
      <p:ext uri="{BB962C8B-B14F-4D97-AF65-F5344CB8AC3E}">
        <p14:creationId xmlns:p14="http://schemas.microsoft.com/office/powerpoint/2010/main" val="2679966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231817-C9DB-598F-5D8F-594CAD5E8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3916E7-4891-CAE9-D17C-BB79ED60EA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263801-A986-0A1B-F9DA-669E8B2289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4F7D81-A5D4-2C48-84C1-B64CB44220D6}" type="datetimeFigureOut">
              <a:rPr lang="en-US" smtClean="0"/>
              <a:t>11/11/2024</a:t>
            </a:fld>
            <a:endParaRPr lang="en-US"/>
          </a:p>
        </p:txBody>
      </p:sp>
      <p:sp>
        <p:nvSpPr>
          <p:cNvPr id="5" name="Footer Placeholder 4">
            <a:extLst>
              <a:ext uri="{FF2B5EF4-FFF2-40B4-BE49-F238E27FC236}">
                <a16:creationId xmlns:a16="http://schemas.microsoft.com/office/drawing/2014/main" id="{4E294882-ADDB-B845-BF51-3AF4EFCEE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3AF7EEB-E460-4D3C-48C6-65899E8D01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7ADC81-ABE7-8E4E-837D-0BDBB504DD25}" type="slidenum">
              <a:rPr lang="en-US" smtClean="0"/>
              <a:t>‹#›</a:t>
            </a:fld>
            <a:endParaRPr lang="en-US"/>
          </a:p>
        </p:txBody>
      </p:sp>
    </p:spTree>
    <p:extLst>
      <p:ext uri="{BB962C8B-B14F-4D97-AF65-F5344CB8AC3E}">
        <p14:creationId xmlns:p14="http://schemas.microsoft.com/office/powerpoint/2010/main" val="1522135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ow of apples on the ground&#10;&#10;Description automatically generated">
            <a:extLst>
              <a:ext uri="{FF2B5EF4-FFF2-40B4-BE49-F238E27FC236}">
                <a16:creationId xmlns:a16="http://schemas.microsoft.com/office/drawing/2014/main" id="{19E9480F-7D69-8A27-28B3-AF93B8A6249A}"/>
              </a:ext>
            </a:extLst>
          </p:cNvPr>
          <p:cNvPicPr>
            <a:picLocks noChangeAspect="1"/>
          </p:cNvPicPr>
          <p:nvPr/>
        </p:nvPicPr>
        <p:blipFill>
          <a:blip r:embed="rId3">
            <a:alphaModFix amt="50000"/>
          </a:blip>
          <a:srcRect t="15730"/>
          <a:stretch/>
        </p:blipFill>
        <p:spPr>
          <a:xfrm>
            <a:off x="20" y="-1"/>
            <a:ext cx="12191980" cy="6857999"/>
          </a:xfrm>
          <a:prstGeom prst="rect">
            <a:avLst/>
          </a:prstGeom>
        </p:spPr>
      </p:pic>
      <p:sp>
        <p:nvSpPr>
          <p:cNvPr id="4" name="TextBox 3">
            <a:extLst>
              <a:ext uri="{FF2B5EF4-FFF2-40B4-BE49-F238E27FC236}">
                <a16:creationId xmlns:a16="http://schemas.microsoft.com/office/drawing/2014/main" id="{CD962C98-1958-AA96-419F-B8A87237D59E}"/>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b="1" dirty="0">
                <a:solidFill>
                  <a:srgbClr val="FFFFFF"/>
                </a:solidFill>
                <a:latin typeface="Calibri" panose="020F0502020204030204" pitchFamily="34" charset="0"/>
                <a:ea typeface="+mj-ea"/>
                <a:cs typeface="Calibri" panose="020F0502020204030204" pitchFamily="34" charset="0"/>
              </a:rPr>
              <a:t>FAITH THAT WORKS </a:t>
            </a:r>
            <a:br>
              <a:rPr lang="en-US" sz="6000" b="1" dirty="0">
                <a:solidFill>
                  <a:srgbClr val="FFFFFF"/>
                </a:solidFill>
                <a:latin typeface="Calibri" panose="020F0502020204030204" pitchFamily="34" charset="0"/>
                <a:ea typeface="+mj-ea"/>
                <a:cs typeface="Calibri" panose="020F0502020204030204" pitchFamily="34" charset="0"/>
              </a:rPr>
            </a:br>
            <a:r>
              <a:rPr lang="en-US" sz="6000" b="1" dirty="0">
                <a:solidFill>
                  <a:srgbClr val="FFFFFF"/>
                </a:solidFill>
                <a:latin typeface="Calibri" panose="020F0502020204030204" pitchFamily="34" charset="0"/>
                <a:ea typeface="+mj-ea"/>
                <a:cs typeface="Calibri" panose="020F0502020204030204" pitchFamily="34" charset="0"/>
              </a:rPr>
              <a:t>(Effects of the gospel)</a:t>
            </a:r>
          </a:p>
        </p:txBody>
      </p:sp>
      <p:sp>
        <p:nvSpPr>
          <p:cNvPr id="5" name="TextBox 4">
            <a:extLst>
              <a:ext uri="{FF2B5EF4-FFF2-40B4-BE49-F238E27FC236}">
                <a16:creationId xmlns:a16="http://schemas.microsoft.com/office/drawing/2014/main" id="{7874FF76-305D-163B-E553-4D0609E486C3}"/>
              </a:ext>
            </a:extLst>
          </p:cNvPr>
          <p:cNvSpPr txBox="1"/>
          <p:nvPr/>
        </p:nvSpPr>
        <p:spPr>
          <a:xfrm>
            <a:off x="1524000" y="4046847"/>
            <a:ext cx="9144000" cy="1098395"/>
          </a:xfrm>
          <a:prstGeom prst="rect">
            <a:avLst/>
          </a:prstGeom>
        </p:spPr>
        <p:txBody>
          <a:bodyPr vert="horz" lIns="91440" tIns="45720" rIns="91440" bIns="45720" rtlCol="0">
            <a:normAutofit/>
          </a:bodyPr>
          <a:lstStyle/>
          <a:p>
            <a:pPr algn="ctr">
              <a:lnSpc>
                <a:spcPct val="90000"/>
              </a:lnSpc>
              <a:spcBef>
                <a:spcPts val="1000"/>
              </a:spcBef>
            </a:pPr>
            <a:r>
              <a:rPr lang="en-US" sz="3600" b="1" dirty="0">
                <a:solidFill>
                  <a:srgbClr val="FFFFFF"/>
                </a:solidFill>
                <a:latin typeface="Calibri" panose="020F0502020204030204" pitchFamily="34" charset="0"/>
                <a:cs typeface="Calibri" panose="020F0502020204030204" pitchFamily="34" charset="0"/>
              </a:rPr>
              <a:t>James 2:14-26</a:t>
            </a:r>
          </a:p>
        </p:txBody>
      </p:sp>
    </p:spTree>
    <p:extLst>
      <p:ext uri="{BB962C8B-B14F-4D97-AF65-F5344CB8AC3E}">
        <p14:creationId xmlns:p14="http://schemas.microsoft.com/office/powerpoint/2010/main" val="381576460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7CD2D-5E5F-7802-FC7F-86BB319192B2}"/>
            </a:ext>
          </a:extLst>
        </p:cNvPr>
        <p:cNvGrpSpPr/>
        <p:nvPr/>
      </p:nvGrpSpPr>
      <p:grpSpPr>
        <a:xfrm>
          <a:off x="0" y="0"/>
          <a:ext cx="0" cy="0"/>
          <a:chOff x="0" y="0"/>
          <a:chExt cx="0" cy="0"/>
        </a:xfrm>
      </p:grpSpPr>
      <p:pic>
        <p:nvPicPr>
          <p:cNvPr id="7" name="Picture 6" descr="A cross with a tie in the middle of the sun&#10;&#10;Description automatically generated">
            <a:extLst>
              <a:ext uri="{FF2B5EF4-FFF2-40B4-BE49-F238E27FC236}">
                <a16:creationId xmlns:a16="http://schemas.microsoft.com/office/drawing/2014/main" id="{0C7F692B-9B29-C481-F7BF-071D22A7C69C}"/>
              </a:ext>
            </a:extLst>
          </p:cNvPr>
          <p:cNvPicPr>
            <a:picLocks noChangeAspect="1"/>
          </p:cNvPicPr>
          <p:nvPr/>
        </p:nvPicPr>
        <p:blipFill>
          <a:blip r:embed="rId3">
            <a:alphaModFix amt="85000"/>
          </a:blip>
          <a:stretch>
            <a:fillRect/>
          </a:stretch>
        </p:blipFill>
        <p:spPr>
          <a:xfrm flipH="1">
            <a:off x="0" y="0"/>
            <a:ext cx="12192000" cy="6854691"/>
          </a:xfrm>
          <a:prstGeom prst="rect">
            <a:avLst/>
          </a:prstGeom>
        </p:spPr>
      </p:pic>
      <p:sp>
        <p:nvSpPr>
          <p:cNvPr id="2" name="TextBox 1">
            <a:extLst>
              <a:ext uri="{FF2B5EF4-FFF2-40B4-BE49-F238E27FC236}">
                <a16:creationId xmlns:a16="http://schemas.microsoft.com/office/drawing/2014/main" id="{948AA86C-3BBF-AFE6-A834-02966F9ACFA4}"/>
              </a:ext>
            </a:extLst>
          </p:cNvPr>
          <p:cNvSpPr txBox="1"/>
          <p:nvPr/>
        </p:nvSpPr>
        <p:spPr>
          <a:xfrm>
            <a:off x="282146" y="457199"/>
            <a:ext cx="11627708" cy="707886"/>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SUMMARY</a:t>
            </a:r>
          </a:p>
        </p:txBody>
      </p:sp>
      <p:sp>
        <p:nvSpPr>
          <p:cNvPr id="3" name="TextBox 2">
            <a:extLst>
              <a:ext uri="{FF2B5EF4-FFF2-40B4-BE49-F238E27FC236}">
                <a16:creationId xmlns:a16="http://schemas.microsoft.com/office/drawing/2014/main" id="{7A935FF5-86AD-D8B7-1EBE-D4E872163D74}"/>
              </a:ext>
            </a:extLst>
          </p:cNvPr>
          <p:cNvSpPr txBox="1"/>
          <p:nvPr/>
        </p:nvSpPr>
        <p:spPr>
          <a:xfrm>
            <a:off x="282146" y="1285103"/>
            <a:ext cx="11627708" cy="1200329"/>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No one will be saved by merely knowing the facts of who Jesus is or what the gospel is</a:t>
            </a:r>
          </a:p>
        </p:txBody>
      </p:sp>
      <p:sp>
        <p:nvSpPr>
          <p:cNvPr id="4" name="TextBox 3">
            <a:extLst>
              <a:ext uri="{FF2B5EF4-FFF2-40B4-BE49-F238E27FC236}">
                <a16:creationId xmlns:a16="http://schemas.microsoft.com/office/drawing/2014/main" id="{F8F38C8F-48D8-03D0-2603-DB4A3A35D684}"/>
              </a:ext>
            </a:extLst>
          </p:cNvPr>
          <p:cNvSpPr txBox="1"/>
          <p:nvPr/>
        </p:nvSpPr>
        <p:spPr>
          <a:xfrm>
            <a:off x="282146" y="2987226"/>
            <a:ext cx="11627708"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True saving faith will always result in good works</a:t>
            </a:r>
          </a:p>
        </p:txBody>
      </p:sp>
      <p:sp>
        <p:nvSpPr>
          <p:cNvPr id="5" name="TextBox 4">
            <a:extLst>
              <a:ext uri="{FF2B5EF4-FFF2-40B4-BE49-F238E27FC236}">
                <a16:creationId xmlns:a16="http://schemas.microsoft.com/office/drawing/2014/main" id="{0DAC718A-EAA9-AE98-F0EB-930F0C6C0196}"/>
              </a:ext>
            </a:extLst>
          </p:cNvPr>
          <p:cNvSpPr txBox="1"/>
          <p:nvPr/>
        </p:nvSpPr>
        <p:spPr>
          <a:xfrm>
            <a:off x="282146" y="4135351"/>
            <a:ext cx="8731225" cy="1754326"/>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It is God who works in us and through us, and continues to sanctify us, until that day when we join with Him in eternal glory</a:t>
            </a:r>
          </a:p>
        </p:txBody>
      </p:sp>
    </p:spTree>
    <p:extLst>
      <p:ext uri="{BB962C8B-B14F-4D97-AF65-F5344CB8AC3E}">
        <p14:creationId xmlns:p14="http://schemas.microsoft.com/office/powerpoint/2010/main" val="414434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37A3D-173D-4E55-9B5A-B5D5996ED8D5}"/>
            </a:ext>
          </a:extLst>
        </p:cNvPr>
        <p:cNvGrpSpPr/>
        <p:nvPr/>
      </p:nvGrpSpPr>
      <p:grpSpPr>
        <a:xfrm>
          <a:off x="0" y="0"/>
          <a:ext cx="0" cy="0"/>
          <a:chOff x="0" y="0"/>
          <a:chExt cx="0" cy="0"/>
        </a:xfrm>
      </p:grpSpPr>
      <p:pic>
        <p:nvPicPr>
          <p:cNvPr id="1026" name="Picture 2" descr="Western Star Trucks Logging - Western Star Trucks North - Edmonton Alberta">
            <a:extLst>
              <a:ext uri="{FF2B5EF4-FFF2-40B4-BE49-F238E27FC236}">
                <a16:creationId xmlns:a16="http://schemas.microsoft.com/office/drawing/2014/main" id="{9E1149C4-7F8A-EF09-0359-E43EBDA55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0FF1312-538A-26F6-E1B4-1B8180FD65F2}"/>
              </a:ext>
            </a:extLst>
          </p:cNvPr>
          <p:cNvSpPr txBox="1"/>
          <p:nvPr/>
        </p:nvSpPr>
        <p:spPr>
          <a:xfrm>
            <a:off x="254000" y="4832979"/>
            <a:ext cx="11684000" cy="1754326"/>
          </a:xfrm>
          <a:prstGeom prst="rect">
            <a:avLst/>
          </a:prstGeom>
          <a:solidFill>
            <a:srgbClr val="779A54">
              <a:alpha val="50196"/>
            </a:srgbClr>
          </a:solidFill>
        </p:spPr>
        <p:txBody>
          <a:bodyPr wrap="square">
            <a:spAutoFit/>
          </a:bodyPr>
          <a:lstStyle/>
          <a:p>
            <a:pPr algn="ctr" fontAlgn="base"/>
            <a:r>
              <a:rPr lang="en-AU" sz="3600" b="1" i="0" u="none" strike="noStrike" dirty="0">
                <a:solidFill>
                  <a:schemeClr val="bg1"/>
                </a:solidFill>
                <a:effectLst/>
                <a:latin typeface="Calibri" panose="020F0502020204030204" pitchFamily="34" charset="0"/>
                <a:cs typeface="Calibri" panose="020F0502020204030204" pitchFamily="34" charset="0"/>
              </a:rPr>
              <a:t>“How is it that so many people today profess to have had an encounter with Jesus Christ, and, yet, they are not permanently changed?” Paul Washer</a:t>
            </a:r>
          </a:p>
        </p:txBody>
      </p:sp>
    </p:spTree>
    <p:extLst>
      <p:ext uri="{BB962C8B-B14F-4D97-AF65-F5344CB8AC3E}">
        <p14:creationId xmlns:p14="http://schemas.microsoft.com/office/powerpoint/2010/main" val="400152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59AF8-870C-E074-6BE9-D32BD1CC0DFC}"/>
            </a:ext>
          </a:extLst>
        </p:cNvPr>
        <p:cNvGrpSpPr/>
        <p:nvPr/>
      </p:nvGrpSpPr>
      <p:grpSpPr>
        <a:xfrm>
          <a:off x="0" y="0"/>
          <a:ext cx="0" cy="0"/>
          <a:chOff x="0" y="0"/>
          <a:chExt cx="0" cy="0"/>
        </a:xfrm>
      </p:grpSpPr>
      <p:pic>
        <p:nvPicPr>
          <p:cNvPr id="8" name="Picture 7" descr="A white background with red and black spots&#10;&#10;Description automatically generated with medium confidence">
            <a:extLst>
              <a:ext uri="{FF2B5EF4-FFF2-40B4-BE49-F238E27FC236}">
                <a16:creationId xmlns:a16="http://schemas.microsoft.com/office/drawing/2014/main" id="{FE708726-43B6-BD53-9453-4A9A9A39579A}"/>
              </a:ext>
            </a:extLst>
          </p:cNvPr>
          <p:cNvPicPr>
            <a:picLocks noChangeAspect="1"/>
          </p:cNvPicPr>
          <p:nvPr/>
        </p:nvPicPr>
        <p:blipFill>
          <a:blip r:embed="rId3"/>
          <a:srcRect r="4628"/>
          <a:stretch/>
        </p:blipFill>
        <p:spPr>
          <a:xfrm>
            <a:off x="0" y="0"/>
            <a:ext cx="12192000" cy="6858000"/>
          </a:xfrm>
          <a:prstGeom prst="rect">
            <a:avLst/>
          </a:prstGeom>
        </p:spPr>
      </p:pic>
      <p:sp>
        <p:nvSpPr>
          <p:cNvPr id="2" name="TextBox 1">
            <a:extLst>
              <a:ext uri="{FF2B5EF4-FFF2-40B4-BE49-F238E27FC236}">
                <a16:creationId xmlns:a16="http://schemas.microsoft.com/office/drawing/2014/main" id="{43BD0660-2F8B-A3B9-D9C0-6707594ED583}"/>
              </a:ext>
            </a:extLst>
          </p:cNvPr>
          <p:cNvSpPr txBox="1"/>
          <p:nvPr/>
        </p:nvSpPr>
        <p:spPr>
          <a:xfrm>
            <a:off x="282144" y="324988"/>
            <a:ext cx="11627708" cy="707886"/>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AN EMPTY CONFESSION</a:t>
            </a:r>
          </a:p>
        </p:txBody>
      </p:sp>
      <p:sp>
        <p:nvSpPr>
          <p:cNvPr id="3" name="TextBox 2">
            <a:extLst>
              <a:ext uri="{FF2B5EF4-FFF2-40B4-BE49-F238E27FC236}">
                <a16:creationId xmlns:a16="http://schemas.microsoft.com/office/drawing/2014/main" id="{44CAF7DA-453B-C987-1C05-47E0758BB3DB}"/>
              </a:ext>
            </a:extLst>
          </p:cNvPr>
          <p:cNvSpPr txBox="1"/>
          <p:nvPr/>
        </p:nvSpPr>
        <p:spPr>
          <a:xfrm>
            <a:off x="146222" y="1041966"/>
            <a:ext cx="10246007" cy="1200329"/>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“What good is it, my brothers, if someone </a:t>
            </a:r>
            <a:r>
              <a:rPr lang="en-US" sz="3600" b="1" u="sng" dirty="0">
                <a:latin typeface="Calibri" panose="020F0502020204030204" pitchFamily="34" charset="0"/>
                <a:cs typeface="Calibri" panose="020F0502020204030204" pitchFamily="34" charset="0"/>
              </a:rPr>
              <a:t>says</a:t>
            </a:r>
            <a:r>
              <a:rPr lang="en-US" sz="3600" b="1" dirty="0">
                <a:latin typeface="Calibri" panose="020F0502020204030204" pitchFamily="34" charset="0"/>
                <a:cs typeface="Calibri" panose="020F0502020204030204" pitchFamily="34" charset="0"/>
              </a:rPr>
              <a:t> he has faith…” (Jas 2:14a)</a:t>
            </a:r>
          </a:p>
        </p:txBody>
      </p:sp>
      <p:sp>
        <p:nvSpPr>
          <p:cNvPr id="4" name="TextBox 3">
            <a:extLst>
              <a:ext uri="{FF2B5EF4-FFF2-40B4-BE49-F238E27FC236}">
                <a16:creationId xmlns:a16="http://schemas.microsoft.com/office/drawing/2014/main" id="{87ADF0D5-579B-9908-CA1B-E3E28B95016D}"/>
              </a:ext>
            </a:extLst>
          </p:cNvPr>
          <p:cNvSpPr txBox="1"/>
          <p:nvPr/>
        </p:nvSpPr>
        <p:spPr>
          <a:xfrm>
            <a:off x="146222" y="2684096"/>
            <a:ext cx="11901616" cy="1200329"/>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“but does not have works? Can that faith save him? </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(Jas 2:14b)</a:t>
            </a:r>
          </a:p>
        </p:txBody>
      </p:sp>
      <p:sp>
        <p:nvSpPr>
          <p:cNvPr id="5" name="TextBox 4">
            <a:extLst>
              <a:ext uri="{FF2B5EF4-FFF2-40B4-BE49-F238E27FC236}">
                <a16:creationId xmlns:a16="http://schemas.microsoft.com/office/drawing/2014/main" id="{AD54453E-8B8A-CC10-F329-7EBD7CECA0EE}"/>
              </a:ext>
            </a:extLst>
          </p:cNvPr>
          <p:cNvSpPr txBox="1"/>
          <p:nvPr/>
        </p:nvSpPr>
        <p:spPr>
          <a:xfrm>
            <a:off x="146222" y="4326226"/>
            <a:ext cx="9491264" cy="2308324"/>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“If a brother or sister is poorly clothed… and one of you says to them, “Go in peace, be warmed and filled,” without giving them the things needed for the body” (Jas 2:15-16)</a:t>
            </a:r>
          </a:p>
        </p:txBody>
      </p:sp>
    </p:spTree>
    <p:extLst>
      <p:ext uri="{BB962C8B-B14F-4D97-AF65-F5344CB8AC3E}">
        <p14:creationId xmlns:p14="http://schemas.microsoft.com/office/powerpoint/2010/main" val="17909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718CF-B611-068D-B5AD-3BC6BB1BAE0C}"/>
            </a:ext>
          </a:extLst>
        </p:cNvPr>
        <p:cNvGrpSpPr/>
        <p:nvPr/>
      </p:nvGrpSpPr>
      <p:grpSpPr>
        <a:xfrm>
          <a:off x="0" y="0"/>
          <a:ext cx="0" cy="0"/>
          <a:chOff x="0" y="0"/>
          <a:chExt cx="0" cy="0"/>
        </a:xfrm>
      </p:grpSpPr>
      <p:pic>
        <p:nvPicPr>
          <p:cNvPr id="7" name="Picture 6" descr="A person helping another person with a sword&#10;&#10;Description automatically generated">
            <a:extLst>
              <a:ext uri="{FF2B5EF4-FFF2-40B4-BE49-F238E27FC236}">
                <a16:creationId xmlns:a16="http://schemas.microsoft.com/office/drawing/2014/main" id="{328DA276-BCC5-F87E-6D34-F6A3A8D31B2D}"/>
              </a:ext>
            </a:extLst>
          </p:cNvPr>
          <p:cNvPicPr>
            <a:picLocks noChangeAspect="1"/>
          </p:cNvPicPr>
          <p:nvPr/>
        </p:nvPicPr>
        <p:blipFill>
          <a:blip r:embed="rId3">
            <a:alphaModFix/>
          </a:blip>
          <a:stretch>
            <a:fillRect/>
          </a:stretch>
        </p:blipFill>
        <p:spPr>
          <a:xfrm flipH="1">
            <a:off x="-2" y="0"/>
            <a:ext cx="12192001" cy="6876452"/>
          </a:xfrm>
          <a:prstGeom prst="rect">
            <a:avLst/>
          </a:prstGeom>
        </p:spPr>
      </p:pic>
      <p:sp>
        <p:nvSpPr>
          <p:cNvPr id="3" name="TextBox 2">
            <a:extLst>
              <a:ext uri="{FF2B5EF4-FFF2-40B4-BE49-F238E27FC236}">
                <a16:creationId xmlns:a16="http://schemas.microsoft.com/office/drawing/2014/main" id="{4E45C1AB-C3EE-1E3A-161F-89E147209291}"/>
              </a:ext>
            </a:extLst>
          </p:cNvPr>
          <p:cNvSpPr txBox="1"/>
          <p:nvPr/>
        </p:nvSpPr>
        <p:spPr>
          <a:xfrm>
            <a:off x="145192" y="464282"/>
            <a:ext cx="11901616"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“What good is that?” (Jas 2:16b)</a:t>
            </a:r>
          </a:p>
        </p:txBody>
      </p:sp>
      <p:sp>
        <p:nvSpPr>
          <p:cNvPr id="4" name="TextBox 3">
            <a:extLst>
              <a:ext uri="{FF2B5EF4-FFF2-40B4-BE49-F238E27FC236}">
                <a16:creationId xmlns:a16="http://schemas.microsoft.com/office/drawing/2014/main" id="{F361A57D-6638-8A3B-7AFB-73317EB86BB4}"/>
              </a:ext>
            </a:extLst>
          </p:cNvPr>
          <p:cNvSpPr txBox="1"/>
          <p:nvPr/>
        </p:nvSpPr>
        <p:spPr>
          <a:xfrm>
            <a:off x="145192" y="1944465"/>
            <a:ext cx="11901616" cy="1200329"/>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For a person to have faith and to SAY they have faith are two entirely different things</a:t>
            </a:r>
          </a:p>
        </p:txBody>
      </p:sp>
    </p:spTree>
    <p:extLst>
      <p:ext uri="{BB962C8B-B14F-4D97-AF65-F5344CB8AC3E}">
        <p14:creationId xmlns:p14="http://schemas.microsoft.com/office/powerpoint/2010/main" val="350944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2E0D8-C296-A455-E6F5-AE4D5B930CB4}"/>
            </a:ext>
          </a:extLst>
        </p:cNvPr>
        <p:cNvGrpSpPr/>
        <p:nvPr/>
      </p:nvGrpSpPr>
      <p:grpSpPr>
        <a:xfrm>
          <a:off x="0" y="0"/>
          <a:ext cx="0" cy="0"/>
          <a:chOff x="0" y="0"/>
          <a:chExt cx="0" cy="0"/>
        </a:xfrm>
      </p:grpSpPr>
      <p:pic>
        <p:nvPicPr>
          <p:cNvPr id="8" name="Picture 7" descr="A tree with a cloudy sky&#10;&#10;Description automatically generated">
            <a:extLst>
              <a:ext uri="{FF2B5EF4-FFF2-40B4-BE49-F238E27FC236}">
                <a16:creationId xmlns:a16="http://schemas.microsoft.com/office/drawing/2014/main" id="{A215B17E-BF22-2581-DDB4-95646B611E1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flipH="1">
            <a:off x="-1" y="0"/>
            <a:ext cx="12192001" cy="6879772"/>
          </a:xfrm>
          <a:prstGeom prst="rect">
            <a:avLst/>
          </a:prstGeom>
        </p:spPr>
      </p:pic>
      <p:sp>
        <p:nvSpPr>
          <p:cNvPr id="2" name="TextBox 1">
            <a:extLst>
              <a:ext uri="{FF2B5EF4-FFF2-40B4-BE49-F238E27FC236}">
                <a16:creationId xmlns:a16="http://schemas.microsoft.com/office/drawing/2014/main" id="{8EA1DE3D-AA3E-283D-C598-69869510B3CB}"/>
              </a:ext>
            </a:extLst>
          </p:cNvPr>
          <p:cNvSpPr txBox="1"/>
          <p:nvPr/>
        </p:nvSpPr>
        <p:spPr>
          <a:xfrm>
            <a:off x="282146" y="502224"/>
            <a:ext cx="11627708" cy="707886"/>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AN EMPTY CONFESSION WITH NO EVIDENCE</a:t>
            </a:r>
          </a:p>
        </p:txBody>
      </p:sp>
      <p:sp>
        <p:nvSpPr>
          <p:cNvPr id="3" name="TextBox 2">
            <a:extLst>
              <a:ext uri="{FF2B5EF4-FFF2-40B4-BE49-F238E27FC236}">
                <a16:creationId xmlns:a16="http://schemas.microsoft.com/office/drawing/2014/main" id="{DBFC99B7-00CF-F8FE-AF37-B5D05CA70508}"/>
              </a:ext>
            </a:extLst>
          </p:cNvPr>
          <p:cNvSpPr txBox="1"/>
          <p:nvPr/>
        </p:nvSpPr>
        <p:spPr>
          <a:xfrm>
            <a:off x="282146" y="1433384"/>
            <a:ext cx="11627708"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“So also faith by itself…” (Jas 2:17a)</a:t>
            </a:r>
          </a:p>
        </p:txBody>
      </p:sp>
      <p:sp>
        <p:nvSpPr>
          <p:cNvPr id="4" name="TextBox 3">
            <a:extLst>
              <a:ext uri="{FF2B5EF4-FFF2-40B4-BE49-F238E27FC236}">
                <a16:creationId xmlns:a16="http://schemas.microsoft.com/office/drawing/2014/main" id="{5376E6C5-6B15-B497-BFE1-6F337BD6710A}"/>
              </a:ext>
            </a:extLst>
          </p:cNvPr>
          <p:cNvSpPr txBox="1"/>
          <p:nvPr/>
        </p:nvSpPr>
        <p:spPr>
          <a:xfrm>
            <a:off x="282146" y="2822886"/>
            <a:ext cx="11627708"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“If it does not have works, is dead” (Jas 2:17b)</a:t>
            </a:r>
          </a:p>
        </p:txBody>
      </p:sp>
      <p:sp>
        <p:nvSpPr>
          <p:cNvPr id="5" name="TextBox 4">
            <a:extLst>
              <a:ext uri="{FF2B5EF4-FFF2-40B4-BE49-F238E27FC236}">
                <a16:creationId xmlns:a16="http://schemas.microsoft.com/office/drawing/2014/main" id="{A7E190A2-03CB-65DA-B331-82BD366568FD}"/>
              </a:ext>
            </a:extLst>
          </p:cNvPr>
          <p:cNvSpPr txBox="1"/>
          <p:nvPr/>
        </p:nvSpPr>
        <p:spPr>
          <a:xfrm>
            <a:off x="282146" y="4212389"/>
            <a:ext cx="11627708" cy="1200329"/>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“But someone will say, “You have faith and I have works” (Jas 2:18a)</a:t>
            </a:r>
          </a:p>
        </p:txBody>
      </p:sp>
    </p:spTree>
    <p:extLst>
      <p:ext uri="{BB962C8B-B14F-4D97-AF65-F5344CB8AC3E}">
        <p14:creationId xmlns:p14="http://schemas.microsoft.com/office/powerpoint/2010/main" val="385223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00502-629E-6BA6-989F-5C561BDBA710}"/>
            </a:ext>
          </a:extLst>
        </p:cNvPr>
        <p:cNvGrpSpPr/>
        <p:nvPr/>
      </p:nvGrpSpPr>
      <p:grpSpPr>
        <a:xfrm>
          <a:off x="0" y="0"/>
          <a:ext cx="0" cy="0"/>
          <a:chOff x="0" y="0"/>
          <a:chExt cx="0" cy="0"/>
        </a:xfrm>
      </p:grpSpPr>
      <p:pic>
        <p:nvPicPr>
          <p:cNvPr id="6" name="Picture 5" descr="A person reading a book&#10;&#10;Description automatically generated">
            <a:extLst>
              <a:ext uri="{FF2B5EF4-FFF2-40B4-BE49-F238E27FC236}">
                <a16:creationId xmlns:a16="http://schemas.microsoft.com/office/drawing/2014/main" id="{2F26FC07-C127-D385-2FF4-67777143DF78}"/>
              </a:ext>
            </a:extLst>
          </p:cNvPr>
          <p:cNvPicPr>
            <a:picLocks noChangeAspect="1"/>
          </p:cNvPicPr>
          <p:nvPr/>
        </p:nvPicPr>
        <p:blipFill>
          <a:blip r:embed="rId3"/>
          <a:stretch>
            <a:fillRect/>
          </a:stretch>
        </p:blipFill>
        <p:spPr>
          <a:xfrm flipH="1">
            <a:off x="0" y="0"/>
            <a:ext cx="12192000" cy="6865571"/>
          </a:xfrm>
          <a:prstGeom prst="rect">
            <a:avLst/>
          </a:prstGeom>
        </p:spPr>
      </p:pic>
      <p:sp>
        <p:nvSpPr>
          <p:cNvPr id="2" name="TextBox 1">
            <a:extLst>
              <a:ext uri="{FF2B5EF4-FFF2-40B4-BE49-F238E27FC236}">
                <a16:creationId xmlns:a16="http://schemas.microsoft.com/office/drawing/2014/main" id="{BFFB77E2-6503-3FF7-D1C1-2D99A50AC378}"/>
              </a:ext>
            </a:extLst>
          </p:cNvPr>
          <p:cNvSpPr txBox="1"/>
          <p:nvPr/>
        </p:nvSpPr>
        <p:spPr>
          <a:xfrm>
            <a:off x="282146" y="716921"/>
            <a:ext cx="11627708"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“Show me your faith apart from your works” (Jas 2:18b)</a:t>
            </a:r>
          </a:p>
        </p:txBody>
      </p:sp>
      <p:sp>
        <p:nvSpPr>
          <p:cNvPr id="3" name="TextBox 2">
            <a:extLst>
              <a:ext uri="{FF2B5EF4-FFF2-40B4-BE49-F238E27FC236}">
                <a16:creationId xmlns:a16="http://schemas.microsoft.com/office/drawing/2014/main" id="{62F68A92-43FC-AD2F-938B-D5DF2CA05722}"/>
              </a:ext>
            </a:extLst>
          </p:cNvPr>
          <p:cNvSpPr txBox="1"/>
          <p:nvPr/>
        </p:nvSpPr>
        <p:spPr>
          <a:xfrm>
            <a:off x="282146" y="2191494"/>
            <a:ext cx="11627708"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“and I will show you my faith by my works” (Jas 2:18c)</a:t>
            </a:r>
          </a:p>
        </p:txBody>
      </p:sp>
      <p:sp>
        <p:nvSpPr>
          <p:cNvPr id="4" name="TextBox 3">
            <a:extLst>
              <a:ext uri="{FF2B5EF4-FFF2-40B4-BE49-F238E27FC236}">
                <a16:creationId xmlns:a16="http://schemas.microsoft.com/office/drawing/2014/main" id="{82A13918-EF5A-4D00-432F-8A401040E40C}"/>
              </a:ext>
            </a:extLst>
          </p:cNvPr>
          <p:cNvSpPr txBox="1"/>
          <p:nvPr/>
        </p:nvSpPr>
        <p:spPr>
          <a:xfrm>
            <a:off x="282146" y="3666067"/>
            <a:ext cx="11627708" cy="1754326"/>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If salvation is becoming a new creation, then it can do nothing but demonstrate itself in a way that is consistent with the Word of God</a:t>
            </a:r>
          </a:p>
        </p:txBody>
      </p:sp>
    </p:spTree>
    <p:extLst>
      <p:ext uri="{BB962C8B-B14F-4D97-AF65-F5344CB8AC3E}">
        <p14:creationId xmlns:p14="http://schemas.microsoft.com/office/powerpoint/2010/main" val="51775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holding a light&#10;&#10;Description automatically generated">
            <a:extLst>
              <a:ext uri="{FF2B5EF4-FFF2-40B4-BE49-F238E27FC236}">
                <a16:creationId xmlns:a16="http://schemas.microsoft.com/office/drawing/2014/main" id="{4B8FCCC7-195A-5F79-9C9E-4759F0FE6ADC}"/>
              </a:ext>
            </a:extLst>
          </p:cNvPr>
          <p:cNvPicPr>
            <a:picLocks noChangeAspect="1"/>
          </p:cNvPicPr>
          <p:nvPr/>
        </p:nvPicPr>
        <p:blipFill>
          <a:blip r:embed="rId3"/>
          <a:stretch>
            <a:fillRect/>
          </a:stretch>
        </p:blipFill>
        <p:spPr>
          <a:xfrm>
            <a:off x="-1" y="0"/>
            <a:ext cx="12192001" cy="6879772"/>
          </a:xfrm>
          <a:prstGeom prst="rect">
            <a:avLst/>
          </a:prstGeom>
        </p:spPr>
      </p:pic>
      <p:sp>
        <p:nvSpPr>
          <p:cNvPr id="5" name="TextBox 4">
            <a:extLst>
              <a:ext uri="{FF2B5EF4-FFF2-40B4-BE49-F238E27FC236}">
                <a16:creationId xmlns:a16="http://schemas.microsoft.com/office/drawing/2014/main" id="{D0A0A3D3-15C5-E9DA-9D7B-269DE866815E}"/>
              </a:ext>
            </a:extLst>
          </p:cNvPr>
          <p:cNvSpPr txBox="1"/>
          <p:nvPr/>
        </p:nvSpPr>
        <p:spPr>
          <a:xfrm>
            <a:off x="224970" y="453855"/>
            <a:ext cx="11742057" cy="5078313"/>
          </a:xfrm>
          <a:prstGeom prst="rect">
            <a:avLst/>
          </a:prstGeom>
          <a:noFill/>
        </p:spPr>
        <p:txBody>
          <a:bodyPr wrap="square">
            <a:spAutoFit/>
          </a:bodyPr>
          <a:lstStyle/>
          <a:p>
            <a:pPr algn="ctr"/>
            <a:r>
              <a:rPr lang="en-AU" sz="3600" b="1" u="none" strike="noStrike" dirty="0">
                <a:solidFill>
                  <a:schemeClr val="bg1"/>
                </a:solidFill>
                <a:effectLst/>
                <a:latin typeface="Calibri" panose="020F0502020204030204" pitchFamily="34" charset="0"/>
                <a:cs typeface="Calibri" panose="020F0502020204030204" pitchFamily="34" charset="0"/>
              </a:rPr>
              <a:t>“O it is a living, busy, active, mighty thing, this faith. It is impossible for it not to be doing good works incessantly. It does not ask whether good works are to be done, but before the question is asked, it has already done them, and is constantly doing them. Whoever does not do such works, however, is an unbeliever. He gropes and looks around for faith and good works, but knows neither what faith is nor what good works are. Yet he talks and talks, with many words, about faith and good works.” – Martin Luther</a:t>
            </a:r>
            <a:endParaRPr lang="en-US" sz="3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801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CD99A-BE71-82C8-EBE6-33B669E298CB}"/>
            </a:ext>
          </a:extLst>
        </p:cNvPr>
        <p:cNvGrpSpPr/>
        <p:nvPr/>
      </p:nvGrpSpPr>
      <p:grpSpPr>
        <a:xfrm>
          <a:off x="0" y="0"/>
          <a:ext cx="0" cy="0"/>
          <a:chOff x="0" y="0"/>
          <a:chExt cx="0" cy="0"/>
        </a:xfrm>
      </p:grpSpPr>
      <p:pic>
        <p:nvPicPr>
          <p:cNvPr id="10" name="Picture 9" descr="A tree with leaves on it&#10;&#10;Description automatically generated">
            <a:extLst>
              <a:ext uri="{FF2B5EF4-FFF2-40B4-BE49-F238E27FC236}">
                <a16:creationId xmlns:a16="http://schemas.microsoft.com/office/drawing/2014/main" id="{18971E92-F94A-2803-0A81-CB9634C6D56D}"/>
              </a:ext>
            </a:extLst>
          </p:cNvPr>
          <p:cNvPicPr>
            <a:picLocks noChangeAspect="1"/>
          </p:cNvPicPr>
          <p:nvPr/>
        </p:nvPicPr>
        <p:blipFill>
          <a:blip r:embed="rId3"/>
          <a:srcRect l="27620"/>
          <a:stretch/>
        </p:blipFill>
        <p:spPr>
          <a:xfrm flipH="1">
            <a:off x="0" y="0"/>
            <a:ext cx="12192000" cy="6886929"/>
          </a:xfrm>
          <a:prstGeom prst="rect">
            <a:avLst/>
          </a:prstGeom>
        </p:spPr>
      </p:pic>
      <p:sp>
        <p:nvSpPr>
          <p:cNvPr id="2" name="TextBox 1">
            <a:extLst>
              <a:ext uri="{FF2B5EF4-FFF2-40B4-BE49-F238E27FC236}">
                <a16:creationId xmlns:a16="http://schemas.microsoft.com/office/drawing/2014/main" id="{BFAA916E-6AE7-F89A-28CE-B0ECA9E6D603}"/>
              </a:ext>
            </a:extLst>
          </p:cNvPr>
          <p:cNvSpPr txBox="1"/>
          <p:nvPr/>
        </p:nvSpPr>
        <p:spPr>
          <a:xfrm>
            <a:off x="282146" y="481913"/>
            <a:ext cx="11627708"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AN ORTHODOX DEAD FAITH</a:t>
            </a:r>
          </a:p>
        </p:txBody>
      </p:sp>
      <p:sp>
        <p:nvSpPr>
          <p:cNvPr id="3" name="TextBox 2">
            <a:extLst>
              <a:ext uri="{FF2B5EF4-FFF2-40B4-BE49-F238E27FC236}">
                <a16:creationId xmlns:a16="http://schemas.microsoft.com/office/drawing/2014/main" id="{1D1F5FC4-3750-1D20-9598-7C8E408F049C}"/>
              </a:ext>
            </a:extLst>
          </p:cNvPr>
          <p:cNvSpPr txBox="1"/>
          <p:nvPr/>
        </p:nvSpPr>
        <p:spPr>
          <a:xfrm>
            <a:off x="282146" y="1524229"/>
            <a:ext cx="11627708"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“You believe that God is one” (Jas 2:19a)</a:t>
            </a:r>
          </a:p>
        </p:txBody>
      </p:sp>
      <p:sp>
        <p:nvSpPr>
          <p:cNvPr id="5" name="TextBox 4">
            <a:extLst>
              <a:ext uri="{FF2B5EF4-FFF2-40B4-BE49-F238E27FC236}">
                <a16:creationId xmlns:a16="http://schemas.microsoft.com/office/drawing/2014/main" id="{CE773E82-2A9A-CB4A-2697-C6F3975EA5B3}"/>
              </a:ext>
            </a:extLst>
          </p:cNvPr>
          <p:cNvSpPr txBox="1"/>
          <p:nvPr/>
        </p:nvSpPr>
        <p:spPr>
          <a:xfrm>
            <a:off x="282146" y="3120298"/>
            <a:ext cx="11627708"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“You do well. Even the demons believe” (Jas 2:19b)</a:t>
            </a:r>
          </a:p>
        </p:txBody>
      </p:sp>
      <p:sp>
        <p:nvSpPr>
          <p:cNvPr id="6" name="TextBox 5">
            <a:extLst>
              <a:ext uri="{FF2B5EF4-FFF2-40B4-BE49-F238E27FC236}">
                <a16:creationId xmlns:a16="http://schemas.microsoft.com/office/drawing/2014/main" id="{A89BA6FF-F883-4F39-1F9B-7A48282D8A09}"/>
              </a:ext>
            </a:extLst>
          </p:cNvPr>
          <p:cNvSpPr txBox="1"/>
          <p:nvPr/>
        </p:nvSpPr>
        <p:spPr>
          <a:xfrm>
            <a:off x="282146" y="4723300"/>
            <a:ext cx="11627708"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 and shudder” (Jas 2:19c)</a:t>
            </a:r>
          </a:p>
        </p:txBody>
      </p:sp>
    </p:spTree>
    <p:extLst>
      <p:ext uri="{BB962C8B-B14F-4D97-AF65-F5344CB8AC3E}">
        <p14:creationId xmlns:p14="http://schemas.microsoft.com/office/powerpoint/2010/main" val="325033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0C96A-DA65-FE57-BF35-2E24F9F1970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CD7C645-2F8B-4570-A706-DC6357C220EE}"/>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brightnessContrast bright="20000"/>
                    </a14:imgEffect>
                  </a14:imgLayer>
                </a14:imgProps>
              </a:ext>
            </a:extLst>
          </a:blip>
          <a:srcRect l="8691"/>
          <a:stretch/>
        </p:blipFill>
        <p:spPr>
          <a:xfrm flipH="1">
            <a:off x="0" y="-4554"/>
            <a:ext cx="12192000" cy="6867107"/>
          </a:xfrm>
          <a:prstGeom prst="rect">
            <a:avLst/>
          </a:prstGeom>
        </p:spPr>
      </p:pic>
      <p:sp>
        <p:nvSpPr>
          <p:cNvPr id="2" name="TextBox 1">
            <a:extLst>
              <a:ext uri="{FF2B5EF4-FFF2-40B4-BE49-F238E27FC236}">
                <a16:creationId xmlns:a16="http://schemas.microsoft.com/office/drawing/2014/main" id="{553BAD47-C97C-86F2-632A-4A72581A6919}"/>
              </a:ext>
            </a:extLst>
          </p:cNvPr>
          <p:cNvSpPr txBox="1"/>
          <p:nvPr/>
        </p:nvSpPr>
        <p:spPr>
          <a:xfrm>
            <a:off x="282146" y="399681"/>
            <a:ext cx="11627708" cy="707886"/>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ABRAHAM… JUSTIFIED BY WORKS</a:t>
            </a:r>
          </a:p>
        </p:txBody>
      </p:sp>
      <p:sp>
        <p:nvSpPr>
          <p:cNvPr id="3" name="TextBox 2">
            <a:extLst>
              <a:ext uri="{FF2B5EF4-FFF2-40B4-BE49-F238E27FC236}">
                <a16:creationId xmlns:a16="http://schemas.microsoft.com/office/drawing/2014/main" id="{A0356215-C931-4574-9EFF-0E5C37DDB82D}"/>
              </a:ext>
            </a:extLst>
          </p:cNvPr>
          <p:cNvSpPr txBox="1"/>
          <p:nvPr/>
        </p:nvSpPr>
        <p:spPr>
          <a:xfrm>
            <a:off x="282146" y="1107567"/>
            <a:ext cx="11627708" cy="1200329"/>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“Do you want to be shown, you foolish person, that faith apart from works is useless?” (Jas 2:20)</a:t>
            </a:r>
          </a:p>
        </p:txBody>
      </p:sp>
      <p:sp>
        <p:nvSpPr>
          <p:cNvPr id="4" name="TextBox 3">
            <a:extLst>
              <a:ext uri="{FF2B5EF4-FFF2-40B4-BE49-F238E27FC236}">
                <a16:creationId xmlns:a16="http://schemas.microsoft.com/office/drawing/2014/main" id="{F9626951-2158-1069-8A25-CDEC4A372670}"/>
              </a:ext>
            </a:extLst>
          </p:cNvPr>
          <p:cNvSpPr txBox="1"/>
          <p:nvPr/>
        </p:nvSpPr>
        <p:spPr>
          <a:xfrm>
            <a:off x="282146" y="2535177"/>
            <a:ext cx="11627708"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“Was not Abraham our father justified by works” (Jas 2:21a)</a:t>
            </a:r>
          </a:p>
        </p:txBody>
      </p:sp>
      <p:sp>
        <p:nvSpPr>
          <p:cNvPr id="5" name="TextBox 4">
            <a:extLst>
              <a:ext uri="{FF2B5EF4-FFF2-40B4-BE49-F238E27FC236}">
                <a16:creationId xmlns:a16="http://schemas.microsoft.com/office/drawing/2014/main" id="{252DBD7D-2C05-23B6-0587-8607804116B5}"/>
              </a:ext>
            </a:extLst>
          </p:cNvPr>
          <p:cNvSpPr txBox="1"/>
          <p:nvPr/>
        </p:nvSpPr>
        <p:spPr>
          <a:xfrm>
            <a:off x="282146" y="3408789"/>
            <a:ext cx="11627708" cy="1200329"/>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Justified meaning number 1 = Which Paul used in Rom 4 = to acquit or treat as righteous</a:t>
            </a:r>
          </a:p>
        </p:txBody>
      </p:sp>
      <p:sp>
        <p:nvSpPr>
          <p:cNvPr id="6" name="TextBox 5">
            <a:extLst>
              <a:ext uri="{FF2B5EF4-FFF2-40B4-BE49-F238E27FC236}">
                <a16:creationId xmlns:a16="http://schemas.microsoft.com/office/drawing/2014/main" id="{D79493AB-256E-E97A-13A4-0E8E31DCF365}"/>
              </a:ext>
            </a:extLst>
          </p:cNvPr>
          <p:cNvSpPr txBox="1"/>
          <p:nvPr/>
        </p:nvSpPr>
        <p:spPr>
          <a:xfrm>
            <a:off x="282145" y="4831229"/>
            <a:ext cx="10124597" cy="1200329"/>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Justified meaning number 2 = Which James uses = To vindicate, to show, to demonstrate as righteous</a:t>
            </a:r>
          </a:p>
        </p:txBody>
      </p:sp>
    </p:spTree>
    <p:extLst>
      <p:ext uri="{BB962C8B-B14F-4D97-AF65-F5344CB8AC3E}">
        <p14:creationId xmlns:p14="http://schemas.microsoft.com/office/powerpoint/2010/main" val="229992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99A01-0594-C778-D2AE-15F1E699543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1679A7D-D303-0FFA-0ABB-EF2E7D25C315}"/>
              </a:ext>
            </a:extLst>
          </p:cNvPr>
          <p:cNvPicPr>
            <a:picLocks noChangeAspect="1"/>
          </p:cNvPicPr>
          <p:nvPr/>
        </p:nvPicPr>
        <p:blipFill>
          <a:blip r:embed="rId3"/>
          <a:srcRect b="8772"/>
          <a:stretch/>
        </p:blipFill>
        <p:spPr>
          <a:xfrm>
            <a:off x="0" y="1"/>
            <a:ext cx="12192000" cy="6858000"/>
          </a:xfrm>
          <a:prstGeom prst="rect">
            <a:avLst/>
          </a:prstGeom>
        </p:spPr>
      </p:pic>
      <p:sp>
        <p:nvSpPr>
          <p:cNvPr id="2" name="TextBox 1">
            <a:extLst>
              <a:ext uri="{FF2B5EF4-FFF2-40B4-BE49-F238E27FC236}">
                <a16:creationId xmlns:a16="http://schemas.microsoft.com/office/drawing/2014/main" id="{94D53698-6D10-D1FA-1A45-E3E29DD00DDB}"/>
              </a:ext>
            </a:extLst>
          </p:cNvPr>
          <p:cNvSpPr txBox="1"/>
          <p:nvPr/>
        </p:nvSpPr>
        <p:spPr>
          <a:xfrm>
            <a:off x="282146" y="449064"/>
            <a:ext cx="11627708"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“When he offered up his son Isaac on the altar” (Jas 2:21b)</a:t>
            </a:r>
          </a:p>
        </p:txBody>
      </p:sp>
      <p:sp>
        <p:nvSpPr>
          <p:cNvPr id="3" name="TextBox 2">
            <a:extLst>
              <a:ext uri="{FF2B5EF4-FFF2-40B4-BE49-F238E27FC236}">
                <a16:creationId xmlns:a16="http://schemas.microsoft.com/office/drawing/2014/main" id="{9F878CE2-7615-DDD6-9940-94E9C2DC93BC}"/>
              </a:ext>
            </a:extLst>
          </p:cNvPr>
          <p:cNvSpPr txBox="1"/>
          <p:nvPr/>
        </p:nvSpPr>
        <p:spPr>
          <a:xfrm>
            <a:off x="282146" y="1923637"/>
            <a:ext cx="11627708" cy="1200329"/>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“You see that faith was active along with his works and faith was completed by his works” (Jas 2:22)</a:t>
            </a:r>
          </a:p>
        </p:txBody>
      </p:sp>
      <p:sp>
        <p:nvSpPr>
          <p:cNvPr id="5" name="TextBox 4">
            <a:extLst>
              <a:ext uri="{FF2B5EF4-FFF2-40B4-BE49-F238E27FC236}">
                <a16:creationId xmlns:a16="http://schemas.microsoft.com/office/drawing/2014/main" id="{C982ED74-7F16-9E22-008C-E9B15CC96CD8}"/>
              </a:ext>
            </a:extLst>
          </p:cNvPr>
          <p:cNvSpPr txBox="1"/>
          <p:nvPr/>
        </p:nvSpPr>
        <p:spPr>
          <a:xfrm>
            <a:off x="282146" y="3600037"/>
            <a:ext cx="11627708" cy="1200329"/>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“It is therefore faith alone which justifies, and yet the faith which justifies is never alone” – John Calvin</a:t>
            </a:r>
          </a:p>
        </p:txBody>
      </p:sp>
    </p:spTree>
    <p:extLst>
      <p:ext uri="{BB962C8B-B14F-4D97-AF65-F5344CB8AC3E}">
        <p14:creationId xmlns:p14="http://schemas.microsoft.com/office/powerpoint/2010/main" val="102177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1995</TotalTime>
  <Words>5751</Words>
  <Application>Microsoft Office PowerPoint</Application>
  <PresentationFormat>Widescreen</PresentationFormat>
  <Paragraphs>105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Harrison Gallagher</dc:creator>
  <cp:lastModifiedBy>Sue Roberts</cp:lastModifiedBy>
  <cp:revision>48</cp:revision>
  <dcterms:created xsi:type="dcterms:W3CDTF">2024-11-08T04:55:36Z</dcterms:created>
  <dcterms:modified xsi:type="dcterms:W3CDTF">2024-11-10T23:55:46Z</dcterms:modified>
</cp:coreProperties>
</file>