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7532"/>
  </p:normalViewPr>
  <p:slideViewPr>
    <p:cSldViewPr snapToGrid="0">
      <p:cViewPr varScale="1">
        <p:scale>
          <a:sx n="96" d="100"/>
          <a:sy n="96" d="100"/>
        </p:scale>
        <p:origin x="354"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8" d="100"/>
          <a:sy n="148" d="100"/>
        </p:scale>
        <p:origin x="251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6E1A40-18DE-7545-93A1-370805A189FB}"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D8D52-44AA-6D43-89ED-AE92EB83D3F8}" type="slidenum">
              <a:rPr lang="en-US" smtClean="0"/>
              <a:t>‹#›</a:t>
            </a:fld>
            <a:endParaRPr lang="en-US"/>
          </a:p>
        </p:txBody>
      </p:sp>
    </p:spTree>
    <p:extLst>
      <p:ext uri="{BB962C8B-B14F-4D97-AF65-F5344CB8AC3E}">
        <p14:creationId xmlns:p14="http://schemas.microsoft.com/office/powerpoint/2010/main" val="328651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44475"/>
            <a:ext cx="5486400" cy="3086100"/>
          </a:xfrm>
        </p:spPr>
      </p:sp>
      <p:sp>
        <p:nvSpPr>
          <p:cNvPr id="3" name="Notes Placeholder 2"/>
          <p:cNvSpPr>
            <a:spLocks noGrp="1"/>
          </p:cNvSpPr>
          <p:nvPr>
            <p:ph type="body" idx="1"/>
          </p:nvPr>
        </p:nvSpPr>
        <p:spPr>
          <a:xfrm>
            <a:off x="197603" y="3470652"/>
            <a:ext cx="6462793" cy="3600450"/>
          </a:xfrm>
        </p:spPr>
        <p:txBody>
          <a:bodyPr/>
          <a:lstStyle/>
          <a:p>
            <a:pPr marL="171450" indent="-171450">
              <a:buFont typeface="Arial" panose="020B0604020202020204" pitchFamily="34" charset="0"/>
              <a:buChar char="•"/>
            </a:pPr>
            <a:r>
              <a:rPr lang="en-US" dirty="0">
                <a:highlight>
                  <a:srgbClr val="00FFFF"/>
                </a:highlight>
              </a:rPr>
              <a:t>Good morning everyone. I trust you are all doing well</a:t>
            </a:r>
          </a:p>
          <a:p>
            <a:pPr marL="171450" indent="-171450">
              <a:buFont typeface="Arial" panose="020B0604020202020204" pitchFamily="34" charset="0"/>
              <a:buChar char="•"/>
            </a:pPr>
            <a:r>
              <a:rPr lang="en-US" dirty="0"/>
              <a:t>Well today we carry on with our sermon series in James, with today being sermon number 2</a:t>
            </a:r>
          </a:p>
          <a:p>
            <a:pPr marL="171450" indent="-171450">
              <a:buFont typeface="Arial" panose="020B0604020202020204" pitchFamily="34" charset="0"/>
              <a:buChar char="•"/>
            </a:pPr>
            <a:r>
              <a:rPr lang="en-US" dirty="0"/>
              <a:t>Last week Greg introduced our sermon series and finished on verse 12 of chapter 1</a:t>
            </a:r>
          </a:p>
          <a:p>
            <a:pPr marL="171450" indent="-171450">
              <a:buFont typeface="Arial" panose="020B0604020202020204" pitchFamily="34" charset="0"/>
              <a:buChar char="•"/>
            </a:pPr>
            <a:r>
              <a:rPr lang="en-US" dirty="0">
                <a:highlight>
                  <a:srgbClr val="00FFFF"/>
                </a:highlight>
              </a:rPr>
              <a:t>But I think it is helpful for the context of today’s sermon to begin my sermon from verse 12 because it is </a:t>
            </a:r>
            <a:r>
              <a:rPr lang="en-US">
                <a:highlight>
                  <a:srgbClr val="00FFFF"/>
                </a:highlight>
              </a:rPr>
              <a:t>the connecting </a:t>
            </a:r>
            <a:r>
              <a:rPr lang="en-US" dirty="0">
                <a:highlight>
                  <a:srgbClr val="00FFFF"/>
                </a:highlight>
              </a:rPr>
              <a:t>verse between these 2 sections</a:t>
            </a:r>
          </a:p>
          <a:p>
            <a:pPr marL="171450" indent="-171450">
              <a:buFont typeface="Arial" panose="020B0604020202020204" pitchFamily="34" charset="0"/>
              <a:buChar char="•"/>
            </a:pPr>
            <a:r>
              <a:rPr lang="en-US" dirty="0"/>
              <a:t>But my prayer and my hope for you all, as it has been for me, is that we would see from these passages, firstly that God is good, that He walks with us through our trials, that we may persevere until the end</a:t>
            </a:r>
          </a:p>
          <a:p>
            <a:pPr marL="171450" indent="-171450">
              <a:buFont typeface="Arial" panose="020B0604020202020204" pitchFamily="34" charset="0"/>
              <a:buChar char="•"/>
            </a:pPr>
            <a:r>
              <a:rPr lang="en-US" dirty="0">
                <a:highlight>
                  <a:srgbClr val="00FFFF"/>
                </a:highlight>
              </a:rPr>
              <a:t>And also, that in this text we will see, that unlike what Martin Luther believed, James does not advocate for a works-based righteousness but one that is entirely the work and will of God</a:t>
            </a:r>
          </a:p>
          <a:p>
            <a:pPr marL="171450" indent="-171450">
              <a:buFont typeface="Arial" panose="020B0604020202020204" pitchFamily="34" charset="0"/>
              <a:buChar char="•"/>
            </a:pPr>
            <a:r>
              <a:rPr lang="en-US" dirty="0"/>
              <a:t>So let’s get into it</a:t>
            </a:r>
          </a:p>
        </p:txBody>
      </p:sp>
      <p:sp>
        <p:nvSpPr>
          <p:cNvPr id="4" name="Slide Number Placeholder 3"/>
          <p:cNvSpPr>
            <a:spLocks noGrp="1"/>
          </p:cNvSpPr>
          <p:nvPr>
            <p:ph type="sldNum" sz="quarter" idx="5"/>
          </p:nvPr>
        </p:nvSpPr>
        <p:spPr/>
        <p:txBody>
          <a:bodyPr/>
          <a:lstStyle/>
          <a:p>
            <a:fld id="{35ED8D52-44AA-6D43-89ED-AE92EB83D3F8}" type="slidenum">
              <a:rPr lang="en-US" smtClean="0"/>
              <a:t>1</a:t>
            </a:fld>
            <a:endParaRPr lang="en-US"/>
          </a:p>
        </p:txBody>
      </p:sp>
    </p:spTree>
    <p:extLst>
      <p:ext uri="{BB962C8B-B14F-4D97-AF65-F5344CB8AC3E}">
        <p14:creationId xmlns:p14="http://schemas.microsoft.com/office/powerpoint/2010/main" val="3093717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274638"/>
            <a:ext cx="5486400" cy="3086100"/>
          </a:xfrm>
        </p:spPr>
      </p:sp>
      <p:sp>
        <p:nvSpPr>
          <p:cNvPr id="3" name="Notes Placeholder 2"/>
          <p:cNvSpPr>
            <a:spLocks noGrp="1"/>
          </p:cNvSpPr>
          <p:nvPr>
            <p:ph type="body" idx="1"/>
          </p:nvPr>
        </p:nvSpPr>
        <p:spPr>
          <a:xfrm>
            <a:off x="201155" y="3641133"/>
            <a:ext cx="6493790" cy="3600450"/>
          </a:xfrm>
        </p:spPr>
        <p:txBody>
          <a:bodyPr/>
          <a:lstStyle/>
          <a:p>
            <a:pPr marL="171450" indent="-171450">
              <a:buFont typeface="Arial" panose="020B0604020202020204" pitchFamily="34" charset="0"/>
              <a:buChar char="•"/>
            </a:pPr>
            <a:r>
              <a:rPr lang="en-US" sz="1200" b="0" dirty="0">
                <a:highlight>
                  <a:srgbClr val="00FF00"/>
                </a:highlight>
                <a:latin typeface="Calibri" panose="020F0502020204030204" pitchFamily="34" charset="0"/>
                <a:cs typeface="Calibri" panose="020F0502020204030204" pitchFamily="34" charset="0"/>
              </a:rPr>
              <a:t>A man who is born again, or regenerated, believes that Jesus Christ is the only </a:t>
            </a:r>
            <a:r>
              <a:rPr lang="en-US" sz="1200" b="0" dirty="0" err="1">
                <a:highlight>
                  <a:srgbClr val="00FF00"/>
                </a:highlight>
                <a:latin typeface="Calibri" panose="020F0502020204030204" pitchFamily="34" charset="0"/>
                <a:cs typeface="Calibri" panose="020F0502020204030204" pitchFamily="34" charset="0"/>
              </a:rPr>
              <a:t>Saviour</a:t>
            </a:r>
            <a:r>
              <a:rPr lang="en-US" sz="1200" b="0" dirty="0">
                <a:highlight>
                  <a:srgbClr val="00FF00"/>
                </a:highlight>
                <a:latin typeface="Calibri" panose="020F0502020204030204" pitchFamily="34" charset="0"/>
                <a:cs typeface="Calibri" panose="020F0502020204030204" pitchFamily="34" charset="0"/>
              </a:rPr>
              <a:t> who can pardon his soul. In himself he sees nothing but unworthiness. But he has full confidence in Christ, and trusting in Him, he believes that his sins are all forgiven. He believes that, for the sake of Christ's finished work and death on the Cross, he is reckoned righteous in God's sight…He may have fears and doubts. He may sometimes tell you that he feels as if he had no faith at all. But ask him if he is willing to trust in anything instead of Christ, and see what he will say. Ask him if he will rest his hope of eternal life on his own goodness, his own works, his prayers, his minister, or his church, and listen to his reply. Are you born again? – J.C. Ryle</a:t>
            </a:r>
          </a:p>
          <a:p>
            <a:pPr marL="171450" indent="-171450">
              <a:buFont typeface="Arial" panose="020B0604020202020204" pitchFamily="34" charset="0"/>
              <a:buChar char="•"/>
            </a:pPr>
            <a:r>
              <a:rPr lang="en-US" dirty="0"/>
              <a:t>If today, you don’t know Jesus Christ as Lord and </a:t>
            </a:r>
            <a:r>
              <a:rPr lang="en-US" dirty="0" err="1"/>
              <a:t>Saviour</a:t>
            </a:r>
            <a:r>
              <a:rPr lang="en-US" dirty="0"/>
              <a:t>, turn from your sins and believe in Jesus Christ, acknowledging that apart from him you have no hope of finding forgiveness for your sins. </a:t>
            </a:r>
          </a:p>
          <a:p>
            <a:pPr marL="171450" indent="-171450">
              <a:buFont typeface="Arial" panose="020B0604020202020204" pitchFamily="34" charset="0"/>
              <a:buChar char="•"/>
            </a:pPr>
            <a:r>
              <a:rPr lang="en-US" dirty="0"/>
              <a:t>Trust only in Christ and your answer to that question can be yes, I am born again, I am loved by God, and the crown of life awaits you, eternal life awaits you</a:t>
            </a:r>
          </a:p>
          <a:p>
            <a:pPr marL="171450" indent="-171450">
              <a:buFont typeface="Arial" panose="020B0604020202020204" pitchFamily="34" charset="0"/>
              <a:buChar char="•"/>
            </a:pPr>
            <a:r>
              <a:rPr lang="en-US" dirty="0">
                <a:highlight>
                  <a:srgbClr val="00FFFF"/>
                </a:highlight>
              </a:rPr>
              <a:t>If you are a Christian, if you have been born again, then let all that is within you praise His holy name for eternal life is assured, all the blessings of being in Christ Jesus belong to you</a:t>
            </a:r>
          </a:p>
          <a:p>
            <a:pPr marL="171450" indent="-171450">
              <a:buFont typeface="Arial" panose="020B0604020202020204" pitchFamily="34" charset="0"/>
              <a:buChar char="•"/>
            </a:pPr>
            <a:r>
              <a:rPr lang="en-US" dirty="0">
                <a:highlight>
                  <a:srgbClr val="00FFFF"/>
                </a:highlight>
              </a:rPr>
              <a:t>Continue for all the days of your life to trust only in Christ, forsaking the world and clinging only to Jesus</a:t>
            </a:r>
          </a:p>
          <a:p>
            <a:pPr marL="171450" indent="-171450">
              <a:buFont typeface="Arial" panose="020B0604020202020204" pitchFamily="34" charset="0"/>
              <a:buChar char="•"/>
            </a:pPr>
            <a:r>
              <a:rPr lang="en-US" dirty="0"/>
              <a:t>Let’s pray</a:t>
            </a:r>
          </a:p>
        </p:txBody>
      </p:sp>
      <p:sp>
        <p:nvSpPr>
          <p:cNvPr id="4" name="Slide Number Placeholder 3"/>
          <p:cNvSpPr>
            <a:spLocks noGrp="1"/>
          </p:cNvSpPr>
          <p:nvPr>
            <p:ph type="sldNum" sz="quarter" idx="5"/>
          </p:nvPr>
        </p:nvSpPr>
        <p:spPr/>
        <p:txBody>
          <a:bodyPr/>
          <a:lstStyle/>
          <a:p>
            <a:fld id="{35ED8D52-44AA-6D43-89ED-AE92EB83D3F8}" type="slidenum">
              <a:rPr lang="en-US" smtClean="0"/>
              <a:t>10</a:t>
            </a:fld>
            <a:endParaRPr lang="en-US"/>
          </a:p>
        </p:txBody>
      </p:sp>
    </p:spTree>
    <p:extLst>
      <p:ext uri="{BB962C8B-B14F-4D97-AF65-F5344CB8AC3E}">
        <p14:creationId xmlns:p14="http://schemas.microsoft.com/office/powerpoint/2010/main" val="382516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54983" y="3687627"/>
            <a:ext cx="6571281" cy="5301389"/>
          </a:xfrm>
        </p:spPr>
        <p:txBody>
          <a:bodyPr/>
          <a:lstStyle/>
          <a:p>
            <a:pPr marL="171450" indent="-171450">
              <a:buFont typeface="Arial" panose="020B0604020202020204" pitchFamily="34" charset="0"/>
              <a:buChar char="•"/>
            </a:pPr>
            <a:r>
              <a:rPr lang="en-US" dirty="0">
                <a:highlight>
                  <a:srgbClr val="FFFF00"/>
                </a:highlight>
              </a:rPr>
              <a:t>“Blessed is the man who remains steadfast under trial” (James 1:12a)</a:t>
            </a:r>
            <a:br>
              <a:rPr lang="en-US" dirty="0"/>
            </a:br>
            <a:r>
              <a:rPr lang="en-US" dirty="0"/>
              <a:t>- This verse right here is a </a:t>
            </a:r>
            <a:r>
              <a:rPr lang="en-US" dirty="0" err="1"/>
              <a:t>beautitude</a:t>
            </a:r>
            <a:r>
              <a:rPr lang="en-US" dirty="0"/>
              <a:t> </a:t>
            </a:r>
            <a:br>
              <a:rPr lang="en-US" dirty="0"/>
            </a:br>
            <a:r>
              <a:rPr lang="en-US" dirty="0"/>
              <a:t>- For we as believers as followers of Christ, are considered blessed, should be happy, will be fulfilled as we persist through trials</a:t>
            </a:r>
            <a:br>
              <a:rPr lang="en-US" dirty="0"/>
            </a:br>
            <a:r>
              <a:rPr lang="en-US" dirty="0">
                <a:highlight>
                  <a:srgbClr val="00FFFF"/>
                </a:highlight>
              </a:rPr>
              <a:t>- The world will often frown upon trials, it considers suffering to be a bad thing. </a:t>
            </a:r>
            <a:br>
              <a:rPr lang="en-US" dirty="0"/>
            </a:br>
            <a:r>
              <a:rPr lang="en-US" dirty="0"/>
              <a:t>- But notice it doesn’t say, ‘Blessed are those who never endure trials, or are never tempted’, for then you must be really loved by God</a:t>
            </a:r>
            <a:br>
              <a:rPr lang="en-US" dirty="0"/>
            </a:br>
            <a:r>
              <a:rPr lang="en-US" dirty="0">
                <a:highlight>
                  <a:srgbClr val="00FFFF"/>
                </a:highlight>
              </a:rPr>
              <a:t>- Those who endure the trials of this life for the sake of Christ should count it all pure joy</a:t>
            </a:r>
            <a:br>
              <a:rPr lang="en-US" dirty="0"/>
            </a:br>
            <a:r>
              <a:rPr lang="en-US" dirty="0"/>
              <a:t>- Should consider themselves blessed, but why should we consider ourselves blessed…</a:t>
            </a:r>
          </a:p>
          <a:p>
            <a:pPr marL="171450" indent="-171450">
              <a:buFont typeface="Arial" panose="020B0604020202020204" pitchFamily="34" charset="0"/>
              <a:buChar char="•"/>
            </a:pPr>
            <a:r>
              <a:rPr lang="en-US" dirty="0">
                <a:highlight>
                  <a:srgbClr val="FFFF00"/>
                </a:highlight>
              </a:rPr>
              <a:t>”for when he has stood the test he will receive the crown of life” (James 1:12b)</a:t>
            </a:r>
            <a:br>
              <a:rPr lang="en-US" dirty="0"/>
            </a:br>
            <a:r>
              <a:rPr lang="en-US" dirty="0"/>
              <a:t>- James is pointing to a future day when we stand before God after having endured all the trials of life as result of God working in and through us</a:t>
            </a:r>
            <a:br>
              <a:rPr lang="en-US" dirty="0"/>
            </a:br>
            <a:r>
              <a:rPr lang="en-US" dirty="0"/>
              <a:t>- James isn’t saying every time we endure any individual trial, but he is pointing to when Jesus comes back and we have endured all of life’s trials</a:t>
            </a:r>
            <a:br>
              <a:rPr lang="en-US" dirty="0"/>
            </a:br>
            <a:r>
              <a:rPr lang="en-US" dirty="0">
                <a:highlight>
                  <a:srgbClr val="00FFFF"/>
                </a:highlight>
              </a:rPr>
              <a:t>- We endure for what the crown represents, for this crown of life, is eternal life spent with our Lord and </a:t>
            </a:r>
            <a:r>
              <a:rPr lang="en-US" dirty="0" err="1">
                <a:highlight>
                  <a:srgbClr val="00FFFF"/>
                </a:highlight>
              </a:rPr>
              <a:t>Saviour</a:t>
            </a:r>
            <a:br>
              <a:rPr lang="en-US" dirty="0"/>
            </a:br>
            <a:r>
              <a:rPr lang="en-US" dirty="0"/>
              <a:t>- The one who has journeyed with us, and picked us up, the one who has spurred us on in order that we may endure all of life’s trials</a:t>
            </a:r>
            <a:br>
              <a:rPr lang="en-US" dirty="0"/>
            </a:br>
            <a:r>
              <a:rPr lang="en-US" dirty="0"/>
              <a:t>- But perhaps you are wondering, what assurance do we have of receiving this crown of life,</a:t>
            </a:r>
            <a:br>
              <a:rPr lang="en-US" dirty="0"/>
            </a:br>
            <a:r>
              <a:rPr lang="en-US" dirty="0">
                <a:highlight>
                  <a:srgbClr val="00FFFF"/>
                </a:highlight>
              </a:rPr>
              <a:t>- Because we know that we cannot hope to get through this life unstained and untainted by sin, enduring every single trial perfectly, it’s an impossibility because of our fallen nature</a:t>
            </a:r>
            <a:br>
              <a:rPr lang="en-US" dirty="0"/>
            </a:br>
            <a:r>
              <a:rPr lang="en-US" dirty="0"/>
              <a:t>- James goes on to say that this is the crown of life…</a:t>
            </a:r>
          </a:p>
          <a:p>
            <a:pPr marL="171450" indent="-171450">
              <a:buFont typeface="Arial" panose="020B0604020202020204" pitchFamily="34" charset="0"/>
              <a:buChar char="•"/>
            </a:pPr>
            <a:r>
              <a:rPr lang="en-US" dirty="0">
                <a:highlight>
                  <a:srgbClr val="FFFF00"/>
                </a:highlight>
              </a:rPr>
              <a:t>“which God has promised to those who love him” (James 1:12c)</a:t>
            </a:r>
            <a:br>
              <a:rPr lang="en-US" dirty="0"/>
            </a:br>
            <a:r>
              <a:rPr lang="en-US" dirty="0"/>
              <a:t>- We have assurance of this crown because God has promised it to those who love Him, of whom we only love because He first loved us</a:t>
            </a:r>
            <a:br>
              <a:rPr lang="en-US" dirty="0"/>
            </a:br>
            <a:r>
              <a:rPr lang="en-US" dirty="0"/>
              <a:t>- And because this is a promise from God, and we know that God is faithful, if you are a true, born-again Christian here today</a:t>
            </a:r>
            <a:br>
              <a:rPr lang="en-US" dirty="0"/>
            </a:br>
            <a:r>
              <a:rPr lang="en-US" dirty="0">
                <a:highlight>
                  <a:srgbClr val="00FFFF"/>
                </a:highlight>
              </a:rPr>
              <a:t>- You will persevere because He who began a good work in you will finish it</a:t>
            </a:r>
            <a:br>
              <a:rPr lang="en-US" dirty="0"/>
            </a:br>
            <a:r>
              <a:rPr lang="en-US" dirty="0"/>
              <a:t>- You will persevere because the primary source of your endurance is the gospel by which you were saved</a:t>
            </a:r>
            <a:br>
              <a:rPr lang="en-US" dirty="0"/>
            </a:br>
            <a:r>
              <a:rPr lang="en-US" dirty="0"/>
              <a:t>- George Whitfield, who was an evangelist and played an essential role in the The Great Awakening </a:t>
            </a:r>
            <a:br>
              <a:rPr lang="en-US" dirty="0"/>
            </a:br>
            <a:r>
              <a:rPr lang="en-US" dirty="0"/>
              <a:t>- Which was the revival of the 1700’s, once said this,</a:t>
            </a:r>
            <a:r>
              <a:rPr lang="en-US" dirty="0">
                <a:highlight>
                  <a:srgbClr val="00FF00"/>
                </a:highlight>
              </a:rPr>
              <a:t> “All trials are for 2 purposes, that we may be better acquainted with our own wicked hearts, and that we may be better acquainted with our own beloved </a:t>
            </a:r>
            <a:r>
              <a:rPr lang="en-US" dirty="0" err="1">
                <a:highlight>
                  <a:srgbClr val="00FF00"/>
                </a:highlight>
              </a:rPr>
              <a:t>Saviour</a:t>
            </a:r>
            <a:r>
              <a:rPr lang="en-US" dirty="0">
                <a:highlight>
                  <a:srgbClr val="00FF00"/>
                </a:highlight>
              </a:rPr>
              <a:t>”</a:t>
            </a:r>
            <a:br>
              <a:rPr lang="en-US" dirty="0"/>
            </a:br>
            <a:r>
              <a:rPr lang="en-US" dirty="0"/>
              <a:t>- For it is in the furnace that God’s love will never seem more dear to us, and create a greater desire in our own hearts to walk a life of obedience to Him</a:t>
            </a:r>
          </a:p>
        </p:txBody>
      </p:sp>
      <p:sp>
        <p:nvSpPr>
          <p:cNvPr id="4" name="Slide Number Placeholder 3"/>
          <p:cNvSpPr>
            <a:spLocks noGrp="1"/>
          </p:cNvSpPr>
          <p:nvPr>
            <p:ph type="sldNum" sz="quarter" idx="5"/>
          </p:nvPr>
        </p:nvSpPr>
        <p:spPr/>
        <p:txBody>
          <a:bodyPr/>
          <a:lstStyle/>
          <a:p>
            <a:fld id="{35ED8D52-44AA-6D43-89ED-AE92EB83D3F8}" type="slidenum">
              <a:rPr lang="en-US" smtClean="0"/>
              <a:t>2</a:t>
            </a:fld>
            <a:endParaRPr lang="en-US" dirty="0"/>
          </a:p>
        </p:txBody>
      </p:sp>
    </p:spTree>
    <p:extLst>
      <p:ext uri="{BB962C8B-B14F-4D97-AF65-F5344CB8AC3E}">
        <p14:creationId xmlns:p14="http://schemas.microsoft.com/office/powerpoint/2010/main" val="50797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4638"/>
            <a:ext cx="5486400" cy="3086100"/>
          </a:xfrm>
        </p:spPr>
      </p:sp>
      <p:sp>
        <p:nvSpPr>
          <p:cNvPr id="3" name="Notes Placeholder 2"/>
          <p:cNvSpPr>
            <a:spLocks noGrp="1"/>
          </p:cNvSpPr>
          <p:nvPr>
            <p:ph type="body" idx="1"/>
          </p:nvPr>
        </p:nvSpPr>
        <p:spPr>
          <a:xfrm>
            <a:off x="166606" y="3563641"/>
            <a:ext cx="6524787" cy="5305721"/>
          </a:xfrm>
        </p:spPr>
        <p:txBody>
          <a:bodyPr/>
          <a:lstStyle/>
          <a:p>
            <a:pPr marL="171450" indent="-171450">
              <a:buFont typeface="Arial" panose="020B0604020202020204" pitchFamily="34" charset="0"/>
              <a:buChar char="•"/>
            </a:pPr>
            <a:r>
              <a:rPr lang="en-US" dirty="0">
                <a:highlight>
                  <a:srgbClr val="FFFF00"/>
                </a:highlight>
              </a:rPr>
              <a:t>Many in the world look at the Christian life and the idea of enduring trials as ‘missing out on life’</a:t>
            </a:r>
            <a:br>
              <a:rPr lang="en-US" dirty="0"/>
            </a:br>
            <a:r>
              <a:rPr lang="en-US" dirty="0"/>
              <a:t>- Many look at Christians and wonder why we bother, why not opt out for a little while, loosen up, enjoy ourselves for a little bit</a:t>
            </a:r>
            <a:br>
              <a:rPr lang="en-US" dirty="0"/>
            </a:br>
            <a:r>
              <a:rPr lang="en-US" dirty="0">
                <a:highlight>
                  <a:srgbClr val="00FFFF"/>
                </a:highlight>
              </a:rPr>
              <a:t>- I’m sure many looked at Paul, Peter, Silas, Barnabas, and Stephen, who were being mocked, ridiculed, imprisoned, whipped, stoned, cast out of towns, shipwrecked, and killed, all for the sake of the gospel and wondered why they did it, why they kept going</a:t>
            </a:r>
            <a:br>
              <a:rPr lang="en-US" dirty="0"/>
            </a:br>
            <a:r>
              <a:rPr lang="en-US" dirty="0"/>
              <a:t>- And the authorities would often give them a way out if they would but stop preaching the gospel</a:t>
            </a:r>
            <a:br>
              <a:rPr lang="en-US" dirty="0"/>
            </a:br>
            <a:r>
              <a:rPr lang="en-US" dirty="0"/>
              <a:t>- But what the authorities and people at the time failed to see is that…</a:t>
            </a:r>
          </a:p>
          <a:p>
            <a:pPr marL="171450" indent="-171450">
              <a:buFont typeface="Arial" panose="020B0604020202020204" pitchFamily="34" charset="0"/>
              <a:buChar char="•"/>
            </a:pPr>
            <a:r>
              <a:rPr lang="en-US" dirty="0">
                <a:highlight>
                  <a:srgbClr val="FFFF00"/>
                </a:highlight>
              </a:rPr>
              <a:t>It is as we go through these trials, and press deeper than we ever have into Christ, that we become more like Christ</a:t>
            </a:r>
            <a:br>
              <a:rPr lang="en-US" dirty="0"/>
            </a:br>
            <a:r>
              <a:rPr lang="en-US" dirty="0"/>
              <a:t>- We suffer and endure all that comes our way because God sent Christ to earth to become the God-man, our </a:t>
            </a:r>
            <a:r>
              <a:rPr lang="en-US" dirty="0" err="1"/>
              <a:t>Saviour</a:t>
            </a:r>
            <a:br>
              <a:rPr lang="en-US" dirty="0"/>
            </a:br>
            <a:r>
              <a:rPr lang="en-US" dirty="0"/>
              <a:t>- We suffer and endure because of all that Jesus did, because we lived lives of rebellion, choosing to go against God’s intended purpose for us</a:t>
            </a:r>
            <a:br>
              <a:rPr lang="en-US" dirty="0"/>
            </a:br>
            <a:r>
              <a:rPr lang="en-US" dirty="0">
                <a:highlight>
                  <a:srgbClr val="00FFFF"/>
                </a:highlight>
              </a:rPr>
              <a:t>- And it was me who should have died on that cross becoming a curse, and yet Christ willingly went to the cross in my place, enduring the wrath of God almighty</a:t>
            </a:r>
            <a:br>
              <a:rPr lang="en-US" dirty="0"/>
            </a:br>
            <a:r>
              <a:rPr lang="en-US" dirty="0"/>
              <a:t>- So that I could experience God’s mercy, and grace, and forgiveness, in order that I could be reconciled to God</a:t>
            </a:r>
            <a:br>
              <a:rPr lang="en-US" dirty="0"/>
            </a:br>
            <a:r>
              <a:rPr lang="en-US" dirty="0"/>
              <a:t>- We suffer and endure because we have the guarantee of eternal life, because Christ rose from the grave and now sits at the right hand of the Father</a:t>
            </a:r>
          </a:p>
          <a:p>
            <a:pPr marL="171450" indent="-171450">
              <a:buFont typeface="Arial" panose="020B0604020202020204" pitchFamily="34" charset="0"/>
              <a:buChar char="•"/>
            </a:pPr>
            <a:r>
              <a:rPr lang="en-US" dirty="0">
                <a:highlight>
                  <a:srgbClr val="FFFF00"/>
                </a:highlight>
              </a:rPr>
              <a:t>“They cast their crowns before the throne, saying, “Worthy are you, our Lord and God, to receive glory and </a:t>
            </a:r>
            <a:r>
              <a:rPr lang="en-US" dirty="0" err="1">
                <a:highlight>
                  <a:srgbClr val="FFFF00"/>
                </a:highlight>
              </a:rPr>
              <a:t>honour</a:t>
            </a:r>
            <a:r>
              <a:rPr lang="en-US" dirty="0">
                <a:highlight>
                  <a:srgbClr val="FFFF00"/>
                </a:highlight>
              </a:rPr>
              <a:t> and power” (Rev 4:10-11c)</a:t>
            </a:r>
            <a:br>
              <a:rPr lang="en-US" dirty="0"/>
            </a:br>
            <a:r>
              <a:rPr lang="en-US" dirty="0"/>
              <a:t>- On a couple occasions Colin has discussed this particular verse in our mentor meetings, and it is always a humbling and touching reminder to me</a:t>
            </a:r>
            <a:br>
              <a:rPr lang="en-US" dirty="0"/>
            </a:br>
            <a:r>
              <a:rPr lang="en-US" dirty="0">
                <a:highlight>
                  <a:srgbClr val="00FFFF"/>
                </a:highlight>
              </a:rPr>
              <a:t>- The context is talking about the twenty-four elders casting their crowns before God, but I believe there is a sense that this will be us with the crown of life which God places on our head</a:t>
            </a:r>
            <a:br>
              <a:rPr lang="en-US" dirty="0"/>
            </a:br>
            <a:r>
              <a:rPr lang="en-US" dirty="0"/>
              <a:t>- We will cast it before the feet of God saying, I am not worthy of this, everything that I did in this life worthy of glory and </a:t>
            </a:r>
            <a:r>
              <a:rPr lang="en-US" dirty="0" err="1"/>
              <a:t>honour</a:t>
            </a:r>
            <a:r>
              <a:rPr lang="en-US" dirty="0"/>
              <a:t>, doesn’t belong to me</a:t>
            </a:r>
            <a:br>
              <a:rPr lang="en-US" dirty="0"/>
            </a:br>
            <a:r>
              <a:rPr lang="en-US" dirty="0"/>
              <a:t>- But it belongs to God, all the glory belongs to Him</a:t>
            </a:r>
            <a:br>
              <a:rPr lang="en-US" dirty="0"/>
            </a:br>
            <a:endParaRPr lang="en-US" dirty="0"/>
          </a:p>
        </p:txBody>
      </p:sp>
      <p:sp>
        <p:nvSpPr>
          <p:cNvPr id="4" name="Slide Number Placeholder 3"/>
          <p:cNvSpPr>
            <a:spLocks noGrp="1"/>
          </p:cNvSpPr>
          <p:nvPr>
            <p:ph type="sldNum" sz="quarter" idx="5"/>
          </p:nvPr>
        </p:nvSpPr>
        <p:spPr/>
        <p:txBody>
          <a:bodyPr/>
          <a:lstStyle/>
          <a:p>
            <a:fld id="{35ED8D52-44AA-6D43-89ED-AE92EB83D3F8}" type="slidenum">
              <a:rPr lang="en-US" smtClean="0"/>
              <a:t>3</a:t>
            </a:fld>
            <a:endParaRPr lang="en-US"/>
          </a:p>
        </p:txBody>
      </p:sp>
    </p:spTree>
    <p:extLst>
      <p:ext uri="{BB962C8B-B14F-4D97-AF65-F5344CB8AC3E}">
        <p14:creationId xmlns:p14="http://schemas.microsoft.com/office/powerpoint/2010/main" val="280274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2725"/>
            <a:ext cx="5486400" cy="3086100"/>
          </a:xfrm>
        </p:spPr>
      </p:sp>
      <p:sp>
        <p:nvSpPr>
          <p:cNvPr id="3" name="Notes Placeholder 2"/>
          <p:cNvSpPr>
            <a:spLocks noGrp="1"/>
          </p:cNvSpPr>
          <p:nvPr>
            <p:ph type="body" idx="1"/>
          </p:nvPr>
        </p:nvSpPr>
        <p:spPr>
          <a:xfrm>
            <a:off x="170481" y="3517145"/>
            <a:ext cx="6493789" cy="5301391"/>
          </a:xfrm>
        </p:spPr>
        <p:txBody>
          <a:bodyPr/>
          <a:lstStyle/>
          <a:p>
            <a:pPr marL="171450" indent="-171450">
              <a:buFont typeface="Arial" panose="020B0604020202020204" pitchFamily="34" charset="0"/>
              <a:buChar char="•"/>
            </a:pPr>
            <a:r>
              <a:rPr lang="en-US" dirty="0">
                <a:highlight>
                  <a:srgbClr val="FFFF00"/>
                </a:highlight>
              </a:rPr>
              <a:t>”Let no one say when he is being tempted, “I am being tempted by God” (James 1:13a)</a:t>
            </a:r>
            <a:br>
              <a:rPr lang="en-US" dirty="0"/>
            </a:br>
            <a:r>
              <a:rPr lang="en-US" dirty="0"/>
              <a:t>- Where it says, ‘when he is being tempted’, in the Greek that is in the present tense</a:t>
            </a:r>
            <a:br>
              <a:rPr lang="en-US" dirty="0"/>
            </a:br>
            <a:r>
              <a:rPr lang="en-US" dirty="0"/>
              <a:t>- Which means that we dare not blame God even while we are right in the middle of giving into the lusts of our flesh, while we are in the process of fighting our battles</a:t>
            </a:r>
            <a:br>
              <a:rPr lang="en-US" dirty="0"/>
            </a:br>
            <a:r>
              <a:rPr lang="en-US" dirty="0">
                <a:highlight>
                  <a:srgbClr val="00FFFF"/>
                </a:highlight>
              </a:rPr>
              <a:t>- While we are in the process of being tempted let no one blame God, is what this is saying</a:t>
            </a:r>
            <a:br>
              <a:rPr lang="en-US" dirty="0"/>
            </a:br>
            <a:r>
              <a:rPr lang="en-US" dirty="0"/>
              <a:t>- And yet we know that humans love to play the blame game. </a:t>
            </a:r>
            <a:br>
              <a:rPr lang="en-US" dirty="0"/>
            </a:br>
            <a:r>
              <a:rPr lang="en-US" dirty="0"/>
              <a:t>- Think back to Genesis 3 when Adam and Eve sinned, and through their disobedience, sin and death entered the world</a:t>
            </a:r>
            <a:br>
              <a:rPr lang="en-US" dirty="0"/>
            </a:br>
            <a:r>
              <a:rPr lang="en-US" dirty="0">
                <a:highlight>
                  <a:srgbClr val="00FFFF"/>
                </a:highlight>
              </a:rPr>
              <a:t>- Adam in verse 12, having been approached by God, has the audacity to say to God, </a:t>
            </a:r>
            <a:r>
              <a:rPr lang="en-US" b="1" dirty="0">
                <a:highlight>
                  <a:srgbClr val="00FFFF"/>
                </a:highlight>
              </a:rPr>
              <a:t>“The woman whom you gave to be with me, she gave me the fruit of the tree and I ate.”</a:t>
            </a:r>
            <a:br>
              <a:rPr lang="en-US" dirty="0"/>
            </a:br>
            <a:r>
              <a:rPr lang="en-US" dirty="0"/>
              <a:t>- And when God questioned Eve, she said, </a:t>
            </a:r>
            <a:r>
              <a:rPr lang="en-US" b="1" dirty="0"/>
              <a:t>“The serpent deceived me, and I ate”. </a:t>
            </a:r>
            <a:r>
              <a:rPr lang="en-US" dirty="0"/>
              <a:t>Basically saying to God it was the creature you created</a:t>
            </a:r>
            <a:br>
              <a:rPr lang="en-US" dirty="0"/>
            </a:br>
            <a:r>
              <a:rPr lang="en-US" dirty="0"/>
              <a:t>- Rather than taking responsibility and being held accountable for their actions, they shifted the blame to God, saying it was His fault</a:t>
            </a:r>
            <a:br>
              <a:rPr lang="en-US" dirty="0"/>
            </a:br>
            <a:r>
              <a:rPr lang="en-US" dirty="0">
                <a:highlight>
                  <a:srgbClr val="00FFFF"/>
                </a:highlight>
              </a:rPr>
              <a:t>- But we do the exact same thing don’t we. We blame the circumstances around us, the environment God has placed us in</a:t>
            </a:r>
            <a:br>
              <a:rPr lang="en-US" dirty="0"/>
            </a:br>
            <a:r>
              <a:rPr lang="en-US" dirty="0"/>
              <a:t>- We will blame God for making us a certain way. For making us with certain inner passions</a:t>
            </a:r>
            <a:br>
              <a:rPr lang="en-US" dirty="0"/>
            </a:br>
            <a:r>
              <a:rPr lang="en-US" dirty="0"/>
              <a:t>- We will say or think things like, “God created me with anger issues, it’s His fault. God created me with a desire for more than one woman, it’s His fault. </a:t>
            </a:r>
            <a:br>
              <a:rPr lang="en-US" dirty="0"/>
            </a:br>
            <a:r>
              <a:rPr lang="en-US" dirty="0">
                <a:highlight>
                  <a:srgbClr val="00FFFF"/>
                </a:highlight>
              </a:rPr>
              <a:t>- God created me stubborn, that’s why I struggle with forgiveness</a:t>
            </a:r>
            <a:br>
              <a:rPr lang="en-US" dirty="0"/>
            </a:br>
            <a:r>
              <a:rPr lang="en-US" dirty="0"/>
              <a:t>- God created me with an attraction to the same gender. It’s his fault”</a:t>
            </a:r>
            <a:br>
              <a:rPr lang="en-US" dirty="0"/>
            </a:br>
            <a:r>
              <a:rPr lang="en-US" dirty="0"/>
              <a:t>- Or what’s even worse now, is rather than blaming God. People say well God doesn’t make mistakes, and He made me this way, so I guess this sinful act must now be a good thing</a:t>
            </a:r>
            <a:br>
              <a:rPr lang="en-US" dirty="0"/>
            </a:br>
            <a:r>
              <a:rPr lang="en-US" dirty="0">
                <a:highlight>
                  <a:srgbClr val="00FFFF"/>
                </a:highlight>
              </a:rPr>
              <a:t>- And yet how dare we accuse God of creating us with a sinful intent, which was wrong to begin with, and then say that God celebrates the sin that we commit.</a:t>
            </a:r>
            <a:br>
              <a:rPr lang="en-US" dirty="0"/>
            </a:br>
            <a:r>
              <a:rPr lang="en-US" dirty="0"/>
              <a:t>- Which was the sins which Jesus Christ was sent to pay the price for and die for</a:t>
            </a:r>
            <a:br>
              <a:rPr lang="en-US" dirty="0"/>
            </a:br>
            <a:r>
              <a:rPr lang="en-US" dirty="0"/>
              <a:t>-  And yet it is because of the hardness of our hearts, and natural depravity of our hearts, that we look at that which is evil and call it good. </a:t>
            </a:r>
          </a:p>
          <a:p>
            <a:pPr marL="171450" indent="-171450">
              <a:buFont typeface="Arial" panose="020B0604020202020204" pitchFamily="34" charset="0"/>
              <a:buChar char="•"/>
            </a:pPr>
            <a:r>
              <a:rPr lang="en-US" dirty="0">
                <a:highlight>
                  <a:srgbClr val="FFFF00"/>
                </a:highlight>
              </a:rPr>
              <a:t>“For God cannot be tempted with evil” (James 1:13b)</a:t>
            </a:r>
            <a:br>
              <a:rPr lang="en-US" dirty="0"/>
            </a:br>
            <a:r>
              <a:rPr lang="en-US" dirty="0"/>
              <a:t>- This word cannot, is the only time this word is used in the Greek and it means, that God is inexperienced with evil, He has no capacity for evil</a:t>
            </a:r>
            <a:br>
              <a:rPr lang="en-US" dirty="0"/>
            </a:br>
            <a:r>
              <a:rPr lang="en-US" dirty="0"/>
              <a:t>- All evil repulses God, He cannot tolerate it, because He who hates evil cannot delight in evil</a:t>
            </a:r>
          </a:p>
          <a:p>
            <a:pPr marL="171450" indent="-171450">
              <a:buFont typeface="Arial" panose="020B0604020202020204" pitchFamily="34" charset="0"/>
              <a:buChar char="•"/>
            </a:pPr>
            <a:r>
              <a:rPr lang="en-US" dirty="0">
                <a:highlight>
                  <a:srgbClr val="FFFF00"/>
                </a:highlight>
              </a:rPr>
              <a:t>“and he himself tempts no one.” (James 1:13c)</a:t>
            </a:r>
            <a:br>
              <a:rPr lang="en-US" dirty="0"/>
            </a:br>
            <a:r>
              <a:rPr lang="en-US" dirty="0"/>
              <a:t>- God doesn’t want people to fall into sin, He is not pleased in watching people roll around in the mud, in their own sin</a:t>
            </a:r>
            <a:br>
              <a:rPr lang="en-US" dirty="0"/>
            </a:br>
            <a:r>
              <a:rPr lang="en-US" dirty="0"/>
              <a:t>- And so we can take comfort in the fact that when we fall into sin, when we see the evil that is in the world, that it did not come from God </a:t>
            </a:r>
            <a:br>
              <a:rPr lang="en-US" dirty="0"/>
            </a:br>
            <a:r>
              <a:rPr lang="en-US" dirty="0">
                <a:highlight>
                  <a:srgbClr val="00FFFF"/>
                </a:highlight>
              </a:rPr>
              <a:t>- God can be turned to in times of temptation, because He does not cause it, He may allow it, but He will not cause evil</a:t>
            </a:r>
            <a:br>
              <a:rPr lang="en-US" dirty="0"/>
            </a:br>
            <a:r>
              <a:rPr lang="en-US" dirty="0"/>
              <a:t>- Rather as 1 Cor 10:13 says, </a:t>
            </a:r>
            <a:r>
              <a:rPr lang="en-US" b="1" dirty="0"/>
              <a:t>“God is faithful, and he will not let you be tempted beyond your ability, but with the temptation he will also provide the way of escape, that you might be able to endure it”</a:t>
            </a:r>
          </a:p>
        </p:txBody>
      </p:sp>
      <p:sp>
        <p:nvSpPr>
          <p:cNvPr id="4" name="Slide Number Placeholder 3"/>
          <p:cNvSpPr>
            <a:spLocks noGrp="1"/>
          </p:cNvSpPr>
          <p:nvPr>
            <p:ph type="sldNum" sz="quarter" idx="5"/>
          </p:nvPr>
        </p:nvSpPr>
        <p:spPr/>
        <p:txBody>
          <a:bodyPr/>
          <a:lstStyle/>
          <a:p>
            <a:fld id="{35ED8D52-44AA-6D43-89ED-AE92EB83D3F8}" type="slidenum">
              <a:rPr lang="en-US" smtClean="0"/>
              <a:t>4</a:t>
            </a:fld>
            <a:endParaRPr lang="en-US"/>
          </a:p>
        </p:txBody>
      </p:sp>
    </p:spTree>
    <p:extLst>
      <p:ext uri="{BB962C8B-B14F-4D97-AF65-F5344CB8AC3E}">
        <p14:creationId xmlns:p14="http://schemas.microsoft.com/office/powerpoint/2010/main" val="1792262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82105" y="3548143"/>
            <a:ext cx="6493790" cy="5595857"/>
          </a:xfrm>
        </p:spPr>
        <p:txBody>
          <a:bodyPr/>
          <a:lstStyle/>
          <a:p>
            <a:pPr marL="171450" indent="-171450">
              <a:buFont typeface="Arial" panose="020B0604020202020204" pitchFamily="34" charset="0"/>
              <a:buChar char="•"/>
            </a:pPr>
            <a:r>
              <a:rPr lang="en-US" dirty="0">
                <a:highlight>
                  <a:srgbClr val="FFFF00"/>
                </a:highlight>
              </a:rPr>
              <a:t>“But each person is tempted when he is lured and enticed” (James 1:14a)</a:t>
            </a:r>
            <a:br>
              <a:rPr lang="en-US" dirty="0"/>
            </a:br>
            <a:r>
              <a:rPr lang="en-US" dirty="0"/>
              <a:t>- If you want to know where to look, who to blame when being tempted, when you have fallen prey to sin</a:t>
            </a:r>
            <a:br>
              <a:rPr lang="en-US" dirty="0"/>
            </a:br>
            <a:r>
              <a:rPr lang="en-US" dirty="0"/>
              <a:t>- Then we ought to go to a mirror, and staring right back at us will be the person at fault</a:t>
            </a:r>
            <a:br>
              <a:rPr lang="en-US" dirty="0"/>
            </a:br>
            <a:r>
              <a:rPr lang="en-US" dirty="0">
                <a:highlight>
                  <a:srgbClr val="00FFFF"/>
                </a:highlight>
              </a:rPr>
              <a:t>- Do not blame others, or Satan, or the world, and certainly not God, for it is the result our own wretched hearts </a:t>
            </a:r>
            <a:br>
              <a:rPr lang="en-US" dirty="0"/>
            </a:br>
            <a:r>
              <a:rPr lang="en-US" dirty="0"/>
              <a:t>- Then James goes on to use 2 words, lured, which is hunting term, and enticed, which is fishing term</a:t>
            </a:r>
            <a:br>
              <a:rPr lang="en-US" dirty="0"/>
            </a:br>
            <a:r>
              <a:rPr lang="en-US" dirty="0"/>
              <a:t>- Luring, like luring an animal into a trap. The trap is baited and the animal sees the bait and walks straight into the trap</a:t>
            </a:r>
            <a:br>
              <a:rPr lang="en-US" dirty="0"/>
            </a:br>
            <a:r>
              <a:rPr lang="en-US" dirty="0">
                <a:highlight>
                  <a:srgbClr val="00FFFF"/>
                </a:highlight>
              </a:rPr>
              <a:t>- And enticed, the literal meaning to catch a fish with bait. To dangle the worm on the end of the hook, in order to entice a fish to bite and be caught</a:t>
            </a:r>
            <a:br>
              <a:rPr lang="en-US" dirty="0"/>
            </a:br>
            <a:r>
              <a:rPr lang="en-US" dirty="0"/>
              <a:t>- Satan may bait the hook, the world may bait the hook, but what is it that causes us to look at the bait, and be attracted to it, to be lured and enticed by it?</a:t>
            </a:r>
          </a:p>
          <a:p>
            <a:pPr marL="171450" indent="-171450">
              <a:buFont typeface="Arial" panose="020B0604020202020204" pitchFamily="34" charset="0"/>
              <a:buChar char="•"/>
            </a:pPr>
            <a:r>
              <a:rPr lang="en-US" dirty="0">
                <a:highlight>
                  <a:srgbClr val="FFFF00"/>
                </a:highlight>
              </a:rPr>
              <a:t>“by his own desire” (James 1:14b)</a:t>
            </a:r>
            <a:br>
              <a:rPr lang="en-US" dirty="0"/>
            </a:br>
            <a:r>
              <a:rPr lang="en-US" dirty="0"/>
              <a:t>- It is our own desire, its our own lusts, our own passions of our souls</a:t>
            </a:r>
            <a:br>
              <a:rPr lang="en-US" dirty="0"/>
            </a:br>
            <a:r>
              <a:rPr lang="en-US" dirty="0">
                <a:highlight>
                  <a:srgbClr val="00FFFF"/>
                </a:highlight>
              </a:rPr>
              <a:t>- The meaning of desire here is any intense longing for an improper object, that gets in the way of our proper pursuit of God</a:t>
            </a:r>
            <a:br>
              <a:rPr lang="en-US" dirty="0"/>
            </a:br>
            <a:r>
              <a:rPr lang="en-US" dirty="0"/>
              <a:t>- The problem lies within. For when we look at anything and desire it at the cost of being obedient to God, and demonstrating our love to Him, it becomes an idol and thus sinful</a:t>
            </a:r>
          </a:p>
          <a:p>
            <a:pPr marL="171450" indent="-171450">
              <a:buFont typeface="Arial" panose="020B0604020202020204" pitchFamily="34" charset="0"/>
              <a:buChar char="•"/>
            </a:pPr>
            <a:r>
              <a:rPr lang="en-US" dirty="0">
                <a:highlight>
                  <a:srgbClr val="FFFF00"/>
                </a:highlight>
              </a:rPr>
              <a:t>”Then desire when it has conceived gives birth to sin” (James 1:15a)</a:t>
            </a:r>
            <a:br>
              <a:rPr lang="en-US" dirty="0"/>
            </a:br>
            <a:r>
              <a:rPr lang="en-US" dirty="0"/>
              <a:t>- In verse 15, we have what some theologians have called, ‘the fool’s biography’. Here we have 3 generations</a:t>
            </a:r>
            <a:br>
              <a:rPr lang="en-US" dirty="0"/>
            </a:br>
            <a:r>
              <a:rPr lang="en-US" dirty="0"/>
              <a:t>- The desire is the parent, sin is the child, and death is the grandchild</a:t>
            </a:r>
            <a:br>
              <a:rPr lang="en-US" dirty="0"/>
            </a:br>
            <a:r>
              <a:rPr lang="en-US" dirty="0">
                <a:highlight>
                  <a:srgbClr val="00FFFF"/>
                </a:highlight>
              </a:rPr>
              <a:t>- The words used for give birth and brings forth in verses 15 and 18 are 2 slightly different words in Greek that have pretty much the same meaning, referring to child-birth</a:t>
            </a:r>
            <a:br>
              <a:rPr lang="en-US" dirty="0"/>
            </a:br>
            <a:r>
              <a:rPr lang="en-US" dirty="0"/>
              <a:t>- Sin always begins with a desire, that’s exactly what happened in the garden, </a:t>
            </a:r>
            <a:br>
              <a:rPr lang="en-US" dirty="0"/>
            </a:br>
            <a:r>
              <a:rPr lang="en-US" dirty="0"/>
              <a:t>-And  I think if you are being completely honest with yourself, every time you have sinned it has begun with a desire towards something other than seeking God and His glory </a:t>
            </a:r>
            <a:br>
              <a:rPr lang="en-US" dirty="0"/>
            </a:br>
            <a:r>
              <a:rPr lang="en-US" dirty="0"/>
              <a:t>- That desire gives birth to sin</a:t>
            </a:r>
          </a:p>
          <a:p>
            <a:pPr marL="171450" indent="-171450">
              <a:buFont typeface="Arial" panose="020B0604020202020204" pitchFamily="34" charset="0"/>
              <a:buChar char="•"/>
            </a:pPr>
            <a:r>
              <a:rPr lang="en-US" dirty="0">
                <a:highlight>
                  <a:srgbClr val="FFFF00"/>
                </a:highlight>
              </a:rPr>
              <a:t>“and sin when it is fully grown brings forth death” (James 1:15b)</a:t>
            </a:r>
            <a:br>
              <a:rPr lang="en-US" dirty="0"/>
            </a:br>
            <a:r>
              <a:rPr lang="en-US" dirty="0"/>
              <a:t>- We all experience this, even the believer will one day die, but by the grace of God we will be raised back to life to spend forever in eternal life</a:t>
            </a:r>
            <a:br>
              <a:rPr lang="en-US" dirty="0"/>
            </a:br>
            <a:r>
              <a:rPr lang="en-US" dirty="0"/>
              <a:t>- The unbeliever, who never had their sins cleansed by the blood of Jesus, was never born again and given a new heart </a:t>
            </a:r>
            <a:br>
              <a:rPr lang="en-US" dirty="0"/>
            </a:br>
            <a:r>
              <a:rPr lang="en-US" dirty="0">
                <a:highlight>
                  <a:srgbClr val="00FFFF"/>
                </a:highlight>
              </a:rPr>
              <a:t>- Will not only experience an earthly death, but will be cast out into the lake of fire, where they will spend forever in the flames of eternal death</a:t>
            </a:r>
            <a:br>
              <a:rPr lang="en-US" dirty="0"/>
            </a:br>
            <a:r>
              <a:rPr lang="en-US" dirty="0"/>
              <a:t>- To deal with sin, it must be atoned for it must be paid for. </a:t>
            </a:r>
            <a:br>
              <a:rPr lang="en-US" dirty="0"/>
            </a:br>
            <a:r>
              <a:rPr lang="en-US" dirty="0"/>
              <a:t>- But we must go back to the beginning and deal with our desires, </a:t>
            </a:r>
            <a:br>
              <a:rPr lang="en-US" dirty="0"/>
            </a:br>
            <a:r>
              <a:rPr lang="en-US" dirty="0">
                <a:highlight>
                  <a:srgbClr val="00FFFF"/>
                </a:highlight>
              </a:rPr>
              <a:t>- And only by the power of God at work in us, giving us a new heart and nature, are we then given new desires, a desire that fixates on Jesus Christ</a:t>
            </a:r>
            <a:br>
              <a:rPr lang="en-US" dirty="0"/>
            </a:br>
            <a:r>
              <a:rPr lang="en-US" dirty="0"/>
              <a:t>- And our heart’s greatest desire is now to see God glorified. </a:t>
            </a:r>
            <a:br>
              <a:rPr lang="en-US" dirty="0"/>
            </a:br>
            <a:r>
              <a:rPr lang="en-US" dirty="0"/>
              <a:t>- While we are still here on earth, waiting for Jesus to return, we will still sin, but because of all that Christ has done, we can be forgiven and we will also experience victory over sin</a:t>
            </a:r>
            <a:br>
              <a:rPr lang="en-US" dirty="0"/>
            </a:br>
            <a:r>
              <a:rPr lang="en-US" dirty="0">
                <a:highlight>
                  <a:srgbClr val="00FFFF"/>
                </a:highlight>
              </a:rPr>
              <a:t>- Until that day when we are called home, and sin will be no more</a:t>
            </a:r>
          </a:p>
        </p:txBody>
      </p:sp>
      <p:sp>
        <p:nvSpPr>
          <p:cNvPr id="4" name="Slide Number Placeholder 3"/>
          <p:cNvSpPr>
            <a:spLocks noGrp="1"/>
          </p:cNvSpPr>
          <p:nvPr>
            <p:ph type="sldNum" sz="quarter" idx="5"/>
          </p:nvPr>
        </p:nvSpPr>
        <p:spPr/>
        <p:txBody>
          <a:bodyPr/>
          <a:lstStyle/>
          <a:p>
            <a:fld id="{35ED8D52-44AA-6D43-89ED-AE92EB83D3F8}" type="slidenum">
              <a:rPr lang="en-US" smtClean="0"/>
              <a:t>5</a:t>
            </a:fld>
            <a:endParaRPr lang="en-US" dirty="0"/>
          </a:p>
        </p:txBody>
      </p:sp>
    </p:spTree>
    <p:extLst>
      <p:ext uri="{BB962C8B-B14F-4D97-AF65-F5344CB8AC3E}">
        <p14:creationId xmlns:p14="http://schemas.microsoft.com/office/powerpoint/2010/main" val="2120532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216977" y="3610136"/>
            <a:ext cx="6447294" cy="5075077"/>
          </a:xfrm>
        </p:spPr>
        <p:txBody>
          <a:bodyPr/>
          <a:lstStyle/>
          <a:p>
            <a:pPr marL="171450" indent="-171450">
              <a:buFont typeface="Arial" panose="020B0604020202020204" pitchFamily="34" charset="0"/>
              <a:buChar char="•"/>
            </a:pPr>
            <a:r>
              <a:rPr lang="en-US" dirty="0">
                <a:highlight>
                  <a:srgbClr val="FFFF00"/>
                </a:highlight>
              </a:rPr>
              <a:t>“Do not be deceived, my beloved brothers” (James 1:16)</a:t>
            </a:r>
            <a:br>
              <a:rPr lang="en-US" dirty="0"/>
            </a:br>
            <a:r>
              <a:rPr lang="en-US" dirty="0"/>
              <a:t>- This verse functions as a joining verse, as a powerful command to heed what James has just said, and pay close attention to what James is about to say</a:t>
            </a:r>
            <a:br>
              <a:rPr lang="en-US" dirty="0"/>
            </a:br>
            <a:r>
              <a:rPr lang="en-US" dirty="0"/>
              <a:t>- This word deceive suggests a sense of wandering, going astray, being mistaken</a:t>
            </a:r>
            <a:br>
              <a:rPr lang="en-US" dirty="0"/>
            </a:br>
            <a:r>
              <a:rPr lang="en-US" dirty="0">
                <a:highlight>
                  <a:srgbClr val="00FFFF"/>
                </a:highlight>
              </a:rPr>
              <a:t>- So do not wander, do not go astray, do not be mistaken in blaming God for your temptations, for your own sins, and instead start blaming yourself</a:t>
            </a:r>
            <a:br>
              <a:rPr lang="en-US" dirty="0"/>
            </a:br>
            <a:r>
              <a:rPr lang="en-US" dirty="0"/>
              <a:t>- And here’s why…</a:t>
            </a:r>
          </a:p>
          <a:p>
            <a:pPr marL="171450" indent="-171450">
              <a:buFont typeface="Arial" panose="020B0604020202020204" pitchFamily="34" charset="0"/>
              <a:buChar char="•"/>
            </a:pPr>
            <a:r>
              <a:rPr lang="en-US" dirty="0">
                <a:highlight>
                  <a:srgbClr val="FFFF00"/>
                </a:highlight>
              </a:rPr>
              <a:t>“Every good and perfect gift is from above” (James 1:17a)</a:t>
            </a:r>
            <a:br>
              <a:rPr lang="en-US" dirty="0"/>
            </a:br>
            <a:r>
              <a:rPr lang="en-US" dirty="0"/>
              <a:t>- How awesome is God. God does not supply temptation, He does not long to see humanity fall into sin</a:t>
            </a:r>
            <a:br>
              <a:rPr lang="en-US" dirty="0"/>
            </a:br>
            <a:r>
              <a:rPr lang="en-US" dirty="0"/>
              <a:t>- Rather He showers us in every good and perfect gift. Many people will pause to consider the problem of pain. </a:t>
            </a:r>
            <a:br>
              <a:rPr lang="en-US" dirty="0"/>
            </a:br>
            <a:r>
              <a:rPr lang="en-US" dirty="0">
                <a:highlight>
                  <a:srgbClr val="00FFFF"/>
                </a:highlight>
              </a:rPr>
              <a:t>- They ask why a loving God would allow suffering, why He would allow trials, why He would allow death</a:t>
            </a:r>
            <a:br>
              <a:rPr lang="en-US" dirty="0"/>
            </a:br>
            <a:r>
              <a:rPr lang="en-US" dirty="0"/>
              <a:t>- But many will not spend the same time to pause and ponder the problem of happiness.</a:t>
            </a:r>
            <a:br>
              <a:rPr lang="en-US" dirty="0"/>
            </a:br>
            <a:r>
              <a:rPr lang="en-US" dirty="0"/>
              <a:t>- Why should a holy and righteous God grant me, the sinner, restful days, a happy home, a loving wife, and healthy and dear children to a sinner like me?</a:t>
            </a:r>
            <a:br>
              <a:rPr lang="en-US" dirty="0"/>
            </a:br>
            <a:r>
              <a:rPr lang="en-US" dirty="0">
                <a:highlight>
                  <a:srgbClr val="00FFFF"/>
                </a:highlight>
              </a:rPr>
              <a:t>- Because God is a good and gracious God. </a:t>
            </a:r>
            <a:br>
              <a:rPr lang="en-US" dirty="0"/>
            </a:br>
            <a:r>
              <a:rPr lang="en-US" dirty="0"/>
              <a:t>- When we truly grasp this in our hearts we will ask ourselves the question, </a:t>
            </a:r>
            <a:r>
              <a:rPr lang="en-US" dirty="0">
                <a:highlight>
                  <a:srgbClr val="00FF00"/>
                </a:highlight>
              </a:rPr>
              <a:t>“Why in the world am I going after baited hooks to be satisfied when God is pouring out more than I could ever use or need to be satisfied in?”</a:t>
            </a:r>
          </a:p>
          <a:p>
            <a:pPr marL="171450" indent="-171450">
              <a:buFont typeface="Arial" panose="020B0604020202020204" pitchFamily="34" charset="0"/>
              <a:buChar char="•"/>
            </a:pPr>
            <a:r>
              <a:rPr lang="en-US" dirty="0">
                <a:highlight>
                  <a:srgbClr val="FFFF00"/>
                </a:highlight>
              </a:rPr>
              <a:t>“coming down from the Father of lights” (James 1:17b)</a:t>
            </a:r>
            <a:br>
              <a:rPr lang="en-US" dirty="0"/>
            </a:br>
            <a:r>
              <a:rPr lang="en-US" dirty="0"/>
              <a:t>- James is referring to God here as the Creator, the one who created the sun, the moon and the stars. </a:t>
            </a:r>
            <a:br>
              <a:rPr lang="en-US" dirty="0"/>
            </a:br>
            <a:r>
              <a:rPr lang="en-US" dirty="0"/>
              <a:t>- It is God who placed the 200 billion trillion stars in the universe</a:t>
            </a:r>
            <a:br>
              <a:rPr lang="en-US" dirty="0"/>
            </a:br>
            <a:r>
              <a:rPr lang="en-US" dirty="0"/>
              <a:t>- And that same God only created us in His own image, as the crown jewel of His creation</a:t>
            </a:r>
            <a:br>
              <a:rPr lang="en-US" dirty="0"/>
            </a:br>
            <a:r>
              <a:rPr lang="en-US" dirty="0"/>
              <a:t>- But unlike the lights He created, His glory never fades, it never dims because in Him…</a:t>
            </a:r>
          </a:p>
          <a:p>
            <a:pPr marL="171450" indent="-171450">
              <a:buFont typeface="Arial" panose="020B0604020202020204" pitchFamily="34" charset="0"/>
              <a:buChar char="•"/>
            </a:pPr>
            <a:r>
              <a:rPr lang="en-US" dirty="0">
                <a:highlight>
                  <a:srgbClr val="FFFF00"/>
                </a:highlight>
              </a:rPr>
              <a:t>“with whom there is no variation or shadow due to change” (James 1:17c)</a:t>
            </a:r>
            <a:br>
              <a:rPr lang="en-US" dirty="0"/>
            </a:br>
            <a:r>
              <a:rPr lang="en-US" dirty="0"/>
              <a:t>- God is immutable, which means He never changes</a:t>
            </a:r>
            <a:br>
              <a:rPr lang="en-US" dirty="0"/>
            </a:br>
            <a:r>
              <a:rPr lang="en-US" dirty="0"/>
              <a:t>- There is no shadow because in Him there is no darkness at all</a:t>
            </a:r>
            <a:br>
              <a:rPr lang="en-US" dirty="0"/>
            </a:br>
            <a:r>
              <a:rPr lang="en-US" dirty="0">
                <a:highlight>
                  <a:srgbClr val="00FFFF"/>
                </a:highlight>
              </a:rPr>
              <a:t>- God is the same yesterday, today, and tomorrow, and He will always be fully sovereign, and completely and utterly good</a:t>
            </a:r>
            <a:br>
              <a:rPr lang="en-US" dirty="0"/>
            </a:br>
            <a:r>
              <a:rPr lang="en-US" dirty="0"/>
              <a:t>- So don’t give in to your own desires, don’t be lured by the devil’s bait. For every good and perfect gift is from above</a:t>
            </a:r>
            <a:br>
              <a:rPr lang="en-US" dirty="0"/>
            </a:br>
            <a:r>
              <a:rPr lang="en-US" dirty="0"/>
              <a:t>- Look to God to be satisfied</a:t>
            </a:r>
          </a:p>
        </p:txBody>
      </p:sp>
      <p:sp>
        <p:nvSpPr>
          <p:cNvPr id="4" name="Slide Number Placeholder 3"/>
          <p:cNvSpPr>
            <a:spLocks noGrp="1"/>
          </p:cNvSpPr>
          <p:nvPr>
            <p:ph type="sldNum" sz="quarter" idx="5"/>
          </p:nvPr>
        </p:nvSpPr>
        <p:spPr/>
        <p:txBody>
          <a:bodyPr/>
          <a:lstStyle/>
          <a:p>
            <a:fld id="{35ED8D52-44AA-6D43-89ED-AE92EB83D3F8}" type="slidenum">
              <a:rPr lang="en-US" smtClean="0"/>
              <a:t>6</a:t>
            </a:fld>
            <a:endParaRPr lang="en-US"/>
          </a:p>
        </p:txBody>
      </p:sp>
    </p:spTree>
    <p:extLst>
      <p:ext uri="{BB962C8B-B14F-4D97-AF65-F5344CB8AC3E}">
        <p14:creationId xmlns:p14="http://schemas.microsoft.com/office/powerpoint/2010/main" val="20403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0350"/>
            <a:ext cx="5486400" cy="3086100"/>
          </a:xfrm>
        </p:spPr>
      </p:sp>
      <p:sp>
        <p:nvSpPr>
          <p:cNvPr id="3" name="Notes Placeholder 2"/>
          <p:cNvSpPr>
            <a:spLocks noGrp="1"/>
          </p:cNvSpPr>
          <p:nvPr>
            <p:ph type="body" idx="1"/>
          </p:nvPr>
        </p:nvSpPr>
        <p:spPr>
          <a:xfrm>
            <a:off x="170481" y="3517147"/>
            <a:ext cx="6555783" cy="5022420"/>
          </a:xfrm>
        </p:spPr>
        <p:txBody>
          <a:bodyPr/>
          <a:lstStyle/>
          <a:p>
            <a:pPr marL="171450" indent="-171450">
              <a:buFont typeface="Arial" panose="020B0604020202020204" pitchFamily="34" charset="0"/>
              <a:buChar char="•"/>
            </a:pPr>
            <a:r>
              <a:rPr lang="en-US" dirty="0">
                <a:highlight>
                  <a:srgbClr val="FFFF00"/>
                </a:highlight>
              </a:rPr>
              <a:t>In order to obtain the crown of life, we must love Him, we must be holy</a:t>
            </a:r>
            <a:br>
              <a:rPr lang="en-US" dirty="0"/>
            </a:br>
            <a:r>
              <a:rPr lang="en-US" dirty="0"/>
              <a:t>- And yet James has just finished telling us sin, which brings forth death, comes from within</a:t>
            </a:r>
            <a:br>
              <a:rPr lang="en-US" dirty="0"/>
            </a:br>
            <a:r>
              <a:rPr lang="en-US" dirty="0"/>
              <a:t>- In and of ourselves we are not capable of loving God, and without hope of ever entering into a relationship with a holy and righteous God</a:t>
            </a:r>
            <a:br>
              <a:rPr lang="en-US" dirty="0"/>
            </a:br>
            <a:r>
              <a:rPr lang="en-US" dirty="0">
                <a:highlight>
                  <a:srgbClr val="00FFFF"/>
                </a:highlight>
              </a:rPr>
              <a:t>- In order to do that, we must be set apart from sin and unrighteousness which would require a sacrifice, someone to pay our unpayable debt and a new heart</a:t>
            </a:r>
            <a:br>
              <a:rPr lang="en-US" dirty="0"/>
            </a:br>
            <a:r>
              <a:rPr lang="en-US" dirty="0"/>
              <a:t>- We are asking for the impossible, and yet we have a God who makes the impossible possible</a:t>
            </a:r>
          </a:p>
          <a:p>
            <a:pPr marL="171450" indent="-171450">
              <a:buFont typeface="Arial" panose="020B0604020202020204" pitchFamily="34" charset="0"/>
              <a:buChar char="•"/>
            </a:pPr>
            <a:r>
              <a:rPr lang="en-US" dirty="0">
                <a:highlight>
                  <a:srgbClr val="FFFF00"/>
                </a:highlight>
              </a:rPr>
              <a:t>“Of his own will he brought us forth” (James 1:18a)</a:t>
            </a:r>
            <a:br>
              <a:rPr lang="en-US" dirty="0"/>
            </a:br>
            <a:r>
              <a:rPr lang="en-US" dirty="0"/>
              <a:t>- This is what we call the doctrine of regeneration, or what Jesus calls in John 3, being born again</a:t>
            </a:r>
            <a:br>
              <a:rPr lang="en-US" dirty="0"/>
            </a:br>
            <a:r>
              <a:rPr lang="en-US" dirty="0"/>
              <a:t>- God in His grace and mercy, in accordance with His own good will, was pleased to regenerate us, to cause us to be born again</a:t>
            </a:r>
            <a:br>
              <a:rPr lang="en-US" dirty="0"/>
            </a:br>
            <a:r>
              <a:rPr lang="en-US" dirty="0">
                <a:highlight>
                  <a:srgbClr val="00FFFF"/>
                </a:highlight>
              </a:rPr>
              <a:t>- And we must be born again to enter the kingdom of God as Jesus tells Nicodemus</a:t>
            </a:r>
            <a:br>
              <a:rPr lang="en-US" dirty="0">
                <a:highlight>
                  <a:srgbClr val="00FFFF"/>
                </a:highlight>
              </a:rPr>
            </a:br>
            <a:r>
              <a:rPr lang="en-US" dirty="0"/>
              <a:t>- Jesus says,</a:t>
            </a:r>
            <a:r>
              <a:rPr lang="en-US" b="1" dirty="0"/>
              <a:t> “Truly, truly, I say to you, unless one is born again, he cannot see the kingdom of God” (John 3:3)</a:t>
            </a:r>
            <a:br>
              <a:rPr lang="en-US" dirty="0"/>
            </a:br>
            <a:r>
              <a:rPr lang="en-US" dirty="0"/>
              <a:t>- God doesn’t lead people into sin, He makes new creations</a:t>
            </a:r>
            <a:br>
              <a:rPr lang="en-US" b="1" dirty="0"/>
            </a:br>
            <a:r>
              <a:rPr lang="en-US" b="0" dirty="0"/>
              <a:t>- But how it is that we are born again…</a:t>
            </a:r>
          </a:p>
          <a:p>
            <a:pPr marL="171450" indent="-171450">
              <a:buFont typeface="Arial" panose="020B0604020202020204" pitchFamily="34" charset="0"/>
              <a:buChar char="•"/>
            </a:pPr>
            <a:r>
              <a:rPr lang="en-US" b="0" dirty="0">
                <a:highlight>
                  <a:srgbClr val="FFFF00"/>
                </a:highlight>
              </a:rPr>
              <a:t>“by the word of truth” (James 1:18b)</a:t>
            </a:r>
            <a:br>
              <a:rPr lang="en-US" b="0" dirty="0"/>
            </a:br>
            <a:r>
              <a:rPr lang="en-US" b="0" dirty="0"/>
              <a:t>- Eph 1:13 helps us to understand what this word of truth is.</a:t>
            </a:r>
            <a:br>
              <a:rPr lang="en-US" b="0" dirty="0"/>
            </a:br>
            <a:r>
              <a:rPr lang="en-US" b="0" dirty="0"/>
              <a:t>- It says, </a:t>
            </a:r>
            <a:r>
              <a:rPr lang="en-US" b="1" dirty="0"/>
              <a:t>“In him you also, when you heard the word of truth, the gospel of your salvation”</a:t>
            </a:r>
            <a:br>
              <a:rPr lang="en-US" b="0" dirty="0"/>
            </a:br>
            <a:r>
              <a:rPr lang="en-US" b="0" dirty="0">
                <a:highlight>
                  <a:srgbClr val="00FFFF"/>
                </a:highlight>
              </a:rPr>
              <a:t>- 1 Pet 1:23-25 says this, </a:t>
            </a:r>
            <a:r>
              <a:rPr lang="en-US" b="1" dirty="0">
                <a:highlight>
                  <a:srgbClr val="00FFFF"/>
                </a:highlight>
              </a:rPr>
              <a:t>“since you have been born again, not of perishable seed but of imperishable, through the living and abiding word of God…And this word is the good news that was preached to you”</a:t>
            </a:r>
            <a:br>
              <a:rPr lang="en-US" b="0" dirty="0"/>
            </a:br>
            <a:r>
              <a:rPr lang="en-US" b="0" dirty="0"/>
              <a:t>- This word of the truth is the gospel by which every Christian is saved</a:t>
            </a:r>
            <a:br>
              <a:rPr lang="en-US" b="0" dirty="0"/>
            </a:br>
            <a:r>
              <a:rPr lang="en-US" b="0" dirty="0"/>
              <a:t>- Us being regenerated by God and the gospel which is the power of God unto salvation, always go hand in hand and is the only means by which any of us can be saved</a:t>
            </a:r>
            <a:br>
              <a:rPr lang="en-US" b="0" dirty="0"/>
            </a:br>
            <a:r>
              <a:rPr lang="en-US" b="0" dirty="0">
                <a:highlight>
                  <a:srgbClr val="00FFFF"/>
                </a:highlight>
              </a:rPr>
              <a:t>- God always works through the preaching of the gospel</a:t>
            </a:r>
            <a:br>
              <a:rPr lang="en-US" b="0" dirty="0"/>
            </a:br>
            <a:r>
              <a:rPr lang="en-US" b="0" dirty="0"/>
              <a:t>- And because our salvation is entirely God’s doing who is completely good, we find great hope in this</a:t>
            </a:r>
            <a:br>
              <a:rPr lang="en-US" b="0" dirty="0"/>
            </a:br>
            <a:r>
              <a:rPr lang="en-US" b="0" dirty="0"/>
              <a:t>- Because unless God changes, unless His will changes, which is impossible, then we can have assurance of our relationship with our heavenly Father</a:t>
            </a:r>
            <a:br>
              <a:rPr lang="en-US" b="0" dirty="0"/>
            </a:br>
            <a:r>
              <a:rPr lang="en-US" b="0" dirty="0">
                <a:highlight>
                  <a:srgbClr val="00FFFF"/>
                </a:highlight>
              </a:rPr>
              <a:t>- That we will persevere in Christ, by the grace of God until the end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5ED8D52-44AA-6D43-89ED-AE92EB83D3F8}" type="slidenum">
              <a:rPr lang="en-US" smtClean="0"/>
              <a:t>7</a:t>
            </a:fld>
            <a:endParaRPr lang="en-US"/>
          </a:p>
        </p:txBody>
      </p:sp>
    </p:spTree>
    <p:extLst>
      <p:ext uri="{BB962C8B-B14F-4D97-AF65-F5344CB8AC3E}">
        <p14:creationId xmlns:p14="http://schemas.microsoft.com/office/powerpoint/2010/main" val="2889500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216976" y="3672129"/>
            <a:ext cx="6478292" cy="5013084"/>
          </a:xfrm>
        </p:spPr>
        <p:txBody>
          <a:bodyPr/>
          <a:lstStyle/>
          <a:p>
            <a:pPr marL="171450" indent="-171450">
              <a:buFont typeface="Arial" panose="020B0604020202020204" pitchFamily="34" charset="0"/>
              <a:buChar char="•"/>
            </a:pPr>
            <a:r>
              <a:rPr lang="en-US" dirty="0">
                <a:highlight>
                  <a:srgbClr val="FFFF00"/>
                </a:highlight>
              </a:rPr>
              <a:t>Though you were dead, by the grace of God, you live…</a:t>
            </a:r>
            <a:br>
              <a:rPr lang="en-US" dirty="0"/>
            </a:br>
            <a:r>
              <a:rPr lang="en-US" dirty="0">
                <a:highlight>
                  <a:srgbClr val="00FF00"/>
                </a:highlight>
              </a:rPr>
              <a:t>- Let us read quickly through Ephesians 2:1-10 and it is such a rich passage, but we will quickly skim through it</a:t>
            </a:r>
            <a:br>
              <a:rPr lang="en-US" dirty="0"/>
            </a:br>
            <a:r>
              <a:rPr lang="en-US" b="1" dirty="0"/>
              <a:t>- Eph 2:1-3 </a:t>
            </a:r>
            <a:r>
              <a:rPr lang="en-US" dirty="0"/>
              <a:t>= Summary… We are dead, slaves to sin and to be subjects of God’s wrath, we only have hell awaiting us</a:t>
            </a:r>
            <a:br>
              <a:rPr lang="en-US" dirty="0"/>
            </a:br>
            <a:r>
              <a:rPr lang="en-US" b="1" dirty="0">
                <a:highlight>
                  <a:srgbClr val="00FFFF"/>
                </a:highlight>
              </a:rPr>
              <a:t>- Eph 2:4-10 </a:t>
            </a:r>
            <a:r>
              <a:rPr lang="en-US" dirty="0">
                <a:highlight>
                  <a:srgbClr val="00FFFF"/>
                </a:highlight>
              </a:rPr>
              <a:t>– But by the grace of God, while we were dead, we were made alive, that is we were born again, and so it is by grace through faith in Christ so that none may boast</a:t>
            </a:r>
            <a:br>
              <a:rPr lang="en-US" dirty="0"/>
            </a:br>
            <a:r>
              <a:rPr lang="en-US" dirty="0"/>
              <a:t>- Notice it says nothing about about what I did, apart from being dead, apart from the sin which put Jesus on the cross</a:t>
            </a:r>
            <a:br>
              <a:rPr lang="en-US" dirty="0"/>
            </a:br>
            <a:r>
              <a:rPr lang="en-US" dirty="0"/>
              <a:t>- But it said everything about God and what He did in Christ that I might be saved.</a:t>
            </a:r>
            <a:br>
              <a:rPr lang="en-US" dirty="0"/>
            </a:br>
            <a:r>
              <a:rPr lang="en-US" b="1" dirty="0">
                <a:highlight>
                  <a:srgbClr val="00FFFF"/>
                </a:highlight>
              </a:rPr>
              <a:t>- CHRIST PLUS NOTHING</a:t>
            </a:r>
            <a:br>
              <a:rPr lang="en-US" b="1" dirty="0"/>
            </a:br>
            <a:r>
              <a:rPr lang="en-US" b="0" dirty="0"/>
              <a:t>- And God did this…</a:t>
            </a:r>
          </a:p>
          <a:p>
            <a:pPr marL="171450" indent="-171450">
              <a:buFont typeface="Arial" panose="020B0604020202020204" pitchFamily="34" charset="0"/>
              <a:buChar char="•"/>
            </a:pPr>
            <a:r>
              <a:rPr lang="en-US" b="0" dirty="0">
                <a:highlight>
                  <a:srgbClr val="FFFF00"/>
                </a:highlight>
              </a:rPr>
              <a:t>”that we should be a kind of </a:t>
            </a:r>
            <a:r>
              <a:rPr lang="en-US" b="0" dirty="0" err="1">
                <a:highlight>
                  <a:srgbClr val="FFFF00"/>
                </a:highlight>
              </a:rPr>
              <a:t>firstfruits</a:t>
            </a:r>
            <a:r>
              <a:rPr lang="en-US" b="0" dirty="0">
                <a:highlight>
                  <a:srgbClr val="FFFF00"/>
                </a:highlight>
              </a:rPr>
              <a:t> of his creatures.” (James 1:18c)</a:t>
            </a:r>
            <a:br>
              <a:rPr lang="en-US" b="0" dirty="0"/>
            </a:br>
            <a:r>
              <a:rPr lang="en-US" b="0" dirty="0"/>
              <a:t>- In the Old Testament, out of all that belonged to the Lord the </a:t>
            </a:r>
            <a:r>
              <a:rPr lang="en-US" b="0" dirty="0" err="1"/>
              <a:t>firstfruits</a:t>
            </a:r>
            <a:r>
              <a:rPr lang="en-US" b="0" dirty="0"/>
              <a:t> was specially His</a:t>
            </a:r>
            <a:br>
              <a:rPr lang="en-US" b="0" dirty="0"/>
            </a:br>
            <a:r>
              <a:rPr lang="en-US" b="0" dirty="0"/>
              <a:t>- The first fruits had to be the best, they had to be set apart as holy to the Lord</a:t>
            </a:r>
            <a:br>
              <a:rPr lang="en-US" b="0" dirty="0"/>
            </a:br>
            <a:r>
              <a:rPr lang="en-US" b="0" dirty="0">
                <a:highlight>
                  <a:srgbClr val="00FFFF"/>
                </a:highlight>
              </a:rPr>
              <a:t>- It was also an  annual offering that was a reminder to the people of Israel that the Lord keeps His promises</a:t>
            </a:r>
            <a:br>
              <a:rPr lang="en-US" dirty="0">
                <a:highlight>
                  <a:srgbClr val="00FFFF"/>
                </a:highlight>
              </a:rPr>
            </a:br>
            <a:r>
              <a:rPr lang="en-US" dirty="0"/>
              <a:t>- T</a:t>
            </a:r>
            <a:r>
              <a:rPr lang="en-US" b="0" dirty="0"/>
              <a:t>hat the Lord has supplied all that they needed for the past year for all their crops and cattle</a:t>
            </a:r>
          </a:p>
          <a:p>
            <a:pPr marL="171450" indent="-171450">
              <a:buFont typeface="Arial" panose="020B0604020202020204" pitchFamily="34" charset="0"/>
              <a:buChar char="•"/>
            </a:pPr>
            <a:r>
              <a:rPr lang="en-US" b="0" dirty="0">
                <a:highlight>
                  <a:srgbClr val="FFFF00"/>
                </a:highlight>
              </a:rPr>
              <a:t>As God’s </a:t>
            </a:r>
            <a:r>
              <a:rPr lang="en-US" b="0" dirty="0" err="1">
                <a:highlight>
                  <a:srgbClr val="FFFF00"/>
                </a:highlight>
              </a:rPr>
              <a:t>firstfruit</a:t>
            </a:r>
            <a:r>
              <a:rPr lang="en-US" b="0" dirty="0">
                <a:highlight>
                  <a:srgbClr val="FFFF00"/>
                </a:highlight>
              </a:rPr>
              <a:t>, His beloved child, He will care for you, year after year</a:t>
            </a:r>
            <a:br>
              <a:rPr lang="en-US" b="0" dirty="0"/>
            </a:br>
            <a:r>
              <a:rPr lang="en-US" b="0" dirty="0"/>
              <a:t>- He has caused you to be born again to a living hope in Christ Jesus</a:t>
            </a:r>
            <a:br>
              <a:rPr lang="en-US" b="0" dirty="0"/>
            </a:br>
            <a:r>
              <a:rPr lang="en-US" b="0" dirty="0"/>
              <a:t>- He has justified you by the finished work of Jesus, </a:t>
            </a:r>
            <a:r>
              <a:rPr lang="en-US" dirty="0"/>
              <a:t>cleansing you from sin of which you have repented and now believed in Jesus Christ as Lord and </a:t>
            </a:r>
            <a:r>
              <a:rPr lang="en-US" dirty="0" err="1"/>
              <a:t>Saviour</a:t>
            </a:r>
            <a:br>
              <a:rPr lang="en-US" b="0" dirty="0"/>
            </a:br>
            <a:r>
              <a:rPr lang="en-US" b="0" dirty="0">
                <a:highlight>
                  <a:srgbClr val="00FFFF"/>
                </a:highlight>
              </a:rPr>
              <a:t>- He has adopted you as a child of God, and will continue to conform you to the image of His Son, our elder brother Jesus, until that day when we are glorified. </a:t>
            </a:r>
            <a:br>
              <a:rPr lang="en-US" b="0" dirty="0"/>
            </a:br>
            <a:r>
              <a:rPr lang="en-US" b="0" dirty="0"/>
              <a:t>- He does all this because you are specially His, and He has set you apart as holy</a:t>
            </a:r>
            <a:br>
              <a:rPr lang="en-US" b="0" dirty="0"/>
            </a:br>
            <a:r>
              <a:rPr lang="en-US" b="0" dirty="0"/>
              <a:t>- That’s what it means to be “a kind of </a:t>
            </a:r>
            <a:r>
              <a:rPr lang="en-US" b="0" dirty="0" err="1"/>
              <a:t>firstfruits</a:t>
            </a:r>
            <a:r>
              <a:rPr lang="en-US" b="0" dirty="0"/>
              <a:t> of His creatures”</a:t>
            </a:r>
          </a:p>
        </p:txBody>
      </p:sp>
      <p:sp>
        <p:nvSpPr>
          <p:cNvPr id="4" name="Slide Number Placeholder 3"/>
          <p:cNvSpPr>
            <a:spLocks noGrp="1"/>
          </p:cNvSpPr>
          <p:nvPr>
            <p:ph type="sldNum" sz="quarter" idx="5"/>
          </p:nvPr>
        </p:nvSpPr>
        <p:spPr/>
        <p:txBody>
          <a:bodyPr/>
          <a:lstStyle/>
          <a:p>
            <a:fld id="{35ED8D52-44AA-6D43-89ED-AE92EB83D3F8}" type="slidenum">
              <a:rPr lang="en-US" smtClean="0"/>
              <a:t>8</a:t>
            </a:fld>
            <a:endParaRPr lang="en-US"/>
          </a:p>
        </p:txBody>
      </p:sp>
    </p:spTree>
    <p:extLst>
      <p:ext uri="{BB962C8B-B14F-4D97-AF65-F5344CB8AC3E}">
        <p14:creationId xmlns:p14="http://schemas.microsoft.com/office/powerpoint/2010/main" val="3408148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0513"/>
            <a:ext cx="5486400" cy="3086100"/>
          </a:xfrm>
        </p:spPr>
      </p:sp>
      <p:sp>
        <p:nvSpPr>
          <p:cNvPr id="3" name="Notes Placeholder 2"/>
          <p:cNvSpPr>
            <a:spLocks noGrp="1"/>
          </p:cNvSpPr>
          <p:nvPr>
            <p:ph type="body" idx="1"/>
          </p:nvPr>
        </p:nvSpPr>
        <p:spPr>
          <a:xfrm>
            <a:off x="205352" y="3641132"/>
            <a:ext cx="6505413" cy="4092521"/>
          </a:xfrm>
        </p:spPr>
        <p:txBody>
          <a:bodyPr/>
          <a:lstStyle/>
          <a:p>
            <a:pPr marL="171450" indent="-171450">
              <a:buFont typeface="Arial" panose="020B0604020202020204" pitchFamily="34" charset="0"/>
              <a:buChar char="•"/>
            </a:pPr>
            <a:r>
              <a:rPr lang="en-US" dirty="0">
                <a:highlight>
                  <a:srgbClr val="FFFF00"/>
                </a:highlight>
              </a:rPr>
              <a:t>May we never be a people who blame God for temptation, falling into sin</a:t>
            </a:r>
            <a:br>
              <a:rPr lang="en-US" dirty="0"/>
            </a:br>
            <a:r>
              <a:rPr lang="en-US" dirty="0"/>
              <a:t>- We ought to be slow to blame God for our desires, our temptations, our sins</a:t>
            </a:r>
            <a:br>
              <a:rPr lang="en-US" dirty="0"/>
            </a:br>
            <a:r>
              <a:rPr lang="en-US" dirty="0"/>
              <a:t>- Because James tells us that God cannot be tempted by evil, He is incapable of evil</a:t>
            </a:r>
          </a:p>
          <a:p>
            <a:pPr marL="171450" indent="-171450">
              <a:buFont typeface="Arial" panose="020B0604020202020204" pitchFamily="34" charset="0"/>
              <a:buChar char="•"/>
            </a:pPr>
            <a:r>
              <a:rPr lang="en-US" dirty="0">
                <a:highlight>
                  <a:srgbClr val="FFFF00"/>
                </a:highlight>
              </a:rPr>
              <a:t>REMEMBER that our heavenly Father is completely good, so when trials and temptations come, run into His arms</a:t>
            </a:r>
            <a:br>
              <a:rPr lang="en-US" dirty="0"/>
            </a:br>
            <a:r>
              <a:rPr lang="en-US" dirty="0"/>
              <a:t>- Walk in the Spirit, be happy in the Lord, for only in God do we find the way of escape, the way of enduring through life’s great trials</a:t>
            </a:r>
            <a:br>
              <a:rPr lang="en-US" dirty="0"/>
            </a:br>
            <a:r>
              <a:rPr lang="en-US" dirty="0"/>
              <a:t>- This is one of the key truths that I want you all to walk away with today. </a:t>
            </a:r>
            <a:br>
              <a:rPr lang="en-US" dirty="0"/>
            </a:br>
            <a:r>
              <a:rPr lang="en-US" dirty="0">
                <a:highlight>
                  <a:srgbClr val="00FFFF"/>
                </a:highlight>
              </a:rPr>
              <a:t>- God is sovereign over all, and He is good, He is all that is good, and anything that is good comes from Him</a:t>
            </a:r>
          </a:p>
          <a:p>
            <a:pPr marL="171450" indent="-171450">
              <a:buFont typeface="Arial" panose="020B0604020202020204" pitchFamily="34" charset="0"/>
              <a:buChar char="•"/>
            </a:pPr>
            <a:r>
              <a:rPr lang="en-US" dirty="0">
                <a:highlight>
                  <a:srgbClr val="FFFF00"/>
                </a:highlight>
              </a:rPr>
              <a:t>God in His goodness and mercy has caused us to be born again through the gospel, that we will one day receive the crown of life</a:t>
            </a:r>
            <a:br>
              <a:rPr lang="en-US" dirty="0"/>
            </a:br>
            <a:r>
              <a:rPr lang="en-US" dirty="0"/>
              <a:t>- If you are a born again believer with a new heart, new desires to glorify God and do that which pleases Him, you will get to heaven and will be welcomed with open arms</a:t>
            </a:r>
            <a:br>
              <a:rPr lang="en-US" dirty="0"/>
            </a:br>
            <a:r>
              <a:rPr lang="en-US" dirty="0"/>
              <a:t>- God will place that crown on your head, because it is given to those who love Him</a:t>
            </a:r>
            <a:br>
              <a:rPr lang="en-US" dirty="0"/>
            </a:br>
            <a:r>
              <a:rPr lang="en-US" dirty="0">
                <a:highlight>
                  <a:srgbClr val="00FFFF"/>
                </a:highlight>
              </a:rPr>
              <a:t>- And our love for Him is only possible because He first loved us, </a:t>
            </a:r>
            <a:r>
              <a:rPr lang="en-US" b="1" dirty="0">
                <a:highlight>
                  <a:srgbClr val="00FFFF"/>
                </a:highlight>
              </a:rPr>
              <a:t>”God shows his love for us in that while we were still sinners, Christ died for us” (Rom 5:9)</a:t>
            </a:r>
            <a:br>
              <a:rPr lang="en-US" dirty="0"/>
            </a:br>
            <a:r>
              <a:rPr lang="en-US" dirty="0"/>
              <a:t>- And so because of that we will cast that crown before His feet, saying “all the glory and </a:t>
            </a:r>
            <a:r>
              <a:rPr lang="en-US" dirty="0" err="1"/>
              <a:t>honour</a:t>
            </a:r>
            <a:r>
              <a:rPr lang="en-US" dirty="0"/>
              <a:t> belongs to you and you alone God”</a:t>
            </a:r>
            <a:br>
              <a:rPr lang="en-US" dirty="0"/>
            </a:br>
            <a:r>
              <a:rPr lang="en-US" dirty="0"/>
              <a:t>- Let me close with this</a:t>
            </a:r>
          </a:p>
        </p:txBody>
      </p:sp>
      <p:sp>
        <p:nvSpPr>
          <p:cNvPr id="4" name="Slide Number Placeholder 3"/>
          <p:cNvSpPr>
            <a:spLocks noGrp="1"/>
          </p:cNvSpPr>
          <p:nvPr>
            <p:ph type="sldNum" sz="quarter" idx="5"/>
          </p:nvPr>
        </p:nvSpPr>
        <p:spPr/>
        <p:txBody>
          <a:bodyPr/>
          <a:lstStyle/>
          <a:p>
            <a:fld id="{35ED8D52-44AA-6D43-89ED-AE92EB83D3F8}" type="slidenum">
              <a:rPr lang="en-US" smtClean="0"/>
              <a:t>9</a:t>
            </a:fld>
            <a:endParaRPr lang="en-US"/>
          </a:p>
        </p:txBody>
      </p:sp>
    </p:spTree>
    <p:extLst>
      <p:ext uri="{BB962C8B-B14F-4D97-AF65-F5344CB8AC3E}">
        <p14:creationId xmlns:p14="http://schemas.microsoft.com/office/powerpoint/2010/main" val="2013725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34E9-B858-DDC8-A2E1-84916573FEE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AFF7B4-C4D9-26C6-21FD-7D84938B85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AA19A2C-4FF0-B063-8B28-6EEF779C7CAF}"/>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5" name="Footer Placeholder 4">
            <a:extLst>
              <a:ext uri="{FF2B5EF4-FFF2-40B4-BE49-F238E27FC236}">
                <a16:creationId xmlns:a16="http://schemas.microsoft.com/office/drawing/2014/main" id="{ACF93783-0122-E715-1D80-475040864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9F35D-0091-8797-8E5B-22898EA75E65}"/>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249807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932C-135B-AD40-185D-49CDBF4FE5D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E17445-1ED5-37EE-C740-1CB6BAACD08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F33B30E-F8AE-47E2-F17E-D870A665113E}"/>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5" name="Footer Placeholder 4">
            <a:extLst>
              <a:ext uri="{FF2B5EF4-FFF2-40B4-BE49-F238E27FC236}">
                <a16:creationId xmlns:a16="http://schemas.microsoft.com/office/drawing/2014/main" id="{DDA445C3-6DAA-14EA-3E2E-377112813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E8EA3-1E81-745B-595C-2C948722EC13}"/>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267051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EF1D07-C795-BAF0-3374-0AFDF13DC94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916ADC-A9F3-52D4-0B71-F875E715FA4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074B9E-F297-6763-16AE-7C721AB9F047}"/>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5" name="Footer Placeholder 4">
            <a:extLst>
              <a:ext uri="{FF2B5EF4-FFF2-40B4-BE49-F238E27FC236}">
                <a16:creationId xmlns:a16="http://schemas.microsoft.com/office/drawing/2014/main" id="{8FD89BB0-E9EA-DD88-90A3-159138A01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01EBD-1CD5-7178-C8B3-A952FCBB72A9}"/>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96403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8580-081E-04B5-4074-41BC4FE2B38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E135B89-F280-C2F8-BFD9-7FB4CA6F6B7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8F5CAD-3EEE-98BF-E1F9-5887A098ED3D}"/>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5" name="Footer Placeholder 4">
            <a:extLst>
              <a:ext uri="{FF2B5EF4-FFF2-40B4-BE49-F238E27FC236}">
                <a16:creationId xmlns:a16="http://schemas.microsoft.com/office/drawing/2014/main" id="{A2EEBF0D-D75B-AD9D-E799-C0C32AE45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E5F2E-CD3D-19C1-EDD7-DCB2D746DFAB}"/>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268444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400B-AA0B-AFED-8B3C-2E2DDF872D6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AA05730-E6DF-60A8-2DC1-B1F98AE257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AF252F4-808F-FC07-3E18-85EE48DAE332}"/>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5" name="Footer Placeholder 4">
            <a:extLst>
              <a:ext uri="{FF2B5EF4-FFF2-40B4-BE49-F238E27FC236}">
                <a16:creationId xmlns:a16="http://schemas.microsoft.com/office/drawing/2014/main" id="{5CD7B338-29FC-BDE7-B562-D63EB1EE7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784B6-AA78-35DA-914E-49456380D6DD}"/>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262646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30C2-A493-D68F-A03E-51024C1E12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324CD98-48F1-9B8C-3F41-CB1A3A39D1F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58FA4A-B5CC-2C54-A4E9-87ADCE7F4AA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36FD18-DADB-793A-CDAD-B69807005C3E}"/>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6" name="Footer Placeholder 5">
            <a:extLst>
              <a:ext uri="{FF2B5EF4-FFF2-40B4-BE49-F238E27FC236}">
                <a16:creationId xmlns:a16="http://schemas.microsoft.com/office/drawing/2014/main" id="{CEAA3EA7-20F0-E120-6A6B-A5054F0F42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8F688-2A1F-2C88-78C5-63005CD755EB}"/>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108168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A540-718D-82E5-038E-65E730AD732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C960286-3EBC-32AC-82C1-F649F204D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37AC3A-E1DD-77BA-13B2-DDB35E895F8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EC8561B-33F6-9A9F-0822-88BFCC874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C6402C4-864C-552A-C979-23F4BF5F7FA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C0E7C6A-F688-0838-D1E0-4443E4D34E4A}"/>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8" name="Footer Placeholder 7">
            <a:extLst>
              <a:ext uri="{FF2B5EF4-FFF2-40B4-BE49-F238E27FC236}">
                <a16:creationId xmlns:a16="http://schemas.microsoft.com/office/drawing/2014/main" id="{70234BFA-41C6-DB0A-DB4C-5FF6BC8018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99B999-A411-93C0-283E-2C6A03AD0552}"/>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268827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513A-21EF-F58E-690C-36E78AE1991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39BC54F-E638-28F6-AE80-5A2087160A1F}"/>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4" name="Footer Placeholder 3">
            <a:extLst>
              <a:ext uri="{FF2B5EF4-FFF2-40B4-BE49-F238E27FC236}">
                <a16:creationId xmlns:a16="http://schemas.microsoft.com/office/drawing/2014/main" id="{A80AACA6-C45D-AAA2-5E60-12E5AA5A4B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CC1A8B-80FA-ECFF-D2FA-EE2C288AE36D}"/>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2083967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00A540-ED82-65C5-B184-59CFD872451E}"/>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3" name="Footer Placeholder 2">
            <a:extLst>
              <a:ext uri="{FF2B5EF4-FFF2-40B4-BE49-F238E27FC236}">
                <a16:creationId xmlns:a16="http://schemas.microsoft.com/office/drawing/2014/main" id="{8E60641D-0C3F-9E94-D00B-B92ED94292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FAD3D9-BD15-AF64-1608-BA127CD28C69}"/>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1108828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C24F-1DF0-4BA9-9612-F1537B4D42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68B64B-E067-A537-7047-7528A14D3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7DAC42D-C096-0C1F-90D5-14FD3FAB5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7252C4B-CF12-D912-7A9B-0A0362B1B51B}"/>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6" name="Footer Placeholder 5">
            <a:extLst>
              <a:ext uri="{FF2B5EF4-FFF2-40B4-BE49-F238E27FC236}">
                <a16:creationId xmlns:a16="http://schemas.microsoft.com/office/drawing/2014/main" id="{A9DA1A9E-47AD-240B-D336-54FFC93E5E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C4D40A-8403-FF06-C758-0E8A018847BA}"/>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62661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0B254-308A-8917-2949-E238D46514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13C4512-595D-D3FC-DD95-2918BEFC07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004088-ACCB-6C43-3D92-0E166046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ED56E3-4A98-3400-52F9-EB021C4DB976}"/>
              </a:ext>
            </a:extLst>
          </p:cNvPr>
          <p:cNvSpPr>
            <a:spLocks noGrp="1"/>
          </p:cNvSpPr>
          <p:nvPr>
            <p:ph type="dt" sz="half" idx="10"/>
          </p:nvPr>
        </p:nvSpPr>
        <p:spPr/>
        <p:txBody>
          <a:bodyPr/>
          <a:lstStyle/>
          <a:p>
            <a:fld id="{29E1FB03-7F72-AB41-8270-F565E1BAF4F5}" type="datetimeFigureOut">
              <a:rPr lang="en-US" smtClean="0"/>
              <a:t>10/13/2024</a:t>
            </a:fld>
            <a:endParaRPr lang="en-US"/>
          </a:p>
        </p:txBody>
      </p:sp>
      <p:sp>
        <p:nvSpPr>
          <p:cNvPr id="6" name="Footer Placeholder 5">
            <a:extLst>
              <a:ext uri="{FF2B5EF4-FFF2-40B4-BE49-F238E27FC236}">
                <a16:creationId xmlns:a16="http://schemas.microsoft.com/office/drawing/2014/main" id="{8C0784A7-14C6-1D17-0FE5-AE5E0BAF7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2FC814-F2D7-16C2-1D0A-4A2F9C7E8F62}"/>
              </a:ext>
            </a:extLst>
          </p:cNvPr>
          <p:cNvSpPr>
            <a:spLocks noGrp="1"/>
          </p:cNvSpPr>
          <p:nvPr>
            <p:ph type="sldNum" sz="quarter" idx="12"/>
          </p:nvPr>
        </p:nvSpPr>
        <p:spPr/>
        <p:txBody>
          <a:bodyPr/>
          <a:lstStyle/>
          <a:p>
            <a:fld id="{825C9BED-FDF2-024B-BB7B-BCE45DEE9794}" type="slidenum">
              <a:rPr lang="en-US" smtClean="0"/>
              <a:t>‹#›</a:t>
            </a:fld>
            <a:endParaRPr lang="en-US"/>
          </a:p>
        </p:txBody>
      </p:sp>
    </p:spTree>
    <p:extLst>
      <p:ext uri="{BB962C8B-B14F-4D97-AF65-F5344CB8AC3E}">
        <p14:creationId xmlns:p14="http://schemas.microsoft.com/office/powerpoint/2010/main" val="322641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05039-692F-E92B-DA11-80818E1FBF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66FAB41-EAB4-244A-8F66-07AFBA72BA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005247-18C0-E436-A558-5DBB656778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9E1FB03-7F72-AB41-8270-F565E1BAF4F5}" type="datetimeFigureOut">
              <a:rPr lang="en-US" smtClean="0"/>
              <a:t>10/13/2024</a:t>
            </a:fld>
            <a:endParaRPr lang="en-US"/>
          </a:p>
        </p:txBody>
      </p:sp>
      <p:sp>
        <p:nvSpPr>
          <p:cNvPr id="5" name="Footer Placeholder 4">
            <a:extLst>
              <a:ext uri="{FF2B5EF4-FFF2-40B4-BE49-F238E27FC236}">
                <a16:creationId xmlns:a16="http://schemas.microsoft.com/office/drawing/2014/main" id="{4E361C29-FC28-124E-1FE6-B2978D67C1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791DC-B543-A056-2299-3396489CFF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5C9BED-FDF2-024B-BB7B-BCE45DEE9794}" type="slidenum">
              <a:rPr lang="en-US" smtClean="0"/>
              <a:t>‹#›</a:t>
            </a:fld>
            <a:endParaRPr lang="en-US"/>
          </a:p>
        </p:txBody>
      </p:sp>
    </p:spTree>
    <p:extLst>
      <p:ext uri="{BB962C8B-B14F-4D97-AF65-F5344CB8AC3E}">
        <p14:creationId xmlns:p14="http://schemas.microsoft.com/office/powerpoint/2010/main" val="3054500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climbing a mountain&#10;&#10;Description automatically generated">
            <a:extLst>
              <a:ext uri="{FF2B5EF4-FFF2-40B4-BE49-F238E27FC236}">
                <a16:creationId xmlns:a16="http://schemas.microsoft.com/office/drawing/2014/main" id="{4D7D7785-0808-C720-2E97-B2824D9A343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D4402C0-FFD9-16E1-40FF-139917648DE3}"/>
              </a:ext>
            </a:extLst>
          </p:cNvPr>
          <p:cNvSpPr txBox="1"/>
          <p:nvPr/>
        </p:nvSpPr>
        <p:spPr>
          <a:xfrm>
            <a:off x="1" y="2846872"/>
            <a:ext cx="6788258" cy="1769715"/>
          </a:xfrm>
          <a:prstGeom prst="rect">
            <a:avLst/>
          </a:prstGeom>
          <a:noFill/>
        </p:spPr>
        <p:txBody>
          <a:bodyPr wrap="square" rtlCol="0">
            <a:spAutoFit/>
          </a:bodyPr>
          <a:lstStyle/>
          <a:p>
            <a:pPr algn="ctr"/>
            <a:r>
              <a:rPr lang="en-US" sz="5500" b="1" dirty="0">
                <a:solidFill>
                  <a:schemeClr val="bg1"/>
                </a:solidFill>
                <a:latin typeface="Calibri" panose="020F0502020204030204" pitchFamily="34" charset="0"/>
                <a:cs typeface="Calibri" panose="020F0502020204030204" pitchFamily="34" charset="0"/>
              </a:rPr>
              <a:t>TRIALS &amp; TEMPTATION</a:t>
            </a:r>
          </a:p>
          <a:p>
            <a:pPr algn="ctr"/>
            <a:r>
              <a:rPr lang="en-US" sz="5400" b="1" dirty="0">
                <a:solidFill>
                  <a:schemeClr val="bg1"/>
                </a:solidFill>
                <a:latin typeface="Calibri" panose="020F0502020204030204" pitchFamily="34" charset="0"/>
                <a:cs typeface="Calibri" panose="020F0502020204030204" pitchFamily="34" charset="0"/>
              </a:rPr>
              <a:t>James 1:12-18</a:t>
            </a:r>
          </a:p>
        </p:txBody>
      </p:sp>
    </p:spTree>
    <p:extLst>
      <p:ext uri="{BB962C8B-B14F-4D97-AF65-F5344CB8AC3E}">
        <p14:creationId xmlns:p14="http://schemas.microsoft.com/office/powerpoint/2010/main" val="153154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2B24A-AFD2-060A-BB4C-383A30193C0A}"/>
            </a:ext>
          </a:extLst>
        </p:cNvPr>
        <p:cNvGrpSpPr/>
        <p:nvPr/>
      </p:nvGrpSpPr>
      <p:grpSpPr>
        <a:xfrm>
          <a:off x="0" y="0"/>
          <a:ext cx="0" cy="0"/>
          <a:chOff x="0" y="0"/>
          <a:chExt cx="0" cy="0"/>
        </a:xfrm>
      </p:grpSpPr>
      <p:pic>
        <p:nvPicPr>
          <p:cNvPr id="5" name="Picture 4" descr="A person standing on a hill&#10;&#10;Description automatically generated">
            <a:extLst>
              <a:ext uri="{FF2B5EF4-FFF2-40B4-BE49-F238E27FC236}">
                <a16:creationId xmlns:a16="http://schemas.microsoft.com/office/drawing/2014/main" id="{DD161A5F-569C-FF92-69F5-773B76B581FF}"/>
              </a:ext>
            </a:extLst>
          </p:cNvPr>
          <p:cNvPicPr>
            <a:picLocks noChangeAspect="1"/>
          </p:cNvPicPr>
          <p:nvPr/>
        </p:nvPicPr>
        <p:blipFill>
          <a:blip r:embed="rId3"/>
          <a:stretch>
            <a:fillRect/>
          </a:stretch>
        </p:blipFill>
        <p:spPr>
          <a:xfrm flipH="1">
            <a:off x="0" y="0"/>
            <a:ext cx="12192000" cy="6866308"/>
          </a:xfrm>
          <a:prstGeom prst="rect">
            <a:avLst/>
          </a:prstGeom>
        </p:spPr>
      </p:pic>
      <p:sp>
        <p:nvSpPr>
          <p:cNvPr id="3" name="TextBox 2">
            <a:extLst>
              <a:ext uri="{FF2B5EF4-FFF2-40B4-BE49-F238E27FC236}">
                <a16:creationId xmlns:a16="http://schemas.microsoft.com/office/drawing/2014/main" id="{70A38FD5-53D4-DE0B-656E-75D69215D1A7}"/>
              </a:ext>
            </a:extLst>
          </p:cNvPr>
          <p:cNvSpPr txBox="1"/>
          <p:nvPr/>
        </p:nvSpPr>
        <p:spPr>
          <a:xfrm>
            <a:off x="183396" y="170481"/>
            <a:ext cx="10510435" cy="6494085"/>
          </a:xfrm>
          <a:prstGeom prst="rect">
            <a:avLst/>
          </a:prstGeom>
          <a:noFill/>
        </p:spPr>
        <p:txBody>
          <a:bodyPr wrap="square">
            <a:spAutoFit/>
          </a:bodyPr>
          <a:lstStyle/>
          <a:p>
            <a:r>
              <a:rPr lang="en-US" sz="3200" b="1" dirty="0">
                <a:latin typeface="Calibri" panose="020F0502020204030204" pitchFamily="34" charset="0"/>
                <a:cs typeface="Calibri" panose="020F0502020204030204" pitchFamily="34" charset="0"/>
              </a:rPr>
              <a:t>“A man who is born again, or regenerated, believes that Jesus Christ is the only </a:t>
            </a:r>
            <a:r>
              <a:rPr lang="en-US" sz="3200" b="1" dirty="0" err="1">
                <a:latin typeface="Calibri" panose="020F0502020204030204" pitchFamily="34" charset="0"/>
                <a:cs typeface="Calibri" panose="020F0502020204030204" pitchFamily="34" charset="0"/>
              </a:rPr>
              <a:t>Saviour</a:t>
            </a:r>
            <a:r>
              <a:rPr lang="en-US" sz="3200" b="1" dirty="0">
                <a:latin typeface="Calibri" panose="020F0502020204030204" pitchFamily="34" charset="0"/>
                <a:cs typeface="Calibri" panose="020F0502020204030204" pitchFamily="34" charset="0"/>
              </a:rPr>
              <a:t> who can pardon his soul. In himself he sees nothing but unworthiness. But he has full confidence in Christ, and trusting in Him, he believes that his sins are all forgiven. He believes that, for the sake of Christ's finished work and death on the Cross, he is reckoned righteous in God's sight…He may have fears and doubts. He may sometimes tell you that he feels as if he had no faith at all. But ask him if he is willing to trust in anything instead of Christ and see what he will say. Ask him if he will rest his hope of eternal life on his own goodness, his own works, his prayers, his minister, or his church, and listen to his reply. Are you born again?” – J.C. Ryle</a:t>
            </a:r>
          </a:p>
        </p:txBody>
      </p:sp>
    </p:spTree>
    <p:extLst>
      <p:ext uri="{BB962C8B-B14F-4D97-AF65-F5344CB8AC3E}">
        <p14:creationId xmlns:p14="http://schemas.microsoft.com/office/powerpoint/2010/main" val="2282230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AF09B-8A03-E5DC-3A5C-9EE4223E7BAC}"/>
            </a:ext>
          </a:extLst>
        </p:cNvPr>
        <p:cNvGrpSpPr/>
        <p:nvPr/>
      </p:nvGrpSpPr>
      <p:grpSpPr>
        <a:xfrm>
          <a:off x="0" y="0"/>
          <a:ext cx="0" cy="0"/>
          <a:chOff x="0" y="0"/>
          <a:chExt cx="0" cy="0"/>
        </a:xfrm>
      </p:grpSpPr>
      <p:pic>
        <p:nvPicPr>
          <p:cNvPr id="7" name="Picture 6" descr="A close-up of a gold ring&#10;&#10;Description automatically generated">
            <a:extLst>
              <a:ext uri="{FF2B5EF4-FFF2-40B4-BE49-F238E27FC236}">
                <a16:creationId xmlns:a16="http://schemas.microsoft.com/office/drawing/2014/main" id="{FEDA805B-E61E-6040-85A4-474BC313CBF0}"/>
              </a:ext>
            </a:extLst>
          </p:cNvPr>
          <p:cNvPicPr>
            <a:picLocks noChangeAspect="1"/>
          </p:cNvPicPr>
          <p:nvPr/>
        </p:nvPicPr>
        <p:blipFill>
          <a:blip r:embed="rId3"/>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8F7AD666-A9B6-B01D-A084-71BC4E92BAD4}"/>
              </a:ext>
            </a:extLst>
          </p:cNvPr>
          <p:cNvSpPr txBox="1"/>
          <p:nvPr/>
        </p:nvSpPr>
        <p:spPr>
          <a:xfrm>
            <a:off x="321275" y="429700"/>
            <a:ext cx="11504140"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THE BEAUTITUDE OF JAMES</a:t>
            </a:r>
          </a:p>
        </p:txBody>
      </p:sp>
      <p:sp>
        <p:nvSpPr>
          <p:cNvPr id="3" name="TextBox 2">
            <a:extLst>
              <a:ext uri="{FF2B5EF4-FFF2-40B4-BE49-F238E27FC236}">
                <a16:creationId xmlns:a16="http://schemas.microsoft.com/office/drawing/2014/main" id="{553A9BF7-607A-FF73-D156-E65978B18D4C}"/>
              </a:ext>
            </a:extLst>
          </p:cNvPr>
          <p:cNvSpPr txBox="1"/>
          <p:nvPr/>
        </p:nvSpPr>
        <p:spPr>
          <a:xfrm>
            <a:off x="185352" y="1346886"/>
            <a:ext cx="10229510"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“Blessed is the man who remains steadfast under trial” (James 1:12a)</a:t>
            </a:r>
          </a:p>
        </p:txBody>
      </p:sp>
      <p:sp>
        <p:nvSpPr>
          <p:cNvPr id="4" name="TextBox 3">
            <a:extLst>
              <a:ext uri="{FF2B5EF4-FFF2-40B4-BE49-F238E27FC236}">
                <a16:creationId xmlns:a16="http://schemas.microsoft.com/office/drawing/2014/main" id="{AC9576D9-6384-6E2C-409E-1192F7E1A737}"/>
              </a:ext>
            </a:extLst>
          </p:cNvPr>
          <p:cNvSpPr txBox="1"/>
          <p:nvPr/>
        </p:nvSpPr>
        <p:spPr>
          <a:xfrm>
            <a:off x="321276" y="3110457"/>
            <a:ext cx="11763633"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“for when he has stood the test he will receive the crown of life” (James 1:12b)</a:t>
            </a:r>
          </a:p>
        </p:txBody>
      </p:sp>
      <p:sp>
        <p:nvSpPr>
          <p:cNvPr id="6" name="TextBox 5">
            <a:extLst>
              <a:ext uri="{FF2B5EF4-FFF2-40B4-BE49-F238E27FC236}">
                <a16:creationId xmlns:a16="http://schemas.microsoft.com/office/drawing/2014/main" id="{491780B9-8FA7-C0F9-005A-EB54B1A3C195}"/>
              </a:ext>
            </a:extLst>
          </p:cNvPr>
          <p:cNvSpPr txBox="1"/>
          <p:nvPr/>
        </p:nvSpPr>
        <p:spPr>
          <a:xfrm>
            <a:off x="321275" y="4874028"/>
            <a:ext cx="11763633"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“which God has promised to those who love him” (James 1:12c)</a:t>
            </a:r>
          </a:p>
        </p:txBody>
      </p:sp>
    </p:spTree>
    <p:extLst>
      <p:ext uri="{BB962C8B-B14F-4D97-AF65-F5344CB8AC3E}">
        <p14:creationId xmlns:p14="http://schemas.microsoft.com/office/powerpoint/2010/main" val="426081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F665-76FE-2147-68EC-76A03C8599CC}"/>
            </a:ext>
          </a:extLst>
        </p:cNvPr>
        <p:cNvGrpSpPr/>
        <p:nvPr/>
      </p:nvGrpSpPr>
      <p:grpSpPr>
        <a:xfrm>
          <a:off x="0" y="0"/>
          <a:ext cx="0" cy="0"/>
          <a:chOff x="0" y="0"/>
          <a:chExt cx="0" cy="0"/>
        </a:xfrm>
      </p:grpSpPr>
      <p:pic>
        <p:nvPicPr>
          <p:cNvPr id="6" name="Picture 5" descr="A person kneeling on the ground holding a small metal bowl&#10;&#10;Description automatically generated">
            <a:extLst>
              <a:ext uri="{FF2B5EF4-FFF2-40B4-BE49-F238E27FC236}">
                <a16:creationId xmlns:a16="http://schemas.microsoft.com/office/drawing/2014/main" id="{929AF4EE-803E-7A0D-6654-2B5ACA18E5B3}"/>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Lst>
          </a:blip>
          <a:srcRect r="14350"/>
          <a:stretch/>
        </p:blipFill>
        <p:spPr>
          <a:xfrm flipH="1">
            <a:off x="8276094" y="16813"/>
            <a:ext cx="3915905" cy="6858000"/>
          </a:xfrm>
          <a:prstGeom prst="rect">
            <a:avLst/>
          </a:prstGeom>
        </p:spPr>
      </p:pic>
      <p:sp>
        <p:nvSpPr>
          <p:cNvPr id="3" name="TextBox 2">
            <a:extLst>
              <a:ext uri="{FF2B5EF4-FFF2-40B4-BE49-F238E27FC236}">
                <a16:creationId xmlns:a16="http://schemas.microsoft.com/office/drawing/2014/main" id="{02F010E9-8A65-2058-5622-A910030517D7}"/>
              </a:ext>
            </a:extLst>
          </p:cNvPr>
          <p:cNvSpPr txBox="1"/>
          <p:nvPr/>
        </p:nvSpPr>
        <p:spPr>
          <a:xfrm>
            <a:off x="214184" y="4231477"/>
            <a:ext cx="8061910" cy="2308324"/>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”They cast their crowns before the throne, saying, “Worthy are you, our Lord and God, to receive glory and </a:t>
            </a:r>
            <a:r>
              <a:rPr lang="en-US" sz="3600" b="1" dirty="0" err="1">
                <a:latin typeface="Calibri" panose="020F0502020204030204" pitchFamily="34" charset="0"/>
                <a:cs typeface="Calibri" panose="020F0502020204030204" pitchFamily="34" charset="0"/>
              </a:rPr>
              <a:t>honour</a:t>
            </a:r>
            <a:r>
              <a:rPr lang="en-US" sz="3600" b="1" dirty="0">
                <a:latin typeface="Calibri" panose="020F0502020204030204" pitchFamily="34" charset="0"/>
                <a:cs typeface="Calibri" panose="020F0502020204030204" pitchFamily="34" charset="0"/>
              </a:rPr>
              <a:t> and power” (Rev 4:10c-11)</a:t>
            </a:r>
          </a:p>
        </p:txBody>
      </p:sp>
      <p:sp>
        <p:nvSpPr>
          <p:cNvPr id="4" name="TextBox 3">
            <a:extLst>
              <a:ext uri="{FF2B5EF4-FFF2-40B4-BE49-F238E27FC236}">
                <a16:creationId xmlns:a16="http://schemas.microsoft.com/office/drawing/2014/main" id="{59196424-D1D7-359F-309E-E8A56D6FD06F}"/>
              </a:ext>
            </a:extLst>
          </p:cNvPr>
          <p:cNvSpPr txBox="1"/>
          <p:nvPr/>
        </p:nvSpPr>
        <p:spPr>
          <a:xfrm>
            <a:off x="160638" y="259492"/>
            <a:ext cx="8115455"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Many in the world look at the Christian life and the idea of enduring trials as ’missing out on life’</a:t>
            </a:r>
          </a:p>
        </p:txBody>
      </p:sp>
      <p:sp>
        <p:nvSpPr>
          <p:cNvPr id="5" name="TextBox 4">
            <a:extLst>
              <a:ext uri="{FF2B5EF4-FFF2-40B4-BE49-F238E27FC236}">
                <a16:creationId xmlns:a16="http://schemas.microsoft.com/office/drawing/2014/main" id="{5D9E98D7-2CDC-1B5F-527E-44D4848E3582}"/>
              </a:ext>
            </a:extLst>
          </p:cNvPr>
          <p:cNvSpPr txBox="1"/>
          <p:nvPr/>
        </p:nvSpPr>
        <p:spPr>
          <a:xfrm>
            <a:off x="214184" y="2245484"/>
            <a:ext cx="8061910"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It is as we go through these trials, and press deeper than we ever have into Christ, that we become more like Christ</a:t>
            </a:r>
          </a:p>
        </p:txBody>
      </p:sp>
    </p:spTree>
    <p:extLst>
      <p:ext uri="{BB962C8B-B14F-4D97-AF65-F5344CB8AC3E}">
        <p14:creationId xmlns:p14="http://schemas.microsoft.com/office/powerpoint/2010/main" val="7192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3CA86-205F-3ED9-293B-B901D760176F}"/>
            </a:ext>
          </a:extLst>
        </p:cNvPr>
        <p:cNvGrpSpPr/>
        <p:nvPr/>
      </p:nvGrpSpPr>
      <p:grpSpPr>
        <a:xfrm>
          <a:off x="0" y="0"/>
          <a:ext cx="0" cy="0"/>
          <a:chOff x="0" y="0"/>
          <a:chExt cx="0" cy="0"/>
        </a:xfrm>
      </p:grpSpPr>
      <p:pic>
        <p:nvPicPr>
          <p:cNvPr id="7" name="Picture 6" descr="A snake with red eyes&#10;&#10;Description automatically generated">
            <a:extLst>
              <a:ext uri="{FF2B5EF4-FFF2-40B4-BE49-F238E27FC236}">
                <a16:creationId xmlns:a16="http://schemas.microsoft.com/office/drawing/2014/main" id="{1588629B-8B38-1B65-1FBA-B3583E49780C}"/>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BF3EB0B-EFCB-5E75-8425-8343764A81F8}"/>
              </a:ext>
            </a:extLst>
          </p:cNvPr>
          <p:cNvSpPr txBox="1"/>
          <p:nvPr/>
        </p:nvSpPr>
        <p:spPr>
          <a:xfrm>
            <a:off x="321276" y="296562"/>
            <a:ext cx="11504140"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BORN OF MAN</a:t>
            </a:r>
          </a:p>
        </p:txBody>
      </p:sp>
      <p:sp>
        <p:nvSpPr>
          <p:cNvPr id="3" name="TextBox 2">
            <a:extLst>
              <a:ext uri="{FF2B5EF4-FFF2-40B4-BE49-F238E27FC236}">
                <a16:creationId xmlns:a16="http://schemas.microsoft.com/office/drawing/2014/main" id="{08A68094-3B1B-B705-50B0-0AA8A8166BFF}"/>
              </a:ext>
            </a:extLst>
          </p:cNvPr>
          <p:cNvSpPr txBox="1"/>
          <p:nvPr/>
        </p:nvSpPr>
        <p:spPr>
          <a:xfrm>
            <a:off x="185351" y="1235676"/>
            <a:ext cx="11640065"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“Let no one say when he is being tempted, “I am being tempted by God,” (James 1:13a)</a:t>
            </a:r>
          </a:p>
        </p:txBody>
      </p:sp>
      <p:sp>
        <p:nvSpPr>
          <p:cNvPr id="5" name="TextBox 4">
            <a:extLst>
              <a:ext uri="{FF2B5EF4-FFF2-40B4-BE49-F238E27FC236}">
                <a16:creationId xmlns:a16="http://schemas.microsoft.com/office/drawing/2014/main" id="{C8C9BEE7-1EED-3D4B-AF31-B2195D0F9D61}"/>
              </a:ext>
            </a:extLst>
          </p:cNvPr>
          <p:cNvSpPr txBox="1"/>
          <p:nvPr/>
        </p:nvSpPr>
        <p:spPr>
          <a:xfrm>
            <a:off x="185350" y="3222798"/>
            <a:ext cx="1164006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“for God cannot be tempted with evil” (James 1:13b)</a:t>
            </a:r>
          </a:p>
        </p:txBody>
      </p:sp>
      <p:sp>
        <p:nvSpPr>
          <p:cNvPr id="6" name="TextBox 5">
            <a:extLst>
              <a:ext uri="{FF2B5EF4-FFF2-40B4-BE49-F238E27FC236}">
                <a16:creationId xmlns:a16="http://schemas.microsoft.com/office/drawing/2014/main" id="{8F934FE5-1035-5AB5-425C-A7A534A5E0B1}"/>
              </a:ext>
            </a:extLst>
          </p:cNvPr>
          <p:cNvSpPr txBox="1"/>
          <p:nvPr/>
        </p:nvSpPr>
        <p:spPr>
          <a:xfrm>
            <a:off x="185350" y="4655922"/>
            <a:ext cx="1164006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he himself tempts no one.” (James 1:13c)</a:t>
            </a:r>
          </a:p>
        </p:txBody>
      </p:sp>
    </p:spTree>
    <p:extLst>
      <p:ext uri="{BB962C8B-B14F-4D97-AF65-F5344CB8AC3E}">
        <p14:creationId xmlns:p14="http://schemas.microsoft.com/office/powerpoint/2010/main" val="296408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91729-4FC0-F961-2362-F6C1DFE27708}"/>
            </a:ext>
          </a:extLst>
        </p:cNvPr>
        <p:cNvGrpSpPr/>
        <p:nvPr/>
      </p:nvGrpSpPr>
      <p:grpSpPr>
        <a:xfrm>
          <a:off x="0" y="0"/>
          <a:ext cx="0" cy="0"/>
          <a:chOff x="0" y="0"/>
          <a:chExt cx="0" cy="0"/>
        </a:xfrm>
      </p:grpSpPr>
      <p:pic>
        <p:nvPicPr>
          <p:cNvPr id="7" name="Picture 6" descr="A black background with a red and white logo&#10;&#10;Description automatically generated with medium confidence">
            <a:extLst>
              <a:ext uri="{FF2B5EF4-FFF2-40B4-BE49-F238E27FC236}">
                <a16:creationId xmlns:a16="http://schemas.microsoft.com/office/drawing/2014/main" id="{DC865323-F5BB-0264-180F-662582848F07}"/>
              </a:ext>
            </a:extLst>
          </p:cNvPr>
          <p:cNvPicPr>
            <a:picLocks noChangeAspect="1"/>
          </p:cNvPicPr>
          <p:nvPr/>
        </p:nvPicPr>
        <p:blipFill>
          <a:blip r:embed="rId3"/>
          <a:stretch>
            <a:fillRect/>
          </a:stretch>
        </p:blipFill>
        <p:spPr>
          <a:xfrm flipH="1">
            <a:off x="0" y="0"/>
            <a:ext cx="12192000" cy="6857172"/>
          </a:xfrm>
          <a:prstGeom prst="rect">
            <a:avLst/>
          </a:prstGeom>
        </p:spPr>
      </p:pic>
      <p:sp>
        <p:nvSpPr>
          <p:cNvPr id="2" name="TextBox 1">
            <a:extLst>
              <a:ext uri="{FF2B5EF4-FFF2-40B4-BE49-F238E27FC236}">
                <a16:creationId xmlns:a16="http://schemas.microsoft.com/office/drawing/2014/main" id="{7959E0C0-15F0-CB3F-348B-311F987BBAA9}"/>
              </a:ext>
            </a:extLst>
          </p:cNvPr>
          <p:cNvSpPr txBox="1"/>
          <p:nvPr/>
        </p:nvSpPr>
        <p:spPr>
          <a:xfrm>
            <a:off x="172995" y="510936"/>
            <a:ext cx="9637432"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“But each person is tempted when he is lured and enticed” (James 1:14a)</a:t>
            </a:r>
          </a:p>
        </p:txBody>
      </p:sp>
      <p:sp>
        <p:nvSpPr>
          <p:cNvPr id="3" name="TextBox 2">
            <a:extLst>
              <a:ext uri="{FF2B5EF4-FFF2-40B4-BE49-F238E27FC236}">
                <a16:creationId xmlns:a16="http://schemas.microsoft.com/office/drawing/2014/main" id="{9241F5A1-99BB-7236-781A-AA5F666CA690}"/>
              </a:ext>
            </a:extLst>
          </p:cNvPr>
          <p:cNvSpPr txBox="1"/>
          <p:nvPr/>
        </p:nvSpPr>
        <p:spPr>
          <a:xfrm>
            <a:off x="172995" y="2359976"/>
            <a:ext cx="11788346"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“by his own desire” (James 1:14b)</a:t>
            </a:r>
          </a:p>
        </p:txBody>
      </p:sp>
      <p:sp>
        <p:nvSpPr>
          <p:cNvPr id="4" name="TextBox 3">
            <a:extLst>
              <a:ext uri="{FF2B5EF4-FFF2-40B4-BE49-F238E27FC236}">
                <a16:creationId xmlns:a16="http://schemas.microsoft.com/office/drawing/2014/main" id="{E1052CDC-6726-4FEE-A9D2-76D82CC841C8}"/>
              </a:ext>
            </a:extLst>
          </p:cNvPr>
          <p:cNvSpPr txBox="1"/>
          <p:nvPr/>
        </p:nvSpPr>
        <p:spPr>
          <a:xfrm>
            <a:off x="172995" y="3655018"/>
            <a:ext cx="1178834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“Then desire when it has conceived gives birth to sin”</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(James 1:15a)</a:t>
            </a:r>
          </a:p>
        </p:txBody>
      </p:sp>
      <p:sp>
        <p:nvSpPr>
          <p:cNvPr id="5" name="TextBox 4">
            <a:extLst>
              <a:ext uri="{FF2B5EF4-FFF2-40B4-BE49-F238E27FC236}">
                <a16:creationId xmlns:a16="http://schemas.microsoft.com/office/drawing/2014/main" id="{982DBD25-6851-E765-5583-7B8EBBE9D5C0}"/>
              </a:ext>
            </a:extLst>
          </p:cNvPr>
          <p:cNvSpPr txBox="1"/>
          <p:nvPr/>
        </p:nvSpPr>
        <p:spPr>
          <a:xfrm>
            <a:off x="172995" y="5504058"/>
            <a:ext cx="1178834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“and sin when it is fully grown brings forth death”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(James 1:15b)</a:t>
            </a:r>
          </a:p>
        </p:txBody>
      </p:sp>
    </p:spTree>
    <p:extLst>
      <p:ext uri="{BB962C8B-B14F-4D97-AF65-F5344CB8AC3E}">
        <p14:creationId xmlns:p14="http://schemas.microsoft.com/office/powerpoint/2010/main" val="36458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71028-700F-E1A4-3586-923C2BCA08E8}"/>
            </a:ext>
          </a:extLst>
        </p:cNvPr>
        <p:cNvGrpSpPr/>
        <p:nvPr/>
      </p:nvGrpSpPr>
      <p:grpSpPr>
        <a:xfrm>
          <a:off x="0" y="0"/>
          <a:ext cx="0" cy="0"/>
          <a:chOff x="0" y="0"/>
          <a:chExt cx="0" cy="0"/>
        </a:xfrm>
      </p:grpSpPr>
      <p:pic>
        <p:nvPicPr>
          <p:cNvPr id="8" name="Picture 7" descr="Several wrapped presents on a white surface&#10;&#10;Description automatically generated">
            <a:extLst>
              <a:ext uri="{FF2B5EF4-FFF2-40B4-BE49-F238E27FC236}">
                <a16:creationId xmlns:a16="http://schemas.microsoft.com/office/drawing/2014/main" id="{4F5F85E6-CEAA-F4BC-115C-FE90C2167975}"/>
              </a:ext>
            </a:extLst>
          </p:cNvPr>
          <p:cNvPicPr>
            <a:picLocks noChangeAspect="1"/>
          </p:cNvPicPr>
          <p:nvPr/>
        </p:nvPicPr>
        <p:blipFill>
          <a:blip r:embed="rId3"/>
          <a:srcRect b="4051"/>
          <a:stretch/>
        </p:blipFill>
        <p:spPr>
          <a:xfrm>
            <a:off x="0" y="1"/>
            <a:ext cx="12192000" cy="6866802"/>
          </a:xfrm>
          <a:prstGeom prst="rect">
            <a:avLst/>
          </a:prstGeom>
        </p:spPr>
      </p:pic>
      <p:sp>
        <p:nvSpPr>
          <p:cNvPr id="2" name="TextBox 1">
            <a:extLst>
              <a:ext uri="{FF2B5EF4-FFF2-40B4-BE49-F238E27FC236}">
                <a16:creationId xmlns:a16="http://schemas.microsoft.com/office/drawing/2014/main" id="{E33F4F2F-BF4E-694B-30EC-D57DD0D82ED5}"/>
              </a:ext>
            </a:extLst>
          </p:cNvPr>
          <p:cNvSpPr txBox="1"/>
          <p:nvPr/>
        </p:nvSpPr>
        <p:spPr>
          <a:xfrm>
            <a:off x="201827" y="455825"/>
            <a:ext cx="11907794"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BLESSINGS OF GOD</a:t>
            </a:r>
          </a:p>
        </p:txBody>
      </p:sp>
      <p:sp>
        <p:nvSpPr>
          <p:cNvPr id="3" name="TextBox 2">
            <a:extLst>
              <a:ext uri="{FF2B5EF4-FFF2-40B4-BE49-F238E27FC236}">
                <a16:creationId xmlns:a16="http://schemas.microsoft.com/office/drawing/2014/main" id="{89FF196F-EEC6-81E5-6F12-CDC2DD9794EC}"/>
              </a:ext>
            </a:extLst>
          </p:cNvPr>
          <p:cNvSpPr txBox="1"/>
          <p:nvPr/>
        </p:nvSpPr>
        <p:spPr>
          <a:xfrm>
            <a:off x="201827" y="1194488"/>
            <a:ext cx="1190779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“Do not be deceived, my beloved brothers” (James 1:16)</a:t>
            </a:r>
          </a:p>
        </p:txBody>
      </p:sp>
      <p:sp>
        <p:nvSpPr>
          <p:cNvPr id="4" name="TextBox 3">
            <a:extLst>
              <a:ext uri="{FF2B5EF4-FFF2-40B4-BE49-F238E27FC236}">
                <a16:creationId xmlns:a16="http://schemas.microsoft.com/office/drawing/2014/main" id="{D6256365-066A-E4F9-D1ED-A143AE828857}"/>
              </a:ext>
            </a:extLst>
          </p:cNvPr>
          <p:cNvSpPr txBox="1"/>
          <p:nvPr/>
        </p:nvSpPr>
        <p:spPr>
          <a:xfrm>
            <a:off x="201827" y="2192788"/>
            <a:ext cx="11907794"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“Every good and perfect gift is from above” (James 1:17a)</a:t>
            </a:r>
          </a:p>
        </p:txBody>
      </p:sp>
      <p:sp>
        <p:nvSpPr>
          <p:cNvPr id="5" name="TextBox 4">
            <a:extLst>
              <a:ext uri="{FF2B5EF4-FFF2-40B4-BE49-F238E27FC236}">
                <a16:creationId xmlns:a16="http://schemas.microsoft.com/office/drawing/2014/main" id="{DBAE4DDD-A346-E154-F26D-F8D8998FF443}"/>
              </a:ext>
            </a:extLst>
          </p:cNvPr>
          <p:cNvSpPr txBox="1"/>
          <p:nvPr/>
        </p:nvSpPr>
        <p:spPr>
          <a:xfrm>
            <a:off x="201827" y="3191088"/>
            <a:ext cx="1190779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“coming down from the Father of lights” (James 1:17b)</a:t>
            </a:r>
          </a:p>
        </p:txBody>
      </p:sp>
      <p:sp>
        <p:nvSpPr>
          <p:cNvPr id="6" name="TextBox 5">
            <a:extLst>
              <a:ext uri="{FF2B5EF4-FFF2-40B4-BE49-F238E27FC236}">
                <a16:creationId xmlns:a16="http://schemas.microsoft.com/office/drawing/2014/main" id="{E33CAED8-3CD7-76CD-75D5-44673E3ED5ED}"/>
              </a:ext>
            </a:extLst>
          </p:cNvPr>
          <p:cNvSpPr txBox="1"/>
          <p:nvPr/>
        </p:nvSpPr>
        <p:spPr>
          <a:xfrm>
            <a:off x="201827" y="4189388"/>
            <a:ext cx="11907795"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“with whom there is no variation or shadow due to change”        </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                                                                           (James 1:17c)</a:t>
            </a:r>
          </a:p>
        </p:txBody>
      </p:sp>
    </p:spTree>
    <p:extLst>
      <p:ext uri="{BB962C8B-B14F-4D97-AF65-F5344CB8AC3E}">
        <p14:creationId xmlns:p14="http://schemas.microsoft.com/office/powerpoint/2010/main" val="148254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889C6-BF6C-9EBD-36CA-5C7404BC221A}"/>
            </a:ext>
          </a:extLst>
        </p:cNvPr>
        <p:cNvGrpSpPr/>
        <p:nvPr/>
      </p:nvGrpSpPr>
      <p:grpSpPr>
        <a:xfrm>
          <a:off x="0" y="0"/>
          <a:ext cx="0" cy="0"/>
          <a:chOff x="0" y="0"/>
          <a:chExt cx="0" cy="0"/>
        </a:xfrm>
      </p:grpSpPr>
      <p:pic>
        <p:nvPicPr>
          <p:cNvPr id="7" name="Picture 6" descr="A close-up of a book&#10;&#10;Description automatically generated">
            <a:extLst>
              <a:ext uri="{FF2B5EF4-FFF2-40B4-BE49-F238E27FC236}">
                <a16:creationId xmlns:a16="http://schemas.microsoft.com/office/drawing/2014/main" id="{B1BD398C-DC8F-788A-74F1-2FAF0AAA7BC2}"/>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0" y="0"/>
            <a:ext cx="12192000" cy="6857172"/>
          </a:xfrm>
          <a:prstGeom prst="rect">
            <a:avLst/>
          </a:prstGeom>
        </p:spPr>
      </p:pic>
      <p:sp>
        <p:nvSpPr>
          <p:cNvPr id="2" name="TextBox 1">
            <a:extLst>
              <a:ext uri="{FF2B5EF4-FFF2-40B4-BE49-F238E27FC236}">
                <a16:creationId xmlns:a16="http://schemas.microsoft.com/office/drawing/2014/main" id="{8870C114-5168-4500-E449-15C7667DB941}"/>
              </a:ext>
            </a:extLst>
          </p:cNvPr>
          <p:cNvSpPr txBox="1"/>
          <p:nvPr/>
        </p:nvSpPr>
        <p:spPr>
          <a:xfrm>
            <a:off x="321276" y="470126"/>
            <a:ext cx="11504140"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BORN AGAIN OF GOD</a:t>
            </a:r>
          </a:p>
        </p:txBody>
      </p:sp>
      <p:sp>
        <p:nvSpPr>
          <p:cNvPr id="3" name="TextBox 2">
            <a:extLst>
              <a:ext uri="{FF2B5EF4-FFF2-40B4-BE49-F238E27FC236}">
                <a16:creationId xmlns:a16="http://schemas.microsoft.com/office/drawing/2014/main" id="{825FAD17-0D3C-E482-11BC-3F12702DE069}"/>
              </a:ext>
            </a:extLst>
          </p:cNvPr>
          <p:cNvSpPr txBox="1"/>
          <p:nvPr/>
        </p:nvSpPr>
        <p:spPr>
          <a:xfrm>
            <a:off x="321276" y="1178012"/>
            <a:ext cx="11674412"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In order to obtain the crown of life, we must love Him, we must be holy</a:t>
            </a:r>
          </a:p>
        </p:txBody>
      </p:sp>
      <p:sp>
        <p:nvSpPr>
          <p:cNvPr id="4" name="TextBox 3">
            <a:extLst>
              <a:ext uri="{FF2B5EF4-FFF2-40B4-BE49-F238E27FC236}">
                <a16:creationId xmlns:a16="http://schemas.microsoft.com/office/drawing/2014/main" id="{BE500F0B-34C2-8377-B1AF-BCAF2B33B304}"/>
              </a:ext>
            </a:extLst>
          </p:cNvPr>
          <p:cNvSpPr txBox="1"/>
          <p:nvPr/>
        </p:nvSpPr>
        <p:spPr>
          <a:xfrm>
            <a:off x="321276" y="2609174"/>
            <a:ext cx="11674412"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”Of his own will he brought us forth” (James 1:18a)</a:t>
            </a:r>
          </a:p>
        </p:txBody>
      </p:sp>
      <p:sp>
        <p:nvSpPr>
          <p:cNvPr id="6" name="TextBox 5">
            <a:extLst>
              <a:ext uri="{FF2B5EF4-FFF2-40B4-BE49-F238E27FC236}">
                <a16:creationId xmlns:a16="http://schemas.microsoft.com/office/drawing/2014/main" id="{7B8A0501-C160-E8D5-978B-11AD14E8447A}"/>
              </a:ext>
            </a:extLst>
          </p:cNvPr>
          <p:cNvSpPr txBox="1"/>
          <p:nvPr/>
        </p:nvSpPr>
        <p:spPr>
          <a:xfrm>
            <a:off x="321276" y="3602496"/>
            <a:ext cx="11674412"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“by the word of truth” (James 1:18b)</a:t>
            </a:r>
          </a:p>
        </p:txBody>
      </p:sp>
    </p:spTree>
    <p:extLst>
      <p:ext uri="{BB962C8B-B14F-4D97-AF65-F5344CB8AC3E}">
        <p14:creationId xmlns:p14="http://schemas.microsoft.com/office/powerpoint/2010/main" val="334574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1CC09-7151-5D40-0658-B5CF6B2D56CC}"/>
            </a:ext>
          </a:extLst>
        </p:cNvPr>
        <p:cNvGrpSpPr/>
        <p:nvPr/>
      </p:nvGrpSpPr>
      <p:grpSpPr>
        <a:xfrm>
          <a:off x="0" y="0"/>
          <a:ext cx="0" cy="0"/>
          <a:chOff x="0" y="0"/>
          <a:chExt cx="0" cy="0"/>
        </a:xfrm>
      </p:grpSpPr>
      <p:pic>
        <p:nvPicPr>
          <p:cNvPr id="8" name="Picture 7" descr="A silhouette of a person holding a child up&#10;&#10;Description automatically generated">
            <a:extLst>
              <a:ext uri="{FF2B5EF4-FFF2-40B4-BE49-F238E27FC236}">
                <a16:creationId xmlns:a16="http://schemas.microsoft.com/office/drawing/2014/main" id="{97DB2000-C9D8-E53B-570D-9D586B773989}"/>
              </a:ext>
            </a:extLst>
          </p:cNvPr>
          <p:cNvPicPr>
            <a:picLocks noChangeAspect="1"/>
          </p:cNvPicPr>
          <p:nvPr/>
        </p:nvPicPr>
        <p:blipFill>
          <a:blip r:embed="rId3"/>
          <a:srcRect r="11271"/>
          <a:stretch/>
        </p:blipFill>
        <p:spPr>
          <a:xfrm>
            <a:off x="0" y="-1"/>
            <a:ext cx="12192000" cy="6892871"/>
          </a:xfrm>
          <a:prstGeom prst="rect">
            <a:avLst/>
          </a:prstGeom>
        </p:spPr>
      </p:pic>
      <p:sp>
        <p:nvSpPr>
          <p:cNvPr id="2" name="TextBox 1">
            <a:extLst>
              <a:ext uri="{FF2B5EF4-FFF2-40B4-BE49-F238E27FC236}">
                <a16:creationId xmlns:a16="http://schemas.microsoft.com/office/drawing/2014/main" id="{1E8FA987-7BD3-8BCD-35DC-68E375260EB5}"/>
              </a:ext>
            </a:extLst>
          </p:cNvPr>
          <p:cNvSpPr txBox="1"/>
          <p:nvPr/>
        </p:nvSpPr>
        <p:spPr>
          <a:xfrm>
            <a:off x="201827" y="486034"/>
            <a:ext cx="11788346" cy="1754326"/>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Though you were dead, by the grace of God, you live. Though you were far off, God has brought you into an intimate relationship with Himself</a:t>
            </a:r>
          </a:p>
        </p:txBody>
      </p:sp>
      <p:sp>
        <p:nvSpPr>
          <p:cNvPr id="3" name="TextBox 2">
            <a:extLst>
              <a:ext uri="{FF2B5EF4-FFF2-40B4-BE49-F238E27FC236}">
                <a16:creationId xmlns:a16="http://schemas.microsoft.com/office/drawing/2014/main" id="{867C3E2B-1834-FB43-DAED-DAF46D169B89}"/>
              </a:ext>
            </a:extLst>
          </p:cNvPr>
          <p:cNvSpPr txBox="1"/>
          <p:nvPr/>
        </p:nvSpPr>
        <p:spPr>
          <a:xfrm>
            <a:off x="201827" y="2816783"/>
            <a:ext cx="1178834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“that we should be a kind of </a:t>
            </a:r>
            <a:r>
              <a:rPr lang="en-US" sz="3600" b="1" dirty="0" err="1">
                <a:solidFill>
                  <a:schemeClr val="bg1"/>
                </a:solidFill>
                <a:latin typeface="Calibri" panose="020F0502020204030204" pitchFamily="34" charset="0"/>
                <a:cs typeface="Calibri" panose="020F0502020204030204" pitchFamily="34" charset="0"/>
              </a:rPr>
              <a:t>firstfruits</a:t>
            </a:r>
            <a:r>
              <a:rPr lang="en-US" sz="3600" b="1" dirty="0">
                <a:solidFill>
                  <a:schemeClr val="bg1"/>
                </a:solidFill>
                <a:latin typeface="Calibri" panose="020F0502020204030204" pitchFamily="34" charset="0"/>
                <a:cs typeface="Calibri" panose="020F0502020204030204" pitchFamily="34" charset="0"/>
              </a:rPr>
              <a:t> of his creatures.” (James 1:18c)</a:t>
            </a:r>
          </a:p>
        </p:txBody>
      </p:sp>
      <p:sp>
        <p:nvSpPr>
          <p:cNvPr id="4" name="TextBox 3">
            <a:extLst>
              <a:ext uri="{FF2B5EF4-FFF2-40B4-BE49-F238E27FC236}">
                <a16:creationId xmlns:a16="http://schemas.microsoft.com/office/drawing/2014/main" id="{20D8F31B-D5A5-C21E-BB2F-62CB2676C51D}"/>
              </a:ext>
            </a:extLst>
          </p:cNvPr>
          <p:cNvSpPr txBox="1"/>
          <p:nvPr/>
        </p:nvSpPr>
        <p:spPr>
          <a:xfrm>
            <a:off x="201827" y="4593535"/>
            <a:ext cx="11788346"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As God’s </a:t>
            </a:r>
            <a:r>
              <a:rPr lang="en-US" sz="3600" b="1" dirty="0" err="1">
                <a:solidFill>
                  <a:schemeClr val="bg1"/>
                </a:solidFill>
                <a:latin typeface="Calibri" panose="020F0502020204030204" pitchFamily="34" charset="0"/>
                <a:cs typeface="Calibri" panose="020F0502020204030204" pitchFamily="34" charset="0"/>
              </a:rPr>
              <a:t>firstfruit</a:t>
            </a:r>
            <a:r>
              <a:rPr lang="en-US" sz="3600" b="1" dirty="0">
                <a:solidFill>
                  <a:schemeClr val="bg1"/>
                </a:solidFill>
                <a:latin typeface="Calibri" panose="020F0502020204030204" pitchFamily="34" charset="0"/>
                <a:cs typeface="Calibri" panose="020F0502020204030204" pitchFamily="34" charset="0"/>
              </a:rPr>
              <a:t>, His beloved child, He will care for you, year after year</a:t>
            </a:r>
          </a:p>
        </p:txBody>
      </p:sp>
    </p:spTree>
    <p:extLst>
      <p:ext uri="{BB962C8B-B14F-4D97-AF65-F5344CB8AC3E}">
        <p14:creationId xmlns:p14="http://schemas.microsoft.com/office/powerpoint/2010/main" val="6725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7F12A-C356-BEAC-138C-41B71C181C4D}"/>
            </a:ext>
          </a:extLst>
        </p:cNvPr>
        <p:cNvGrpSpPr/>
        <p:nvPr/>
      </p:nvGrpSpPr>
      <p:grpSpPr>
        <a:xfrm>
          <a:off x="0" y="0"/>
          <a:ext cx="0" cy="0"/>
          <a:chOff x="0" y="0"/>
          <a:chExt cx="0" cy="0"/>
        </a:xfrm>
      </p:grpSpPr>
      <p:pic>
        <p:nvPicPr>
          <p:cNvPr id="11" name="Picture 10" descr="A person's hands in the sun&#10;&#10;Description automatically generated">
            <a:extLst>
              <a:ext uri="{FF2B5EF4-FFF2-40B4-BE49-F238E27FC236}">
                <a16:creationId xmlns:a16="http://schemas.microsoft.com/office/drawing/2014/main" id="{0C4BA676-597F-C626-769F-8E3DD7F792DA}"/>
              </a:ext>
            </a:extLst>
          </p:cNvPr>
          <p:cNvPicPr>
            <a:picLocks noChangeAspect="1"/>
          </p:cNvPicPr>
          <p:nvPr/>
        </p:nvPicPr>
        <p:blipFill>
          <a:blip r:embed="rId3">
            <a:alphaModFix amt="70000"/>
          </a:blip>
          <a:srcRect b="4730"/>
          <a:stretch/>
        </p:blipFill>
        <p:spPr>
          <a:xfrm>
            <a:off x="0" y="1"/>
            <a:ext cx="12192001" cy="6858000"/>
          </a:xfrm>
          <a:prstGeom prst="rect">
            <a:avLst/>
          </a:prstGeom>
        </p:spPr>
      </p:pic>
      <p:sp>
        <p:nvSpPr>
          <p:cNvPr id="2" name="TextBox 1">
            <a:extLst>
              <a:ext uri="{FF2B5EF4-FFF2-40B4-BE49-F238E27FC236}">
                <a16:creationId xmlns:a16="http://schemas.microsoft.com/office/drawing/2014/main" id="{202A1382-2E34-00F5-CECA-E698EDCAA03C}"/>
              </a:ext>
            </a:extLst>
          </p:cNvPr>
          <p:cNvSpPr txBox="1"/>
          <p:nvPr/>
        </p:nvSpPr>
        <p:spPr>
          <a:xfrm>
            <a:off x="321276" y="413578"/>
            <a:ext cx="11504140"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074FA217-8D61-0C2B-C9A9-961972BCCA5F}"/>
              </a:ext>
            </a:extLst>
          </p:cNvPr>
          <p:cNvSpPr txBox="1"/>
          <p:nvPr/>
        </p:nvSpPr>
        <p:spPr>
          <a:xfrm>
            <a:off x="197708" y="1163562"/>
            <a:ext cx="11751276"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May we never be a people who blame God for temptation, falling into sin</a:t>
            </a:r>
          </a:p>
        </p:txBody>
      </p:sp>
      <p:sp>
        <p:nvSpPr>
          <p:cNvPr id="4" name="TextBox 3">
            <a:extLst>
              <a:ext uri="{FF2B5EF4-FFF2-40B4-BE49-F238E27FC236}">
                <a16:creationId xmlns:a16="http://schemas.microsoft.com/office/drawing/2014/main" id="{225AD38B-C703-C5F4-7964-8CE20D822385}"/>
              </a:ext>
            </a:extLst>
          </p:cNvPr>
          <p:cNvSpPr txBox="1"/>
          <p:nvPr/>
        </p:nvSpPr>
        <p:spPr>
          <a:xfrm>
            <a:off x="220362" y="2590881"/>
            <a:ext cx="11751276"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REMEMBER that our heavenly Father is completely good, so when trials and temptations come, run into His arms</a:t>
            </a:r>
          </a:p>
        </p:txBody>
      </p:sp>
      <p:sp>
        <p:nvSpPr>
          <p:cNvPr id="5" name="TextBox 4">
            <a:extLst>
              <a:ext uri="{FF2B5EF4-FFF2-40B4-BE49-F238E27FC236}">
                <a16:creationId xmlns:a16="http://schemas.microsoft.com/office/drawing/2014/main" id="{1FA814FA-BE1D-DDA6-1303-BC1698EF4909}"/>
              </a:ext>
            </a:extLst>
          </p:cNvPr>
          <p:cNvSpPr txBox="1"/>
          <p:nvPr/>
        </p:nvSpPr>
        <p:spPr>
          <a:xfrm>
            <a:off x="220362" y="4018200"/>
            <a:ext cx="11751276" cy="1754326"/>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God in His goodness and mercy has caused us to be born again through the gospel, that we will one day receive the crown of life</a:t>
            </a:r>
          </a:p>
        </p:txBody>
      </p:sp>
    </p:spTree>
    <p:extLst>
      <p:ext uri="{BB962C8B-B14F-4D97-AF65-F5344CB8AC3E}">
        <p14:creationId xmlns:p14="http://schemas.microsoft.com/office/powerpoint/2010/main" val="99878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853</TotalTime>
  <Words>5324</Words>
  <Application>Microsoft Office PowerPoint</Application>
  <PresentationFormat>Widescreen</PresentationFormat>
  <Paragraphs>83</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39</cp:revision>
  <dcterms:created xsi:type="dcterms:W3CDTF">2024-10-11T02:30:05Z</dcterms:created>
  <dcterms:modified xsi:type="dcterms:W3CDTF">2024-10-13T05:38:05Z</dcterms:modified>
</cp:coreProperties>
</file>