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D2D2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892" autoAdjust="0"/>
    <p:restoredTop sz="78402"/>
  </p:normalViewPr>
  <p:slideViewPr>
    <p:cSldViewPr snapToGrid="0">
      <p:cViewPr varScale="1">
        <p:scale>
          <a:sx n="84" d="100"/>
          <a:sy n="84" d="100"/>
        </p:scale>
        <p:origin x="114" y="15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42" d="100"/>
          <a:sy n="142" d="100"/>
        </p:scale>
        <p:origin x="2652" y="-163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4D222F-7B9A-BC4E-84D9-EE20A3120E90}" type="datetimeFigureOut">
              <a:rPr lang="en-US" smtClean="0"/>
              <a:t>9/9/2024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142C9F-BEFB-8A44-8A24-E53E93F93064}" type="slidenum">
              <a:rPr lang="en-US" smtClean="0"/>
              <a:t>‹#›</a:t>
            </a:fld>
            <a:endParaRPr lang="en-US" dirty="0"/>
          </a:p>
        </p:txBody>
      </p:sp>
    </p:spTree>
    <p:extLst>
      <p:ext uri="{BB962C8B-B14F-4D97-AF65-F5344CB8AC3E}">
        <p14:creationId xmlns:p14="http://schemas.microsoft.com/office/powerpoint/2010/main" val="3177165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16977" y="4400550"/>
            <a:ext cx="6524786" cy="3600450"/>
          </a:xfrm>
        </p:spPr>
        <p:txBody>
          <a:bodyPr/>
          <a:lstStyle/>
          <a:p>
            <a:pPr marL="171450" indent="-171450">
              <a:buFont typeface="Arial" panose="020B0604020202020204" pitchFamily="34" charset="0"/>
              <a:buChar char="•"/>
            </a:pPr>
            <a:r>
              <a:rPr lang="en-US" dirty="0"/>
              <a:t>Good morning everyone. I hope you are all doing well</a:t>
            </a:r>
          </a:p>
          <a:p>
            <a:pPr marL="171450" indent="-171450">
              <a:buFont typeface="Arial" panose="020B0604020202020204" pitchFamily="34" charset="0"/>
              <a:buChar char="•"/>
            </a:pPr>
            <a:r>
              <a:rPr lang="en-US" dirty="0"/>
              <a:t>Today’s passage is a very rich passage in that it deals with the way God communicates with us, that He has revealed Himself in two ways</a:t>
            </a:r>
          </a:p>
          <a:p>
            <a:pPr marL="171450" indent="-171450">
              <a:buFont typeface="Arial" panose="020B0604020202020204" pitchFamily="34" charset="0"/>
              <a:buChar char="•"/>
            </a:pPr>
            <a:r>
              <a:rPr lang="en-US" dirty="0">
                <a:highlight>
                  <a:srgbClr val="00FFFF"/>
                </a:highlight>
              </a:rPr>
              <a:t>There is God’s revelation to us through that which He has created, which is what theologians call God’s general revelation</a:t>
            </a:r>
          </a:p>
          <a:p>
            <a:pPr marL="171450" indent="-171450">
              <a:buFont typeface="Arial" panose="020B0604020202020204" pitchFamily="34" charset="0"/>
              <a:buChar char="•"/>
            </a:pPr>
            <a:r>
              <a:rPr lang="en-US" dirty="0"/>
              <a:t>And then we have the Word of God, the Bible, His God-breathed Word to us, which is what is called God’s special revelation</a:t>
            </a:r>
          </a:p>
          <a:p>
            <a:pPr marL="171450" indent="-171450">
              <a:buFont typeface="Arial" panose="020B0604020202020204" pitchFamily="34" charset="0"/>
              <a:buChar char="•"/>
            </a:pPr>
            <a:r>
              <a:rPr lang="en-US" dirty="0"/>
              <a:t>We will be looking at both today, but the majority of our time will be spent in verses 7-9, on God’s special revelation</a:t>
            </a:r>
          </a:p>
          <a:p>
            <a:pPr marL="171450" indent="-171450">
              <a:buFont typeface="Arial" panose="020B0604020202020204" pitchFamily="34" charset="0"/>
              <a:buChar char="•"/>
            </a:pPr>
            <a:r>
              <a:rPr lang="en-US" dirty="0">
                <a:highlight>
                  <a:srgbClr val="00FFFF"/>
                </a:highlight>
              </a:rPr>
              <a:t>But folks if you get nothing else out of today, we see in this passage that our God is not silent, our God still speaks through His Word today, because our God is still saving the lost</a:t>
            </a:r>
          </a:p>
          <a:p>
            <a:pPr marL="171450" indent="-171450">
              <a:buFont typeface="Arial" panose="020B0604020202020204" pitchFamily="34" charset="0"/>
              <a:buChar char="•"/>
            </a:pPr>
            <a:r>
              <a:rPr lang="en-US" dirty="0"/>
              <a:t>The message of  Psalm 19 is that the glory of God displayed in the heavens points us to the grace of God displayed in the Bible</a:t>
            </a:r>
          </a:p>
          <a:p>
            <a:pPr marL="171450" indent="-171450">
              <a:buFont typeface="Arial" panose="020B0604020202020204" pitchFamily="34" charset="0"/>
              <a:buChar char="•"/>
            </a:pPr>
            <a:r>
              <a:rPr lang="en-US" dirty="0"/>
              <a:t>This psalm is basically a miniature version of the largest chapter in the Bible, Psalm 119, there are many similarities between the two</a:t>
            </a:r>
          </a:p>
          <a:p>
            <a:pPr marL="171450" indent="-171450">
              <a:buFont typeface="Arial" panose="020B0604020202020204" pitchFamily="34" charset="0"/>
              <a:buChar char="•"/>
            </a:pPr>
            <a:r>
              <a:rPr lang="en-US" dirty="0">
                <a:highlight>
                  <a:srgbClr val="00FF00"/>
                </a:highlight>
              </a:rPr>
              <a:t>But it is such an amazing psalm, C.S. Lewis had this to say about it, “I take this to be the greatest poem in the Psalter and one of the greatest lyrics in the world” </a:t>
            </a:r>
          </a:p>
          <a:p>
            <a:pPr marL="171450" indent="-171450">
              <a:buFont typeface="Arial" panose="020B0604020202020204" pitchFamily="34" charset="0"/>
              <a:buChar char="•"/>
            </a:pPr>
            <a:r>
              <a:rPr lang="en-US" dirty="0"/>
              <a:t>I pray that today you would leave, being encouraged and urged to commit to the study of the Word of God, to keep pressing on in this life with two feet firmly embedded in the Word of God</a:t>
            </a:r>
          </a:p>
          <a:p>
            <a:pPr marL="171450" indent="-171450">
              <a:buFont typeface="Arial" panose="020B0604020202020204" pitchFamily="34" charset="0"/>
              <a:buChar char="•"/>
            </a:pPr>
            <a:r>
              <a:rPr lang="en-US" dirty="0"/>
              <a:t>Let’s get into it</a:t>
            </a:r>
          </a:p>
        </p:txBody>
      </p:sp>
      <p:sp>
        <p:nvSpPr>
          <p:cNvPr id="4" name="Slide Number Placeholder 3"/>
          <p:cNvSpPr>
            <a:spLocks noGrp="1"/>
          </p:cNvSpPr>
          <p:nvPr>
            <p:ph type="sldNum" sz="quarter" idx="5"/>
          </p:nvPr>
        </p:nvSpPr>
        <p:spPr/>
        <p:txBody>
          <a:bodyPr/>
          <a:lstStyle/>
          <a:p>
            <a:fld id="{B1142C9F-BEFB-8A44-8A24-E53E93F93064}" type="slidenum">
              <a:rPr lang="en-US" smtClean="0"/>
              <a:t>1</a:t>
            </a:fld>
            <a:endParaRPr lang="en-US" dirty="0"/>
          </a:p>
        </p:txBody>
      </p:sp>
    </p:spTree>
    <p:extLst>
      <p:ext uri="{BB962C8B-B14F-4D97-AF65-F5344CB8AC3E}">
        <p14:creationId xmlns:p14="http://schemas.microsoft.com/office/powerpoint/2010/main" val="1075486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30213"/>
            <a:ext cx="5486400" cy="3086100"/>
          </a:xfrm>
        </p:spPr>
      </p:sp>
      <p:sp>
        <p:nvSpPr>
          <p:cNvPr id="3" name="Notes Placeholder 2"/>
          <p:cNvSpPr>
            <a:spLocks noGrp="1"/>
          </p:cNvSpPr>
          <p:nvPr>
            <p:ph type="body" idx="1"/>
          </p:nvPr>
        </p:nvSpPr>
        <p:spPr>
          <a:xfrm>
            <a:off x="158858" y="3718625"/>
            <a:ext cx="6540284" cy="5285890"/>
          </a:xfrm>
        </p:spPr>
        <p:txBody>
          <a:bodyPr/>
          <a:lstStyle/>
          <a:p>
            <a:pPr marL="171450" indent="-171450">
              <a:buFont typeface="Arial" panose="020B0604020202020204" pitchFamily="34" charset="0"/>
              <a:buChar char="•"/>
            </a:pPr>
            <a:r>
              <a:rPr lang="en-US" dirty="0">
                <a:highlight>
                  <a:srgbClr val="FFFF00"/>
                </a:highlight>
              </a:rPr>
              <a:t>“The heavens declare the glory of God, and the sky above proclaims his handiwork” (Psalm 19:1)</a:t>
            </a:r>
            <a:br>
              <a:rPr lang="en-US" dirty="0"/>
            </a:br>
            <a:r>
              <a:rPr lang="en-US" dirty="0"/>
              <a:t>- The heavens don’t simply bring glory to themselves, but they bring glory to God</a:t>
            </a:r>
            <a:br>
              <a:rPr lang="en-US" dirty="0"/>
            </a:br>
            <a:r>
              <a:rPr lang="en-US" dirty="0"/>
              <a:t>- God created the world in such a way that it was to point people to Him. </a:t>
            </a:r>
            <a:br>
              <a:rPr lang="en-US" dirty="0"/>
            </a:br>
            <a:r>
              <a:rPr lang="en-US" dirty="0"/>
              <a:t>- It’s purpose was not that we would gaze in wonder only at creation itself, but cause people to think, “Wow, how awesome is the God who created all of this”</a:t>
            </a:r>
            <a:br>
              <a:rPr lang="en-US" dirty="0"/>
            </a:br>
            <a:r>
              <a:rPr lang="en-US" dirty="0">
                <a:highlight>
                  <a:srgbClr val="00FFFF"/>
                </a:highlight>
              </a:rPr>
              <a:t>- David, the author of this psalm, knows none of what we know of modern science, and yet you can imagine when he was a shepherd boy, tending to his father’s sheep, gazing up at the night sky, he was overwhelmed by the glory of God</a:t>
            </a:r>
            <a:br>
              <a:rPr lang="en-US" dirty="0"/>
            </a:br>
            <a:r>
              <a:rPr lang="en-US" dirty="0"/>
              <a:t>- And that is how it ought to be for us as Christians, that as we gaze at God’s wondrous creation, we too should be overwhelmed by the glory of God</a:t>
            </a:r>
            <a:br>
              <a:rPr lang="en-US" dirty="0"/>
            </a:br>
            <a:r>
              <a:rPr lang="en-US" dirty="0"/>
              <a:t>- And then as we read on… </a:t>
            </a:r>
            <a:endParaRPr lang="en-US" dirty="0">
              <a:highlight>
                <a:srgbClr val="00FFFF"/>
              </a:highlight>
            </a:endParaRPr>
          </a:p>
          <a:p>
            <a:pPr marL="171450" indent="-171450">
              <a:buFont typeface="Arial" panose="020B0604020202020204" pitchFamily="34" charset="0"/>
              <a:buChar char="•"/>
            </a:pPr>
            <a:r>
              <a:rPr lang="en-US" dirty="0">
                <a:highlight>
                  <a:srgbClr val="FFFF00"/>
                </a:highlight>
              </a:rPr>
              <a:t>“Its rising from the end of the heavens, and its circuit to the end of them, and there is nothing hidden from its heat” (Psalm 19:6)</a:t>
            </a:r>
            <a:br>
              <a:rPr lang="en-US" dirty="0"/>
            </a:br>
            <a:r>
              <a:rPr lang="en-US" dirty="0"/>
              <a:t>- Every moment God’s existence, power, wisdom, and goodness, are being sounded abroad by the heavens which shine upon us from above</a:t>
            </a:r>
            <a:br>
              <a:rPr lang="en-US" dirty="0"/>
            </a:br>
            <a:r>
              <a:rPr lang="en-US" dirty="0"/>
              <a:t>- None can escape its heat, every single day, every single one of us witness God’s glory in creation</a:t>
            </a:r>
            <a:br>
              <a:rPr lang="en-US" dirty="0"/>
            </a:br>
            <a:r>
              <a:rPr lang="en-US" dirty="0"/>
              <a:t>- In creation God has given sufficient evidence for Himself, that God has revealed to the whole world, that there is a Creator</a:t>
            </a:r>
          </a:p>
          <a:p>
            <a:pPr marL="171450" indent="-171450">
              <a:buFont typeface="Arial" panose="020B0604020202020204" pitchFamily="34" charset="0"/>
              <a:buChar char="•"/>
            </a:pPr>
            <a:r>
              <a:rPr lang="en-US" dirty="0">
                <a:highlight>
                  <a:srgbClr val="FFFF00"/>
                </a:highlight>
              </a:rPr>
              <a:t>God has demonstrated His power, and exhibited His glory in creation, that all who reject Him will be without excuse</a:t>
            </a:r>
            <a:br>
              <a:rPr lang="en-US" dirty="0"/>
            </a:br>
            <a:r>
              <a:rPr lang="en-US" b="1" dirty="0">
                <a:highlight>
                  <a:srgbClr val="00FFFF"/>
                </a:highlight>
              </a:rPr>
              <a:t>- Romans 1:18-20 – “For the wrath of God is revealed from heaven against all ungodliness and unrighteousness of men, who by their unrighteousness suppress the truth. For what can be known about God is plain to them, because God has shown it to them. For his invisible attributes, namely his eternal power and divine nature, have been clearly perceived, ever since the creation of the world, in the things that have been made. So they are without excuse”</a:t>
            </a:r>
            <a:br>
              <a:rPr lang="en-US" dirty="0"/>
            </a:br>
            <a:r>
              <a:rPr lang="en-US" dirty="0"/>
              <a:t>- When Jesus returns to judge the world, we cannot claim ignorance. The heavens declare the glory of God. </a:t>
            </a:r>
            <a:br>
              <a:rPr lang="en-US" dirty="0"/>
            </a:br>
            <a:r>
              <a:rPr lang="en-US" dirty="0"/>
              <a:t>- God is practically shouting at mankind saying look at creation and then look past creation to the one true God, the Creator of it all</a:t>
            </a:r>
            <a:br>
              <a:rPr lang="en-US" dirty="0"/>
            </a:br>
            <a:r>
              <a:rPr lang="en-US" dirty="0">
                <a:highlight>
                  <a:srgbClr val="00FFFF"/>
                </a:highlight>
              </a:rPr>
              <a:t>- If you do not know there is a God, God is saying, you do not know me because you are deaf and blind, you suppress the truth, you ignore my handiwork, and for that you will be cast into an eternity away from me, to an eternity in hell</a:t>
            </a:r>
            <a:br>
              <a:rPr lang="en-US" dirty="0"/>
            </a:br>
            <a:r>
              <a:rPr lang="en-US" dirty="0"/>
              <a:t>- Creation is so clear and unmistakable in its evidence that it is enough to condemn, all are without excuse</a:t>
            </a:r>
            <a:br>
              <a:rPr lang="en-US" dirty="0"/>
            </a:br>
            <a:r>
              <a:rPr lang="en-US" dirty="0"/>
              <a:t>- But this should not cause the Christian to be lazy, because God’s general revelation is not enough to save, it is enough to condemn, but it is not enough to save</a:t>
            </a:r>
            <a:br>
              <a:rPr lang="en-US" dirty="0"/>
            </a:br>
            <a:r>
              <a:rPr lang="en-US" dirty="0">
                <a:highlight>
                  <a:srgbClr val="00FFFF"/>
                </a:highlight>
              </a:rPr>
              <a:t>- God’s great commission still stands. Our task is to go and make disciples, teaching them to obey all that God commands</a:t>
            </a:r>
            <a:br>
              <a:rPr lang="en-US" dirty="0"/>
            </a:br>
            <a:r>
              <a:rPr lang="en-US" dirty="0"/>
              <a:t>- Our task is to go out and preach God’s special revelation, His written Word</a:t>
            </a:r>
          </a:p>
        </p:txBody>
      </p:sp>
      <p:sp>
        <p:nvSpPr>
          <p:cNvPr id="4" name="Slide Number Placeholder 3"/>
          <p:cNvSpPr>
            <a:spLocks noGrp="1"/>
          </p:cNvSpPr>
          <p:nvPr>
            <p:ph type="sldNum" sz="quarter" idx="5"/>
          </p:nvPr>
        </p:nvSpPr>
        <p:spPr/>
        <p:txBody>
          <a:bodyPr/>
          <a:lstStyle/>
          <a:p>
            <a:fld id="{B1142C9F-BEFB-8A44-8A24-E53E93F93064}" type="slidenum">
              <a:rPr lang="en-US" smtClean="0"/>
              <a:t>2</a:t>
            </a:fld>
            <a:endParaRPr lang="en-US" dirty="0"/>
          </a:p>
        </p:txBody>
      </p:sp>
    </p:spTree>
    <p:extLst>
      <p:ext uri="{BB962C8B-B14F-4D97-AF65-F5344CB8AC3E}">
        <p14:creationId xmlns:p14="http://schemas.microsoft.com/office/powerpoint/2010/main" val="2222131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2938" y="414338"/>
            <a:ext cx="5486400" cy="3086100"/>
          </a:xfrm>
        </p:spPr>
      </p:sp>
      <p:sp>
        <p:nvSpPr>
          <p:cNvPr id="3" name="Notes Placeholder 2"/>
          <p:cNvSpPr>
            <a:spLocks noGrp="1"/>
          </p:cNvSpPr>
          <p:nvPr>
            <p:ph type="body" idx="1"/>
          </p:nvPr>
        </p:nvSpPr>
        <p:spPr>
          <a:xfrm>
            <a:off x="170481" y="3718624"/>
            <a:ext cx="6540285" cy="5285891"/>
          </a:xfrm>
        </p:spPr>
        <p:txBody>
          <a:bodyPr/>
          <a:lstStyle/>
          <a:p>
            <a:pPr marL="171450" indent="-171450">
              <a:buFont typeface="Arial" panose="020B0604020202020204" pitchFamily="34" charset="0"/>
              <a:buChar char="•"/>
            </a:pPr>
            <a:r>
              <a:rPr lang="en-US" dirty="0">
                <a:highlight>
                  <a:srgbClr val="FFFF00"/>
                </a:highlight>
              </a:rPr>
              <a:t>“The law of the Lord is perfect” (Psalm 19:7a)</a:t>
            </a:r>
            <a:br>
              <a:rPr lang="en-US" dirty="0"/>
            </a:br>
            <a:r>
              <a:rPr lang="en-US" dirty="0"/>
              <a:t>- In verses 7-9 David is going to use 6 titles for the Word of God, followed by 6 characteristics of the Word of God, followed by 6 benefits or effects of the Word of God</a:t>
            </a:r>
            <a:br>
              <a:rPr lang="en-US" dirty="0"/>
            </a:br>
            <a:r>
              <a:rPr lang="en-US" dirty="0"/>
              <a:t>- The law of the Lord. This is David’s favourite reference to the Word of God.</a:t>
            </a:r>
            <a:br>
              <a:rPr lang="en-US" dirty="0"/>
            </a:br>
            <a:r>
              <a:rPr lang="en-US" dirty="0">
                <a:highlight>
                  <a:srgbClr val="00FFFF"/>
                </a:highlight>
              </a:rPr>
              <a:t>- In the original Hebrew the word for law is torah, which is usually a name for the first 5 books of Moses, but here it is also a reference to all of God’s Word</a:t>
            </a:r>
            <a:br>
              <a:rPr lang="en-US" dirty="0"/>
            </a:br>
            <a:r>
              <a:rPr lang="en-US" dirty="0"/>
              <a:t>- This word also means instruction, direction, teaching. It is talking about God’s Word as divine instruction, as divine teaching</a:t>
            </a:r>
            <a:br>
              <a:rPr lang="en-US" dirty="0"/>
            </a:br>
            <a:r>
              <a:rPr lang="en-US" dirty="0"/>
              <a:t>- And because its source is divine, because its source is a perfect God, we can without a doubt claim that this God inspired, these God-breathed words, are also perfect in their original manuscripts</a:t>
            </a:r>
          </a:p>
          <a:p>
            <a:pPr marL="171450" indent="-171450">
              <a:buFont typeface="Arial" panose="020B0604020202020204" pitchFamily="34" charset="0"/>
              <a:buChar char="•"/>
            </a:pPr>
            <a:r>
              <a:rPr lang="en-US" dirty="0">
                <a:highlight>
                  <a:srgbClr val="FFFF00"/>
                </a:highlight>
              </a:rPr>
              <a:t>Perfect = Complete, sound, without blemish</a:t>
            </a:r>
            <a:br>
              <a:rPr lang="en-US" dirty="0"/>
            </a:br>
            <a:r>
              <a:rPr lang="en-US" dirty="0"/>
              <a:t>- It is without blemish, there is no error, it is inerrant</a:t>
            </a:r>
            <a:br>
              <a:rPr lang="en-US" dirty="0"/>
            </a:br>
            <a:r>
              <a:rPr lang="en-US" dirty="0"/>
              <a:t>- There is nothing missing from it, it is complete, and so we dare not add anything to it, or take anything away from it</a:t>
            </a:r>
            <a:br>
              <a:rPr lang="en-US" dirty="0"/>
            </a:br>
            <a:r>
              <a:rPr lang="en-US" dirty="0">
                <a:highlight>
                  <a:srgbClr val="00FFFF"/>
                </a:highlight>
              </a:rPr>
              <a:t>- It lacks nothing and possesses everything</a:t>
            </a:r>
            <a:br>
              <a:rPr lang="en-US" dirty="0"/>
            </a:br>
            <a:r>
              <a:rPr lang="en-US" dirty="0"/>
              <a:t>- Nothing in this book is to be done away with, or to be altered, and to do so is to commit treason of the highest order</a:t>
            </a:r>
            <a:br>
              <a:rPr lang="en-US" dirty="0"/>
            </a:br>
            <a:r>
              <a:rPr lang="en-US" dirty="0">
                <a:highlight>
                  <a:srgbClr val="00FFFF"/>
                </a:highlight>
              </a:rPr>
              <a:t>- As preachers, teachers, pastors, ministers of God’s Word our only authority rests solely in the authority of God, rests solely in God’s Word and being faithful to the text</a:t>
            </a:r>
            <a:br>
              <a:rPr lang="en-US" dirty="0"/>
            </a:br>
            <a:r>
              <a:rPr lang="en-US" dirty="0"/>
              <a:t>- And we seek to stay faithful to the text, by completely leaning on the Holy Spirit as He guides us into all truth, because it is only in God’s Words that there is true saving power</a:t>
            </a:r>
          </a:p>
          <a:p>
            <a:pPr marL="171450" indent="-171450">
              <a:buFont typeface="Arial" panose="020B0604020202020204" pitchFamily="34" charset="0"/>
              <a:buChar char="•"/>
            </a:pPr>
            <a:r>
              <a:rPr lang="en-US" dirty="0">
                <a:highlight>
                  <a:srgbClr val="FFFF00"/>
                </a:highlight>
              </a:rPr>
              <a:t>“Reviving the soul” (Psalm 19:7b)</a:t>
            </a:r>
            <a:br>
              <a:rPr lang="en-US" dirty="0"/>
            </a:br>
            <a:r>
              <a:rPr lang="en-US" dirty="0"/>
              <a:t>- Now this phrase here has two aspects. The first is the nourishing of the soul, like food to the body</a:t>
            </a:r>
            <a:br>
              <a:rPr lang="en-US" dirty="0"/>
            </a:br>
            <a:r>
              <a:rPr lang="en-US" dirty="0"/>
              <a:t>- The Word of God revives our souls, it nourishes our souls. </a:t>
            </a:r>
            <a:br>
              <a:rPr lang="en-US" dirty="0"/>
            </a:br>
            <a:r>
              <a:rPr lang="en-US" dirty="0"/>
              <a:t>- We have some people in our congregation who are sick, who are weary, who are tired from the trials of life</a:t>
            </a:r>
            <a:br>
              <a:rPr lang="en-US" dirty="0"/>
            </a:br>
            <a:r>
              <a:rPr lang="en-US" dirty="0"/>
              <a:t>- But the Word of God says, “Come to me, all who labour and are heavy laden, and I will give you rest”, run to Jesus, lay your burdens before him, come to him with your struggles, and he will give you rest</a:t>
            </a:r>
            <a:br>
              <a:rPr lang="en-US" dirty="0"/>
            </a:br>
            <a:r>
              <a:rPr lang="en-US" dirty="0">
                <a:highlight>
                  <a:srgbClr val="00FFFF"/>
                </a:highlight>
              </a:rPr>
              <a:t>- The more literal effect here is actually that of saving souls. The word here for revive actually means to turn back, to return, and in some translations is actually translated to say ‘converting the soul’</a:t>
            </a:r>
            <a:br>
              <a:rPr lang="en-US" dirty="0"/>
            </a:br>
            <a:r>
              <a:rPr lang="en-US" dirty="0"/>
              <a:t>- And so to me this is both awesome and terrifying. </a:t>
            </a:r>
            <a:br>
              <a:rPr lang="en-US" dirty="0"/>
            </a:br>
            <a:r>
              <a:rPr lang="en-US" dirty="0"/>
              <a:t>- To our elders, our preachers, to anyone in a teaching role in our church, all of you who are ministering to a lost soul, our RI instructors, all you evangelists, hear this,</a:t>
            </a:r>
            <a:br>
              <a:rPr lang="en-US" dirty="0"/>
            </a:br>
            <a:r>
              <a:rPr lang="en-US" dirty="0">
                <a:highlight>
                  <a:srgbClr val="00FFFF"/>
                </a:highlight>
              </a:rPr>
              <a:t>- It is in God’s Word, it is by the reading, preaching and teaching of God’s Word, that new life is given, that a person is born again by the power of the Holy Spirit</a:t>
            </a:r>
            <a:br>
              <a:rPr lang="en-US" dirty="0"/>
            </a:br>
            <a:r>
              <a:rPr lang="en-US" dirty="0"/>
              <a:t>- God’s Spirit goes forth and regenerates, and brings new life, where the truth of the Word of God is preached and applied</a:t>
            </a:r>
            <a:br>
              <a:rPr lang="en-US" dirty="0"/>
            </a:br>
            <a:r>
              <a:rPr lang="en-US" dirty="0"/>
              <a:t>- Think of Acts 2, Peter’s sermon at Pentecost, God’s Spirit was poured out in a mighty way upon the faithful preaching of God’s Word</a:t>
            </a:r>
            <a:br>
              <a:rPr lang="en-US" dirty="0"/>
            </a:br>
            <a:r>
              <a:rPr lang="en-US" dirty="0"/>
              <a:t>- And because herein lies the power of salvation, thousands of souls were saved and adopted into the family of God</a:t>
            </a:r>
            <a:br>
              <a:rPr lang="en-US" dirty="0"/>
            </a:br>
            <a:r>
              <a:rPr lang="en-US" dirty="0">
                <a:highlight>
                  <a:srgbClr val="00FFFF"/>
                </a:highlight>
              </a:rPr>
              <a:t>- Or we  have Philip. Upon explaining Isaiah 53 and the message of Christ crucified to the Ethiopian Eunuch</a:t>
            </a:r>
            <a:br>
              <a:rPr lang="en-US" dirty="0"/>
            </a:br>
            <a:r>
              <a:rPr lang="en-US" dirty="0"/>
              <a:t>- The eunuch repented and believed in the Lord Jesus Christ and was saved and baptised</a:t>
            </a:r>
            <a:br>
              <a:rPr lang="en-US" dirty="0"/>
            </a:br>
            <a:r>
              <a:rPr lang="en-US" dirty="0"/>
              <a:t>- Many souls have been saved by preachers who have stuttered, who had no idea of public speaking</a:t>
            </a:r>
            <a:br>
              <a:rPr lang="en-US" dirty="0"/>
            </a:br>
            <a:r>
              <a:rPr lang="en-US" dirty="0">
                <a:highlight>
                  <a:srgbClr val="00FFFF"/>
                </a:highlight>
              </a:rPr>
              <a:t>- But they had every idea that the power of the gospel did not rest in their eloquence, but in their faithfulness to the Scriptures.</a:t>
            </a:r>
            <a:br>
              <a:rPr lang="en-US" dirty="0"/>
            </a:br>
            <a:r>
              <a:rPr lang="en-US" dirty="0"/>
              <a:t>- My job as a pastor, as a preacher is not to be the most entertaining preacher, or the most well spoken preacher, but in my weakness, to completely and humbly depend on God and His Word.</a:t>
            </a:r>
            <a:br>
              <a:rPr lang="en-US" dirty="0"/>
            </a:br>
            <a:r>
              <a:rPr lang="en-US" dirty="0"/>
              <a:t>- The charge that Paul gives is the same charge given to every preacher of God’s Word across the world. Here’s what Paul charges Timothy with, </a:t>
            </a:r>
            <a:r>
              <a:rPr lang="en-US" b="1" dirty="0">
                <a:highlight>
                  <a:srgbClr val="00FF00"/>
                </a:highlight>
              </a:rPr>
              <a:t>“I charge you in the presence of God and of Christ Jesus, who is to judge the living and the dead, and by his appearing and his kingdom: PREACH THE WORD”</a:t>
            </a:r>
            <a:br>
              <a:rPr lang="en-US" dirty="0"/>
            </a:br>
            <a:r>
              <a:rPr lang="en-US" dirty="0"/>
              <a:t>- My job is to read the text, to study the text, to be faithful to the text, to be God’s vessel, His mouthpiece and preach His Word to you</a:t>
            </a:r>
            <a:br>
              <a:rPr lang="en-US" dirty="0"/>
            </a:br>
            <a:r>
              <a:rPr lang="en-US" dirty="0"/>
              <a:t>- And then step aside and watch as God’s Word goes forth in power, saving souls and edifying the saints</a:t>
            </a:r>
            <a:br>
              <a:rPr lang="en-US" dirty="0"/>
            </a:br>
            <a:r>
              <a:rPr lang="en-US" dirty="0">
                <a:highlight>
                  <a:srgbClr val="00FFFF"/>
                </a:highlight>
              </a:rPr>
              <a:t>- It is God’s Word not my word that saves</a:t>
            </a:r>
            <a:br>
              <a:rPr lang="en-US" dirty="0"/>
            </a:br>
            <a:r>
              <a:rPr lang="en-US" dirty="0"/>
              <a:t>- God’s Word revives the soul, because salvation has nothing to do with me, and everything to do with God</a:t>
            </a:r>
          </a:p>
        </p:txBody>
      </p:sp>
      <p:sp>
        <p:nvSpPr>
          <p:cNvPr id="4" name="Slide Number Placeholder 3"/>
          <p:cNvSpPr>
            <a:spLocks noGrp="1"/>
          </p:cNvSpPr>
          <p:nvPr>
            <p:ph type="sldNum" sz="quarter" idx="5"/>
          </p:nvPr>
        </p:nvSpPr>
        <p:spPr/>
        <p:txBody>
          <a:bodyPr/>
          <a:lstStyle/>
          <a:p>
            <a:fld id="{B1142C9F-BEFB-8A44-8A24-E53E93F93064}" type="slidenum">
              <a:rPr lang="en-US" smtClean="0"/>
              <a:t>3</a:t>
            </a:fld>
            <a:endParaRPr lang="en-US" dirty="0"/>
          </a:p>
        </p:txBody>
      </p:sp>
    </p:spTree>
    <p:extLst>
      <p:ext uri="{BB962C8B-B14F-4D97-AF65-F5344CB8AC3E}">
        <p14:creationId xmlns:p14="http://schemas.microsoft.com/office/powerpoint/2010/main" val="1664168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30213"/>
            <a:ext cx="5486400" cy="3086100"/>
          </a:xfrm>
        </p:spPr>
      </p:sp>
      <p:sp>
        <p:nvSpPr>
          <p:cNvPr id="3" name="Notes Placeholder 2"/>
          <p:cNvSpPr>
            <a:spLocks noGrp="1"/>
          </p:cNvSpPr>
          <p:nvPr>
            <p:ph type="body" idx="1"/>
          </p:nvPr>
        </p:nvSpPr>
        <p:spPr>
          <a:xfrm>
            <a:off x="158858" y="3687628"/>
            <a:ext cx="6540284" cy="5239396"/>
          </a:xfrm>
        </p:spPr>
        <p:txBody>
          <a:bodyPr/>
          <a:lstStyle/>
          <a:p>
            <a:pPr marL="171450" indent="-171450">
              <a:buFont typeface="Arial" panose="020B0604020202020204" pitchFamily="34" charset="0"/>
              <a:buChar char="•"/>
            </a:pPr>
            <a:r>
              <a:rPr lang="en-US" dirty="0">
                <a:highlight>
                  <a:srgbClr val="FFFF00"/>
                </a:highlight>
              </a:rPr>
              <a:t>“The testimony of the Lord is sure” (Psalm 19:7c)</a:t>
            </a:r>
            <a:br>
              <a:rPr lang="en-US" dirty="0"/>
            </a:br>
            <a:r>
              <a:rPr lang="en-US" dirty="0"/>
              <a:t>- To give a testimony is to bear witness to something</a:t>
            </a:r>
            <a:br>
              <a:rPr lang="en-US" dirty="0"/>
            </a:br>
            <a:r>
              <a:rPr lang="en-US" dirty="0"/>
              <a:t>- So the Word of God, is God bearing witness to who He is, what He wills, what He requires, and what He will do</a:t>
            </a:r>
            <a:br>
              <a:rPr lang="en-US" dirty="0"/>
            </a:br>
            <a:r>
              <a:rPr lang="en-US" dirty="0">
                <a:highlight>
                  <a:srgbClr val="00FFFF"/>
                </a:highlight>
              </a:rPr>
              <a:t>- As we study the Scriptures we come to understand who God is, that He is sovereign over everything, that He is Creator, that He is one God in three persons</a:t>
            </a:r>
            <a:br>
              <a:rPr lang="en-US" dirty="0"/>
            </a:br>
            <a:r>
              <a:rPr lang="en-US" dirty="0"/>
              <a:t>- That Jesus Christ, is both fully God and fully man</a:t>
            </a:r>
            <a:br>
              <a:rPr lang="en-US" dirty="0"/>
            </a:br>
            <a:r>
              <a:rPr lang="en-US" dirty="0"/>
              <a:t>- God bears testimony against sin, and on behalf of righteousness</a:t>
            </a:r>
            <a:br>
              <a:rPr lang="en-US" dirty="0"/>
            </a:br>
            <a:r>
              <a:rPr lang="en-US" dirty="0">
                <a:highlight>
                  <a:srgbClr val="00FFFF"/>
                </a:highlight>
              </a:rPr>
              <a:t>- As Charles Spurgeon put it, “His testimony is plain, decided, infallible, and is to be accepted as sure”</a:t>
            </a:r>
            <a:br>
              <a:rPr lang="en-US" dirty="0"/>
            </a:br>
            <a:r>
              <a:rPr lang="en-US" dirty="0"/>
              <a:t>- What David means here when he says sure, is probably described quite well in the old hymn, ‘How firm a foundation’</a:t>
            </a:r>
          </a:p>
          <a:p>
            <a:pPr marL="171450" indent="-171450">
              <a:buFont typeface="Arial" panose="020B0604020202020204" pitchFamily="34" charset="0"/>
              <a:buChar char="•"/>
            </a:pPr>
            <a:r>
              <a:rPr lang="en-US" dirty="0">
                <a:highlight>
                  <a:srgbClr val="FFFF00"/>
                </a:highlight>
              </a:rPr>
              <a:t>“How firm a foundation, O saints of the Lord…”</a:t>
            </a:r>
            <a:br>
              <a:rPr lang="en-US" dirty="0"/>
            </a:br>
            <a:r>
              <a:rPr lang="en-US" dirty="0"/>
              <a:t>- God’s Word is a firm foundation, of which we are to build our lives upon, like the story of the wise and foolish builder</a:t>
            </a:r>
            <a:br>
              <a:rPr lang="en-US" dirty="0"/>
            </a:br>
            <a:r>
              <a:rPr lang="en-US" dirty="0"/>
              <a:t>- So that when the troubles of life come, only those standing on the firm, sure foundation of the Word of God will remain standing</a:t>
            </a:r>
            <a:br>
              <a:rPr lang="en-US" dirty="0"/>
            </a:br>
            <a:r>
              <a:rPr lang="en-US" dirty="0"/>
              <a:t>- It is an unwavering foundation, and it is upon this foundation that God has always built His Church</a:t>
            </a:r>
            <a:br>
              <a:rPr lang="en-US" dirty="0"/>
            </a:br>
            <a:r>
              <a:rPr lang="en-US" dirty="0"/>
              <a:t>- </a:t>
            </a:r>
            <a:r>
              <a:rPr lang="en-US" b="1" dirty="0">
                <a:highlight>
                  <a:srgbClr val="00FFFF"/>
                </a:highlight>
              </a:rPr>
              <a:t>Ephesians 2:19, “So then you are no longer strangers and aliens, but you are fellow citizens with the saints and members of the household of God, built on the foundation of the apostles and prophets, Christ Jesus himself being the cornerstone, in whom the whole structure, being joined together, grows into a holy temple in the Lord”</a:t>
            </a:r>
            <a:br>
              <a:rPr lang="en-US" dirty="0"/>
            </a:br>
            <a:r>
              <a:rPr lang="en-US" dirty="0"/>
              <a:t>- The Word of God is perfect, it is complete, it is without error. it is also a sure, firm, infallible foundation which the household of God is being built upon</a:t>
            </a:r>
            <a:br>
              <a:rPr lang="en-US" dirty="0"/>
            </a:br>
            <a:r>
              <a:rPr lang="en-US" dirty="0"/>
              <a:t>- So we must not deviate from that which is written in Scripture</a:t>
            </a:r>
          </a:p>
          <a:p>
            <a:pPr marL="171450" indent="-171450">
              <a:buFont typeface="Arial" panose="020B0604020202020204" pitchFamily="34" charset="0"/>
              <a:buChar char="•"/>
            </a:pPr>
            <a:r>
              <a:rPr lang="en-US" dirty="0">
                <a:highlight>
                  <a:srgbClr val="FFFF00"/>
                </a:highlight>
              </a:rPr>
              <a:t>”Making wise the simple” (Psalm 19:7d)</a:t>
            </a:r>
            <a:br>
              <a:rPr lang="en-US" dirty="0"/>
            </a:br>
            <a:r>
              <a:rPr lang="en-US" dirty="0"/>
              <a:t>- The word here for simple is similar to foolish. </a:t>
            </a:r>
            <a:br>
              <a:rPr lang="en-US" dirty="0"/>
            </a:br>
            <a:r>
              <a:rPr lang="en-US" dirty="0"/>
              <a:t>- It basically means being open-minded, but this is a negative thing in this context, because this person doesn’t know what to keep in their mind</a:t>
            </a:r>
            <a:br>
              <a:rPr lang="en-US" dirty="0"/>
            </a:br>
            <a:r>
              <a:rPr lang="en-US" dirty="0"/>
              <a:t>- It means that they are easily led astray, easily enticed</a:t>
            </a:r>
            <a:br>
              <a:rPr lang="en-US" dirty="0"/>
            </a:br>
            <a:r>
              <a:rPr lang="en-US" dirty="0">
                <a:highlight>
                  <a:srgbClr val="00FFFF"/>
                </a:highlight>
              </a:rPr>
              <a:t>- But the Word of God will revive you, will save you and over time, by the Word of God, and through the working of the Holy Spirit…</a:t>
            </a:r>
            <a:br>
              <a:rPr lang="en-US" dirty="0"/>
            </a:br>
            <a:r>
              <a:rPr lang="en-US" dirty="0"/>
              <a:t>- You will be made wise, you will become discerning, you will be able to differentiate between the things of the world and the things of God, and walk in them</a:t>
            </a:r>
            <a:br>
              <a:rPr lang="en-US" dirty="0"/>
            </a:br>
            <a:r>
              <a:rPr lang="en-US" dirty="0"/>
              <a:t>- David says in Psalm 119:99, “I have more understanding than all my teachers, for your testimonies are my meditation”</a:t>
            </a:r>
            <a:br>
              <a:rPr lang="en-US" dirty="0"/>
            </a:br>
            <a:r>
              <a:rPr lang="en-US" dirty="0">
                <a:highlight>
                  <a:srgbClr val="00FFFF"/>
                </a:highlight>
              </a:rPr>
              <a:t>- David is saying that as we dwell on His Word, as we meditate upon them and allow it fill our minds and go way down deep into our hearts, we become wise, we become more understanding</a:t>
            </a:r>
            <a:br>
              <a:rPr lang="en-US" dirty="0"/>
            </a:br>
            <a:r>
              <a:rPr lang="en-US" dirty="0"/>
              <a:t>- Because the God of the Bible is all-knowing and is the giver of wisdom</a:t>
            </a:r>
            <a:br>
              <a:rPr lang="en-US" dirty="0"/>
            </a:br>
            <a:r>
              <a:rPr lang="en-US" dirty="0"/>
              <a:t>- There will be many in this life who will be richer than you, who will be more talented than you, who will be more popular than you</a:t>
            </a:r>
            <a:br>
              <a:rPr lang="en-US" dirty="0"/>
            </a:br>
            <a:r>
              <a:rPr lang="en-US" dirty="0">
                <a:highlight>
                  <a:srgbClr val="00FFFF"/>
                </a:highlight>
              </a:rPr>
              <a:t>- But what David is saying is that the one who wins in life is the person who is a man or woman of God’s Word</a:t>
            </a:r>
            <a:br>
              <a:rPr lang="en-US" dirty="0"/>
            </a:br>
            <a:r>
              <a:rPr lang="en-US" dirty="0"/>
              <a:t>- And so the Word of God not only saves, but it sanctifies us, it makes us wise, it makes us more and more like our elder brother, Jesus Christ</a:t>
            </a:r>
          </a:p>
        </p:txBody>
      </p:sp>
      <p:sp>
        <p:nvSpPr>
          <p:cNvPr id="4" name="Slide Number Placeholder 3"/>
          <p:cNvSpPr>
            <a:spLocks noGrp="1"/>
          </p:cNvSpPr>
          <p:nvPr>
            <p:ph type="sldNum" sz="quarter" idx="5"/>
          </p:nvPr>
        </p:nvSpPr>
        <p:spPr/>
        <p:txBody>
          <a:bodyPr/>
          <a:lstStyle/>
          <a:p>
            <a:fld id="{B1142C9F-BEFB-8A44-8A24-E53E93F93064}" type="slidenum">
              <a:rPr lang="en-US" smtClean="0"/>
              <a:t>4</a:t>
            </a:fld>
            <a:endParaRPr lang="en-US" dirty="0"/>
          </a:p>
        </p:txBody>
      </p:sp>
    </p:spTree>
    <p:extLst>
      <p:ext uri="{BB962C8B-B14F-4D97-AF65-F5344CB8AC3E}">
        <p14:creationId xmlns:p14="http://schemas.microsoft.com/office/powerpoint/2010/main" val="3503129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52425"/>
            <a:ext cx="5486400" cy="3086100"/>
          </a:xfrm>
        </p:spPr>
      </p:sp>
      <p:sp>
        <p:nvSpPr>
          <p:cNvPr id="3" name="Notes Placeholder 2"/>
          <p:cNvSpPr>
            <a:spLocks noGrp="1"/>
          </p:cNvSpPr>
          <p:nvPr>
            <p:ph type="body" idx="1"/>
          </p:nvPr>
        </p:nvSpPr>
        <p:spPr>
          <a:xfrm>
            <a:off x="174356" y="3656631"/>
            <a:ext cx="6509288" cy="5487369"/>
          </a:xfrm>
        </p:spPr>
        <p:txBody>
          <a:bodyPr/>
          <a:lstStyle/>
          <a:p>
            <a:pPr marL="171450" indent="-171450">
              <a:buFont typeface="Arial" panose="020B0604020202020204" pitchFamily="34" charset="0"/>
              <a:buChar char="•"/>
            </a:pPr>
            <a:r>
              <a:rPr lang="en-US" dirty="0">
                <a:highlight>
                  <a:srgbClr val="FFFF00"/>
                </a:highlight>
              </a:rPr>
              <a:t>“The precepts of the Lord are right” (Psalm 19:8a)</a:t>
            </a:r>
            <a:br>
              <a:rPr lang="en-US" dirty="0"/>
            </a:br>
            <a:r>
              <a:rPr lang="en-US" dirty="0"/>
              <a:t>- The word used for precept is often translated as statutes, we are talking about Yahweh’s charges, His mandates. These are doctrines, not ideas or suggestions</a:t>
            </a:r>
            <a:br>
              <a:rPr lang="en-US" dirty="0"/>
            </a:br>
            <a:r>
              <a:rPr lang="en-US" dirty="0"/>
              <a:t>- This looks at Scripture as absolute truth</a:t>
            </a:r>
            <a:br>
              <a:rPr lang="en-US" dirty="0"/>
            </a:br>
            <a:r>
              <a:rPr lang="en-US" dirty="0">
                <a:highlight>
                  <a:srgbClr val="00FFFF"/>
                </a:highlight>
              </a:rPr>
              <a:t>- The precepts of the Lord are right. This is not right as opposed to wrong, but right as in a right path</a:t>
            </a:r>
            <a:br>
              <a:rPr lang="en-US" dirty="0"/>
            </a:br>
            <a:r>
              <a:rPr lang="en-US" dirty="0"/>
              <a:t>- It is the doctrine of God, His absolute truth that lays out a straight path for us to walk in obedience to</a:t>
            </a:r>
          </a:p>
          <a:p>
            <a:pPr marL="171450" indent="-171450">
              <a:buFont typeface="Arial" panose="020B0604020202020204" pitchFamily="34" charset="0"/>
              <a:buChar char="•"/>
            </a:pPr>
            <a:r>
              <a:rPr lang="en-US" dirty="0">
                <a:highlight>
                  <a:srgbClr val="FFFF00"/>
                </a:highlight>
              </a:rPr>
              <a:t>“Rejoicing the heart” (Psalm 19:8b)</a:t>
            </a:r>
            <a:br>
              <a:rPr lang="en-US" dirty="0"/>
            </a:br>
            <a:r>
              <a:rPr lang="en-US" dirty="0"/>
              <a:t>- Walking in obedience to God’s commands is a good thing</a:t>
            </a:r>
            <a:br>
              <a:rPr lang="en-US" dirty="0"/>
            </a:br>
            <a:r>
              <a:rPr lang="en-US" dirty="0"/>
              <a:t>- We walk through this dark, deceptive world, knowing that the Holy Spirit now lives inside us, and helps us see Christ in Scripture</a:t>
            </a:r>
            <a:br>
              <a:rPr lang="en-US" dirty="0"/>
            </a:br>
            <a:r>
              <a:rPr lang="en-US" dirty="0">
                <a:highlight>
                  <a:srgbClr val="00FFFF"/>
                </a:highlight>
              </a:rPr>
              <a:t>- And we have His precepts to guide us home</a:t>
            </a:r>
            <a:br>
              <a:rPr lang="en-US" dirty="0"/>
            </a:br>
            <a:r>
              <a:rPr lang="en-US" dirty="0"/>
              <a:t>- And we now walk in the light, we walk by the Spirit</a:t>
            </a:r>
            <a:br>
              <a:rPr lang="en-US" dirty="0"/>
            </a:br>
            <a:r>
              <a:rPr lang="en-US" dirty="0"/>
              <a:t>- This causes great rejoicing in the heart. There is no greater joy in this life, than to live our lives for the glory of God, for this is mankind's chief purpose</a:t>
            </a:r>
            <a:br>
              <a:rPr lang="en-US" dirty="0"/>
            </a:br>
            <a:r>
              <a:rPr lang="en-US" dirty="0"/>
              <a:t>- In Luke 11 we are told that true joy, true happiness comes through the Word of God being known and obeyed</a:t>
            </a:r>
          </a:p>
          <a:p>
            <a:pPr marL="171450" indent="-171450">
              <a:buFont typeface="Arial" panose="020B0604020202020204" pitchFamily="34" charset="0"/>
              <a:buChar char="•"/>
            </a:pPr>
            <a:r>
              <a:rPr lang="en-US" dirty="0">
                <a:highlight>
                  <a:srgbClr val="FFFF00"/>
                </a:highlight>
              </a:rPr>
              <a:t>“The commandment of the Lord is pure” (Psalm 19:8c)</a:t>
            </a:r>
            <a:br>
              <a:rPr lang="en-US" dirty="0"/>
            </a:br>
            <a:r>
              <a:rPr lang="en-US" dirty="0"/>
              <a:t>- God’s Word is right and it is pure. It does not need to be tweaked, we do not need to flick through its pages working out what is right and wrong, because there is no stain of sin that pollutes it</a:t>
            </a:r>
            <a:br>
              <a:rPr lang="en-US" dirty="0"/>
            </a:br>
            <a:r>
              <a:rPr lang="en-US" dirty="0"/>
              <a:t>- It is pure, it is clear, in that it gives clear direction for life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highlight>
                  <a:srgbClr val="FFFF00"/>
                </a:highlight>
              </a:rPr>
              <a:t>“Enlightening the eyes” (Psalm 19:8d)</a:t>
            </a:r>
            <a:br>
              <a:rPr lang="en-US" dirty="0"/>
            </a:br>
            <a:r>
              <a:rPr lang="en-US" dirty="0"/>
              <a:t>- Whether your eye be dim with sorrow or sin, the Scripture is skillful, like a surgeon with a scalpel, and makes the eye clear and bright</a:t>
            </a:r>
            <a:br>
              <a:rPr lang="en-US" dirty="0"/>
            </a:br>
            <a:r>
              <a:rPr lang="en-US" dirty="0"/>
              <a:t>- The purity of God’s truth cures the blindness of the soul, and we become illumined by the Holy Spirit, and we now see things as they were intended to be seen, because we see them through the lens of Scripture</a:t>
            </a:r>
            <a:br>
              <a:rPr lang="en-US" dirty="0"/>
            </a:br>
            <a:r>
              <a:rPr lang="en-US" dirty="0">
                <a:highlight>
                  <a:srgbClr val="00FFFF"/>
                </a:highlight>
              </a:rPr>
              <a:t>- Psalm 119:105 says, “Your word is a lamp to my feet, and a light to my path”</a:t>
            </a:r>
            <a:br>
              <a:rPr lang="en-US" dirty="0"/>
            </a:br>
            <a:r>
              <a:rPr lang="en-US" dirty="0"/>
              <a:t>- The Word of God is like the lights that light up the runway at an airport at night, it guides us, it keeps us on the right track, it keeps pointing ahead, onwards to eternal glory. </a:t>
            </a:r>
            <a:br>
              <a:rPr lang="en-US" dirty="0"/>
            </a:br>
            <a:r>
              <a:rPr lang="en-US" dirty="0"/>
              <a:t>- Urging us, convicting us, encouraging us not to look to the left or the right, but keeping our eyes fixed on Jesus Christ</a:t>
            </a:r>
            <a:br>
              <a:rPr lang="en-US" dirty="0"/>
            </a:br>
            <a:r>
              <a:rPr lang="en-US" dirty="0"/>
              <a:t>- God’s commands and the Holy Spirit is working in us. Our obedience to them, keeps us on the way of life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1142C9F-BEFB-8A44-8A24-E53E93F93064}" type="slidenum">
              <a:rPr lang="en-US" smtClean="0"/>
              <a:t>5</a:t>
            </a:fld>
            <a:endParaRPr lang="en-US" dirty="0"/>
          </a:p>
        </p:txBody>
      </p:sp>
    </p:spTree>
    <p:extLst>
      <p:ext uri="{BB962C8B-B14F-4D97-AF65-F5344CB8AC3E}">
        <p14:creationId xmlns:p14="http://schemas.microsoft.com/office/powerpoint/2010/main" val="3648057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14338"/>
            <a:ext cx="5486400" cy="3086100"/>
          </a:xfrm>
        </p:spPr>
      </p:sp>
      <p:sp>
        <p:nvSpPr>
          <p:cNvPr id="3" name="Notes Placeholder 2"/>
          <p:cNvSpPr>
            <a:spLocks noGrp="1"/>
          </p:cNvSpPr>
          <p:nvPr>
            <p:ph type="body" idx="1"/>
          </p:nvPr>
        </p:nvSpPr>
        <p:spPr>
          <a:xfrm>
            <a:off x="201479" y="3843337"/>
            <a:ext cx="6478290" cy="4886325"/>
          </a:xfrm>
        </p:spPr>
        <p:txBody>
          <a:bodyPr/>
          <a:lstStyle/>
          <a:p>
            <a:pPr marL="171450" indent="-171450">
              <a:buFont typeface="Arial" panose="020B0604020202020204" pitchFamily="34" charset="0"/>
              <a:buChar char="•"/>
            </a:pPr>
            <a:r>
              <a:rPr lang="en-US" dirty="0">
                <a:highlight>
                  <a:srgbClr val="FFFF00"/>
                </a:highlight>
              </a:rPr>
              <a:t>“The fear of the Lord is clean” (Psalm 19:9a)</a:t>
            </a:r>
            <a:br>
              <a:rPr lang="en-US" dirty="0"/>
            </a:br>
            <a:r>
              <a:rPr lang="en-US" dirty="0"/>
              <a:t>- Now this one seems like a strange reference to the Word of God</a:t>
            </a:r>
            <a:br>
              <a:rPr lang="en-US" dirty="0"/>
            </a:br>
            <a:r>
              <a:rPr lang="en-US" dirty="0"/>
              <a:t>- However, the fear of the Lord is synonymous with the effects of Scripture</a:t>
            </a:r>
            <a:br>
              <a:rPr lang="en-US" dirty="0"/>
            </a:br>
            <a:r>
              <a:rPr lang="en-US" dirty="0">
                <a:highlight>
                  <a:srgbClr val="00FFFF"/>
                </a:highlight>
              </a:rPr>
              <a:t>- For the Word of God declares God’s glory in its fullest sense, and it brings us to our knees in reverence, in fear of our Lord</a:t>
            </a:r>
            <a:br>
              <a:rPr lang="en-US" dirty="0"/>
            </a:br>
            <a:r>
              <a:rPr lang="en-US" dirty="0"/>
              <a:t>- And this fear is clean, it is free from defilement, it is free from corruption</a:t>
            </a:r>
            <a:br>
              <a:rPr lang="en-US" dirty="0"/>
            </a:br>
            <a:r>
              <a:rPr lang="en-US" dirty="0"/>
              <a:t>- Anything that is tainted with sin, with corruption, is temporary and will fade away, but not the Word of God</a:t>
            </a:r>
            <a:br>
              <a:rPr lang="en-US" dirty="0"/>
            </a:br>
            <a:r>
              <a:rPr lang="en-US" dirty="0"/>
              <a:t>- The Word of our God…</a:t>
            </a:r>
          </a:p>
          <a:p>
            <a:pPr marL="171450" indent="-171450">
              <a:buFont typeface="Arial" panose="020B0604020202020204" pitchFamily="34" charset="0"/>
              <a:buChar char="•"/>
            </a:pPr>
            <a:r>
              <a:rPr lang="en-US" dirty="0">
                <a:highlight>
                  <a:srgbClr val="FFFF00"/>
                </a:highlight>
              </a:rPr>
              <a:t>“Enduring forever” (Psalm 19:9b)</a:t>
            </a:r>
            <a:br>
              <a:rPr lang="en-US" dirty="0"/>
            </a:br>
            <a:r>
              <a:rPr lang="en-US" dirty="0"/>
              <a:t>- The prophet Isaiah tells us that the “the grass withers, the flower fades, but the word of our God will stand forever”</a:t>
            </a:r>
            <a:br>
              <a:rPr lang="en-US" dirty="0"/>
            </a:br>
            <a:r>
              <a:rPr lang="en-US" dirty="0"/>
              <a:t>- The evidence that God’s Word is pure, is clean, is free from defilement is in the fact that it endures forever</a:t>
            </a:r>
            <a:br>
              <a:rPr lang="en-US" dirty="0"/>
            </a:br>
            <a:r>
              <a:rPr lang="en-US" dirty="0"/>
              <a:t>- The Word of God is eternal</a:t>
            </a:r>
          </a:p>
          <a:p>
            <a:pPr marL="171450" indent="-171450">
              <a:buFont typeface="Arial" panose="020B0604020202020204" pitchFamily="34" charset="0"/>
              <a:buChar char="•"/>
            </a:pPr>
            <a:r>
              <a:rPr lang="en-US" dirty="0">
                <a:highlight>
                  <a:srgbClr val="FFFF00"/>
                </a:highlight>
              </a:rPr>
              <a:t>“The rules of the Lord are true” (Psalm 19:9c)</a:t>
            </a:r>
            <a:br>
              <a:rPr lang="en-US" dirty="0"/>
            </a:br>
            <a:r>
              <a:rPr lang="en-US" dirty="0"/>
              <a:t>- Other translations have this word for rules as judgements</a:t>
            </a:r>
            <a:br>
              <a:rPr lang="en-US" dirty="0"/>
            </a:br>
            <a:r>
              <a:rPr lang="en-US" dirty="0"/>
              <a:t>- Meaning that the judgements, the verdicts that the Lord has given are true</a:t>
            </a:r>
            <a:br>
              <a:rPr lang="en-US" dirty="0"/>
            </a:br>
            <a:r>
              <a:rPr lang="en-US" dirty="0">
                <a:highlight>
                  <a:srgbClr val="00FFFF"/>
                </a:highlight>
              </a:rPr>
              <a:t>- His decrees are true. All of them combined, the whole counsel of God is true, the church of God will not yield on this</a:t>
            </a:r>
            <a:br>
              <a:rPr lang="en-US" dirty="0"/>
            </a:br>
            <a:r>
              <a:rPr lang="en-US" dirty="0"/>
              <a:t>- We will not compromise on the fact that God’s Word is true. Because if it is not true, then our faith is in vain, we have no solid ground to stand on</a:t>
            </a:r>
            <a:br>
              <a:rPr lang="en-US" dirty="0"/>
            </a:br>
            <a:r>
              <a:rPr lang="en-US" dirty="0"/>
              <a:t>- But we know that the Word of God, and the gospel therein, from Genesis to Revelation, is perfect, sure, right, pure, clean and is therefore true</a:t>
            </a:r>
            <a:br>
              <a:rPr lang="en-US" dirty="0"/>
            </a:br>
            <a:r>
              <a:rPr lang="en-US" dirty="0">
                <a:highlight>
                  <a:srgbClr val="00FFFF"/>
                </a:highlight>
              </a:rPr>
              <a:t>- And so we can fight the lies of the world, and the fiery arrows of Satan knowing that God’s Word is true and can fend off even the most brutal attacks</a:t>
            </a:r>
            <a:br>
              <a:rPr lang="en-US" dirty="0"/>
            </a:br>
            <a:r>
              <a:rPr lang="en-US" dirty="0"/>
              <a:t>- We can walk out that door knowing that in Christ, we will suffer in this life, and we will one day face death</a:t>
            </a:r>
            <a:br>
              <a:rPr lang="en-US" dirty="0"/>
            </a:br>
            <a:r>
              <a:rPr lang="en-US" dirty="0"/>
              <a:t>- But that in Christ we have been set free, and because Christ rose from the grave, because Christ lives, in him, we too will live and walk in God’s presence forever</a:t>
            </a:r>
            <a:br>
              <a:rPr lang="en-US" dirty="0"/>
            </a:br>
            <a:r>
              <a:rPr lang="en-US" dirty="0"/>
              <a:t>- Because God’s Word is true we can be certain that in Christ we have a hope that transcends this life, this world</a:t>
            </a:r>
          </a:p>
          <a:p>
            <a:pPr marL="171450" indent="-171450">
              <a:buFont typeface="Arial" panose="020B0604020202020204" pitchFamily="34" charset="0"/>
              <a:buChar char="•"/>
            </a:pPr>
            <a:r>
              <a:rPr lang="en-US" dirty="0">
                <a:highlight>
                  <a:srgbClr val="FFFF00"/>
                </a:highlight>
              </a:rPr>
              <a:t>“And righteous altogether” (Psalm 19:9d)</a:t>
            </a:r>
            <a:br>
              <a:rPr lang="en-US" dirty="0"/>
            </a:br>
            <a:r>
              <a:rPr lang="en-US" dirty="0"/>
              <a:t>- This is saying that all that God has said is just, is right, and so God is always right</a:t>
            </a:r>
            <a:br>
              <a:rPr lang="en-US" dirty="0"/>
            </a:br>
            <a:r>
              <a:rPr lang="en-US" dirty="0"/>
              <a:t>- And then a person who has repented and believed in Jesus Christ and his finished work is made righteous altogether</a:t>
            </a:r>
            <a:br>
              <a:rPr lang="en-US" dirty="0"/>
            </a:br>
            <a:r>
              <a:rPr lang="en-US" dirty="0">
                <a:highlight>
                  <a:srgbClr val="00FFFF"/>
                </a:highlight>
              </a:rPr>
              <a:t>- Christ has taken our sin, our sin has been laid upon him on the cross, and in its place he gives us his righteousness</a:t>
            </a:r>
            <a:br>
              <a:rPr lang="en-US" dirty="0"/>
            </a:br>
            <a:r>
              <a:rPr lang="en-US" dirty="0"/>
              <a:t>- Now let us go out and live a life that is worthy of the gospel to which we have been called. Let us live a life that demonstrates that we believe the Word of God to be true</a:t>
            </a:r>
          </a:p>
          <a:p>
            <a:pPr marL="171450" indent="-171450">
              <a:buFont typeface="Arial" panose="020B0604020202020204" pitchFamily="34" charset="0"/>
              <a:buChar char="•"/>
            </a:pPr>
            <a:r>
              <a:rPr lang="en-US" dirty="0"/>
              <a:t>We do this by making Scripture…</a:t>
            </a:r>
          </a:p>
        </p:txBody>
      </p:sp>
      <p:sp>
        <p:nvSpPr>
          <p:cNvPr id="4" name="Slide Number Placeholder 3"/>
          <p:cNvSpPr>
            <a:spLocks noGrp="1"/>
          </p:cNvSpPr>
          <p:nvPr>
            <p:ph type="sldNum" sz="quarter" idx="5"/>
          </p:nvPr>
        </p:nvSpPr>
        <p:spPr/>
        <p:txBody>
          <a:bodyPr/>
          <a:lstStyle/>
          <a:p>
            <a:fld id="{B1142C9F-BEFB-8A44-8A24-E53E93F93064}" type="slidenum">
              <a:rPr lang="en-US" smtClean="0"/>
              <a:t>6</a:t>
            </a:fld>
            <a:endParaRPr lang="en-US" dirty="0"/>
          </a:p>
        </p:txBody>
      </p:sp>
    </p:spTree>
    <p:extLst>
      <p:ext uri="{BB962C8B-B14F-4D97-AF65-F5344CB8AC3E}">
        <p14:creationId xmlns:p14="http://schemas.microsoft.com/office/powerpoint/2010/main" val="2439188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60350"/>
            <a:ext cx="5486400" cy="3086100"/>
          </a:xfrm>
        </p:spPr>
      </p:sp>
      <p:sp>
        <p:nvSpPr>
          <p:cNvPr id="3" name="Notes Placeholder 2"/>
          <p:cNvSpPr>
            <a:spLocks noGrp="1"/>
          </p:cNvSpPr>
          <p:nvPr>
            <p:ph type="body" idx="1"/>
          </p:nvPr>
        </p:nvSpPr>
        <p:spPr>
          <a:xfrm>
            <a:off x="151108" y="3504728"/>
            <a:ext cx="6555783" cy="5409878"/>
          </a:xfrm>
        </p:spPr>
        <p:txBody>
          <a:bodyPr/>
          <a:lstStyle/>
          <a:p>
            <a:pPr marL="171450" indent="-171450">
              <a:buFont typeface="Arial" panose="020B0604020202020204" pitchFamily="34" charset="0"/>
              <a:buChar char="•"/>
            </a:pPr>
            <a:r>
              <a:rPr lang="en-US" dirty="0">
                <a:highlight>
                  <a:srgbClr val="FFFF00"/>
                </a:highlight>
              </a:rPr>
              <a:t>“More to be desired are they than gold, even much fine gold” (Psalm 19:10a) = Scripture is our great treasure</a:t>
            </a:r>
            <a:br>
              <a:rPr lang="en-US" dirty="0"/>
            </a:br>
            <a:r>
              <a:rPr lang="en-US" dirty="0"/>
              <a:t>- Men will speak of solid gold, and men will work in gold mines for days, weeks, and months, only to dig out the smallest amount of gold and deem it a worthy cause</a:t>
            </a:r>
            <a:br>
              <a:rPr lang="en-US" dirty="0"/>
            </a:br>
            <a:r>
              <a:rPr lang="en-US" dirty="0"/>
              <a:t>- How much more worthy then is it to spend days, weeks, months, years, a lifetime digging into the Scriptures discovering not solid gold, but solid truth, and meeting with God Himself</a:t>
            </a:r>
            <a:br>
              <a:rPr lang="en-US" dirty="0"/>
            </a:br>
            <a:r>
              <a:rPr lang="en-US" dirty="0">
                <a:highlight>
                  <a:srgbClr val="00FFFF"/>
                </a:highlight>
              </a:rPr>
              <a:t>- Flee to your studies, and sprint to Scriptures. And may your hearts leap for joy at the idea of gathering together with your brothers and sisters in Christ in church and at home groups to hear the Word of God preached and to study the Word of God together as the family of God</a:t>
            </a:r>
            <a:br>
              <a:rPr lang="en-US" dirty="0"/>
            </a:br>
            <a:r>
              <a:rPr lang="en-US" dirty="0"/>
              <a:t>- We should be eager to meet with God Almighty in His Word and to know God more intimately through His Word</a:t>
            </a:r>
          </a:p>
          <a:p>
            <a:pPr marL="171450" indent="-171450">
              <a:buFont typeface="Arial" panose="020B0604020202020204" pitchFamily="34" charset="0"/>
              <a:buChar char="•"/>
            </a:pPr>
            <a:r>
              <a:rPr lang="en-US" dirty="0">
                <a:highlight>
                  <a:srgbClr val="FFFF00"/>
                </a:highlight>
              </a:rPr>
              <a:t>“Sweeter also than honey, and drippings of the honeycomb” (Psalm 19:10b) = Scripture is our great pleasure</a:t>
            </a:r>
            <a:br>
              <a:rPr lang="en-US" dirty="0"/>
            </a:br>
            <a:r>
              <a:rPr lang="en-US" dirty="0"/>
              <a:t>- David is trying to find the words to help us to see the beauty of Scripture</a:t>
            </a:r>
            <a:br>
              <a:rPr lang="en-US" dirty="0"/>
            </a:br>
            <a:r>
              <a:rPr lang="en-US" dirty="0"/>
              <a:t>- The things that taste sweet in this world, that seem beautiful in this world, that may even take our breath away, are nothing in comparison to the God of the Bible</a:t>
            </a:r>
            <a:br>
              <a:rPr lang="en-US" dirty="0"/>
            </a:br>
            <a:r>
              <a:rPr lang="en-US" dirty="0">
                <a:highlight>
                  <a:srgbClr val="00FFFF"/>
                </a:highlight>
              </a:rPr>
              <a:t>- It should be our greatest pleasure, and we should read the Scriptures with rejoicing in our hearts, knowing that these are the words of God, that God speaks to us through this book</a:t>
            </a:r>
            <a:br>
              <a:rPr lang="en-US" dirty="0"/>
            </a:br>
            <a:r>
              <a:rPr lang="en-US" dirty="0"/>
              <a:t>- There is no greater joy, and no greater pleasure than to know God</a:t>
            </a:r>
          </a:p>
          <a:p>
            <a:pPr marL="171450" indent="-171450">
              <a:buFont typeface="Arial" panose="020B0604020202020204" pitchFamily="34" charset="0"/>
              <a:buChar char="•"/>
            </a:pPr>
            <a:r>
              <a:rPr lang="en-US" dirty="0">
                <a:highlight>
                  <a:srgbClr val="FFFF00"/>
                </a:highlight>
              </a:rPr>
              <a:t>“Moreover, by them is your servant warned; in keeping them there is great reward” (Psalm 19:11)</a:t>
            </a:r>
            <a:br>
              <a:rPr lang="en-US" dirty="0"/>
            </a:br>
            <a:r>
              <a:rPr lang="en-US" dirty="0"/>
              <a:t>- The puritan William Gurnall put it like this, “The Word of God stands between the saints and danger”</a:t>
            </a:r>
            <a:br>
              <a:rPr lang="en-US" dirty="0"/>
            </a:br>
            <a:r>
              <a:rPr lang="en-US" dirty="0"/>
              <a:t>- As the Holy Spirit works through our study of Scripture, He will keep us from falling into sin</a:t>
            </a:r>
            <a:br>
              <a:rPr lang="en-US" dirty="0"/>
            </a:br>
            <a:r>
              <a:rPr lang="en-US" dirty="0">
                <a:highlight>
                  <a:srgbClr val="00FFFF"/>
                </a:highlight>
              </a:rPr>
              <a:t>- By keeping them there is great reward. </a:t>
            </a:r>
            <a:br>
              <a:rPr lang="en-US" dirty="0"/>
            </a:br>
            <a:r>
              <a:rPr lang="en-US" dirty="0"/>
              <a:t>- A reward is something that you get when the work is done, and there is only one who has kept the Word of God perfectly, and his name is Jesus Christ</a:t>
            </a:r>
            <a:br>
              <a:rPr lang="en-US" dirty="0"/>
            </a:br>
            <a:r>
              <a:rPr lang="en-US" dirty="0"/>
              <a:t>- And when he died he declared that it is finished, and so when I have run this race, when I pass from this life into the next, I will receive the reward that rightfully belonged to Jesus Christ, and yet in God’s grace, he rewards me and  all that repent and believe in His one and only Son</a:t>
            </a:r>
            <a:br>
              <a:rPr lang="en-US" dirty="0"/>
            </a:br>
            <a:endParaRPr lang="en-US" dirty="0"/>
          </a:p>
        </p:txBody>
      </p:sp>
      <p:sp>
        <p:nvSpPr>
          <p:cNvPr id="4" name="Slide Number Placeholder 3"/>
          <p:cNvSpPr>
            <a:spLocks noGrp="1"/>
          </p:cNvSpPr>
          <p:nvPr>
            <p:ph type="sldNum" sz="quarter" idx="5"/>
          </p:nvPr>
        </p:nvSpPr>
        <p:spPr/>
        <p:txBody>
          <a:bodyPr/>
          <a:lstStyle/>
          <a:p>
            <a:fld id="{B1142C9F-BEFB-8A44-8A24-E53E93F93064}" type="slidenum">
              <a:rPr lang="en-US" smtClean="0"/>
              <a:t>7</a:t>
            </a:fld>
            <a:endParaRPr lang="en-US" dirty="0"/>
          </a:p>
        </p:txBody>
      </p:sp>
    </p:spTree>
    <p:extLst>
      <p:ext uri="{BB962C8B-B14F-4D97-AF65-F5344CB8AC3E}">
        <p14:creationId xmlns:p14="http://schemas.microsoft.com/office/powerpoint/2010/main" val="3078368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46088"/>
            <a:ext cx="5486400" cy="3086100"/>
          </a:xfrm>
        </p:spPr>
      </p:sp>
      <p:sp>
        <p:nvSpPr>
          <p:cNvPr id="3" name="Notes Placeholder 2"/>
          <p:cNvSpPr>
            <a:spLocks noGrp="1"/>
          </p:cNvSpPr>
          <p:nvPr>
            <p:ph type="body" idx="1"/>
          </p:nvPr>
        </p:nvSpPr>
        <p:spPr>
          <a:xfrm>
            <a:off x="158858" y="3811587"/>
            <a:ext cx="6540284" cy="5068941"/>
          </a:xfrm>
        </p:spPr>
        <p:txBody>
          <a:bodyPr/>
          <a:lstStyle/>
          <a:p>
            <a:pPr marL="171450" indent="-171450">
              <a:buFont typeface="Arial" panose="020B0604020202020204" pitchFamily="34" charset="0"/>
              <a:buChar char="•"/>
            </a:pPr>
            <a:r>
              <a:rPr lang="en-US" dirty="0">
                <a:highlight>
                  <a:srgbClr val="FFFF00"/>
                </a:highlight>
              </a:rPr>
              <a:t>God has generally revealed Himself in His creation, that we all may see His glory and understand that there is a Creator</a:t>
            </a:r>
            <a:br>
              <a:rPr lang="en-US" dirty="0"/>
            </a:br>
            <a:r>
              <a:rPr lang="en-US" dirty="0"/>
              <a:t>- God in His goodness and grace created the world and in doing so put His glory on display for all to see</a:t>
            </a:r>
            <a:br>
              <a:rPr lang="en-US" dirty="0"/>
            </a:br>
            <a:r>
              <a:rPr lang="en-US" dirty="0"/>
              <a:t>- So that all could understand our God is an awesome God, and so that all would be without excuse when Jesus returns</a:t>
            </a:r>
            <a:br>
              <a:rPr lang="en-US" dirty="0"/>
            </a:br>
            <a:r>
              <a:rPr lang="en-US" dirty="0"/>
              <a:t>- But He didn’t stop there, because…</a:t>
            </a:r>
          </a:p>
          <a:p>
            <a:pPr marL="171450" indent="-171450">
              <a:buFont typeface="Arial" panose="020B0604020202020204" pitchFamily="34" charset="0"/>
              <a:buChar char="•"/>
            </a:pPr>
            <a:r>
              <a:rPr lang="en-US" dirty="0">
                <a:highlight>
                  <a:srgbClr val="FFFF00"/>
                </a:highlight>
              </a:rPr>
              <a:t>God has specifically revealed Himself through the written Word of God, which all points to Jesus Christ, that all who would repent and believe in Jesus might be saved, sanctified and glorified</a:t>
            </a:r>
            <a:br>
              <a:rPr lang="en-US" dirty="0"/>
            </a:br>
            <a:r>
              <a:rPr lang="en-US" dirty="0"/>
              <a:t>- The Word of God is God’s special revelation that we may enter into a loving, covenantal relationship on the sole basis of the person and work of Jesus Christ</a:t>
            </a:r>
            <a:br>
              <a:rPr lang="en-US" dirty="0"/>
            </a:br>
            <a:r>
              <a:rPr lang="en-US" dirty="0"/>
              <a:t>- And the nature and person, and the work of Jesus Christ is all found in the Bible. We could not know the gospel if God had not so graciously revealed it to us through His Word</a:t>
            </a:r>
            <a:br>
              <a:rPr lang="en-US" dirty="0"/>
            </a:br>
            <a:r>
              <a:rPr lang="en-US" dirty="0">
                <a:highlight>
                  <a:srgbClr val="00FFFF"/>
                </a:highlight>
              </a:rPr>
              <a:t>- So believe in His Word, believe in the gospel, and you will be saved from the penalty, power, and one day the presence of sin</a:t>
            </a:r>
            <a:br>
              <a:rPr lang="en-US" dirty="0"/>
            </a:br>
            <a:r>
              <a:rPr lang="en-US" dirty="0"/>
              <a:t>- Saved from an eternity in hell, and instead you will spend eternity in heaven with God</a:t>
            </a:r>
          </a:p>
          <a:p>
            <a:pPr marL="171450" indent="-171450">
              <a:buFont typeface="Arial" panose="020B0604020202020204" pitchFamily="34" charset="0"/>
              <a:buChar char="•"/>
            </a:pPr>
            <a:r>
              <a:rPr lang="en-US" dirty="0">
                <a:highlight>
                  <a:srgbClr val="FFFF00"/>
                </a:highlight>
              </a:rPr>
              <a:t>SCRIPTURE IS SUFFICIENT</a:t>
            </a:r>
            <a:br>
              <a:rPr lang="en-US" dirty="0"/>
            </a:br>
            <a:r>
              <a:rPr lang="en-US" dirty="0"/>
              <a:t>- Which basically means that the Scripture alone is sufficient for life and godliness and for every area of the Christian life</a:t>
            </a:r>
            <a:br>
              <a:rPr lang="en-US" dirty="0"/>
            </a:br>
            <a:r>
              <a:rPr lang="en-US" dirty="0"/>
              <a:t>- What God is saying in this Psalm, to every single person in this room, is that yes Scripture is perfect, yes it is inerrant, yes it is reliable, but even more than that, it is sufficient</a:t>
            </a:r>
            <a:br>
              <a:rPr lang="en-US" dirty="0"/>
            </a:br>
            <a:r>
              <a:rPr lang="en-US" dirty="0">
                <a:highlight>
                  <a:srgbClr val="00FFFF"/>
                </a:highlight>
              </a:rPr>
              <a:t>- IT IS ENOUGH, so let us a live a life that demonstrates this foundational truth</a:t>
            </a:r>
            <a:br>
              <a:rPr lang="en-US" dirty="0"/>
            </a:br>
            <a:r>
              <a:rPr lang="en-US" dirty="0"/>
              <a:t>- Let us be a people that treasure the Scripture and take pleasure in obeying God’s words, so that like was said of John Bunyan, if they were to cut us, we would bleed the Bible </a:t>
            </a:r>
            <a:br>
              <a:rPr lang="en-US" dirty="0"/>
            </a:br>
            <a:r>
              <a:rPr lang="en-US" dirty="0"/>
              <a:t>- Let me close with this quote from Spurgeon</a:t>
            </a:r>
          </a:p>
        </p:txBody>
      </p:sp>
      <p:sp>
        <p:nvSpPr>
          <p:cNvPr id="4" name="Slide Number Placeholder 3"/>
          <p:cNvSpPr>
            <a:spLocks noGrp="1"/>
          </p:cNvSpPr>
          <p:nvPr>
            <p:ph type="sldNum" sz="quarter" idx="5"/>
          </p:nvPr>
        </p:nvSpPr>
        <p:spPr/>
        <p:txBody>
          <a:bodyPr/>
          <a:lstStyle/>
          <a:p>
            <a:fld id="{B1142C9F-BEFB-8A44-8A24-E53E93F93064}" type="slidenum">
              <a:rPr lang="en-US" smtClean="0"/>
              <a:t>8</a:t>
            </a:fld>
            <a:endParaRPr lang="en-US" dirty="0"/>
          </a:p>
        </p:txBody>
      </p:sp>
    </p:spTree>
    <p:extLst>
      <p:ext uri="{BB962C8B-B14F-4D97-AF65-F5344CB8AC3E}">
        <p14:creationId xmlns:p14="http://schemas.microsoft.com/office/powerpoint/2010/main" val="407925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85980" y="4400550"/>
            <a:ext cx="6524786" cy="4046026"/>
          </a:xfrm>
        </p:spPr>
        <p:txBody>
          <a:bodyPr/>
          <a:lstStyle/>
          <a:p>
            <a:pPr marL="171450" indent="-171450">
              <a:buFont typeface="Arial" panose="020B0604020202020204" pitchFamily="34" charset="0"/>
              <a:buChar char="•"/>
            </a:pPr>
            <a:r>
              <a:rPr lang="en-AU" b="1" i="0" u="none" strike="noStrike" dirty="0">
                <a:solidFill>
                  <a:srgbClr val="333333"/>
                </a:solidFill>
                <a:effectLst/>
                <a:highlight>
                  <a:srgbClr val="00FF00"/>
                </a:highlight>
                <a:latin typeface="+mn-lt"/>
              </a:rPr>
              <a:t>This weapon is good at all points, good for defense and for attack, to guard our whole person or to strike through the joints and marrow of the foe. Like the seraph’s sword at Eden’s gate, it turns every way. You cannot be in a condition that the Word of God has not provided. The Word has as many faces and eyes as providence itself. You will find it unfailing in all periods of your life, in all circumstances, in all companies, in all trials, and under all difficulties. Were it fallible, it would be useless in emergencies, but its unerring truth renders it precious beyond all price to the soldiers of the cross.</a:t>
            </a:r>
          </a:p>
          <a:p>
            <a:pPr marL="171450" indent="-171450">
              <a:buFont typeface="Arial" panose="020B0604020202020204" pitchFamily="34" charset="0"/>
              <a:buChar char="•"/>
            </a:pPr>
            <a:r>
              <a:rPr lang="en-AU" b="0" i="0" u="none" strike="noStrike" dirty="0">
                <a:solidFill>
                  <a:srgbClr val="333333"/>
                </a:solidFill>
                <a:effectLst/>
                <a:latin typeface="+mn-lt"/>
              </a:rPr>
              <a:t>Soldiers of the cross, brothers and sisters in Christ, as we read Scripture, and as we are reminded that God is sovereign, that God is good, full of grace, that God is faithful, let us take great comfort in who God is</a:t>
            </a:r>
          </a:p>
          <a:p>
            <a:pPr marL="171450" indent="-171450">
              <a:buFont typeface="Arial" panose="020B0604020202020204" pitchFamily="34" charset="0"/>
              <a:buChar char="•"/>
            </a:pPr>
            <a:r>
              <a:rPr lang="en-AU" b="0" i="0" u="none" strike="noStrike" dirty="0">
                <a:solidFill>
                  <a:srgbClr val="333333"/>
                </a:solidFill>
                <a:effectLst/>
                <a:latin typeface="+mn-lt"/>
              </a:rPr>
              <a:t>When Satan tempts us to despair, when he tries to entangle us in sin, and tries to take our eyes off Jesus, stay in the Word, and know that the gates of hell will not prevail</a:t>
            </a:r>
            <a:endParaRPr lang="en-AU" dirty="0">
              <a:solidFill>
                <a:srgbClr val="333333"/>
              </a:solidFill>
            </a:endParaRPr>
          </a:p>
          <a:p>
            <a:pPr marL="171450" indent="-171450">
              <a:buFont typeface="Arial" panose="020B0604020202020204" pitchFamily="34" charset="0"/>
              <a:buChar char="•"/>
            </a:pPr>
            <a:r>
              <a:rPr lang="en-AU" b="0" i="0" u="none" strike="noStrike" dirty="0">
                <a:solidFill>
                  <a:srgbClr val="333333"/>
                </a:solidFill>
                <a:effectLst/>
                <a:highlight>
                  <a:srgbClr val="00FFFF"/>
                </a:highlight>
                <a:latin typeface="+mn-lt"/>
              </a:rPr>
              <a:t>Know that God will finish the work which He began in you, because of who Jesus is and what he has done</a:t>
            </a:r>
          </a:p>
          <a:p>
            <a:pPr marL="171450" indent="-171450">
              <a:buFont typeface="Arial" panose="020B0604020202020204" pitchFamily="34" charset="0"/>
              <a:buChar char="•"/>
            </a:pPr>
            <a:r>
              <a:rPr lang="en-AU" b="0" i="0" u="none" strike="noStrike" dirty="0">
                <a:solidFill>
                  <a:srgbClr val="333333"/>
                </a:solidFill>
                <a:effectLst/>
                <a:latin typeface="+mn-lt"/>
              </a:rPr>
              <a:t>And when we read in Scripture or hear the preaching of the Word and are reminded of the gospel, when we remember that day when God saved us, and clothed us with the righteousness of Christ</a:t>
            </a:r>
          </a:p>
          <a:p>
            <a:pPr marL="171450" indent="-171450">
              <a:buFont typeface="Arial" panose="020B0604020202020204" pitchFamily="34" charset="0"/>
              <a:buChar char="•"/>
            </a:pPr>
            <a:r>
              <a:rPr lang="en-AU" dirty="0">
                <a:solidFill>
                  <a:srgbClr val="333333"/>
                </a:solidFill>
                <a:highlight>
                  <a:srgbClr val="00FFFF"/>
                </a:highlight>
              </a:rPr>
              <a:t>L</a:t>
            </a:r>
            <a:r>
              <a:rPr lang="en-AU" b="0" i="0" u="none" strike="noStrike" dirty="0">
                <a:solidFill>
                  <a:srgbClr val="333333"/>
                </a:solidFill>
                <a:effectLst/>
                <a:highlight>
                  <a:srgbClr val="00FFFF"/>
                </a:highlight>
                <a:latin typeface="+mn-lt"/>
              </a:rPr>
              <a:t>et His grace set our hearts aflame, let us go out into the world knowing that God goes with us</a:t>
            </a:r>
          </a:p>
          <a:p>
            <a:pPr marL="171450" indent="-171450">
              <a:buFont typeface="Arial" panose="020B0604020202020204" pitchFamily="34" charset="0"/>
              <a:buChar char="•"/>
            </a:pPr>
            <a:r>
              <a:rPr lang="en-AU" b="0" i="0" u="none" strike="noStrike" dirty="0">
                <a:solidFill>
                  <a:srgbClr val="333333"/>
                </a:solidFill>
                <a:effectLst/>
                <a:latin typeface="+mn-lt"/>
              </a:rPr>
              <a:t>And let us proclaim the gospel to the lost, and bring light into this dark world, with the full confidence and assurance knowing that it is not my word that saves, but His Word that saves</a:t>
            </a:r>
          </a:p>
          <a:p>
            <a:endParaRPr lang="en-US" dirty="0">
              <a:highlight>
                <a:srgbClr val="00FFFF"/>
              </a:highlight>
              <a:latin typeface="+mn-lt"/>
            </a:endParaRPr>
          </a:p>
        </p:txBody>
      </p:sp>
      <p:sp>
        <p:nvSpPr>
          <p:cNvPr id="4" name="Slide Number Placeholder 3"/>
          <p:cNvSpPr>
            <a:spLocks noGrp="1"/>
          </p:cNvSpPr>
          <p:nvPr>
            <p:ph type="sldNum" sz="quarter" idx="5"/>
          </p:nvPr>
        </p:nvSpPr>
        <p:spPr/>
        <p:txBody>
          <a:bodyPr/>
          <a:lstStyle/>
          <a:p>
            <a:fld id="{B1142C9F-BEFB-8A44-8A24-E53E93F93064}" type="slidenum">
              <a:rPr lang="en-US" smtClean="0"/>
              <a:t>9</a:t>
            </a:fld>
            <a:endParaRPr lang="en-US" dirty="0"/>
          </a:p>
        </p:txBody>
      </p:sp>
    </p:spTree>
    <p:extLst>
      <p:ext uri="{BB962C8B-B14F-4D97-AF65-F5344CB8AC3E}">
        <p14:creationId xmlns:p14="http://schemas.microsoft.com/office/powerpoint/2010/main" val="2648195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D3903-3FD3-0F69-3911-FFAC6AFC87B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47688F6-40DB-6DCF-7B3F-9325A82E69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0C6D9B8-B8F4-6514-119F-62A5A770385F}"/>
              </a:ext>
            </a:extLst>
          </p:cNvPr>
          <p:cNvSpPr>
            <a:spLocks noGrp="1"/>
          </p:cNvSpPr>
          <p:nvPr>
            <p:ph type="dt" sz="half" idx="10"/>
          </p:nvPr>
        </p:nvSpPr>
        <p:spPr/>
        <p:txBody>
          <a:bodyPr/>
          <a:lstStyle/>
          <a:p>
            <a:fld id="{DE81DC7B-12FC-7345-8E19-F0388864C502}" type="datetimeFigureOut">
              <a:rPr lang="en-US" smtClean="0"/>
              <a:t>9/9/2024</a:t>
            </a:fld>
            <a:endParaRPr lang="en-US" dirty="0"/>
          </a:p>
        </p:txBody>
      </p:sp>
      <p:sp>
        <p:nvSpPr>
          <p:cNvPr id="5" name="Footer Placeholder 4">
            <a:extLst>
              <a:ext uri="{FF2B5EF4-FFF2-40B4-BE49-F238E27FC236}">
                <a16:creationId xmlns:a16="http://schemas.microsoft.com/office/drawing/2014/main" id="{BE76CB99-928D-5A96-1316-E76E6A4A80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400BDAF-4CFC-3ED2-6639-6A23D966B510}"/>
              </a:ext>
            </a:extLst>
          </p:cNvPr>
          <p:cNvSpPr>
            <a:spLocks noGrp="1"/>
          </p:cNvSpPr>
          <p:nvPr>
            <p:ph type="sldNum" sz="quarter" idx="12"/>
          </p:nvPr>
        </p:nvSpPr>
        <p:spPr/>
        <p:txBody>
          <a:bodyPr/>
          <a:lstStyle/>
          <a:p>
            <a:fld id="{73AEB8C1-F195-8546-ABE6-7EA836CFC04F}" type="slidenum">
              <a:rPr lang="en-US" smtClean="0"/>
              <a:t>‹#›</a:t>
            </a:fld>
            <a:endParaRPr lang="en-US" dirty="0"/>
          </a:p>
        </p:txBody>
      </p:sp>
    </p:spTree>
    <p:extLst>
      <p:ext uri="{BB962C8B-B14F-4D97-AF65-F5344CB8AC3E}">
        <p14:creationId xmlns:p14="http://schemas.microsoft.com/office/powerpoint/2010/main" val="3468278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575E8-8985-B197-F303-7B2BF24C2C9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CB2DF84-F4DA-C49B-46BF-779447D687B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8039134-7172-80FC-C753-2CC256ECD00F}"/>
              </a:ext>
            </a:extLst>
          </p:cNvPr>
          <p:cNvSpPr>
            <a:spLocks noGrp="1"/>
          </p:cNvSpPr>
          <p:nvPr>
            <p:ph type="dt" sz="half" idx="10"/>
          </p:nvPr>
        </p:nvSpPr>
        <p:spPr/>
        <p:txBody>
          <a:bodyPr/>
          <a:lstStyle/>
          <a:p>
            <a:fld id="{DE81DC7B-12FC-7345-8E19-F0388864C502}" type="datetimeFigureOut">
              <a:rPr lang="en-US" smtClean="0"/>
              <a:t>9/9/2024</a:t>
            </a:fld>
            <a:endParaRPr lang="en-US" dirty="0"/>
          </a:p>
        </p:txBody>
      </p:sp>
      <p:sp>
        <p:nvSpPr>
          <p:cNvPr id="5" name="Footer Placeholder 4">
            <a:extLst>
              <a:ext uri="{FF2B5EF4-FFF2-40B4-BE49-F238E27FC236}">
                <a16:creationId xmlns:a16="http://schemas.microsoft.com/office/drawing/2014/main" id="{BFE863E4-9100-B444-7DC4-EDDE152B016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9EC32C-811C-382B-F523-3C20679F7315}"/>
              </a:ext>
            </a:extLst>
          </p:cNvPr>
          <p:cNvSpPr>
            <a:spLocks noGrp="1"/>
          </p:cNvSpPr>
          <p:nvPr>
            <p:ph type="sldNum" sz="quarter" idx="12"/>
          </p:nvPr>
        </p:nvSpPr>
        <p:spPr/>
        <p:txBody>
          <a:bodyPr/>
          <a:lstStyle/>
          <a:p>
            <a:fld id="{73AEB8C1-F195-8546-ABE6-7EA836CFC04F}" type="slidenum">
              <a:rPr lang="en-US" smtClean="0"/>
              <a:t>‹#›</a:t>
            </a:fld>
            <a:endParaRPr lang="en-US" dirty="0"/>
          </a:p>
        </p:txBody>
      </p:sp>
    </p:spTree>
    <p:extLst>
      <p:ext uri="{BB962C8B-B14F-4D97-AF65-F5344CB8AC3E}">
        <p14:creationId xmlns:p14="http://schemas.microsoft.com/office/powerpoint/2010/main" val="2701482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4090AF-BE94-9F6B-48E6-1F018CCD65E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E453756-4AEC-4011-A374-972BE51F72E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4B895E-226A-0275-A628-264B4D093709}"/>
              </a:ext>
            </a:extLst>
          </p:cNvPr>
          <p:cNvSpPr>
            <a:spLocks noGrp="1"/>
          </p:cNvSpPr>
          <p:nvPr>
            <p:ph type="dt" sz="half" idx="10"/>
          </p:nvPr>
        </p:nvSpPr>
        <p:spPr/>
        <p:txBody>
          <a:bodyPr/>
          <a:lstStyle/>
          <a:p>
            <a:fld id="{DE81DC7B-12FC-7345-8E19-F0388864C502}" type="datetimeFigureOut">
              <a:rPr lang="en-US" smtClean="0"/>
              <a:t>9/9/2024</a:t>
            </a:fld>
            <a:endParaRPr lang="en-US" dirty="0"/>
          </a:p>
        </p:txBody>
      </p:sp>
      <p:sp>
        <p:nvSpPr>
          <p:cNvPr id="5" name="Footer Placeholder 4">
            <a:extLst>
              <a:ext uri="{FF2B5EF4-FFF2-40B4-BE49-F238E27FC236}">
                <a16:creationId xmlns:a16="http://schemas.microsoft.com/office/drawing/2014/main" id="{3C0D122B-0AEF-8EC9-4F81-C5A916B6871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D003EC-0DED-BFC9-076F-F2F91E67C6D7}"/>
              </a:ext>
            </a:extLst>
          </p:cNvPr>
          <p:cNvSpPr>
            <a:spLocks noGrp="1"/>
          </p:cNvSpPr>
          <p:nvPr>
            <p:ph type="sldNum" sz="quarter" idx="12"/>
          </p:nvPr>
        </p:nvSpPr>
        <p:spPr/>
        <p:txBody>
          <a:bodyPr/>
          <a:lstStyle/>
          <a:p>
            <a:fld id="{73AEB8C1-F195-8546-ABE6-7EA836CFC04F}" type="slidenum">
              <a:rPr lang="en-US" smtClean="0"/>
              <a:t>‹#›</a:t>
            </a:fld>
            <a:endParaRPr lang="en-US" dirty="0"/>
          </a:p>
        </p:txBody>
      </p:sp>
    </p:spTree>
    <p:extLst>
      <p:ext uri="{BB962C8B-B14F-4D97-AF65-F5344CB8AC3E}">
        <p14:creationId xmlns:p14="http://schemas.microsoft.com/office/powerpoint/2010/main" val="657439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16FFA-B6F1-148E-E8E8-828D2B3556E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332FD05-BA37-1D4B-0060-4800B06E055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D0867BA-CD6C-806A-647B-D29470A7F04F}"/>
              </a:ext>
            </a:extLst>
          </p:cNvPr>
          <p:cNvSpPr>
            <a:spLocks noGrp="1"/>
          </p:cNvSpPr>
          <p:nvPr>
            <p:ph type="dt" sz="half" idx="10"/>
          </p:nvPr>
        </p:nvSpPr>
        <p:spPr/>
        <p:txBody>
          <a:bodyPr/>
          <a:lstStyle/>
          <a:p>
            <a:fld id="{DE81DC7B-12FC-7345-8E19-F0388864C502}" type="datetimeFigureOut">
              <a:rPr lang="en-US" smtClean="0"/>
              <a:t>9/9/2024</a:t>
            </a:fld>
            <a:endParaRPr lang="en-US" dirty="0"/>
          </a:p>
        </p:txBody>
      </p:sp>
      <p:sp>
        <p:nvSpPr>
          <p:cNvPr id="5" name="Footer Placeholder 4">
            <a:extLst>
              <a:ext uri="{FF2B5EF4-FFF2-40B4-BE49-F238E27FC236}">
                <a16:creationId xmlns:a16="http://schemas.microsoft.com/office/drawing/2014/main" id="{27507513-B132-7E45-6FE2-20F61A9754B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EA60B11-0392-97BA-4A2A-33FD8DD6AEC6}"/>
              </a:ext>
            </a:extLst>
          </p:cNvPr>
          <p:cNvSpPr>
            <a:spLocks noGrp="1"/>
          </p:cNvSpPr>
          <p:nvPr>
            <p:ph type="sldNum" sz="quarter" idx="12"/>
          </p:nvPr>
        </p:nvSpPr>
        <p:spPr/>
        <p:txBody>
          <a:bodyPr/>
          <a:lstStyle/>
          <a:p>
            <a:fld id="{73AEB8C1-F195-8546-ABE6-7EA836CFC04F}" type="slidenum">
              <a:rPr lang="en-US" smtClean="0"/>
              <a:t>‹#›</a:t>
            </a:fld>
            <a:endParaRPr lang="en-US" dirty="0"/>
          </a:p>
        </p:txBody>
      </p:sp>
    </p:spTree>
    <p:extLst>
      <p:ext uri="{BB962C8B-B14F-4D97-AF65-F5344CB8AC3E}">
        <p14:creationId xmlns:p14="http://schemas.microsoft.com/office/powerpoint/2010/main" val="556310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E12B3-3F60-F757-F078-188E917FF34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6A3ECC1-A8B6-B818-AB27-E8A95696C31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4604437-8D9A-A59D-C48F-0B3AE7161AF1}"/>
              </a:ext>
            </a:extLst>
          </p:cNvPr>
          <p:cNvSpPr>
            <a:spLocks noGrp="1"/>
          </p:cNvSpPr>
          <p:nvPr>
            <p:ph type="dt" sz="half" idx="10"/>
          </p:nvPr>
        </p:nvSpPr>
        <p:spPr/>
        <p:txBody>
          <a:bodyPr/>
          <a:lstStyle/>
          <a:p>
            <a:fld id="{DE81DC7B-12FC-7345-8E19-F0388864C502}" type="datetimeFigureOut">
              <a:rPr lang="en-US" smtClean="0"/>
              <a:t>9/9/2024</a:t>
            </a:fld>
            <a:endParaRPr lang="en-US" dirty="0"/>
          </a:p>
        </p:txBody>
      </p:sp>
      <p:sp>
        <p:nvSpPr>
          <p:cNvPr id="5" name="Footer Placeholder 4">
            <a:extLst>
              <a:ext uri="{FF2B5EF4-FFF2-40B4-BE49-F238E27FC236}">
                <a16:creationId xmlns:a16="http://schemas.microsoft.com/office/drawing/2014/main" id="{C7411875-4681-6D4F-CCE6-E9ACD0BBC58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3848361-9E5E-281B-8F1A-757A57295204}"/>
              </a:ext>
            </a:extLst>
          </p:cNvPr>
          <p:cNvSpPr>
            <a:spLocks noGrp="1"/>
          </p:cNvSpPr>
          <p:nvPr>
            <p:ph type="sldNum" sz="quarter" idx="12"/>
          </p:nvPr>
        </p:nvSpPr>
        <p:spPr/>
        <p:txBody>
          <a:bodyPr/>
          <a:lstStyle/>
          <a:p>
            <a:fld id="{73AEB8C1-F195-8546-ABE6-7EA836CFC04F}" type="slidenum">
              <a:rPr lang="en-US" smtClean="0"/>
              <a:t>‹#›</a:t>
            </a:fld>
            <a:endParaRPr lang="en-US" dirty="0"/>
          </a:p>
        </p:txBody>
      </p:sp>
    </p:spTree>
    <p:extLst>
      <p:ext uri="{BB962C8B-B14F-4D97-AF65-F5344CB8AC3E}">
        <p14:creationId xmlns:p14="http://schemas.microsoft.com/office/powerpoint/2010/main" val="255601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81CFA-E685-779F-EE9E-28F4DF101CD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07D090D-547B-C0DC-B1FC-09428485A05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C89616C-F1A0-454E-5D12-F86EBA9EFAA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C3A4B22-8606-098E-C356-48861AAE98C9}"/>
              </a:ext>
            </a:extLst>
          </p:cNvPr>
          <p:cNvSpPr>
            <a:spLocks noGrp="1"/>
          </p:cNvSpPr>
          <p:nvPr>
            <p:ph type="dt" sz="half" idx="10"/>
          </p:nvPr>
        </p:nvSpPr>
        <p:spPr/>
        <p:txBody>
          <a:bodyPr/>
          <a:lstStyle/>
          <a:p>
            <a:fld id="{DE81DC7B-12FC-7345-8E19-F0388864C502}" type="datetimeFigureOut">
              <a:rPr lang="en-US" smtClean="0"/>
              <a:t>9/9/2024</a:t>
            </a:fld>
            <a:endParaRPr lang="en-US" dirty="0"/>
          </a:p>
        </p:txBody>
      </p:sp>
      <p:sp>
        <p:nvSpPr>
          <p:cNvPr id="6" name="Footer Placeholder 5">
            <a:extLst>
              <a:ext uri="{FF2B5EF4-FFF2-40B4-BE49-F238E27FC236}">
                <a16:creationId xmlns:a16="http://schemas.microsoft.com/office/drawing/2014/main" id="{2A99800E-494D-8878-4D24-9CFCB4BABB0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2E9029B-5CC3-4152-0D69-1B6984EC15EA}"/>
              </a:ext>
            </a:extLst>
          </p:cNvPr>
          <p:cNvSpPr>
            <a:spLocks noGrp="1"/>
          </p:cNvSpPr>
          <p:nvPr>
            <p:ph type="sldNum" sz="quarter" idx="12"/>
          </p:nvPr>
        </p:nvSpPr>
        <p:spPr/>
        <p:txBody>
          <a:bodyPr/>
          <a:lstStyle/>
          <a:p>
            <a:fld id="{73AEB8C1-F195-8546-ABE6-7EA836CFC04F}" type="slidenum">
              <a:rPr lang="en-US" smtClean="0"/>
              <a:t>‹#›</a:t>
            </a:fld>
            <a:endParaRPr lang="en-US" dirty="0"/>
          </a:p>
        </p:txBody>
      </p:sp>
    </p:spTree>
    <p:extLst>
      <p:ext uri="{BB962C8B-B14F-4D97-AF65-F5344CB8AC3E}">
        <p14:creationId xmlns:p14="http://schemas.microsoft.com/office/powerpoint/2010/main" val="3469676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3E58A-B002-1D29-8989-7708E298043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AB24215-5761-63A0-427B-8A9FFBBEBC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7228891-BB5C-6F32-DF7F-DD28D5DA76F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3A60746-C1F9-10B5-63CA-1D0543CE2C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AD88BCF-2429-2775-5090-DB4B2BB4D03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CEEDEEC-B4EF-DF99-753A-4E8E967DF049}"/>
              </a:ext>
            </a:extLst>
          </p:cNvPr>
          <p:cNvSpPr>
            <a:spLocks noGrp="1"/>
          </p:cNvSpPr>
          <p:nvPr>
            <p:ph type="dt" sz="half" idx="10"/>
          </p:nvPr>
        </p:nvSpPr>
        <p:spPr/>
        <p:txBody>
          <a:bodyPr/>
          <a:lstStyle/>
          <a:p>
            <a:fld id="{DE81DC7B-12FC-7345-8E19-F0388864C502}" type="datetimeFigureOut">
              <a:rPr lang="en-US" smtClean="0"/>
              <a:t>9/9/2024</a:t>
            </a:fld>
            <a:endParaRPr lang="en-US" dirty="0"/>
          </a:p>
        </p:txBody>
      </p:sp>
      <p:sp>
        <p:nvSpPr>
          <p:cNvPr id="8" name="Footer Placeholder 7">
            <a:extLst>
              <a:ext uri="{FF2B5EF4-FFF2-40B4-BE49-F238E27FC236}">
                <a16:creationId xmlns:a16="http://schemas.microsoft.com/office/drawing/2014/main" id="{CD1706F1-3ABE-FAC4-2D28-2839C74C8D2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80275D5-B6F9-ED58-A04A-70A3C8426898}"/>
              </a:ext>
            </a:extLst>
          </p:cNvPr>
          <p:cNvSpPr>
            <a:spLocks noGrp="1"/>
          </p:cNvSpPr>
          <p:nvPr>
            <p:ph type="sldNum" sz="quarter" idx="12"/>
          </p:nvPr>
        </p:nvSpPr>
        <p:spPr/>
        <p:txBody>
          <a:bodyPr/>
          <a:lstStyle/>
          <a:p>
            <a:fld id="{73AEB8C1-F195-8546-ABE6-7EA836CFC04F}" type="slidenum">
              <a:rPr lang="en-US" smtClean="0"/>
              <a:t>‹#›</a:t>
            </a:fld>
            <a:endParaRPr lang="en-US" dirty="0"/>
          </a:p>
        </p:txBody>
      </p:sp>
    </p:spTree>
    <p:extLst>
      <p:ext uri="{BB962C8B-B14F-4D97-AF65-F5344CB8AC3E}">
        <p14:creationId xmlns:p14="http://schemas.microsoft.com/office/powerpoint/2010/main" val="834037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2BBEC-9BAF-B434-3EB8-0B3663D7463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C3E8A8F-0D21-B8AB-33CC-DBE44CC7112E}"/>
              </a:ext>
            </a:extLst>
          </p:cNvPr>
          <p:cNvSpPr>
            <a:spLocks noGrp="1"/>
          </p:cNvSpPr>
          <p:nvPr>
            <p:ph type="dt" sz="half" idx="10"/>
          </p:nvPr>
        </p:nvSpPr>
        <p:spPr/>
        <p:txBody>
          <a:bodyPr/>
          <a:lstStyle/>
          <a:p>
            <a:fld id="{DE81DC7B-12FC-7345-8E19-F0388864C502}" type="datetimeFigureOut">
              <a:rPr lang="en-US" smtClean="0"/>
              <a:t>9/9/2024</a:t>
            </a:fld>
            <a:endParaRPr lang="en-US" dirty="0"/>
          </a:p>
        </p:txBody>
      </p:sp>
      <p:sp>
        <p:nvSpPr>
          <p:cNvPr id="4" name="Footer Placeholder 3">
            <a:extLst>
              <a:ext uri="{FF2B5EF4-FFF2-40B4-BE49-F238E27FC236}">
                <a16:creationId xmlns:a16="http://schemas.microsoft.com/office/drawing/2014/main" id="{A1498550-C188-92BD-EE8B-452E9BF88DB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C03726C-85CC-296B-2B8C-9EBE914F7E2C}"/>
              </a:ext>
            </a:extLst>
          </p:cNvPr>
          <p:cNvSpPr>
            <a:spLocks noGrp="1"/>
          </p:cNvSpPr>
          <p:nvPr>
            <p:ph type="sldNum" sz="quarter" idx="12"/>
          </p:nvPr>
        </p:nvSpPr>
        <p:spPr/>
        <p:txBody>
          <a:bodyPr/>
          <a:lstStyle/>
          <a:p>
            <a:fld id="{73AEB8C1-F195-8546-ABE6-7EA836CFC04F}" type="slidenum">
              <a:rPr lang="en-US" smtClean="0"/>
              <a:t>‹#›</a:t>
            </a:fld>
            <a:endParaRPr lang="en-US" dirty="0"/>
          </a:p>
        </p:txBody>
      </p:sp>
    </p:spTree>
    <p:extLst>
      <p:ext uri="{BB962C8B-B14F-4D97-AF65-F5344CB8AC3E}">
        <p14:creationId xmlns:p14="http://schemas.microsoft.com/office/powerpoint/2010/main" val="3982912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47E791-9276-2EE4-BB03-330387DAE0C9}"/>
              </a:ext>
            </a:extLst>
          </p:cNvPr>
          <p:cNvSpPr>
            <a:spLocks noGrp="1"/>
          </p:cNvSpPr>
          <p:nvPr>
            <p:ph type="dt" sz="half" idx="10"/>
          </p:nvPr>
        </p:nvSpPr>
        <p:spPr/>
        <p:txBody>
          <a:bodyPr/>
          <a:lstStyle/>
          <a:p>
            <a:fld id="{DE81DC7B-12FC-7345-8E19-F0388864C502}" type="datetimeFigureOut">
              <a:rPr lang="en-US" smtClean="0"/>
              <a:t>9/9/2024</a:t>
            </a:fld>
            <a:endParaRPr lang="en-US" dirty="0"/>
          </a:p>
        </p:txBody>
      </p:sp>
      <p:sp>
        <p:nvSpPr>
          <p:cNvPr id="3" name="Footer Placeholder 2">
            <a:extLst>
              <a:ext uri="{FF2B5EF4-FFF2-40B4-BE49-F238E27FC236}">
                <a16:creationId xmlns:a16="http://schemas.microsoft.com/office/drawing/2014/main" id="{97FCEAA2-0A02-87AE-BF6B-4AD06AA223A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6D9CDCB-88AF-58C6-FBA8-B1290C024385}"/>
              </a:ext>
            </a:extLst>
          </p:cNvPr>
          <p:cNvSpPr>
            <a:spLocks noGrp="1"/>
          </p:cNvSpPr>
          <p:nvPr>
            <p:ph type="sldNum" sz="quarter" idx="12"/>
          </p:nvPr>
        </p:nvSpPr>
        <p:spPr/>
        <p:txBody>
          <a:bodyPr/>
          <a:lstStyle/>
          <a:p>
            <a:fld id="{73AEB8C1-F195-8546-ABE6-7EA836CFC04F}" type="slidenum">
              <a:rPr lang="en-US" smtClean="0"/>
              <a:t>‹#›</a:t>
            </a:fld>
            <a:endParaRPr lang="en-US" dirty="0"/>
          </a:p>
        </p:txBody>
      </p:sp>
    </p:spTree>
    <p:extLst>
      <p:ext uri="{BB962C8B-B14F-4D97-AF65-F5344CB8AC3E}">
        <p14:creationId xmlns:p14="http://schemas.microsoft.com/office/powerpoint/2010/main" val="89260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8D0F4-A604-A525-D539-02832504992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0606A00-2532-EDB4-4568-0DDC7AE7B6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18EF7C4-BFB6-81F0-E690-9C6427ECE1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6552066-0FB8-A80B-A427-ACA2A25B95AF}"/>
              </a:ext>
            </a:extLst>
          </p:cNvPr>
          <p:cNvSpPr>
            <a:spLocks noGrp="1"/>
          </p:cNvSpPr>
          <p:nvPr>
            <p:ph type="dt" sz="half" idx="10"/>
          </p:nvPr>
        </p:nvSpPr>
        <p:spPr/>
        <p:txBody>
          <a:bodyPr/>
          <a:lstStyle/>
          <a:p>
            <a:fld id="{DE81DC7B-12FC-7345-8E19-F0388864C502}" type="datetimeFigureOut">
              <a:rPr lang="en-US" smtClean="0"/>
              <a:t>9/9/2024</a:t>
            </a:fld>
            <a:endParaRPr lang="en-US" dirty="0"/>
          </a:p>
        </p:txBody>
      </p:sp>
      <p:sp>
        <p:nvSpPr>
          <p:cNvPr id="6" name="Footer Placeholder 5">
            <a:extLst>
              <a:ext uri="{FF2B5EF4-FFF2-40B4-BE49-F238E27FC236}">
                <a16:creationId xmlns:a16="http://schemas.microsoft.com/office/drawing/2014/main" id="{49F412E9-47F3-2B06-06E2-58F168269F5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AC224C8-D2F5-7442-4DBF-A69A736A08FC}"/>
              </a:ext>
            </a:extLst>
          </p:cNvPr>
          <p:cNvSpPr>
            <a:spLocks noGrp="1"/>
          </p:cNvSpPr>
          <p:nvPr>
            <p:ph type="sldNum" sz="quarter" idx="12"/>
          </p:nvPr>
        </p:nvSpPr>
        <p:spPr/>
        <p:txBody>
          <a:bodyPr/>
          <a:lstStyle/>
          <a:p>
            <a:fld id="{73AEB8C1-F195-8546-ABE6-7EA836CFC04F}" type="slidenum">
              <a:rPr lang="en-US" smtClean="0"/>
              <a:t>‹#›</a:t>
            </a:fld>
            <a:endParaRPr lang="en-US" dirty="0"/>
          </a:p>
        </p:txBody>
      </p:sp>
    </p:spTree>
    <p:extLst>
      <p:ext uri="{BB962C8B-B14F-4D97-AF65-F5344CB8AC3E}">
        <p14:creationId xmlns:p14="http://schemas.microsoft.com/office/powerpoint/2010/main" val="2982923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581B5-646F-168B-0694-A3BA3C2F6A6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9BD64FA-A00C-B6E2-CADC-8AE8389588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CCBC229-9D70-74FF-AD87-5E31F47B27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8DC1303-861D-05C7-7D50-4BC20CB71E69}"/>
              </a:ext>
            </a:extLst>
          </p:cNvPr>
          <p:cNvSpPr>
            <a:spLocks noGrp="1"/>
          </p:cNvSpPr>
          <p:nvPr>
            <p:ph type="dt" sz="half" idx="10"/>
          </p:nvPr>
        </p:nvSpPr>
        <p:spPr/>
        <p:txBody>
          <a:bodyPr/>
          <a:lstStyle/>
          <a:p>
            <a:fld id="{DE81DC7B-12FC-7345-8E19-F0388864C502}" type="datetimeFigureOut">
              <a:rPr lang="en-US" smtClean="0"/>
              <a:t>9/9/2024</a:t>
            </a:fld>
            <a:endParaRPr lang="en-US" dirty="0"/>
          </a:p>
        </p:txBody>
      </p:sp>
      <p:sp>
        <p:nvSpPr>
          <p:cNvPr id="6" name="Footer Placeholder 5">
            <a:extLst>
              <a:ext uri="{FF2B5EF4-FFF2-40B4-BE49-F238E27FC236}">
                <a16:creationId xmlns:a16="http://schemas.microsoft.com/office/drawing/2014/main" id="{7152E87A-5F23-76F1-9116-C6331C4DA32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6795868-B601-8016-B5CB-08882D86205B}"/>
              </a:ext>
            </a:extLst>
          </p:cNvPr>
          <p:cNvSpPr>
            <a:spLocks noGrp="1"/>
          </p:cNvSpPr>
          <p:nvPr>
            <p:ph type="sldNum" sz="quarter" idx="12"/>
          </p:nvPr>
        </p:nvSpPr>
        <p:spPr/>
        <p:txBody>
          <a:bodyPr/>
          <a:lstStyle/>
          <a:p>
            <a:fld id="{73AEB8C1-F195-8546-ABE6-7EA836CFC04F}" type="slidenum">
              <a:rPr lang="en-US" smtClean="0"/>
              <a:t>‹#›</a:t>
            </a:fld>
            <a:endParaRPr lang="en-US" dirty="0"/>
          </a:p>
        </p:txBody>
      </p:sp>
    </p:spTree>
    <p:extLst>
      <p:ext uri="{BB962C8B-B14F-4D97-AF65-F5344CB8AC3E}">
        <p14:creationId xmlns:p14="http://schemas.microsoft.com/office/powerpoint/2010/main" val="4058764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88F827-F55C-F943-A00D-36FB3C1DB6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4482810-277A-A61F-B6C9-94E8DC0EA2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4F41E01-6D35-190F-F76B-1FDEDF2D47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E81DC7B-12FC-7345-8E19-F0388864C502}" type="datetimeFigureOut">
              <a:rPr lang="en-US" smtClean="0"/>
              <a:t>9/9/2024</a:t>
            </a:fld>
            <a:endParaRPr lang="en-US" dirty="0"/>
          </a:p>
        </p:txBody>
      </p:sp>
      <p:sp>
        <p:nvSpPr>
          <p:cNvPr id="5" name="Footer Placeholder 4">
            <a:extLst>
              <a:ext uri="{FF2B5EF4-FFF2-40B4-BE49-F238E27FC236}">
                <a16:creationId xmlns:a16="http://schemas.microsoft.com/office/drawing/2014/main" id="{10BF8ACE-8552-3CD5-00B7-0DDE2417CF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7E1D0075-7EB8-F604-F33C-1E36AC7457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3AEB8C1-F195-8546-ABE6-7EA836CFC04F}" type="slidenum">
              <a:rPr lang="en-US" smtClean="0"/>
              <a:t>‹#›</a:t>
            </a:fld>
            <a:endParaRPr lang="en-US" dirty="0"/>
          </a:p>
        </p:txBody>
      </p:sp>
    </p:spTree>
    <p:extLst>
      <p:ext uri="{BB962C8B-B14F-4D97-AF65-F5344CB8AC3E}">
        <p14:creationId xmlns:p14="http://schemas.microsoft.com/office/powerpoint/2010/main" val="3509375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ook on a dock with a sunset in the background&#10;&#10;Description automatically generated">
            <a:extLst>
              <a:ext uri="{FF2B5EF4-FFF2-40B4-BE49-F238E27FC236}">
                <a16:creationId xmlns:a16="http://schemas.microsoft.com/office/drawing/2014/main" id="{1FE7FFCE-C3DD-8B4D-3DD5-32A418CEDE3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075C9CB-D901-3392-496F-9B6F18C8C513}"/>
              </a:ext>
            </a:extLst>
          </p:cNvPr>
          <p:cNvSpPr txBox="1"/>
          <p:nvPr/>
        </p:nvSpPr>
        <p:spPr>
          <a:xfrm>
            <a:off x="313038" y="1305342"/>
            <a:ext cx="11565924" cy="2123658"/>
          </a:xfrm>
          <a:prstGeom prst="rect">
            <a:avLst/>
          </a:prstGeom>
          <a:noFill/>
        </p:spPr>
        <p:txBody>
          <a:bodyPr wrap="square" rtlCol="0">
            <a:spAutoFit/>
          </a:bodyPr>
          <a:lstStyle/>
          <a:p>
            <a:pPr algn="ctr"/>
            <a:r>
              <a:rPr lang="en-US" sz="6600" b="1" dirty="0">
                <a:solidFill>
                  <a:schemeClr val="bg1"/>
                </a:solidFill>
                <a:latin typeface="Calibri" panose="020F0502020204030204" pitchFamily="34" charset="0"/>
                <a:cs typeface="Calibri" panose="020F0502020204030204" pitchFamily="34" charset="0"/>
              </a:rPr>
              <a:t>THE SKIES AND THE SCRIPTURES</a:t>
            </a:r>
          </a:p>
          <a:p>
            <a:pPr algn="ctr"/>
            <a:r>
              <a:rPr lang="en-US" sz="6600" b="1" dirty="0">
                <a:solidFill>
                  <a:schemeClr val="bg1"/>
                </a:solidFill>
                <a:latin typeface="Calibri" panose="020F0502020204030204" pitchFamily="34" charset="0"/>
                <a:cs typeface="Calibri" panose="020F0502020204030204" pitchFamily="34" charset="0"/>
              </a:rPr>
              <a:t>PSALM 19</a:t>
            </a:r>
          </a:p>
        </p:txBody>
      </p:sp>
      <p:sp>
        <p:nvSpPr>
          <p:cNvPr id="7" name="TextBox 6">
            <a:extLst>
              <a:ext uri="{FF2B5EF4-FFF2-40B4-BE49-F238E27FC236}">
                <a16:creationId xmlns:a16="http://schemas.microsoft.com/office/drawing/2014/main" id="{0406FDE6-FC0F-5BB5-56DD-FADD2D56B6FD}"/>
              </a:ext>
            </a:extLst>
          </p:cNvPr>
          <p:cNvSpPr txBox="1"/>
          <p:nvPr/>
        </p:nvSpPr>
        <p:spPr>
          <a:xfrm>
            <a:off x="313038" y="5318760"/>
            <a:ext cx="11565924"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“I take this to be the greatest poem in Psalter and one of the greatest lyrics in the world” – C.S. Lewis</a:t>
            </a:r>
          </a:p>
        </p:txBody>
      </p:sp>
    </p:spTree>
    <p:extLst>
      <p:ext uri="{BB962C8B-B14F-4D97-AF65-F5344CB8AC3E}">
        <p14:creationId xmlns:p14="http://schemas.microsoft.com/office/powerpoint/2010/main" val="210576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unset over a mountain range&#10;&#10;Description automatically generated">
            <a:extLst>
              <a:ext uri="{FF2B5EF4-FFF2-40B4-BE49-F238E27FC236}">
                <a16:creationId xmlns:a16="http://schemas.microsoft.com/office/drawing/2014/main" id="{CCA9AD38-650D-584C-B656-375584E48E35}"/>
              </a:ext>
            </a:extLst>
          </p:cNvPr>
          <p:cNvPicPr>
            <a:picLocks noChangeAspect="1"/>
          </p:cNvPicPr>
          <p:nvPr/>
        </p:nvPicPr>
        <p:blipFill>
          <a:blip r:embed="rId3"/>
          <a:stretch>
            <a:fillRect/>
          </a:stretch>
        </p:blipFill>
        <p:spPr>
          <a:xfrm>
            <a:off x="0" y="0"/>
            <a:ext cx="12192000" cy="6878320"/>
          </a:xfrm>
          <a:prstGeom prst="rect">
            <a:avLst/>
          </a:prstGeom>
        </p:spPr>
      </p:pic>
      <p:sp>
        <p:nvSpPr>
          <p:cNvPr id="2" name="TextBox 1">
            <a:extLst>
              <a:ext uri="{FF2B5EF4-FFF2-40B4-BE49-F238E27FC236}">
                <a16:creationId xmlns:a16="http://schemas.microsoft.com/office/drawing/2014/main" id="{1AEC72EC-B0E5-7093-9F6C-7E54FC62A026}"/>
              </a:ext>
            </a:extLst>
          </p:cNvPr>
          <p:cNvSpPr txBox="1"/>
          <p:nvPr/>
        </p:nvSpPr>
        <p:spPr>
          <a:xfrm>
            <a:off x="183290" y="429037"/>
            <a:ext cx="11825417" cy="707886"/>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THE SKIES</a:t>
            </a:r>
          </a:p>
        </p:txBody>
      </p:sp>
      <p:sp>
        <p:nvSpPr>
          <p:cNvPr id="3" name="TextBox 2">
            <a:extLst>
              <a:ext uri="{FF2B5EF4-FFF2-40B4-BE49-F238E27FC236}">
                <a16:creationId xmlns:a16="http://schemas.microsoft.com/office/drawing/2014/main" id="{804A2EC1-3ECD-095B-71DD-2BCF9F633589}"/>
              </a:ext>
            </a:extLst>
          </p:cNvPr>
          <p:cNvSpPr txBox="1"/>
          <p:nvPr/>
        </p:nvSpPr>
        <p:spPr>
          <a:xfrm>
            <a:off x="183290" y="1136923"/>
            <a:ext cx="11825417" cy="1200329"/>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“The heavens declare the glory of God, and the sky above proclaims his handiwork” (Psalm 19:1)</a:t>
            </a:r>
          </a:p>
        </p:txBody>
      </p:sp>
      <p:sp>
        <p:nvSpPr>
          <p:cNvPr id="4" name="TextBox 3">
            <a:extLst>
              <a:ext uri="{FF2B5EF4-FFF2-40B4-BE49-F238E27FC236}">
                <a16:creationId xmlns:a16="http://schemas.microsoft.com/office/drawing/2014/main" id="{7BF3BD44-0FFE-63A1-B452-D1461CECE4A3}"/>
              </a:ext>
            </a:extLst>
          </p:cNvPr>
          <p:cNvSpPr txBox="1"/>
          <p:nvPr/>
        </p:nvSpPr>
        <p:spPr>
          <a:xfrm>
            <a:off x="183290" y="2913138"/>
            <a:ext cx="11825417" cy="1754326"/>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“Its rising is from the end of the heavens, and its circuit to the end of them, and there is nothing hidden from its heat” (Psalm 19:6)</a:t>
            </a:r>
          </a:p>
        </p:txBody>
      </p:sp>
      <p:sp>
        <p:nvSpPr>
          <p:cNvPr id="5" name="TextBox 4">
            <a:extLst>
              <a:ext uri="{FF2B5EF4-FFF2-40B4-BE49-F238E27FC236}">
                <a16:creationId xmlns:a16="http://schemas.microsoft.com/office/drawing/2014/main" id="{60863B13-ACE6-19B0-555B-D51965CDE941}"/>
              </a:ext>
            </a:extLst>
          </p:cNvPr>
          <p:cNvSpPr txBox="1"/>
          <p:nvPr/>
        </p:nvSpPr>
        <p:spPr>
          <a:xfrm>
            <a:off x="183291" y="5243350"/>
            <a:ext cx="11825417" cy="1200329"/>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God has demonstrated His power, and exhibited His glory in creation, that all who reject Him will be without excuse</a:t>
            </a:r>
          </a:p>
        </p:txBody>
      </p:sp>
    </p:spTree>
    <p:extLst>
      <p:ext uri="{BB962C8B-B14F-4D97-AF65-F5344CB8AC3E}">
        <p14:creationId xmlns:p14="http://schemas.microsoft.com/office/powerpoint/2010/main" val="260826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ook with a bright light shining on it&#10;&#10;Description automatically generated">
            <a:extLst>
              <a:ext uri="{FF2B5EF4-FFF2-40B4-BE49-F238E27FC236}">
                <a16:creationId xmlns:a16="http://schemas.microsoft.com/office/drawing/2014/main" id="{DBC6D1B9-64BF-CDD6-A2D8-2BE565B62E7D}"/>
              </a:ext>
            </a:extLst>
          </p:cNvPr>
          <p:cNvPicPr>
            <a:picLocks noChangeAspect="1"/>
          </p:cNvPicPr>
          <p:nvPr/>
        </p:nvPicPr>
        <p:blipFill>
          <a:blip r:embed="rId3">
            <a:alphaModFix amt="85000"/>
          </a:blip>
          <a:stretch>
            <a:fillRect/>
          </a:stretch>
        </p:blipFill>
        <p:spPr>
          <a:xfrm flipH="1">
            <a:off x="0" y="0"/>
            <a:ext cx="12192000" cy="6877540"/>
          </a:xfrm>
          <a:prstGeom prst="rect">
            <a:avLst/>
          </a:prstGeom>
        </p:spPr>
      </p:pic>
      <p:sp>
        <p:nvSpPr>
          <p:cNvPr id="2" name="TextBox 1">
            <a:extLst>
              <a:ext uri="{FF2B5EF4-FFF2-40B4-BE49-F238E27FC236}">
                <a16:creationId xmlns:a16="http://schemas.microsoft.com/office/drawing/2014/main" id="{E6D83FC1-9A87-4783-AC69-5ED142B20415}"/>
              </a:ext>
            </a:extLst>
          </p:cNvPr>
          <p:cNvSpPr txBox="1"/>
          <p:nvPr/>
        </p:nvSpPr>
        <p:spPr>
          <a:xfrm>
            <a:off x="183292" y="420130"/>
            <a:ext cx="11825416" cy="707886"/>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GOD’S WORD IS PERFECT AND SURE</a:t>
            </a:r>
          </a:p>
        </p:txBody>
      </p:sp>
      <p:sp>
        <p:nvSpPr>
          <p:cNvPr id="3" name="TextBox 2">
            <a:extLst>
              <a:ext uri="{FF2B5EF4-FFF2-40B4-BE49-F238E27FC236}">
                <a16:creationId xmlns:a16="http://schemas.microsoft.com/office/drawing/2014/main" id="{FD25A603-0C0E-E2DF-4C3F-3D42B0549F4A}"/>
              </a:ext>
            </a:extLst>
          </p:cNvPr>
          <p:cNvSpPr txBox="1"/>
          <p:nvPr/>
        </p:nvSpPr>
        <p:spPr>
          <a:xfrm>
            <a:off x="670560" y="1458097"/>
            <a:ext cx="11338148"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“The law of the Lord is perfect” (Psalm 19:7a)</a:t>
            </a:r>
          </a:p>
        </p:txBody>
      </p:sp>
      <p:sp>
        <p:nvSpPr>
          <p:cNvPr id="4" name="TextBox 3">
            <a:extLst>
              <a:ext uri="{FF2B5EF4-FFF2-40B4-BE49-F238E27FC236}">
                <a16:creationId xmlns:a16="http://schemas.microsoft.com/office/drawing/2014/main" id="{B008EAD9-2BEF-C105-9BAA-09CDB43663D0}"/>
              </a:ext>
            </a:extLst>
          </p:cNvPr>
          <p:cNvSpPr txBox="1"/>
          <p:nvPr/>
        </p:nvSpPr>
        <p:spPr>
          <a:xfrm>
            <a:off x="670560" y="2685534"/>
            <a:ext cx="11338148"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Perfect = Complete, sound, without blemish</a:t>
            </a:r>
          </a:p>
        </p:txBody>
      </p:sp>
      <p:sp>
        <p:nvSpPr>
          <p:cNvPr id="5" name="TextBox 4">
            <a:extLst>
              <a:ext uri="{FF2B5EF4-FFF2-40B4-BE49-F238E27FC236}">
                <a16:creationId xmlns:a16="http://schemas.microsoft.com/office/drawing/2014/main" id="{90F4A746-CCC5-C499-0DC9-AAD869B970A0}"/>
              </a:ext>
            </a:extLst>
          </p:cNvPr>
          <p:cNvSpPr txBox="1"/>
          <p:nvPr/>
        </p:nvSpPr>
        <p:spPr>
          <a:xfrm>
            <a:off x="670560" y="3912971"/>
            <a:ext cx="11338148"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“Reviving the soul” (Psalm 19:7b)</a:t>
            </a:r>
          </a:p>
        </p:txBody>
      </p:sp>
    </p:spTree>
    <p:extLst>
      <p:ext uri="{BB962C8B-B14F-4D97-AF65-F5344CB8AC3E}">
        <p14:creationId xmlns:p14="http://schemas.microsoft.com/office/powerpoint/2010/main" val="47539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person's feet on a concrete ledge&#10;&#10;Description automatically generated">
            <a:extLst>
              <a:ext uri="{FF2B5EF4-FFF2-40B4-BE49-F238E27FC236}">
                <a16:creationId xmlns:a16="http://schemas.microsoft.com/office/drawing/2014/main" id="{432F7DB1-4190-BC93-842F-AABC7759DD6E}"/>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A4ACE952-0520-4C9C-87C4-8298ABAABCEA}"/>
              </a:ext>
            </a:extLst>
          </p:cNvPr>
          <p:cNvSpPr txBox="1"/>
          <p:nvPr/>
        </p:nvSpPr>
        <p:spPr>
          <a:xfrm>
            <a:off x="238897" y="1612211"/>
            <a:ext cx="11714205"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“The testimony of the Lord is sure” (Psalm 19:7c)</a:t>
            </a:r>
          </a:p>
        </p:txBody>
      </p:sp>
      <p:sp>
        <p:nvSpPr>
          <p:cNvPr id="4" name="TextBox 3">
            <a:extLst>
              <a:ext uri="{FF2B5EF4-FFF2-40B4-BE49-F238E27FC236}">
                <a16:creationId xmlns:a16="http://schemas.microsoft.com/office/drawing/2014/main" id="{04F21EEB-76D4-7F72-34D2-DCC2F54D9BA7}"/>
              </a:ext>
            </a:extLst>
          </p:cNvPr>
          <p:cNvSpPr txBox="1"/>
          <p:nvPr/>
        </p:nvSpPr>
        <p:spPr>
          <a:xfrm>
            <a:off x="238897" y="2655240"/>
            <a:ext cx="11714204" cy="2308324"/>
          </a:xfrm>
          <a:prstGeom prst="rect">
            <a:avLst/>
          </a:prstGeom>
          <a:noFill/>
        </p:spPr>
        <p:txBody>
          <a:bodyPr wrap="square">
            <a:spAutoFit/>
          </a:bodyPr>
          <a:lstStyle/>
          <a:p>
            <a:pPr algn="ctr"/>
            <a:r>
              <a:rPr lang="en-AU" sz="3600" b="1" i="0" u="none" strike="noStrike" dirty="0">
                <a:solidFill>
                  <a:schemeClr val="bg1"/>
                </a:solidFill>
                <a:effectLst/>
                <a:latin typeface="Calibri" panose="020F0502020204030204" pitchFamily="34" charset="0"/>
                <a:cs typeface="Calibri" panose="020F0502020204030204" pitchFamily="34" charset="0"/>
              </a:rPr>
              <a:t>“How firm a foundation, O saints of the Lord,</a:t>
            </a:r>
            <a:br>
              <a:rPr lang="en-AU" sz="3600" b="1" i="0" u="none" strike="noStrike" dirty="0">
                <a:solidFill>
                  <a:schemeClr val="bg1"/>
                </a:solidFill>
                <a:effectLst/>
                <a:latin typeface="Calibri" panose="020F0502020204030204" pitchFamily="34" charset="0"/>
                <a:cs typeface="Calibri" panose="020F0502020204030204" pitchFamily="34" charset="0"/>
              </a:rPr>
            </a:br>
            <a:r>
              <a:rPr lang="en-AU" sz="3600" b="1" i="0" u="none" strike="noStrike" dirty="0">
                <a:solidFill>
                  <a:schemeClr val="bg1"/>
                </a:solidFill>
                <a:effectLst/>
                <a:latin typeface="Calibri" panose="020F0502020204030204" pitchFamily="34" charset="0"/>
                <a:cs typeface="Calibri" panose="020F0502020204030204" pitchFamily="34" charset="0"/>
              </a:rPr>
              <a:t>Is laid for your faith in his excellent Word!</a:t>
            </a:r>
            <a:br>
              <a:rPr lang="en-AU" sz="3600" b="1" dirty="0">
                <a:solidFill>
                  <a:schemeClr val="bg1"/>
                </a:solidFill>
                <a:latin typeface="Calibri" panose="020F0502020204030204" pitchFamily="34" charset="0"/>
                <a:cs typeface="Calibri" panose="020F0502020204030204" pitchFamily="34" charset="0"/>
              </a:rPr>
            </a:br>
            <a:r>
              <a:rPr lang="en-AU" sz="3600" b="1" i="0" u="none" strike="noStrike" dirty="0">
                <a:solidFill>
                  <a:schemeClr val="bg1"/>
                </a:solidFill>
                <a:effectLst/>
                <a:latin typeface="Calibri" panose="020F0502020204030204" pitchFamily="34" charset="0"/>
                <a:cs typeface="Calibri" panose="020F0502020204030204" pitchFamily="34" charset="0"/>
              </a:rPr>
              <a:t>What more can he say than to you he has said</a:t>
            </a:r>
            <a:br>
              <a:rPr lang="en-AU" sz="3600" b="1" dirty="0">
                <a:solidFill>
                  <a:schemeClr val="bg1"/>
                </a:solidFill>
                <a:latin typeface="Calibri" panose="020F0502020204030204" pitchFamily="34" charset="0"/>
                <a:cs typeface="Calibri" panose="020F0502020204030204" pitchFamily="34" charset="0"/>
              </a:rPr>
            </a:br>
            <a:r>
              <a:rPr lang="en-AU" sz="3600" b="1" i="0" u="none" strike="noStrike" dirty="0">
                <a:solidFill>
                  <a:schemeClr val="bg1"/>
                </a:solidFill>
                <a:effectLst/>
                <a:latin typeface="Calibri" panose="020F0502020204030204" pitchFamily="34" charset="0"/>
                <a:cs typeface="Calibri" panose="020F0502020204030204" pitchFamily="34" charset="0"/>
              </a:rPr>
              <a:t>Who unto the Saviour for refuge have fled?”</a:t>
            </a:r>
            <a:endParaRPr lang="en-US" sz="3600" b="1" dirty="0">
              <a:solidFill>
                <a:schemeClr val="bg1"/>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13367EC-ABC1-ACA4-A4DB-B03C195D8479}"/>
              </a:ext>
            </a:extLst>
          </p:cNvPr>
          <p:cNvSpPr txBox="1"/>
          <p:nvPr/>
        </p:nvSpPr>
        <p:spPr>
          <a:xfrm>
            <a:off x="222422" y="5360263"/>
            <a:ext cx="11714204" cy="646331"/>
          </a:xfrm>
          <a:prstGeom prst="rect">
            <a:avLst/>
          </a:prstGeom>
          <a:noFill/>
        </p:spPr>
        <p:txBody>
          <a:bodyPr wrap="square">
            <a:spAutoFit/>
          </a:bodyPr>
          <a:lstStyle/>
          <a:p>
            <a:pPr algn="ctr"/>
            <a:r>
              <a:rPr lang="en-AU" sz="3600" b="1" i="0" u="none" strike="noStrike" dirty="0">
                <a:solidFill>
                  <a:schemeClr val="bg1"/>
                </a:solidFill>
                <a:effectLst/>
                <a:latin typeface="Calibri" panose="020F0502020204030204" pitchFamily="34" charset="0"/>
                <a:cs typeface="Calibri" panose="020F0502020204030204" pitchFamily="34" charset="0"/>
              </a:rPr>
              <a:t>“Making wise the simple” (Psalm 19:7d)</a:t>
            </a:r>
            <a:endParaRPr lang="en-US" sz="36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256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ook with a cross on it&#10;&#10;Description automatically generated">
            <a:extLst>
              <a:ext uri="{FF2B5EF4-FFF2-40B4-BE49-F238E27FC236}">
                <a16:creationId xmlns:a16="http://schemas.microsoft.com/office/drawing/2014/main" id="{546234B8-63A8-CE90-220F-E2B681D0452C}"/>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Effect>
                      <a14:brightnessContrast bright="-20000"/>
                    </a14:imgEffect>
                  </a14:imgLayer>
                </a14:imgProps>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34E9D47-AB63-9BF2-5BA7-722D5413F560}"/>
              </a:ext>
            </a:extLst>
          </p:cNvPr>
          <p:cNvSpPr txBox="1"/>
          <p:nvPr/>
        </p:nvSpPr>
        <p:spPr>
          <a:xfrm>
            <a:off x="257431" y="544933"/>
            <a:ext cx="11677135"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GOD’S WORD IS RIGHT AND PURE</a:t>
            </a:r>
          </a:p>
        </p:txBody>
      </p:sp>
      <p:sp>
        <p:nvSpPr>
          <p:cNvPr id="3" name="TextBox 2">
            <a:extLst>
              <a:ext uri="{FF2B5EF4-FFF2-40B4-BE49-F238E27FC236}">
                <a16:creationId xmlns:a16="http://schemas.microsoft.com/office/drawing/2014/main" id="{B04DB7AA-B0A7-B0FB-BCE4-95D345FE25BE}"/>
              </a:ext>
            </a:extLst>
          </p:cNvPr>
          <p:cNvSpPr txBox="1"/>
          <p:nvPr/>
        </p:nvSpPr>
        <p:spPr>
          <a:xfrm>
            <a:off x="257431" y="1625811"/>
            <a:ext cx="11677135"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“The precepts of the Lord are right” (Psalm 19:8a)</a:t>
            </a:r>
          </a:p>
        </p:txBody>
      </p:sp>
      <p:sp>
        <p:nvSpPr>
          <p:cNvPr id="4" name="TextBox 3">
            <a:extLst>
              <a:ext uri="{FF2B5EF4-FFF2-40B4-BE49-F238E27FC236}">
                <a16:creationId xmlns:a16="http://schemas.microsoft.com/office/drawing/2014/main" id="{3F1FE33B-714B-FD5B-1662-62F2C411860B}"/>
              </a:ext>
            </a:extLst>
          </p:cNvPr>
          <p:cNvSpPr txBox="1"/>
          <p:nvPr/>
        </p:nvSpPr>
        <p:spPr>
          <a:xfrm>
            <a:off x="2529012" y="2816617"/>
            <a:ext cx="7133970" cy="646331"/>
          </a:xfrm>
          <a:prstGeom prst="rect">
            <a:avLst/>
          </a:prstGeom>
          <a:solidFill>
            <a:srgbClr val="000000">
              <a:alpha val="34902"/>
            </a:srgbClr>
          </a:solid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“Rejoicing the heart” (Psalm 19:8b)</a:t>
            </a:r>
          </a:p>
        </p:txBody>
      </p:sp>
      <p:sp>
        <p:nvSpPr>
          <p:cNvPr id="5" name="TextBox 4">
            <a:extLst>
              <a:ext uri="{FF2B5EF4-FFF2-40B4-BE49-F238E27FC236}">
                <a16:creationId xmlns:a16="http://schemas.microsoft.com/office/drawing/2014/main" id="{7E1E1BD8-F031-6491-1D30-0985087C9C35}"/>
              </a:ext>
            </a:extLst>
          </p:cNvPr>
          <p:cNvSpPr txBox="1"/>
          <p:nvPr/>
        </p:nvSpPr>
        <p:spPr>
          <a:xfrm>
            <a:off x="257430" y="4007423"/>
            <a:ext cx="11677135"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“The commandment of the Lord is pure” (Psalm 19:8c)</a:t>
            </a:r>
          </a:p>
        </p:txBody>
      </p:sp>
      <p:sp>
        <p:nvSpPr>
          <p:cNvPr id="6" name="TextBox 5">
            <a:extLst>
              <a:ext uri="{FF2B5EF4-FFF2-40B4-BE49-F238E27FC236}">
                <a16:creationId xmlns:a16="http://schemas.microsoft.com/office/drawing/2014/main" id="{75C70EA2-3FDF-572E-4584-90E9FDA31896}"/>
              </a:ext>
            </a:extLst>
          </p:cNvPr>
          <p:cNvSpPr txBox="1"/>
          <p:nvPr/>
        </p:nvSpPr>
        <p:spPr>
          <a:xfrm>
            <a:off x="257430" y="5198229"/>
            <a:ext cx="11677135"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“Enlightening the eyes” (Psalm 19:8d)</a:t>
            </a:r>
          </a:p>
        </p:txBody>
      </p:sp>
    </p:spTree>
    <p:extLst>
      <p:ext uri="{BB962C8B-B14F-4D97-AF65-F5344CB8AC3E}">
        <p14:creationId xmlns:p14="http://schemas.microsoft.com/office/powerpoint/2010/main" val="116406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reading a book&#10;&#10;Description automatically generated">
            <a:extLst>
              <a:ext uri="{FF2B5EF4-FFF2-40B4-BE49-F238E27FC236}">
                <a16:creationId xmlns:a16="http://schemas.microsoft.com/office/drawing/2014/main" id="{0B8DE021-1F2C-D27F-15FD-5A7A9F507F50}"/>
              </a:ext>
            </a:extLst>
          </p:cNvPr>
          <p:cNvPicPr>
            <a:picLocks noChangeAspect="1"/>
          </p:cNvPicPr>
          <p:nvPr/>
        </p:nvPicPr>
        <p:blipFill>
          <a:blip r:embed="rId3"/>
          <a:stretch>
            <a:fillRect/>
          </a:stretch>
        </p:blipFill>
        <p:spPr>
          <a:xfrm flipH="1">
            <a:off x="0" y="0"/>
            <a:ext cx="12192000" cy="6858000"/>
          </a:xfrm>
          <a:prstGeom prst="rect">
            <a:avLst/>
          </a:prstGeom>
        </p:spPr>
      </p:pic>
      <p:sp>
        <p:nvSpPr>
          <p:cNvPr id="2" name="TextBox 1">
            <a:extLst>
              <a:ext uri="{FF2B5EF4-FFF2-40B4-BE49-F238E27FC236}">
                <a16:creationId xmlns:a16="http://schemas.microsoft.com/office/drawing/2014/main" id="{0C9B769D-1719-9FE6-0F2A-78C55F861F6A}"/>
              </a:ext>
            </a:extLst>
          </p:cNvPr>
          <p:cNvSpPr txBox="1"/>
          <p:nvPr/>
        </p:nvSpPr>
        <p:spPr>
          <a:xfrm>
            <a:off x="232718" y="569434"/>
            <a:ext cx="11726563" cy="707886"/>
          </a:xfrm>
          <a:prstGeom prst="rect">
            <a:avLst/>
          </a:prstGeom>
          <a:noFill/>
        </p:spPr>
        <p:txBody>
          <a:bodyPr wrap="square" rtlCol="0">
            <a:spAutoFit/>
          </a:bodyPr>
          <a:lstStyle/>
          <a:p>
            <a:pPr algn="ctr"/>
            <a:r>
              <a:rPr lang="en-US" sz="4000" b="1" dirty="0">
                <a:solidFill>
                  <a:schemeClr val="bg1"/>
                </a:solidFill>
                <a:latin typeface="Calibri" panose="020F0502020204030204" pitchFamily="34" charset="0"/>
                <a:cs typeface="Calibri" panose="020F0502020204030204" pitchFamily="34" charset="0"/>
              </a:rPr>
              <a:t>GOD’S WORD IS CLEAN AND TRUE</a:t>
            </a:r>
          </a:p>
        </p:txBody>
      </p:sp>
      <p:sp>
        <p:nvSpPr>
          <p:cNvPr id="3" name="TextBox 2">
            <a:extLst>
              <a:ext uri="{FF2B5EF4-FFF2-40B4-BE49-F238E27FC236}">
                <a16:creationId xmlns:a16="http://schemas.microsoft.com/office/drawing/2014/main" id="{0D146C8A-1742-8E9B-3669-F17623720C47}"/>
              </a:ext>
            </a:extLst>
          </p:cNvPr>
          <p:cNvSpPr txBox="1"/>
          <p:nvPr/>
        </p:nvSpPr>
        <p:spPr>
          <a:xfrm>
            <a:off x="232718" y="1461934"/>
            <a:ext cx="11615352"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“The fear of the Lord is clean” (Psalm 19:9a)</a:t>
            </a:r>
          </a:p>
        </p:txBody>
      </p:sp>
      <p:sp>
        <p:nvSpPr>
          <p:cNvPr id="4" name="TextBox 3">
            <a:extLst>
              <a:ext uri="{FF2B5EF4-FFF2-40B4-BE49-F238E27FC236}">
                <a16:creationId xmlns:a16="http://schemas.microsoft.com/office/drawing/2014/main" id="{FDCCADBD-D962-75FB-A178-8442092D939F}"/>
              </a:ext>
            </a:extLst>
          </p:cNvPr>
          <p:cNvSpPr txBox="1"/>
          <p:nvPr/>
        </p:nvSpPr>
        <p:spPr>
          <a:xfrm>
            <a:off x="232718" y="2646821"/>
            <a:ext cx="11615352"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“Enduring forever” (Psalm 19:9b)</a:t>
            </a:r>
          </a:p>
        </p:txBody>
      </p:sp>
      <p:sp>
        <p:nvSpPr>
          <p:cNvPr id="5" name="TextBox 4">
            <a:extLst>
              <a:ext uri="{FF2B5EF4-FFF2-40B4-BE49-F238E27FC236}">
                <a16:creationId xmlns:a16="http://schemas.microsoft.com/office/drawing/2014/main" id="{98567484-595B-0AE9-B4FB-BB066AA45CE0}"/>
              </a:ext>
            </a:extLst>
          </p:cNvPr>
          <p:cNvSpPr txBox="1"/>
          <p:nvPr/>
        </p:nvSpPr>
        <p:spPr>
          <a:xfrm>
            <a:off x="232718" y="3831709"/>
            <a:ext cx="11615352"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“The rules of the Lord are true” (Psalm 19:9c)</a:t>
            </a:r>
          </a:p>
        </p:txBody>
      </p:sp>
      <p:sp>
        <p:nvSpPr>
          <p:cNvPr id="6" name="TextBox 5">
            <a:extLst>
              <a:ext uri="{FF2B5EF4-FFF2-40B4-BE49-F238E27FC236}">
                <a16:creationId xmlns:a16="http://schemas.microsoft.com/office/drawing/2014/main" id="{5765BAE7-93CE-BACA-AA25-05D24E79E0F7}"/>
              </a:ext>
            </a:extLst>
          </p:cNvPr>
          <p:cNvSpPr txBox="1"/>
          <p:nvPr/>
        </p:nvSpPr>
        <p:spPr>
          <a:xfrm>
            <a:off x="232718" y="5016597"/>
            <a:ext cx="11615352"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“And righteous altogether” (Psalm 19:9d)</a:t>
            </a:r>
          </a:p>
        </p:txBody>
      </p:sp>
    </p:spTree>
    <p:extLst>
      <p:ext uri="{BB962C8B-B14F-4D97-AF65-F5344CB8AC3E}">
        <p14:creationId xmlns:p14="http://schemas.microsoft.com/office/powerpoint/2010/main" val="244650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looking up at another person&#10;&#10;Description automatically generated">
            <a:extLst>
              <a:ext uri="{FF2B5EF4-FFF2-40B4-BE49-F238E27FC236}">
                <a16:creationId xmlns:a16="http://schemas.microsoft.com/office/drawing/2014/main" id="{31EB7027-E395-C994-F369-774CBF55AF21}"/>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FF9A092-BEBB-92D6-64E3-E990B5EDFA97}"/>
              </a:ext>
            </a:extLst>
          </p:cNvPr>
          <p:cNvSpPr txBox="1"/>
          <p:nvPr/>
        </p:nvSpPr>
        <p:spPr>
          <a:xfrm>
            <a:off x="251254" y="529082"/>
            <a:ext cx="11689492" cy="707886"/>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OUR TREASURE, PLEASURE, AND PROTECTOR</a:t>
            </a:r>
          </a:p>
        </p:txBody>
      </p:sp>
      <p:sp>
        <p:nvSpPr>
          <p:cNvPr id="3" name="TextBox 2">
            <a:extLst>
              <a:ext uri="{FF2B5EF4-FFF2-40B4-BE49-F238E27FC236}">
                <a16:creationId xmlns:a16="http://schemas.microsoft.com/office/drawing/2014/main" id="{B20BBA10-7334-6BCE-842B-DFDC31E8BE0B}"/>
              </a:ext>
            </a:extLst>
          </p:cNvPr>
          <p:cNvSpPr txBox="1"/>
          <p:nvPr/>
        </p:nvSpPr>
        <p:spPr>
          <a:xfrm>
            <a:off x="251254" y="1396313"/>
            <a:ext cx="11738919" cy="1200329"/>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“More to be desired are they than gold, even much fine gold” (Psalm 19:10a) = Scripture is our great treasure </a:t>
            </a:r>
          </a:p>
        </p:txBody>
      </p:sp>
      <p:sp>
        <p:nvSpPr>
          <p:cNvPr id="4" name="TextBox 3">
            <a:extLst>
              <a:ext uri="{FF2B5EF4-FFF2-40B4-BE49-F238E27FC236}">
                <a16:creationId xmlns:a16="http://schemas.microsoft.com/office/drawing/2014/main" id="{0BBABF66-3F50-57AE-9E46-D62E32946B7E}"/>
              </a:ext>
            </a:extLst>
          </p:cNvPr>
          <p:cNvSpPr txBox="1"/>
          <p:nvPr/>
        </p:nvSpPr>
        <p:spPr>
          <a:xfrm>
            <a:off x="251254" y="2915332"/>
            <a:ext cx="11738919" cy="1200329"/>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“Sweeter also than honey, and drippings of the honeycomb” (Psalm 19:10b) = Scripture is our great pleasure</a:t>
            </a:r>
          </a:p>
        </p:txBody>
      </p:sp>
      <p:sp>
        <p:nvSpPr>
          <p:cNvPr id="5" name="TextBox 4">
            <a:extLst>
              <a:ext uri="{FF2B5EF4-FFF2-40B4-BE49-F238E27FC236}">
                <a16:creationId xmlns:a16="http://schemas.microsoft.com/office/drawing/2014/main" id="{8E21C224-6491-FE3C-BD37-655E8BEAA281}"/>
              </a:ext>
            </a:extLst>
          </p:cNvPr>
          <p:cNvSpPr txBox="1"/>
          <p:nvPr/>
        </p:nvSpPr>
        <p:spPr>
          <a:xfrm>
            <a:off x="251255" y="4434351"/>
            <a:ext cx="9959546" cy="1754326"/>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“Moreover, by them is your servant warned; in keeping them there is great reward” (Psalm 19:11) = Scripture is our great protector</a:t>
            </a:r>
          </a:p>
        </p:txBody>
      </p:sp>
    </p:spTree>
    <p:extLst>
      <p:ext uri="{BB962C8B-B14F-4D97-AF65-F5344CB8AC3E}">
        <p14:creationId xmlns:p14="http://schemas.microsoft.com/office/powerpoint/2010/main" val="426952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 open book on a table&#10;&#10;Description automatically generated">
            <a:extLst>
              <a:ext uri="{FF2B5EF4-FFF2-40B4-BE49-F238E27FC236}">
                <a16:creationId xmlns:a16="http://schemas.microsoft.com/office/drawing/2014/main" id="{598E4C09-5855-BFCB-31FA-69652C8452EC}"/>
              </a:ext>
            </a:extLst>
          </p:cNvPr>
          <p:cNvPicPr>
            <a:picLocks noChangeAspect="1"/>
          </p:cNvPicPr>
          <p:nvPr/>
        </p:nvPicPr>
        <p:blipFill>
          <a:blip r:embed="rId3"/>
          <a:srcRect b="4222"/>
          <a:stretch/>
        </p:blipFill>
        <p:spPr>
          <a:xfrm>
            <a:off x="0" y="0"/>
            <a:ext cx="12192000" cy="6858000"/>
          </a:xfrm>
          <a:prstGeom prst="rect">
            <a:avLst/>
          </a:prstGeom>
        </p:spPr>
      </p:pic>
      <p:sp>
        <p:nvSpPr>
          <p:cNvPr id="2" name="TextBox 1">
            <a:extLst>
              <a:ext uri="{FF2B5EF4-FFF2-40B4-BE49-F238E27FC236}">
                <a16:creationId xmlns:a16="http://schemas.microsoft.com/office/drawing/2014/main" id="{5E40F3AD-0D31-C6B5-9261-CF45B2055E84}"/>
              </a:ext>
            </a:extLst>
          </p:cNvPr>
          <p:cNvSpPr txBox="1"/>
          <p:nvPr/>
        </p:nvSpPr>
        <p:spPr>
          <a:xfrm>
            <a:off x="257432" y="407773"/>
            <a:ext cx="11677135" cy="707886"/>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SUMMARY</a:t>
            </a:r>
          </a:p>
        </p:txBody>
      </p:sp>
      <p:sp>
        <p:nvSpPr>
          <p:cNvPr id="3" name="TextBox 2">
            <a:extLst>
              <a:ext uri="{FF2B5EF4-FFF2-40B4-BE49-F238E27FC236}">
                <a16:creationId xmlns:a16="http://schemas.microsoft.com/office/drawing/2014/main" id="{FA055EE7-CE18-2B98-9E2D-D68B9E6EA01B}"/>
              </a:ext>
            </a:extLst>
          </p:cNvPr>
          <p:cNvSpPr txBox="1"/>
          <p:nvPr/>
        </p:nvSpPr>
        <p:spPr>
          <a:xfrm>
            <a:off x="257430" y="1123967"/>
            <a:ext cx="11677135" cy="1200329"/>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God has generally revealed Himself in His creation, that we all may see His glory and understand that there is a Creator</a:t>
            </a:r>
          </a:p>
        </p:txBody>
      </p:sp>
      <p:sp>
        <p:nvSpPr>
          <p:cNvPr id="4" name="TextBox 3">
            <a:extLst>
              <a:ext uri="{FF2B5EF4-FFF2-40B4-BE49-F238E27FC236}">
                <a16:creationId xmlns:a16="http://schemas.microsoft.com/office/drawing/2014/main" id="{4E5084EE-962C-5A8A-DD18-47F34CDE1578}"/>
              </a:ext>
            </a:extLst>
          </p:cNvPr>
          <p:cNvSpPr txBox="1"/>
          <p:nvPr/>
        </p:nvSpPr>
        <p:spPr>
          <a:xfrm>
            <a:off x="257430" y="2592826"/>
            <a:ext cx="11677135" cy="2308324"/>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God has specifically revealed Himself through the written Word of God, which all points to Jesus Christ, that all who would repent and believe in Jesus might be saved, sanctified and glorified</a:t>
            </a:r>
          </a:p>
        </p:txBody>
      </p:sp>
      <p:sp>
        <p:nvSpPr>
          <p:cNvPr id="5" name="TextBox 4">
            <a:extLst>
              <a:ext uri="{FF2B5EF4-FFF2-40B4-BE49-F238E27FC236}">
                <a16:creationId xmlns:a16="http://schemas.microsoft.com/office/drawing/2014/main" id="{6143DD30-8395-E66A-3B7D-E71341A84D16}"/>
              </a:ext>
            </a:extLst>
          </p:cNvPr>
          <p:cNvSpPr txBox="1"/>
          <p:nvPr/>
        </p:nvSpPr>
        <p:spPr>
          <a:xfrm>
            <a:off x="257430" y="5169680"/>
            <a:ext cx="11677135" cy="646331"/>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SCRIPTURE IS SUFFICIENT!</a:t>
            </a:r>
          </a:p>
        </p:txBody>
      </p:sp>
    </p:spTree>
    <p:extLst>
      <p:ext uri="{BB962C8B-B14F-4D97-AF65-F5344CB8AC3E}">
        <p14:creationId xmlns:p14="http://schemas.microsoft.com/office/powerpoint/2010/main" val="90821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ok with a cross on it&#10;&#10;Description automatically generated">
            <a:extLst>
              <a:ext uri="{FF2B5EF4-FFF2-40B4-BE49-F238E27FC236}">
                <a16:creationId xmlns:a16="http://schemas.microsoft.com/office/drawing/2014/main" id="{641DC01E-5F38-AE01-7BBC-A7853099590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D47062E-0B70-EC59-F106-C26FDE7225CF}"/>
              </a:ext>
            </a:extLst>
          </p:cNvPr>
          <p:cNvSpPr txBox="1"/>
          <p:nvPr/>
        </p:nvSpPr>
        <p:spPr>
          <a:xfrm>
            <a:off x="175260" y="335845"/>
            <a:ext cx="11910060" cy="6186309"/>
          </a:xfrm>
          <a:prstGeom prst="rect">
            <a:avLst/>
          </a:prstGeom>
          <a:noFill/>
        </p:spPr>
        <p:txBody>
          <a:bodyPr wrap="square">
            <a:spAutoFit/>
          </a:bodyPr>
          <a:lstStyle/>
          <a:p>
            <a:pPr algn="ctr"/>
            <a:r>
              <a:rPr lang="en-AU" sz="3600" b="1" i="0" u="none" strike="noStrike" dirty="0">
                <a:solidFill>
                  <a:schemeClr val="bg1"/>
                </a:solidFill>
                <a:effectLst/>
                <a:latin typeface="Calibri" panose="020F0502020204030204" pitchFamily="34" charset="0"/>
                <a:cs typeface="Calibri" panose="020F0502020204030204" pitchFamily="34" charset="0"/>
              </a:rPr>
              <a:t>“This weapon is good at all points, good for defense and for attack, to guard our whole person or to strike through the joints and marrow of the foe. Like the seraph’s sword at Eden’s gate, it turns every way. You cannot be in a condition that the Word of God has not provided. The Word has as many faces and eyes as providence itself. You will find it unfailing in all periods of your life, in all circumstances, in all companies, in all trials, and under all difficulties. Were it fallible, it would be useless in emergencies, but its unerring truth renders it precious beyond all price to the soldiers of the cross.” C.H. Spurgeon</a:t>
            </a:r>
            <a:endParaRPr lang="en-US" sz="36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96113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1996</TotalTime>
  <Words>5470</Words>
  <Application>Microsoft Office PowerPoint</Application>
  <PresentationFormat>Widescreen</PresentationFormat>
  <Paragraphs>84</Paragraphs>
  <Slides>9</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Aptos</vt:lpstr>
      <vt:lpstr>Aptos Display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Harrison Gallagher</dc:creator>
  <cp:lastModifiedBy>Sue Roberts</cp:lastModifiedBy>
  <cp:revision>36</cp:revision>
  <dcterms:created xsi:type="dcterms:W3CDTF">2024-09-05T11:09:42Z</dcterms:created>
  <dcterms:modified xsi:type="dcterms:W3CDTF">2024-09-09T10:23:09Z</dcterms:modified>
</cp:coreProperties>
</file>