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8161" autoAdjust="0"/>
    <p:restoredTop sz="82911"/>
  </p:normalViewPr>
  <p:slideViewPr>
    <p:cSldViewPr snapToGrid="0">
      <p:cViewPr varScale="1">
        <p:scale>
          <a:sx n="103" d="100"/>
          <a:sy n="103" d="100"/>
        </p:scale>
        <p:origin x="156" y="102"/>
      </p:cViewPr>
      <p:guideLst/>
    </p:cSldViewPr>
  </p:slideViewPr>
  <p:notesTextViewPr>
    <p:cViewPr>
      <p:scale>
        <a:sx n="1" d="1"/>
        <a:sy n="1" d="1"/>
      </p:scale>
      <p:origin x="0" y="0"/>
    </p:cViewPr>
  </p:notesTextViewPr>
  <p:notesViewPr>
    <p:cSldViewPr snapToGrid="0">
      <p:cViewPr>
        <p:scale>
          <a:sx n="122" d="100"/>
          <a:sy n="122" d="100"/>
        </p:scale>
        <p:origin x="3078" y="-48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CD603-8968-1140-83CC-5A8618888DCF}" type="datetimeFigureOut">
              <a:rPr lang="en-US" smtClean="0"/>
              <a:t>8/18/2024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5BB3A8-F29C-E94C-A871-68E3D61F39B0}" type="slidenum">
              <a:rPr lang="en-US" smtClean="0"/>
              <a:t>‹#›</a:t>
            </a:fld>
            <a:endParaRPr lang="en-US"/>
          </a:p>
        </p:txBody>
      </p:sp>
    </p:spTree>
    <p:extLst>
      <p:ext uri="{BB962C8B-B14F-4D97-AF65-F5344CB8AC3E}">
        <p14:creationId xmlns:p14="http://schemas.microsoft.com/office/powerpoint/2010/main" val="1144395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2263"/>
            <a:ext cx="5486400" cy="3086100"/>
          </a:xfrm>
        </p:spPr>
      </p:sp>
      <p:sp>
        <p:nvSpPr>
          <p:cNvPr id="3" name="Notes Placeholder 2"/>
          <p:cNvSpPr>
            <a:spLocks noGrp="1"/>
          </p:cNvSpPr>
          <p:nvPr>
            <p:ph type="body" idx="1"/>
          </p:nvPr>
        </p:nvSpPr>
        <p:spPr>
          <a:xfrm>
            <a:off x="143359" y="3563641"/>
            <a:ext cx="6571281" cy="5258095"/>
          </a:xfrm>
        </p:spPr>
        <p:txBody>
          <a:bodyPr/>
          <a:lstStyle/>
          <a:p>
            <a:pPr marL="171450" indent="-171450" algn="l">
              <a:buFont typeface="Arial" panose="020B0604020202020204" pitchFamily="34" charset="0"/>
              <a:buChar char="•"/>
            </a:pPr>
            <a:r>
              <a:rPr lang="en-AU" b="0" i="0" u="none" strike="noStrike" dirty="0">
                <a:solidFill>
                  <a:srgbClr val="000000"/>
                </a:solidFill>
                <a:effectLst/>
                <a:latin typeface="+mn-lt"/>
              </a:rPr>
              <a:t>Well, good morning everyone. I hope you are doing well</a:t>
            </a:r>
          </a:p>
          <a:p>
            <a:pPr marL="171450" indent="-171450" algn="l">
              <a:buFont typeface="Arial" panose="020B0604020202020204" pitchFamily="34" charset="0"/>
              <a:buChar char="•"/>
            </a:pPr>
            <a:r>
              <a:rPr lang="en-AU" b="0" i="0" u="none" strike="noStrike" dirty="0">
                <a:solidFill>
                  <a:srgbClr val="000000"/>
                </a:solidFill>
                <a:effectLst/>
                <a:latin typeface="+mn-lt"/>
              </a:rPr>
              <a:t>For those of you who don’t know me, my name is Harrison, I am the associate pastor here at this church, and I am also the president of the soccer club </a:t>
            </a:r>
          </a:p>
          <a:p>
            <a:pPr marL="171450" indent="-171450" algn="l">
              <a:buFont typeface="Arial" panose="020B0604020202020204" pitchFamily="34" charset="0"/>
              <a:buChar char="•"/>
            </a:pPr>
            <a:r>
              <a:rPr lang="en-AU" b="0" i="0" u="none" strike="noStrike" dirty="0">
                <a:solidFill>
                  <a:srgbClr val="000000"/>
                </a:solidFill>
                <a:effectLst/>
                <a:highlight>
                  <a:srgbClr val="00FFFF"/>
                </a:highlight>
                <a:latin typeface="+mn-lt"/>
              </a:rPr>
              <a:t>Well, given that today is a celebration and thanksgiving service, I thought what better Bible passage to address than one that deals with what true thankfulness looks like</a:t>
            </a:r>
          </a:p>
          <a:p>
            <a:pPr marL="171450" indent="-171450" algn="l">
              <a:buFont typeface="Arial" panose="020B0604020202020204" pitchFamily="34" charset="0"/>
              <a:buChar char="•"/>
            </a:pPr>
            <a:r>
              <a:rPr lang="en-AU" b="0" i="0" u="none" strike="noStrike" dirty="0">
                <a:solidFill>
                  <a:srgbClr val="000000"/>
                </a:solidFill>
                <a:effectLst/>
                <a:latin typeface="+mn-lt"/>
              </a:rPr>
              <a:t>Let me begin with a story about a man named H.A. Ironside, who was a well-known and well respected pastor in America</a:t>
            </a:r>
          </a:p>
          <a:p>
            <a:pPr marL="171450" indent="-171450" algn="l">
              <a:buFont typeface="Arial" panose="020B0604020202020204" pitchFamily="34" charset="0"/>
              <a:buChar char="•"/>
            </a:pPr>
            <a:r>
              <a:rPr lang="en-AU" b="0" i="0" u="none" strike="noStrike" dirty="0">
                <a:solidFill>
                  <a:srgbClr val="000000"/>
                </a:solidFill>
                <a:effectLst/>
                <a:highlight>
                  <a:srgbClr val="00FF00"/>
                </a:highlight>
                <a:latin typeface="+mn-lt"/>
              </a:rPr>
              <a:t>ILLUSTRATION: In his book FOLK PSALMS OF FAITH, Ray Stedman tells of an experience H.A. Ironside had in a crowded restaurant. </a:t>
            </a:r>
            <a:br>
              <a:rPr lang="en-AU" b="0" i="0" u="none" strike="noStrike" dirty="0">
                <a:solidFill>
                  <a:srgbClr val="000000"/>
                </a:solidFill>
                <a:effectLst/>
                <a:latin typeface="+mn-lt"/>
              </a:rPr>
            </a:br>
            <a:r>
              <a:rPr lang="en-AU" b="0" i="0" u="none" strike="noStrike" dirty="0">
                <a:solidFill>
                  <a:srgbClr val="000000"/>
                </a:solidFill>
                <a:effectLst/>
                <a:latin typeface="+mn-lt"/>
              </a:rPr>
              <a:t>- Just as Ironside was about to begin his meal, a man approached and asked if he could join him. Ironside invited him to have a seat. Then, as was his custom, Ironside bowed his head in prayer. </a:t>
            </a:r>
            <a:br>
              <a:rPr lang="en-AU" b="0" i="0" u="none" strike="noStrike" dirty="0">
                <a:solidFill>
                  <a:srgbClr val="000000"/>
                </a:solidFill>
                <a:effectLst/>
                <a:latin typeface="+mn-lt"/>
              </a:rPr>
            </a:br>
            <a:r>
              <a:rPr lang="en-AU" b="0" i="0" u="none" strike="noStrike" dirty="0">
                <a:solidFill>
                  <a:srgbClr val="000000"/>
                </a:solidFill>
                <a:effectLst/>
                <a:latin typeface="+mn-lt"/>
              </a:rPr>
              <a:t>- When he opened his eyes, the other man asked, "Do you have a headache?" Ironside replied, "No, I don't." The other man asked, "Well, is there something wrong with your food?" </a:t>
            </a:r>
            <a:br>
              <a:rPr lang="en-AU" b="0" i="0" u="none" strike="noStrike" dirty="0">
                <a:solidFill>
                  <a:srgbClr val="000000"/>
                </a:solidFill>
                <a:effectLst/>
                <a:latin typeface="+mn-lt"/>
              </a:rPr>
            </a:br>
            <a:r>
              <a:rPr lang="en-AU" b="0" i="0" u="none" strike="noStrike" dirty="0">
                <a:solidFill>
                  <a:srgbClr val="000000"/>
                </a:solidFill>
                <a:effectLst/>
                <a:highlight>
                  <a:srgbClr val="00FFFF"/>
                </a:highlight>
                <a:latin typeface="+mn-lt"/>
              </a:rPr>
              <a:t>- Ironside replied, "No, I was simply thanking God as I always do before I eat."  </a:t>
            </a:r>
            <a:br>
              <a:rPr lang="en-AU" b="0" i="0" u="none" strike="noStrike" dirty="0">
                <a:solidFill>
                  <a:srgbClr val="000000"/>
                </a:solidFill>
                <a:effectLst/>
                <a:latin typeface="+mn-lt"/>
              </a:rPr>
            </a:br>
            <a:r>
              <a:rPr lang="en-AU" b="0" i="0" u="none" strike="noStrike" dirty="0">
                <a:solidFill>
                  <a:srgbClr val="000000"/>
                </a:solidFill>
                <a:effectLst/>
                <a:latin typeface="+mn-lt"/>
              </a:rPr>
              <a:t>- The man said, "Oh, you're one of those, are you? Well, I want you to know I never give thanks. I earn my money by the sweat of my brow and I don't have to give thanks to anybody when I eat. I just start right in!" </a:t>
            </a:r>
            <a:br>
              <a:rPr lang="en-AU" b="0" i="0" u="none" strike="noStrike" dirty="0">
                <a:solidFill>
                  <a:srgbClr val="000000"/>
                </a:solidFill>
                <a:effectLst/>
                <a:latin typeface="+mn-lt"/>
              </a:rPr>
            </a:br>
            <a:r>
              <a:rPr lang="en-AU" b="0" i="0" u="none" strike="noStrike" dirty="0">
                <a:solidFill>
                  <a:srgbClr val="000000"/>
                </a:solidFill>
                <a:effectLst/>
                <a:highlight>
                  <a:srgbClr val="00FF00"/>
                </a:highlight>
                <a:latin typeface="+mn-lt"/>
              </a:rPr>
              <a:t>-  Ironside said, "Yes, you're just like my dog. That's what he does too!”</a:t>
            </a:r>
          </a:p>
          <a:p>
            <a:pPr marL="171450" indent="-171450" algn="l">
              <a:buFont typeface="Arial" panose="020B0604020202020204" pitchFamily="34" charset="0"/>
              <a:buChar char="•"/>
            </a:pPr>
            <a:r>
              <a:rPr lang="en-AU" b="0" i="0" u="none" strike="noStrike" dirty="0">
                <a:solidFill>
                  <a:srgbClr val="000000"/>
                </a:solidFill>
                <a:effectLst/>
                <a:latin typeface="+mn-lt"/>
              </a:rPr>
              <a:t>Whilst Ironside was definitely just trying to be funny, I think this story makes a good point</a:t>
            </a:r>
          </a:p>
          <a:p>
            <a:pPr marL="171450" indent="-171450" algn="l">
              <a:buFont typeface="Arial" panose="020B0604020202020204" pitchFamily="34" charset="0"/>
              <a:buChar char="•"/>
            </a:pPr>
            <a:r>
              <a:rPr lang="en-AU" b="0" i="0" u="none" strike="noStrike" dirty="0">
                <a:solidFill>
                  <a:srgbClr val="000000"/>
                </a:solidFill>
                <a:effectLst/>
                <a:latin typeface="+mn-lt"/>
              </a:rPr>
              <a:t>More and more in this world we are seeing people turn away from even accepting the existence of God, thinking that we are all self-made people</a:t>
            </a:r>
          </a:p>
          <a:p>
            <a:pPr marL="171450" indent="-171450" algn="l">
              <a:buFont typeface="Arial" panose="020B0604020202020204" pitchFamily="34" charset="0"/>
              <a:buChar char="•"/>
            </a:pPr>
            <a:r>
              <a:rPr lang="en-AU" dirty="0">
                <a:solidFill>
                  <a:srgbClr val="000000"/>
                </a:solidFill>
                <a:highlight>
                  <a:srgbClr val="00FFFF"/>
                </a:highlight>
              </a:rPr>
              <a:t>A</a:t>
            </a:r>
            <a:r>
              <a:rPr lang="en-AU" b="0" i="0" u="none" strike="noStrike" dirty="0">
                <a:solidFill>
                  <a:srgbClr val="000000"/>
                </a:solidFill>
                <a:effectLst/>
                <a:highlight>
                  <a:srgbClr val="00FFFF"/>
                </a:highlight>
                <a:latin typeface="+mn-lt"/>
              </a:rPr>
              <a:t>nd so thankfulness is becoming a lost art in the world, because they think that the only thanks they owe is to themselves</a:t>
            </a:r>
          </a:p>
          <a:p>
            <a:pPr marL="171450" indent="-171450" algn="l">
              <a:buFont typeface="Arial" panose="020B0604020202020204" pitchFamily="34" charset="0"/>
              <a:buChar char="•"/>
            </a:pPr>
            <a:r>
              <a:rPr lang="en-AU" b="0" i="0" u="none" strike="noStrike" dirty="0">
                <a:solidFill>
                  <a:srgbClr val="000000"/>
                </a:solidFill>
                <a:effectLst/>
                <a:latin typeface="+mn-lt"/>
              </a:rPr>
              <a:t>But as a result they are missing out on one of the greatest blessings we can have in this life. </a:t>
            </a:r>
            <a:r>
              <a:rPr lang="en-AU" b="1" i="0" u="none" strike="noStrike" dirty="0">
                <a:solidFill>
                  <a:srgbClr val="000000"/>
                </a:solidFill>
                <a:effectLst/>
                <a:latin typeface="+mn-lt"/>
              </a:rPr>
              <a:t>Living a life of gratitude to the one who created us.</a:t>
            </a:r>
          </a:p>
          <a:p>
            <a:pPr marL="171450" indent="-171450" algn="l">
              <a:buFont typeface="Arial" panose="020B0604020202020204" pitchFamily="34" charset="0"/>
              <a:buChar char="•"/>
            </a:pPr>
            <a:r>
              <a:rPr lang="en-AU" b="0" i="0" u="none" strike="noStrike" dirty="0">
                <a:solidFill>
                  <a:srgbClr val="000000"/>
                </a:solidFill>
                <a:effectLst/>
                <a:latin typeface="+mn-lt"/>
              </a:rPr>
              <a:t>My prayer is that hopefully by the end of this message we will have a greater understanding and greater desire to be more thankful in our lives to the God who created us all</a:t>
            </a:r>
          </a:p>
          <a:p>
            <a:endParaRPr lang="en-US" dirty="0"/>
          </a:p>
        </p:txBody>
      </p:sp>
      <p:sp>
        <p:nvSpPr>
          <p:cNvPr id="4" name="Slide Number Placeholder 3"/>
          <p:cNvSpPr>
            <a:spLocks noGrp="1"/>
          </p:cNvSpPr>
          <p:nvPr>
            <p:ph type="sldNum" sz="quarter" idx="5"/>
          </p:nvPr>
        </p:nvSpPr>
        <p:spPr/>
        <p:txBody>
          <a:bodyPr/>
          <a:lstStyle/>
          <a:p>
            <a:fld id="{3F5BB3A8-F29C-E94C-A871-68E3D61F39B0}" type="slidenum">
              <a:rPr lang="en-US" smtClean="0"/>
              <a:t>1</a:t>
            </a:fld>
            <a:endParaRPr lang="en-US"/>
          </a:p>
        </p:txBody>
      </p:sp>
    </p:spTree>
    <p:extLst>
      <p:ext uri="{BB962C8B-B14F-4D97-AF65-F5344CB8AC3E}">
        <p14:creationId xmlns:p14="http://schemas.microsoft.com/office/powerpoint/2010/main" val="4170728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8300"/>
            <a:ext cx="5486400" cy="3086100"/>
          </a:xfrm>
        </p:spPr>
      </p:sp>
      <p:sp>
        <p:nvSpPr>
          <p:cNvPr id="3" name="Notes Placeholder 2"/>
          <p:cNvSpPr>
            <a:spLocks noGrp="1"/>
          </p:cNvSpPr>
          <p:nvPr>
            <p:ph type="body" idx="1"/>
          </p:nvPr>
        </p:nvSpPr>
        <p:spPr>
          <a:xfrm>
            <a:off x="170481" y="3641133"/>
            <a:ext cx="6524787" cy="4913932"/>
          </a:xfrm>
        </p:spPr>
        <p:txBody>
          <a:bodyPr/>
          <a:lstStyle/>
          <a:p>
            <a:pPr marL="171450" indent="-171450">
              <a:buFont typeface="Arial" panose="020B0604020202020204" pitchFamily="34" charset="0"/>
              <a:buChar char="•"/>
            </a:pPr>
            <a:r>
              <a:rPr lang="en-US" dirty="0">
                <a:highlight>
                  <a:srgbClr val="FFFF00"/>
                </a:highlight>
              </a:rPr>
              <a:t>“On the way to Jerusalem he was passing along between Samaria and Galilee</a:t>
            </a:r>
            <a:br>
              <a:rPr lang="en-US" dirty="0"/>
            </a:br>
            <a:r>
              <a:rPr lang="en-US" dirty="0"/>
              <a:t>- Now this story occurs in Luke’s gospel towards the end in chapter 17 of 24. In fact we are only 2 chapters away from Jesus triumphal entry, on palm Sunday</a:t>
            </a:r>
            <a:br>
              <a:rPr lang="en-US" dirty="0"/>
            </a:br>
            <a:r>
              <a:rPr lang="en-US" dirty="0"/>
              <a:t>- So what Luke is saying is that Jesus is getting closer and closer to the time in which he would die on the cross</a:t>
            </a:r>
            <a:br>
              <a:rPr lang="en-US" dirty="0"/>
            </a:br>
            <a:r>
              <a:rPr lang="en-US" dirty="0">
                <a:highlight>
                  <a:srgbClr val="00FFFF"/>
                </a:highlight>
              </a:rPr>
              <a:t>- The second thing I want us to note here is this road between Samaria and Galilee is a road less-travelled</a:t>
            </a:r>
            <a:br>
              <a:rPr lang="en-US" dirty="0"/>
            </a:br>
            <a:r>
              <a:rPr lang="en-US" dirty="0"/>
              <a:t>- The Jews who lived in Galilee would never walk this road because they despised, they hated the Samaritans so much</a:t>
            </a:r>
            <a:br>
              <a:rPr lang="en-US" dirty="0"/>
            </a:br>
            <a:r>
              <a:rPr lang="en-US" dirty="0"/>
              <a:t>- That even though this road would have been a short cut to get to some places, they would have taken the long way round, so they didn’t pass Samaria</a:t>
            </a:r>
          </a:p>
          <a:p>
            <a:pPr marL="171450" indent="-171450">
              <a:buFont typeface="Arial" panose="020B0604020202020204" pitchFamily="34" charset="0"/>
              <a:buChar char="•"/>
            </a:pPr>
            <a:r>
              <a:rPr lang="en-US" dirty="0">
                <a:highlight>
                  <a:srgbClr val="FFFF00"/>
                </a:highlight>
              </a:rPr>
              <a:t>“He was met by ten lepers who stood at a distance” (Luke 17:12b)</a:t>
            </a:r>
            <a:br>
              <a:rPr lang="en-US" dirty="0"/>
            </a:br>
            <a:r>
              <a:rPr lang="en-US" dirty="0"/>
              <a:t>- Leprosy was a terrible disease. Whilst the word here for leprosy can be used to talk about a variety of different diseases, the worst kind would show up in sores on the skin</a:t>
            </a:r>
            <a:br>
              <a:rPr lang="en-US" dirty="0"/>
            </a:br>
            <a:r>
              <a:rPr lang="en-US" dirty="0"/>
              <a:t>- It would damage the skin and the flesh underneath the skin, and as a result it could eat away fingers and toes. It was an awful disease</a:t>
            </a:r>
            <a:br>
              <a:rPr lang="en-US" dirty="0"/>
            </a:br>
            <a:r>
              <a:rPr lang="en-US" dirty="0">
                <a:highlight>
                  <a:srgbClr val="00FFFF"/>
                </a:highlight>
              </a:rPr>
              <a:t>- And in this day, they believed the disease to be contagious, and almost incurable. </a:t>
            </a:r>
            <a:br>
              <a:rPr lang="en-US" dirty="0"/>
            </a:br>
            <a:r>
              <a:rPr lang="en-US" dirty="0"/>
              <a:t>- So the priest would see them, and if it really was leprosy, they were basically sentenced to a lifetime of quarantine</a:t>
            </a:r>
            <a:br>
              <a:rPr lang="en-US" dirty="0"/>
            </a:br>
            <a:r>
              <a:rPr lang="en-US" dirty="0"/>
              <a:t>- Like what happened during COVID but not just for a week but for all the days of their life, unless by some miracle they were healed. </a:t>
            </a:r>
            <a:br>
              <a:rPr lang="en-US" dirty="0"/>
            </a:br>
            <a:r>
              <a:rPr lang="en-US" dirty="0">
                <a:highlight>
                  <a:srgbClr val="00FFFF"/>
                </a:highlight>
              </a:rPr>
              <a:t>- And they didn’t quarantine in their house, they would have to leave their homes, their families, and even their town</a:t>
            </a:r>
            <a:br>
              <a:rPr lang="en-US" dirty="0"/>
            </a:br>
            <a:r>
              <a:rPr lang="en-US" dirty="0"/>
              <a:t>- They were outcasts, rejects, and no one would dare go close to them. </a:t>
            </a:r>
            <a:br>
              <a:rPr lang="en-US" dirty="0"/>
            </a:br>
            <a:r>
              <a:rPr lang="en-US" dirty="0"/>
              <a:t>- So lepers would often band together outside of a town which is what we see here, a group of lepers standing at a distance</a:t>
            </a:r>
          </a:p>
          <a:p>
            <a:pPr marL="171450" indent="-171450">
              <a:buFont typeface="Arial" panose="020B0604020202020204" pitchFamily="34" charset="0"/>
              <a:buChar char="•"/>
            </a:pPr>
            <a:r>
              <a:rPr lang="en-US" dirty="0">
                <a:highlight>
                  <a:srgbClr val="FFFF00"/>
                </a:highlight>
              </a:rPr>
              <a:t>We are all spiritual lepers who are in desperate need of healing</a:t>
            </a:r>
            <a:br>
              <a:rPr lang="en-US" dirty="0"/>
            </a:br>
            <a:r>
              <a:rPr lang="en-US" dirty="0"/>
              <a:t>- As a result of the first sin, which occurred in the garden with Adam and Eve, sin entered the world, and death through sin</a:t>
            </a:r>
            <a:br>
              <a:rPr lang="en-US" dirty="0"/>
            </a:br>
            <a:r>
              <a:rPr lang="en-US" dirty="0"/>
              <a:t>- But it wasn’t just them. We all do the wrong thing. We all break God’s law. We have all lied, or stolen, or hated someone with a burning passion, we have all disobeyed our parents</a:t>
            </a:r>
            <a:br>
              <a:rPr lang="en-US" dirty="0"/>
            </a:br>
            <a:r>
              <a:rPr lang="en-US" dirty="0">
                <a:highlight>
                  <a:srgbClr val="00FFFF"/>
                </a:highlight>
              </a:rPr>
              <a:t>- And when we do this we separate ourselves from God and His love, and His family</a:t>
            </a:r>
            <a:br>
              <a:rPr lang="en-US" dirty="0"/>
            </a:br>
            <a:r>
              <a:rPr lang="en-US" dirty="0"/>
              <a:t>- None of us are perfect, and because of that, we cannot be a part of God’s Kingdom, we are outcasts, with no hope of ever reaching God and His kingdom in our strength</a:t>
            </a:r>
            <a:br>
              <a:rPr lang="en-US" dirty="0"/>
            </a:br>
            <a:r>
              <a:rPr lang="en-US" dirty="0"/>
              <a:t>- This is what we see with the lepers, they are desperate, they know they cannot ever hope to return to their homes or their families apart from a mighty working of God’s power</a:t>
            </a:r>
          </a:p>
          <a:p>
            <a:pPr marL="171450" indent="-171450">
              <a:buFont typeface="Arial" panose="020B0604020202020204" pitchFamily="34" charset="0"/>
              <a:buChar char="•"/>
            </a:pPr>
            <a:r>
              <a:rPr lang="en-US" dirty="0">
                <a:highlight>
                  <a:srgbClr val="FFFF00"/>
                </a:highlight>
              </a:rPr>
              <a:t>“and lifted up their voices, saying, “Jesus, Master, have mercy upon us”</a:t>
            </a:r>
            <a:br>
              <a:rPr lang="en-US" dirty="0"/>
            </a:br>
            <a:r>
              <a:rPr lang="en-US" dirty="0"/>
              <a:t>- Now we can tell in the way they address Jesus, they clearly have some idea of who Jesus is</a:t>
            </a:r>
            <a:br>
              <a:rPr lang="en-US" dirty="0"/>
            </a:br>
            <a:r>
              <a:rPr lang="en-US" dirty="0"/>
              <a:t>- Even though they are social outcasts, this man Jesus is changing the world as we know it, he has come and flipped the world upside down</a:t>
            </a:r>
            <a:br>
              <a:rPr lang="en-US" dirty="0"/>
            </a:br>
            <a:r>
              <a:rPr lang="en-US" dirty="0">
                <a:highlight>
                  <a:srgbClr val="00FFFF"/>
                </a:highlight>
              </a:rPr>
              <a:t>- They must have heard of his miracles. </a:t>
            </a:r>
            <a:br>
              <a:rPr lang="en-US" dirty="0"/>
            </a:br>
            <a:r>
              <a:rPr lang="en-US" dirty="0"/>
              <a:t>- I mean Jesus was calming storms with his words, those who were deaf were hearing again, the blind could now see, and he was raising the dead back to life</a:t>
            </a:r>
            <a:br>
              <a:rPr lang="en-US" dirty="0"/>
            </a:br>
            <a:r>
              <a:rPr lang="en-US" dirty="0"/>
              <a:t>- Jesus was turning heads everywhere he went</a:t>
            </a:r>
            <a:br>
              <a:rPr lang="en-US" dirty="0"/>
            </a:br>
            <a:r>
              <a:rPr lang="en-US" dirty="0">
                <a:highlight>
                  <a:srgbClr val="00FFFF"/>
                </a:highlight>
              </a:rPr>
              <a:t>- And so in desperation they call out, have mercy upon us</a:t>
            </a:r>
            <a:br>
              <a:rPr lang="en-US" dirty="0"/>
            </a:br>
            <a:r>
              <a:rPr lang="en-US" dirty="0"/>
              <a:t>- With the obvious being implied. </a:t>
            </a:r>
            <a:r>
              <a:rPr lang="en-US" b="1" dirty="0"/>
              <a:t>Lord heal us! </a:t>
            </a:r>
          </a:p>
        </p:txBody>
      </p:sp>
      <p:sp>
        <p:nvSpPr>
          <p:cNvPr id="4" name="Slide Number Placeholder 3"/>
          <p:cNvSpPr>
            <a:spLocks noGrp="1"/>
          </p:cNvSpPr>
          <p:nvPr>
            <p:ph type="sldNum" sz="quarter" idx="5"/>
          </p:nvPr>
        </p:nvSpPr>
        <p:spPr/>
        <p:txBody>
          <a:bodyPr/>
          <a:lstStyle/>
          <a:p>
            <a:fld id="{3F5BB3A8-F29C-E94C-A871-68E3D61F39B0}" type="slidenum">
              <a:rPr lang="en-US" smtClean="0"/>
              <a:t>2</a:t>
            </a:fld>
            <a:endParaRPr lang="en-US"/>
          </a:p>
        </p:txBody>
      </p:sp>
    </p:spTree>
    <p:extLst>
      <p:ext uri="{BB962C8B-B14F-4D97-AF65-F5344CB8AC3E}">
        <p14:creationId xmlns:p14="http://schemas.microsoft.com/office/powerpoint/2010/main" val="1813152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30213"/>
            <a:ext cx="5486400" cy="3086100"/>
          </a:xfrm>
        </p:spPr>
      </p:sp>
      <p:sp>
        <p:nvSpPr>
          <p:cNvPr id="3" name="Notes Placeholder 2"/>
          <p:cNvSpPr>
            <a:spLocks noGrp="1"/>
          </p:cNvSpPr>
          <p:nvPr>
            <p:ph type="body" idx="1"/>
          </p:nvPr>
        </p:nvSpPr>
        <p:spPr>
          <a:xfrm>
            <a:off x="154983" y="3827462"/>
            <a:ext cx="6555783" cy="5316538"/>
          </a:xfrm>
        </p:spPr>
        <p:txBody>
          <a:bodyPr/>
          <a:lstStyle/>
          <a:p>
            <a:pPr marL="171450" indent="-171450">
              <a:buFont typeface="Arial" panose="020B0604020202020204" pitchFamily="34" charset="0"/>
              <a:buChar char="•"/>
            </a:pPr>
            <a:r>
              <a:rPr lang="en-US" dirty="0">
                <a:highlight>
                  <a:srgbClr val="FFFF00"/>
                </a:highlight>
              </a:rPr>
              <a:t>“When he saw them he said to them, “Go and show yourselves to the priests” (Luke 17:14a)</a:t>
            </a:r>
            <a:br>
              <a:rPr lang="en-US" dirty="0"/>
            </a:br>
            <a:r>
              <a:rPr lang="en-US" dirty="0"/>
              <a:t>- Now some of you are probably thinking, what on earth do the priests have to do with anything? Well, I’m glad you asked. </a:t>
            </a:r>
            <a:br>
              <a:rPr lang="en-US" dirty="0"/>
            </a:br>
            <a:r>
              <a:rPr lang="en-US" dirty="0"/>
              <a:t>- This was the normal procedure when the leper was cured. </a:t>
            </a:r>
            <a:br>
              <a:rPr lang="en-US" dirty="0"/>
            </a:br>
            <a:r>
              <a:rPr lang="en-US" dirty="0">
                <a:highlight>
                  <a:srgbClr val="00FFFF"/>
                </a:highlight>
              </a:rPr>
              <a:t>- The priests acted as a kind of health inspector, and they basically just made sure that the cure had taken place, to then free them to go back into society</a:t>
            </a:r>
            <a:br>
              <a:rPr lang="en-US" dirty="0"/>
            </a:br>
            <a:r>
              <a:rPr lang="en-US" dirty="0"/>
              <a:t>- The other thing we need to notice is that prior to this Jesus had healed 2 other lepers in 2 other circumstances. </a:t>
            </a:r>
            <a:br>
              <a:rPr lang="en-US" dirty="0"/>
            </a:br>
            <a:r>
              <a:rPr lang="en-US" dirty="0"/>
              <a:t>- One of them was healed when Jesus touched the leper, an immediate healing. I mean that was unheard of, people didn’t even get close to lepers, let alone touch them</a:t>
            </a:r>
            <a:br>
              <a:rPr lang="en-US" dirty="0"/>
            </a:br>
            <a:r>
              <a:rPr lang="en-US" dirty="0">
                <a:highlight>
                  <a:srgbClr val="00FFFF"/>
                </a:highlight>
              </a:rPr>
              <a:t>- But such is the love and compassion of Jesus</a:t>
            </a:r>
            <a:br>
              <a:rPr lang="en-US" dirty="0"/>
            </a:br>
            <a:r>
              <a:rPr lang="en-US" dirty="0"/>
              <a:t>- The other time Jesus said to the leper, “Be clean”, and it was so. This time it is totally different</a:t>
            </a:r>
            <a:br>
              <a:rPr lang="en-US" dirty="0"/>
            </a:br>
            <a:r>
              <a:rPr lang="en-US" dirty="0"/>
              <a:t>- All that Jesus says is ”go and show yourself to the priests”. And the healing didn’t happen instantly, it was delayed a little</a:t>
            </a:r>
          </a:p>
          <a:p>
            <a:pPr marL="171450" indent="-171450">
              <a:buFont typeface="Arial" panose="020B0604020202020204" pitchFamily="34" charset="0"/>
              <a:buChar char="•"/>
            </a:pPr>
            <a:r>
              <a:rPr lang="en-US" dirty="0">
                <a:highlight>
                  <a:srgbClr val="FFFF00"/>
                </a:highlight>
              </a:rPr>
              <a:t>“And as they went they were cleansed” (Luke 17:14b)</a:t>
            </a:r>
            <a:br>
              <a:rPr lang="en-US" dirty="0"/>
            </a:br>
            <a:r>
              <a:rPr lang="en-US" dirty="0"/>
              <a:t>- I mean this is amazing, Jesus calls out from a distance, “Go and show yourself to the priests”, and every single on them was cleansed</a:t>
            </a:r>
            <a:br>
              <a:rPr lang="en-US" dirty="0"/>
            </a:br>
            <a:r>
              <a:rPr lang="en-US" dirty="0"/>
              <a:t>- To heal one leper would have been enough to crown a person with lifelong fame, but Jesus here heals ten</a:t>
            </a:r>
            <a:br>
              <a:rPr lang="en-US" dirty="0"/>
            </a:br>
            <a:r>
              <a:rPr lang="en-US" dirty="0">
                <a:highlight>
                  <a:srgbClr val="00FFFF"/>
                </a:highlight>
              </a:rPr>
              <a:t>- I mean it’s practically a mini hospital, and Jesus Christ, the Son of God, heals every single one of them</a:t>
            </a:r>
            <a:br>
              <a:rPr lang="en-US" dirty="0"/>
            </a:br>
            <a:r>
              <a:rPr lang="en-US" dirty="0"/>
              <a:t>- So you can imagine the commotion as they are walking to go and see the priests. </a:t>
            </a:r>
            <a:br>
              <a:rPr lang="en-US" dirty="0"/>
            </a:br>
            <a:r>
              <a:rPr lang="en-US" dirty="0"/>
              <a:t>- They are probably talking, and one of them looks at his friend and notices the sores start to clear up on his face</a:t>
            </a:r>
            <a:br>
              <a:rPr lang="en-US" dirty="0"/>
            </a:br>
            <a:r>
              <a:rPr lang="en-US" dirty="0">
                <a:highlight>
                  <a:srgbClr val="00FFFF"/>
                </a:highlight>
              </a:rPr>
              <a:t>- And perhaps another all of a sudden has all his fingers again. And another has his ear grow back</a:t>
            </a:r>
            <a:br>
              <a:rPr lang="en-US" dirty="0"/>
            </a:br>
            <a:r>
              <a:rPr lang="en-US" dirty="0"/>
              <a:t>- I mean it’s just amazing, the power of God has truly come upon these people, in such an awesome and miraculous way</a:t>
            </a:r>
          </a:p>
          <a:p>
            <a:pPr marL="171450" indent="-171450">
              <a:buFont typeface="Arial" panose="020B0604020202020204" pitchFamily="34" charset="0"/>
              <a:buChar char="•"/>
            </a:pPr>
            <a:r>
              <a:rPr lang="en-US" dirty="0">
                <a:highlight>
                  <a:srgbClr val="FFFF00"/>
                </a:highlight>
              </a:rPr>
              <a:t>Every single one of us experience God’s goodness and mercy daily in our lives</a:t>
            </a:r>
            <a:br>
              <a:rPr lang="en-US" dirty="0"/>
            </a:br>
            <a:r>
              <a:rPr lang="en-US" dirty="0"/>
              <a:t>- Okay, so maybe none of us have never had something like this happen in our lives, but all we have to do is look outside at where we live and see God’s blessing upon our lives</a:t>
            </a:r>
            <a:br>
              <a:rPr lang="en-US" dirty="0"/>
            </a:br>
            <a:r>
              <a:rPr lang="en-US" dirty="0"/>
              <a:t>- Christian or not, God still showers us with blessing</a:t>
            </a:r>
            <a:br>
              <a:rPr lang="en-US" dirty="0"/>
            </a:br>
            <a:r>
              <a:rPr lang="en-US" dirty="0">
                <a:highlight>
                  <a:srgbClr val="00FFFF"/>
                </a:highlight>
              </a:rPr>
              <a:t>- I mean blessing number one, we have coffee, we have friends, we are able to come along on Saturday’s and kick around a soccer ball and enjoy ourselves</a:t>
            </a:r>
            <a:br>
              <a:rPr lang="en-US" dirty="0"/>
            </a:br>
            <a:r>
              <a:rPr lang="en-US" dirty="0"/>
              <a:t>- We have food we can put on the table, we have a roof over our heads. God blesses us with family and kids</a:t>
            </a:r>
            <a:br>
              <a:rPr lang="en-US" dirty="0"/>
            </a:br>
            <a:r>
              <a:rPr lang="en-US" dirty="0"/>
              <a:t>- Personally, I am so thankful to God for my wife, the privilege of being a husband and father, for my 3 kids, even when they come in and wake me up much too early. </a:t>
            </a:r>
            <a:br>
              <a:rPr lang="en-US" dirty="0"/>
            </a:br>
            <a:r>
              <a:rPr lang="en-US" dirty="0">
                <a:highlight>
                  <a:srgbClr val="00FFFF"/>
                </a:highlight>
              </a:rPr>
              <a:t>- For the blessing of this church family</a:t>
            </a:r>
            <a:br>
              <a:rPr lang="en-US" dirty="0"/>
            </a:br>
            <a:r>
              <a:rPr lang="en-US" dirty="0"/>
              <a:t>- For the blessing of being president of this club, and being a pastor in this church.</a:t>
            </a:r>
            <a:br>
              <a:rPr lang="en-US" dirty="0"/>
            </a:br>
            <a:r>
              <a:rPr lang="en-US" dirty="0"/>
              <a:t>- God is so good to us, if we will but take the time to count our blessings, and see that it is God who gives abundantly in His goodness</a:t>
            </a:r>
            <a:br>
              <a:rPr lang="en-US" dirty="0"/>
            </a:br>
            <a:r>
              <a:rPr lang="en-US" dirty="0">
                <a:highlight>
                  <a:srgbClr val="00FFFF"/>
                </a:highlight>
              </a:rPr>
              <a:t>- And at the same time </a:t>
            </a:r>
            <a:r>
              <a:rPr lang="en-US" dirty="0" err="1">
                <a:highlight>
                  <a:srgbClr val="00FFFF"/>
                </a:highlight>
              </a:rPr>
              <a:t>recognise</a:t>
            </a:r>
            <a:r>
              <a:rPr lang="en-US" dirty="0">
                <a:highlight>
                  <a:srgbClr val="00FFFF"/>
                </a:highlight>
              </a:rPr>
              <a:t> that we did nothing to deserve any of this, praise and thanks belong to God alone and it should never cease to be on our lips</a:t>
            </a:r>
            <a:br>
              <a:rPr lang="en-US" dirty="0"/>
            </a:br>
            <a:r>
              <a:rPr lang="en-US" dirty="0"/>
              <a:t>- But there is a blessing, a mercy, a kindness that far exceeds any of these, which can only be found in the person of Jesus Christ</a:t>
            </a:r>
          </a:p>
        </p:txBody>
      </p:sp>
      <p:sp>
        <p:nvSpPr>
          <p:cNvPr id="4" name="Slide Number Placeholder 3"/>
          <p:cNvSpPr>
            <a:spLocks noGrp="1"/>
          </p:cNvSpPr>
          <p:nvPr>
            <p:ph type="sldNum" sz="quarter" idx="5"/>
          </p:nvPr>
        </p:nvSpPr>
        <p:spPr/>
        <p:txBody>
          <a:bodyPr/>
          <a:lstStyle/>
          <a:p>
            <a:fld id="{3F5BB3A8-F29C-E94C-A871-68E3D61F39B0}" type="slidenum">
              <a:rPr lang="en-US" smtClean="0"/>
              <a:t>3</a:t>
            </a:fld>
            <a:endParaRPr lang="en-US" dirty="0"/>
          </a:p>
        </p:txBody>
      </p:sp>
    </p:spTree>
    <p:extLst>
      <p:ext uri="{BB962C8B-B14F-4D97-AF65-F5344CB8AC3E}">
        <p14:creationId xmlns:p14="http://schemas.microsoft.com/office/powerpoint/2010/main" val="1065790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352425"/>
            <a:ext cx="5486400" cy="3086100"/>
          </a:xfrm>
        </p:spPr>
      </p:sp>
      <p:sp>
        <p:nvSpPr>
          <p:cNvPr id="3" name="Notes Placeholder 2"/>
          <p:cNvSpPr>
            <a:spLocks noGrp="1"/>
          </p:cNvSpPr>
          <p:nvPr>
            <p:ph type="body" idx="1"/>
          </p:nvPr>
        </p:nvSpPr>
        <p:spPr>
          <a:xfrm>
            <a:off x="201344" y="3656631"/>
            <a:ext cx="6509288" cy="5134944"/>
          </a:xfrm>
        </p:spPr>
        <p:txBody>
          <a:bodyPr/>
          <a:lstStyle/>
          <a:p>
            <a:pPr marL="171450" indent="-171450">
              <a:buFont typeface="Arial" panose="020B0604020202020204" pitchFamily="34" charset="0"/>
              <a:buChar char="•"/>
            </a:pPr>
            <a:r>
              <a:rPr lang="en-US" dirty="0">
                <a:highlight>
                  <a:srgbClr val="FFFF00"/>
                </a:highlight>
              </a:rPr>
              <a:t>“Then one of them, when he saw that he was healed, </a:t>
            </a:r>
            <a:r>
              <a:rPr lang="en-US" u="sng" dirty="0">
                <a:highlight>
                  <a:srgbClr val="FFFF00"/>
                </a:highlight>
              </a:rPr>
              <a:t>turned back</a:t>
            </a:r>
            <a:r>
              <a:rPr lang="en-US" dirty="0">
                <a:highlight>
                  <a:srgbClr val="FFFF00"/>
                </a:highlight>
              </a:rPr>
              <a:t>” (Luke 17:15)</a:t>
            </a:r>
            <a:br>
              <a:rPr lang="en-US" dirty="0"/>
            </a:br>
            <a:r>
              <a:rPr lang="en-US" dirty="0"/>
              <a:t>- I mean you can imagine the excitement, they would all have a sense of excitement and gratitude.</a:t>
            </a:r>
            <a:br>
              <a:rPr lang="en-US" dirty="0"/>
            </a:br>
            <a:r>
              <a:rPr lang="en-US" dirty="0"/>
              <a:t>- But it is one thing to feel grateful, it is another to show it, and only one turned back to show it</a:t>
            </a:r>
            <a:br>
              <a:rPr lang="en-US" dirty="0"/>
            </a:br>
            <a:r>
              <a:rPr lang="en-US" dirty="0">
                <a:highlight>
                  <a:srgbClr val="00FFFF"/>
                </a:highlight>
              </a:rPr>
              <a:t>- The other 9 couldn’t wait to go and see the priests, and who can blame them in a sense</a:t>
            </a:r>
            <a:br>
              <a:rPr lang="en-US" dirty="0"/>
            </a:br>
            <a:r>
              <a:rPr lang="en-US" dirty="0"/>
              <a:t>- Because upon the priests declaring them clean they could return to embrace their wives, their families, they could return to society</a:t>
            </a:r>
            <a:br>
              <a:rPr lang="en-US" dirty="0"/>
            </a:br>
            <a:r>
              <a:rPr lang="en-US" dirty="0"/>
              <a:t>- Not as lepers, but just as normal members of society</a:t>
            </a:r>
            <a:br>
              <a:rPr lang="en-US" dirty="0"/>
            </a:br>
            <a:r>
              <a:rPr lang="en-US" dirty="0">
                <a:highlight>
                  <a:srgbClr val="00FFFF"/>
                </a:highlight>
              </a:rPr>
              <a:t>- But one leper thought, </a:t>
            </a:r>
            <a:r>
              <a:rPr lang="en-US" b="1" dirty="0">
                <a:highlight>
                  <a:srgbClr val="00FFFF"/>
                </a:highlight>
              </a:rPr>
              <a:t>“we’ve got all day to see the priests, first we have to go back and see Jesus</a:t>
            </a:r>
            <a:br>
              <a:rPr lang="en-US" b="1" dirty="0"/>
            </a:br>
            <a:r>
              <a:rPr lang="en-US" b="1" dirty="0"/>
              <a:t>- He’s the one that healed us, he’s the one we called upon, and apart from him we are still outcasts, still nobodies, doesn’t he deserve us turning back”</a:t>
            </a:r>
            <a:endParaRPr lang="en-US" dirty="0"/>
          </a:p>
          <a:p>
            <a:pPr marL="171450" indent="-171450">
              <a:buFont typeface="Arial" panose="020B0604020202020204" pitchFamily="34" charset="0"/>
              <a:buChar char="•"/>
            </a:pPr>
            <a:r>
              <a:rPr lang="en-US" dirty="0">
                <a:highlight>
                  <a:srgbClr val="FFFF00"/>
                </a:highlight>
              </a:rPr>
              <a:t>The one was not content with the gift of healing, he wanted to know the gift-giver</a:t>
            </a:r>
            <a:br>
              <a:rPr lang="en-US" dirty="0"/>
            </a:br>
            <a:r>
              <a:rPr lang="en-US" dirty="0"/>
              <a:t>- Being free of leprosy was not enough. This leper had seen something of God in Jesus. </a:t>
            </a:r>
            <a:br>
              <a:rPr lang="en-US" dirty="0"/>
            </a:br>
            <a:r>
              <a:rPr lang="en-US" dirty="0"/>
              <a:t>- He </a:t>
            </a:r>
            <a:r>
              <a:rPr lang="en-US" dirty="0" err="1"/>
              <a:t>recognises</a:t>
            </a:r>
            <a:r>
              <a:rPr lang="en-US" dirty="0"/>
              <a:t> that only God Almighty could do a work like this. He </a:t>
            </a:r>
            <a:r>
              <a:rPr lang="en-US" dirty="0" err="1"/>
              <a:t>recognises</a:t>
            </a:r>
            <a:r>
              <a:rPr lang="en-US" dirty="0"/>
              <a:t> that Jesus must really be the Son of God</a:t>
            </a:r>
            <a:br>
              <a:rPr lang="en-US" dirty="0"/>
            </a:br>
            <a:r>
              <a:rPr lang="en-US" dirty="0">
                <a:highlight>
                  <a:srgbClr val="00FFFF"/>
                </a:highlight>
              </a:rPr>
              <a:t>- For who else could say, “Go and show yourselves to the priests” and heal a whole group of lepers</a:t>
            </a:r>
            <a:br>
              <a:rPr lang="en-US" dirty="0"/>
            </a:br>
            <a:r>
              <a:rPr lang="en-US" dirty="0"/>
              <a:t>- This leper wants to say to Jesus, you are everything to me, you are more than this healing, and so he returns…</a:t>
            </a:r>
          </a:p>
          <a:p>
            <a:pPr marL="171450" indent="-171450">
              <a:buFont typeface="Arial" panose="020B0604020202020204" pitchFamily="34" charset="0"/>
              <a:buChar char="•"/>
            </a:pPr>
            <a:r>
              <a:rPr lang="en-US" dirty="0">
                <a:highlight>
                  <a:srgbClr val="FFFF00"/>
                </a:highlight>
              </a:rPr>
              <a:t>“praising God with a loud voice; and he fell on his face at Jesus feet” (Luke 17:15-16)</a:t>
            </a:r>
            <a:br>
              <a:rPr lang="en-US" dirty="0"/>
            </a:br>
            <a:r>
              <a:rPr lang="en-US" dirty="0"/>
              <a:t>- 10 lepers began calling out for Jesus to have mercy. 10 lepers began with a loud prayer to Jesus</a:t>
            </a:r>
            <a:br>
              <a:rPr lang="en-US" dirty="0"/>
            </a:br>
            <a:r>
              <a:rPr lang="en-US" dirty="0"/>
              <a:t>- Only 1 leper praises God with a loud voice. What’s the difference between the one leper and the other 9?</a:t>
            </a:r>
            <a:br>
              <a:rPr lang="en-US" dirty="0"/>
            </a:br>
            <a:r>
              <a:rPr lang="en-US" dirty="0">
                <a:highlight>
                  <a:srgbClr val="00FFFF"/>
                </a:highlight>
              </a:rPr>
              <a:t>- This one leper saw himself for what he was. He was an outcast, he had been rejected from his own town, no one even dared come close to him</a:t>
            </a:r>
            <a:br>
              <a:rPr lang="en-US" dirty="0"/>
            </a:br>
            <a:r>
              <a:rPr lang="en-US" dirty="0"/>
              <a:t>- He knew he wasn’t deserving of anything, and yet having come to the end of himself he called out to Jesus</a:t>
            </a:r>
            <a:br>
              <a:rPr lang="en-US" dirty="0"/>
            </a:br>
            <a:r>
              <a:rPr lang="en-US" dirty="0"/>
              <a:t>- And Jesus in his mercy, and in his love completely healed this man of his physical disease</a:t>
            </a:r>
            <a:br>
              <a:rPr lang="en-US" dirty="0"/>
            </a:br>
            <a:r>
              <a:rPr lang="en-US" dirty="0"/>
              <a:t>- What he is effectively saying, “I was nothing, but because of the grace of Jesus, I have been given new life”</a:t>
            </a:r>
            <a:br>
              <a:rPr lang="en-US" dirty="0"/>
            </a:br>
            <a:r>
              <a:rPr lang="en-US" dirty="0">
                <a:highlight>
                  <a:srgbClr val="00FFFF"/>
                </a:highlight>
              </a:rPr>
              <a:t>- When we see that in our own lives, that we are sinners, that we are nothing and yet God still showers us with blessing after blessing</a:t>
            </a:r>
            <a:br>
              <a:rPr lang="en-US" dirty="0"/>
            </a:br>
            <a:r>
              <a:rPr lang="en-US" dirty="0"/>
              <a:t>- How can we do anything but be like this leper, not being satisfied with the blessings, the gifts, but being in desperate need to know the gift-giver Himself and praise God with a loud voice, falling on our faces at Jesus’ feet?</a:t>
            </a:r>
          </a:p>
        </p:txBody>
      </p:sp>
      <p:sp>
        <p:nvSpPr>
          <p:cNvPr id="4" name="Slide Number Placeholder 3"/>
          <p:cNvSpPr>
            <a:spLocks noGrp="1"/>
          </p:cNvSpPr>
          <p:nvPr>
            <p:ph type="sldNum" sz="quarter" idx="5"/>
          </p:nvPr>
        </p:nvSpPr>
        <p:spPr/>
        <p:txBody>
          <a:bodyPr/>
          <a:lstStyle/>
          <a:p>
            <a:fld id="{3F5BB3A8-F29C-E94C-A871-68E3D61F39B0}" type="slidenum">
              <a:rPr lang="en-US" smtClean="0"/>
              <a:t>4</a:t>
            </a:fld>
            <a:endParaRPr lang="en-US"/>
          </a:p>
        </p:txBody>
      </p:sp>
    </p:spTree>
    <p:extLst>
      <p:ext uri="{BB962C8B-B14F-4D97-AF65-F5344CB8AC3E}">
        <p14:creationId xmlns:p14="http://schemas.microsoft.com/office/powerpoint/2010/main" val="3479160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44475"/>
            <a:ext cx="5486400" cy="3086100"/>
          </a:xfrm>
        </p:spPr>
      </p:sp>
      <p:sp>
        <p:nvSpPr>
          <p:cNvPr id="3" name="Notes Placeholder 2"/>
          <p:cNvSpPr>
            <a:spLocks noGrp="1"/>
          </p:cNvSpPr>
          <p:nvPr>
            <p:ph type="body" idx="1"/>
          </p:nvPr>
        </p:nvSpPr>
        <p:spPr>
          <a:xfrm>
            <a:off x="232475" y="3548142"/>
            <a:ext cx="6447293" cy="5595858"/>
          </a:xfrm>
        </p:spPr>
        <p:txBody>
          <a:bodyPr/>
          <a:lstStyle/>
          <a:p>
            <a:pPr marL="171450" indent="-171450">
              <a:buFont typeface="Arial" panose="020B0604020202020204" pitchFamily="34" charset="0"/>
              <a:buChar char="•"/>
            </a:pPr>
            <a:r>
              <a:rPr lang="en-US" dirty="0">
                <a:highlight>
                  <a:srgbClr val="FFFF00"/>
                </a:highlight>
              </a:rPr>
              <a:t>“Giving him thanks” (Luke 17:16b)</a:t>
            </a:r>
            <a:br>
              <a:rPr lang="en-US" dirty="0">
                <a:highlight>
                  <a:srgbClr val="FFFF00"/>
                </a:highlight>
              </a:rPr>
            </a:br>
            <a:r>
              <a:rPr lang="en-US" dirty="0"/>
              <a:t>- He gives all the praise, all the </a:t>
            </a:r>
            <a:r>
              <a:rPr lang="en-US" dirty="0" err="1"/>
              <a:t>honour</a:t>
            </a:r>
            <a:r>
              <a:rPr lang="en-US" dirty="0"/>
              <a:t>, all the thanks to Jesus because he understands that in his own strength, he could never have healed himself</a:t>
            </a:r>
            <a:br>
              <a:rPr lang="en-US" dirty="0"/>
            </a:br>
            <a:r>
              <a:rPr lang="en-US" dirty="0"/>
              <a:t>- But Jesus being so rich in love and mercy, saw fit to heal these unworthy lepers</a:t>
            </a:r>
            <a:br>
              <a:rPr lang="en-US" dirty="0"/>
            </a:br>
            <a:r>
              <a:rPr lang="en-US" dirty="0"/>
              <a:t>- As a Christian this is where we ought to want to spend all the days of our lives, at the feet of Jesus, giving him thanks</a:t>
            </a:r>
          </a:p>
          <a:p>
            <a:pPr marL="171450" indent="-171450">
              <a:buFont typeface="Arial" panose="020B0604020202020204" pitchFamily="34" charset="0"/>
              <a:buChar char="•"/>
            </a:pPr>
            <a:r>
              <a:rPr lang="en-US" dirty="0">
                <a:highlight>
                  <a:srgbClr val="FFFF00"/>
                </a:highlight>
              </a:rPr>
              <a:t>“Now he was a Samaritan” (Luke 17:16c)</a:t>
            </a:r>
            <a:br>
              <a:rPr lang="en-US" dirty="0"/>
            </a:br>
            <a:r>
              <a:rPr lang="en-US" dirty="0"/>
              <a:t>- Samaritan’s were despised by the Jews. And we must remember that Jesus was a Jew, he was supposed to hate this man</a:t>
            </a:r>
            <a:br>
              <a:rPr lang="en-US" dirty="0"/>
            </a:br>
            <a:r>
              <a:rPr lang="en-US" dirty="0"/>
              <a:t>- But Jesus doesn’t play </a:t>
            </a:r>
            <a:r>
              <a:rPr lang="en-US" dirty="0" err="1"/>
              <a:t>favourites</a:t>
            </a:r>
            <a:r>
              <a:rPr lang="en-US" dirty="0"/>
              <a:t>.  Jesus invites all</a:t>
            </a:r>
            <a:br>
              <a:rPr lang="en-US" dirty="0"/>
            </a:br>
            <a:r>
              <a:rPr lang="en-US" dirty="0">
                <a:highlight>
                  <a:srgbClr val="00FFFF"/>
                </a:highlight>
              </a:rPr>
              <a:t>- This one man was a leper, strike 1, a Samaritan, strike 2, a social outcast, strike 3</a:t>
            </a:r>
            <a:br>
              <a:rPr lang="en-US" dirty="0"/>
            </a:br>
            <a:r>
              <a:rPr lang="en-US" dirty="0"/>
              <a:t>- And yet God’s grace and goodness were far greater than all of these</a:t>
            </a:r>
          </a:p>
          <a:p>
            <a:pPr marL="171450" indent="-171450">
              <a:buFont typeface="Arial" panose="020B0604020202020204" pitchFamily="34" charset="0"/>
              <a:buChar char="•"/>
            </a:pPr>
            <a:r>
              <a:rPr lang="en-US" dirty="0">
                <a:highlight>
                  <a:srgbClr val="FFFF00"/>
                </a:highlight>
              </a:rPr>
              <a:t>This Samaritan leper was exposed to the goodness and grace of God, and it changed his life forever</a:t>
            </a:r>
            <a:br>
              <a:rPr lang="en-US" dirty="0"/>
            </a:br>
            <a:r>
              <a:rPr lang="en-US" dirty="0"/>
              <a:t>- The standard of God is perfection, we were created for relationship with God, but we have all sinned and fall short of that standard, and so we could no longer be in relationship with God</a:t>
            </a:r>
            <a:br>
              <a:rPr lang="en-US" dirty="0"/>
            </a:br>
            <a:r>
              <a:rPr lang="en-US" dirty="0"/>
              <a:t>- None of us have anything to offer God that He doesn’t already have</a:t>
            </a:r>
            <a:br>
              <a:rPr lang="en-US" dirty="0"/>
            </a:br>
            <a:r>
              <a:rPr lang="en-US" dirty="0">
                <a:highlight>
                  <a:srgbClr val="00FFFF"/>
                </a:highlight>
              </a:rPr>
              <a:t>- But here’s the good news, here’s the gospel. The perfection that God asks of us, he gives us in Jesus Christ</a:t>
            </a:r>
            <a:br>
              <a:rPr lang="en-US" dirty="0"/>
            </a:br>
            <a:r>
              <a:rPr lang="en-US" dirty="0"/>
              <a:t>- Jesus Christ came and lived the perfect life on our behalf, and died taking on all the sins, all the wrong things we have ever done, and they are placed on him upon the cross</a:t>
            </a:r>
            <a:br>
              <a:rPr lang="en-US" dirty="0"/>
            </a:br>
            <a:r>
              <a:rPr lang="en-US" dirty="0"/>
              <a:t>- That should have been us because the consequences for our wrong doings was death</a:t>
            </a:r>
            <a:br>
              <a:rPr lang="en-US" dirty="0"/>
            </a:br>
            <a:r>
              <a:rPr lang="en-US" dirty="0">
                <a:highlight>
                  <a:srgbClr val="00FFFF"/>
                </a:highlight>
              </a:rPr>
              <a:t>- But Jesus died for us, and yet doesn’t stay dead, because on the third day he rises again, so that all who would believe in him may now enter into a relationship with him, both now and forever</a:t>
            </a:r>
            <a:br>
              <a:rPr lang="en-US" dirty="0"/>
            </a:br>
            <a:r>
              <a:rPr lang="en-US" dirty="0"/>
              <a:t>- God didn’t lower His standard, you see Jesus was the perfect sacrifice and he takes the sin of all who will believe, and gives us his perfection</a:t>
            </a:r>
            <a:br>
              <a:rPr lang="en-US" dirty="0"/>
            </a:br>
            <a:r>
              <a:rPr lang="en-US" dirty="0"/>
              <a:t>- Not that we are now perfect, but God looks at us through Jesus, and sees us as though we were perfect, because Jesus is perfect, and we are now called children of God</a:t>
            </a:r>
            <a:br>
              <a:rPr lang="en-US" dirty="0"/>
            </a:br>
            <a:r>
              <a:rPr lang="en-US" dirty="0">
                <a:highlight>
                  <a:srgbClr val="00FFFF"/>
                </a:highlight>
              </a:rPr>
              <a:t>- And so the Christian is no longer an outcast, no longer a reject, but welcomed into God’s Kingdom, and warmly embraced by our heavenly Father</a:t>
            </a:r>
            <a:r>
              <a:rPr lang="en-US" dirty="0"/>
              <a:t>. </a:t>
            </a:r>
            <a:br>
              <a:rPr lang="en-US" dirty="0"/>
            </a:br>
            <a:r>
              <a:rPr lang="en-US" dirty="0"/>
              <a:t>- Not because of what we have done, for the only thing we contribute to the gospel is our sin, but because of what Jesus has done</a:t>
            </a:r>
            <a:br>
              <a:rPr lang="en-US" dirty="0"/>
            </a:br>
            <a:r>
              <a:rPr lang="en-US" dirty="0"/>
              <a:t>- That kind of love, and goodness, and grace ought to change our lives forever</a:t>
            </a:r>
            <a:br>
              <a:rPr lang="en-US" dirty="0"/>
            </a:br>
            <a:r>
              <a:rPr lang="en-US" dirty="0"/>
              <a:t>- This why the gospel is called good news, and this is the blessing that far outweighs them all.</a:t>
            </a:r>
          </a:p>
        </p:txBody>
      </p:sp>
      <p:sp>
        <p:nvSpPr>
          <p:cNvPr id="4" name="Slide Number Placeholder 3"/>
          <p:cNvSpPr>
            <a:spLocks noGrp="1"/>
          </p:cNvSpPr>
          <p:nvPr>
            <p:ph type="sldNum" sz="quarter" idx="5"/>
          </p:nvPr>
        </p:nvSpPr>
        <p:spPr/>
        <p:txBody>
          <a:bodyPr/>
          <a:lstStyle/>
          <a:p>
            <a:fld id="{3F5BB3A8-F29C-E94C-A871-68E3D61F39B0}" type="slidenum">
              <a:rPr lang="en-US" smtClean="0"/>
              <a:t>5</a:t>
            </a:fld>
            <a:endParaRPr lang="en-US" dirty="0"/>
          </a:p>
        </p:txBody>
      </p:sp>
    </p:spTree>
    <p:extLst>
      <p:ext uri="{BB962C8B-B14F-4D97-AF65-F5344CB8AC3E}">
        <p14:creationId xmlns:p14="http://schemas.microsoft.com/office/powerpoint/2010/main" val="1967299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6388"/>
            <a:ext cx="5486400" cy="3086100"/>
          </a:xfrm>
        </p:spPr>
      </p:sp>
      <p:sp>
        <p:nvSpPr>
          <p:cNvPr id="3" name="Notes Placeholder 2"/>
          <p:cNvSpPr>
            <a:spLocks noGrp="1"/>
          </p:cNvSpPr>
          <p:nvPr>
            <p:ph type="body" idx="1"/>
          </p:nvPr>
        </p:nvSpPr>
        <p:spPr>
          <a:xfrm>
            <a:off x="189855" y="3625634"/>
            <a:ext cx="6478290" cy="5211977"/>
          </a:xfrm>
        </p:spPr>
        <p:txBody>
          <a:bodyPr/>
          <a:lstStyle/>
          <a:p>
            <a:pPr marL="171450" indent="-171450">
              <a:buFont typeface="Arial" panose="020B0604020202020204" pitchFamily="34" charset="0"/>
              <a:buChar char="•"/>
            </a:pPr>
            <a:r>
              <a:rPr lang="en-US" dirty="0">
                <a:highlight>
                  <a:srgbClr val="FFFF00"/>
                </a:highlight>
              </a:rPr>
              <a:t>“Then Jesus answered, “Were not ten cleansed? Where are the nine?” (Luke 17:17)</a:t>
            </a:r>
            <a:br>
              <a:rPr lang="en-US" dirty="0"/>
            </a:br>
            <a:r>
              <a:rPr lang="en-US" dirty="0"/>
              <a:t>- These 9 have miraculous faith. They believed that Jesus had the power to heal them of their leprosy</a:t>
            </a:r>
            <a:br>
              <a:rPr lang="en-US" dirty="0"/>
            </a:br>
            <a:r>
              <a:rPr lang="en-US" dirty="0"/>
              <a:t>- They believed he was a miracle worker, but they did not believe he truly was the Son of God,</a:t>
            </a:r>
            <a:br>
              <a:rPr lang="en-US" dirty="0"/>
            </a:br>
            <a:r>
              <a:rPr lang="en-US" dirty="0">
                <a:highlight>
                  <a:srgbClr val="00FFFF"/>
                </a:highlight>
              </a:rPr>
              <a:t>- That Jesus was the </a:t>
            </a:r>
            <a:r>
              <a:rPr lang="en-US" dirty="0" err="1">
                <a:highlight>
                  <a:srgbClr val="00FFFF"/>
                </a:highlight>
              </a:rPr>
              <a:t>Saviour</a:t>
            </a:r>
            <a:r>
              <a:rPr lang="en-US" dirty="0">
                <a:highlight>
                  <a:srgbClr val="00FFFF"/>
                </a:highlight>
              </a:rPr>
              <a:t>, that he was their only hope for not only being physically healed but being cured of their sin, they did not believe these things</a:t>
            </a:r>
            <a:br>
              <a:rPr lang="en-US" dirty="0"/>
            </a:br>
            <a:r>
              <a:rPr lang="en-US" dirty="0"/>
              <a:t>- The 9 were happy, they were thankful that they were healed, but not enough to turn back. </a:t>
            </a:r>
            <a:br>
              <a:rPr lang="en-US" dirty="0"/>
            </a:br>
            <a:r>
              <a:rPr lang="en-US" dirty="0"/>
              <a:t>- They wanted to get back to their families, and turning back to Jesus would take time</a:t>
            </a:r>
            <a:br>
              <a:rPr lang="en-US" dirty="0"/>
            </a:br>
            <a:r>
              <a:rPr lang="en-US" dirty="0">
                <a:highlight>
                  <a:srgbClr val="00FFFF"/>
                </a:highlight>
              </a:rPr>
              <a:t>- Committing their lives to Jesus would require sacrifice in their life</a:t>
            </a:r>
            <a:br>
              <a:rPr lang="en-US" dirty="0"/>
            </a:br>
            <a:r>
              <a:rPr lang="en-US" dirty="0"/>
              <a:t>- And many of us today are thankful for many of the blessings that God gives us, but not enough to turn back to Jesus, not enough be followers of Jesus</a:t>
            </a:r>
            <a:br>
              <a:rPr lang="en-US" dirty="0"/>
            </a:br>
            <a:r>
              <a:rPr lang="en-US" dirty="0"/>
              <a:t>- But the one leper who returned, Jesus looked at him…</a:t>
            </a:r>
          </a:p>
          <a:p>
            <a:pPr marL="171450" indent="-171450">
              <a:buFont typeface="Arial" panose="020B0604020202020204" pitchFamily="34" charset="0"/>
              <a:buChar char="•"/>
            </a:pPr>
            <a:r>
              <a:rPr lang="en-US" dirty="0">
                <a:highlight>
                  <a:srgbClr val="FFFF00"/>
                </a:highlight>
              </a:rPr>
              <a:t>“And he said to him, “Rise and go your way, your faith has made you well.” (Luke 17:19)</a:t>
            </a:r>
            <a:br>
              <a:rPr lang="en-US" dirty="0"/>
            </a:br>
            <a:r>
              <a:rPr lang="en-US" dirty="0"/>
              <a:t>- In the original language, the word here for ‘</a:t>
            </a:r>
            <a:r>
              <a:rPr lang="en-US" b="1" dirty="0"/>
              <a:t>well’ </a:t>
            </a:r>
            <a:r>
              <a:rPr lang="en-US" dirty="0"/>
              <a:t>means to be made whole</a:t>
            </a:r>
            <a:br>
              <a:rPr lang="en-US" dirty="0"/>
            </a:br>
            <a:r>
              <a:rPr lang="en-US" dirty="0"/>
              <a:t>- And so not only has he been made well in body but also in soul</a:t>
            </a:r>
            <a:br>
              <a:rPr lang="en-US" dirty="0"/>
            </a:br>
            <a:r>
              <a:rPr lang="en-US" dirty="0">
                <a:highlight>
                  <a:srgbClr val="00FFFF"/>
                </a:highlight>
              </a:rPr>
              <a:t>- In Christ he has been healed and he has been made right with God and adopted into the family of God</a:t>
            </a:r>
            <a:br>
              <a:rPr lang="en-US" dirty="0"/>
            </a:br>
            <a:r>
              <a:rPr lang="en-US" dirty="0"/>
              <a:t>- Once broken, an outcast, with no family, but now made whole and declared a child of God</a:t>
            </a:r>
          </a:p>
          <a:p>
            <a:pPr marL="171450" indent="-171450">
              <a:buFont typeface="Arial" panose="020B0604020202020204" pitchFamily="34" charset="0"/>
              <a:buChar char="•"/>
            </a:pPr>
            <a:r>
              <a:rPr lang="en-US" dirty="0">
                <a:highlight>
                  <a:srgbClr val="FFFF00"/>
                </a:highlight>
              </a:rPr>
              <a:t>Jesus Christ himself is the greatest blessing</a:t>
            </a:r>
            <a:br>
              <a:rPr lang="en-US" dirty="0"/>
            </a:br>
            <a:r>
              <a:rPr lang="en-US" dirty="0"/>
              <a:t>- In Christ we find all that we need. Yes turning back to Jesus will require sacrifice, following Jesus will completely change your life as you know it</a:t>
            </a:r>
            <a:br>
              <a:rPr lang="en-US" dirty="0"/>
            </a:br>
            <a:r>
              <a:rPr lang="en-US" dirty="0"/>
              <a:t>- But there is no greater blessing, because not only are we saved from our sins, healed, made well by trusting completely in Jesus Christ</a:t>
            </a:r>
            <a:br>
              <a:rPr lang="en-US" dirty="0"/>
            </a:br>
            <a:r>
              <a:rPr lang="en-US" dirty="0">
                <a:highlight>
                  <a:srgbClr val="00FFFF"/>
                </a:highlight>
              </a:rPr>
              <a:t>- But every child of God, who has been saved by believing in Jesus Christ, is given the Holy Spirit</a:t>
            </a:r>
            <a:br>
              <a:rPr lang="en-US" dirty="0"/>
            </a:br>
            <a:r>
              <a:rPr lang="en-US" dirty="0"/>
              <a:t>- And so God goes with us all the days of our lives, making us more and more like Jesus</a:t>
            </a:r>
            <a:br>
              <a:rPr lang="en-US" dirty="0"/>
            </a:br>
            <a:r>
              <a:rPr lang="en-US" dirty="0"/>
              <a:t>- Jesus Christ is the greatest blessing</a:t>
            </a:r>
          </a:p>
        </p:txBody>
      </p:sp>
      <p:sp>
        <p:nvSpPr>
          <p:cNvPr id="4" name="Slide Number Placeholder 3"/>
          <p:cNvSpPr>
            <a:spLocks noGrp="1"/>
          </p:cNvSpPr>
          <p:nvPr>
            <p:ph type="sldNum" sz="quarter" idx="5"/>
          </p:nvPr>
        </p:nvSpPr>
        <p:spPr/>
        <p:txBody>
          <a:bodyPr/>
          <a:lstStyle/>
          <a:p>
            <a:fld id="{3F5BB3A8-F29C-E94C-A871-68E3D61F39B0}" type="slidenum">
              <a:rPr lang="en-US" smtClean="0"/>
              <a:t>6</a:t>
            </a:fld>
            <a:endParaRPr lang="en-US"/>
          </a:p>
        </p:txBody>
      </p:sp>
    </p:spTree>
    <p:extLst>
      <p:ext uri="{BB962C8B-B14F-4D97-AF65-F5344CB8AC3E}">
        <p14:creationId xmlns:p14="http://schemas.microsoft.com/office/powerpoint/2010/main" val="1756908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52425"/>
            <a:ext cx="5486400" cy="3086100"/>
          </a:xfrm>
        </p:spPr>
      </p:sp>
      <p:sp>
        <p:nvSpPr>
          <p:cNvPr id="3" name="Notes Placeholder 2"/>
          <p:cNvSpPr>
            <a:spLocks noGrp="1"/>
          </p:cNvSpPr>
          <p:nvPr>
            <p:ph type="body" idx="1"/>
          </p:nvPr>
        </p:nvSpPr>
        <p:spPr>
          <a:xfrm>
            <a:off x="166607" y="3641132"/>
            <a:ext cx="6524786" cy="5502867"/>
          </a:xfrm>
        </p:spPr>
        <p:txBody>
          <a:bodyPr/>
          <a:lstStyle/>
          <a:p>
            <a:pPr marL="171450" indent="-171450">
              <a:buFont typeface="Arial" panose="020B0604020202020204" pitchFamily="34" charset="0"/>
              <a:buChar char="•"/>
            </a:pPr>
            <a:r>
              <a:rPr lang="en-US" dirty="0">
                <a:highlight>
                  <a:srgbClr val="FFFF00"/>
                </a:highlight>
              </a:rPr>
              <a:t>Happens when we understand who we are</a:t>
            </a:r>
            <a:br>
              <a:rPr lang="en-US" dirty="0"/>
            </a:br>
            <a:r>
              <a:rPr lang="en-US" dirty="0"/>
              <a:t>- If you think you deserve things, you’re not thankful when you get them</a:t>
            </a:r>
            <a:br>
              <a:rPr lang="en-US" dirty="0"/>
            </a:br>
            <a:r>
              <a:rPr lang="en-US" dirty="0"/>
              <a:t>- Imagine your husband or wife buys you that one gift you have been wanting your whole life, and they go to give it to you</a:t>
            </a:r>
            <a:br>
              <a:rPr lang="en-US" dirty="0"/>
            </a:br>
            <a:r>
              <a:rPr lang="en-US" dirty="0">
                <a:highlight>
                  <a:srgbClr val="00FFFF"/>
                </a:highlight>
              </a:rPr>
              <a:t>- And you respond with, “It’s about time, I thought I would get that years ago”, I mean that’s entitlement at it’s finest</a:t>
            </a:r>
            <a:br>
              <a:rPr lang="en-US" dirty="0"/>
            </a:br>
            <a:r>
              <a:rPr lang="en-US" dirty="0"/>
              <a:t>- We are only truly thankful for anything in life when we are humble enough to see what we deserve. </a:t>
            </a:r>
            <a:br>
              <a:rPr lang="en-US" dirty="0"/>
            </a:br>
            <a:r>
              <a:rPr lang="en-US" dirty="0"/>
              <a:t>- True thankfulness to God begins and will only occur when we see that because of our sin we deserve nothing</a:t>
            </a:r>
          </a:p>
          <a:p>
            <a:pPr marL="171450" indent="-171450">
              <a:buFont typeface="Arial" panose="020B0604020202020204" pitchFamily="34" charset="0"/>
              <a:buChar char="•"/>
            </a:pPr>
            <a:r>
              <a:rPr lang="en-US" dirty="0">
                <a:highlight>
                  <a:srgbClr val="FFFF00"/>
                </a:highlight>
              </a:rPr>
              <a:t>Happens when we understand what has been freely offered to us</a:t>
            </a:r>
            <a:br>
              <a:rPr lang="en-US" dirty="0"/>
            </a:br>
            <a:r>
              <a:rPr lang="en-US" dirty="0"/>
              <a:t>- Romans 6 tells us that the free gift of God is eternal life</a:t>
            </a:r>
            <a:br>
              <a:rPr lang="en-US" dirty="0"/>
            </a:br>
            <a:r>
              <a:rPr lang="en-US" dirty="0"/>
              <a:t>- God’s love goes so deep, and his goodness is so wide, and his grace is so high, that He would not even spare His own Son</a:t>
            </a:r>
            <a:br>
              <a:rPr lang="en-US" dirty="0"/>
            </a:br>
            <a:r>
              <a:rPr lang="en-US" dirty="0">
                <a:highlight>
                  <a:srgbClr val="00FFFF"/>
                </a:highlight>
              </a:rPr>
              <a:t>- While we were still enemies, and still shaking our fists at God, God sent Jesus to come and die for you</a:t>
            </a:r>
            <a:br>
              <a:rPr lang="en-US" dirty="0"/>
            </a:br>
            <a:r>
              <a:rPr lang="en-US" dirty="0"/>
              <a:t>- Jesus is what has been freely offered to us</a:t>
            </a:r>
          </a:p>
          <a:p>
            <a:pPr marL="171450" indent="-171450">
              <a:buFont typeface="Arial" panose="020B0604020202020204" pitchFamily="34" charset="0"/>
              <a:buChar char="•"/>
            </a:pPr>
            <a:r>
              <a:rPr lang="en-US" dirty="0">
                <a:highlight>
                  <a:srgbClr val="FFFF00"/>
                </a:highlight>
              </a:rPr>
              <a:t>Happens when we understand what happens as a result of believing in Jesus Christ</a:t>
            </a:r>
            <a:br>
              <a:rPr lang="en-US" dirty="0"/>
            </a:br>
            <a:r>
              <a:rPr lang="en-US" dirty="0"/>
              <a:t>- And so when we see that we deserve nothing because of our sin, and yet see how great God’s love and grace is to us, and we see that in Jesus our sins are paid for</a:t>
            </a:r>
            <a:br>
              <a:rPr lang="en-US" dirty="0"/>
            </a:br>
            <a:r>
              <a:rPr lang="en-US" dirty="0"/>
              <a:t>- And we place our faith in Jesus, and we surrender our whole lives to him</a:t>
            </a:r>
            <a:br>
              <a:rPr lang="en-US" dirty="0"/>
            </a:br>
            <a:r>
              <a:rPr lang="en-US" dirty="0">
                <a:highlight>
                  <a:srgbClr val="00FFFF"/>
                </a:highlight>
              </a:rPr>
              <a:t>- We are made right with God, we enter into a relationship with God, and we are adopted into the family of God</a:t>
            </a:r>
            <a:br>
              <a:rPr lang="en-US" dirty="0"/>
            </a:br>
            <a:r>
              <a:rPr lang="en-US" dirty="0"/>
              <a:t>- And as a result of God’s power at work in our lives, we begin to bear the family resemblance, God makes us more and more like our elder brother Jesus Christ</a:t>
            </a:r>
            <a:br>
              <a:rPr lang="en-US" dirty="0"/>
            </a:br>
            <a:r>
              <a:rPr lang="en-US" dirty="0"/>
              <a:t>- Until one day, when sin is no more, there will be no more sickness, no more tears, no more death, because of what Jesus did on the cross</a:t>
            </a:r>
            <a:br>
              <a:rPr lang="en-US" dirty="0"/>
            </a:br>
            <a:r>
              <a:rPr lang="en-US" dirty="0"/>
              <a:t>- But what’s even more, we will spend forever in the very presence of God, wandering the streets of heaven, praising and thanking Him for all that he has done</a:t>
            </a:r>
          </a:p>
        </p:txBody>
      </p:sp>
      <p:sp>
        <p:nvSpPr>
          <p:cNvPr id="4" name="Slide Number Placeholder 3"/>
          <p:cNvSpPr>
            <a:spLocks noGrp="1"/>
          </p:cNvSpPr>
          <p:nvPr>
            <p:ph type="sldNum" sz="quarter" idx="5"/>
          </p:nvPr>
        </p:nvSpPr>
        <p:spPr/>
        <p:txBody>
          <a:bodyPr/>
          <a:lstStyle/>
          <a:p>
            <a:fld id="{3F5BB3A8-F29C-E94C-A871-68E3D61F39B0}" type="slidenum">
              <a:rPr lang="en-US" smtClean="0"/>
              <a:t>7</a:t>
            </a:fld>
            <a:endParaRPr lang="en-US"/>
          </a:p>
        </p:txBody>
      </p:sp>
    </p:spTree>
    <p:extLst>
      <p:ext uri="{BB962C8B-B14F-4D97-AF65-F5344CB8AC3E}">
        <p14:creationId xmlns:p14="http://schemas.microsoft.com/office/powerpoint/2010/main" val="100550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6388"/>
            <a:ext cx="5486400" cy="3086100"/>
          </a:xfrm>
        </p:spPr>
      </p:sp>
      <p:sp>
        <p:nvSpPr>
          <p:cNvPr id="3" name="Notes Placeholder 2"/>
          <p:cNvSpPr>
            <a:spLocks noGrp="1"/>
          </p:cNvSpPr>
          <p:nvPr>
            <p:ph type="body" idx="1"/>
          </p:nvPr>
        </p:nvSpPr>
        <p:spPr>
          <a:xfrm>
            <a:off x="205353" y="3672128"/>
            <a:ext cx="6447294" cy="4061525"/>
          </a:xfrm>
        </p:spPr>
        <p:txBody>
          <a:bodyPr/>
          <a:lstStyle/>
          <a:p>
            <a:pPr marL="171450" indent="-171450">
              <a:buFont typeface="Arial" panose="020B0604020202020204" pitchFamily="34" charset="0"/>
              <a:buChar char="•"/>
            </a:pPr>
            <a:r>
              <a:rPr lang="en-AU" b="0" i="0" u="none" strike="noStrike" dirty="0">
                <a:solidFill>
                  <a:schemeClr val="tx1"/>
                </a:solidFill>
                <a:effectLst/>
                <a:latin typeface="+mn-lt"/>
              </a:rPr>
              <a:t>In a daily devotional called ‘Our Daily Bread’, a man by the name of Warren </a:t>
            </a:r>
            <a:r>
              <a:rPr lang="en-AU" b="0" i="0" u="none" strike="noStrike" dirty="0" err="1">
                <a:solidFill>
                  <a:schemeClr val="tx1"/>
                </a:solidFill>
                <a:effectLst/>
                <a:latin typeface="+mn-lt"/>
              </a:rPr>
              <a:t>Wiersbe</a:t>
            </a:r>
            <a:r>
              <a:rPr lang="en-AU" b="0" i="0" u="none" strike="noStrike" dirty="0">
                <a:solidFill>
                  <a:schemeClr val="tx1"/>
                </a:solidFill>
                <a:effectLst/>
                <a:latin typeface="+mn-lt"/>
              </a:rPr>
              <a:t> tells a story about a ministerial student in Evanston, Illinois, who was part of a life-saving squad. </a:t>
            </a:r>
            <a:br>
              <a:rPr lang="en-AU" b="0" i="0" u="none" strike="noStrike" dirty="0">
                <a:solidFill>
                  <a:schemeClr val="tx1"/>
                </a:solidFill>
                <a:effectLst/>
                <a:latin typeface="+mn-lt"/>
              </a:rPr>
            </a:br>
            <a:r>
              <a:rPr lang="en-AU" b="0" i="0" u="none" strike="noStrike" dirty="0">
                <a:solidFill>
                  <a:schemeClr val="tx1"/>
                </a:solidFill>
                <a:effectLst/>
                <a:latin typeface="+mn-lt"/>
              </a:rPr>
              <a:t>- In 1860, a ship went aground on the shore of Lake Michigan near Evanston</a:t>
            </a:r>
            <a:br>
              <a:rPr lang="en-AU" dirty="0"/>
            </a:br>
            <a:r>
              <a:rPr lang="en-AU" dirty="0"/>
              <a:t>- A</a:t>
            </a:r>
            <a:r>
              <a:rPr lang="en-AU" b="0" i="0" u="none" strike="noStrike" dirty="0">
                <a:solidFill>
                  <a:schemeClr val="tx1"/>
                </a:solidFill>
                <a:effectLst/>
                <a:latin typeface="+mn-lt"/>
              </a:rPr>
              <a:t>nd </a:t>
            </a:r>
            <a:r>
              <a:rPr lang="en-AU" b="0" i="0" u="none" strike="noStrike" dirty="0">
                <a:solidFill>
                  <a:schemeClr val="tx1"/>
                </a:solidFill>
                <a:effectLst/>
                <a:highlight>
                  <a:srgbClr val="00FF00"/>
                </a:highlight>
                <a:latin typeface="+mn-lt"/>
              </a:rPr>
              <a:t>Edward Spencer waded again and again into the frigid waters to rescue 17 passengers.</a:t>
            </a:r>
            <a:br>
              <a:rPr lang="en-AU" b="0" i="0" u="none" strike="noStrike" dirty="0">
                <a:solidFill>
                  <a:schemeClr val="tx1"/>
                </a:solidFill>
                <a:effectLst/>
                <a:highlight>
                  <a:srgbClr val="00FF00"/>
                </a:highlight>
                <a:latin typeface="+mn-lt"/>
              </a:rPr>
            </a:br>
            <a:r>
              <a:rPr lang="en-AU" b="0" i="0" u="none" strike="noStrike" dirty="0">
                <a:solidFill>
                  <a:schemeClr val="tx1"/>
                </a:solidFill>
                <a:effectLst/>
                <a:highlight>
                  <a:srgbClr val="00FF00"/>
                </a:highlight>
                <a:latin typeface="+mn-lt"/>
              </a:rPr>
              <a:t>- In the process, his health was permanently damaged, in fact he was a semi-invalid for the rest of his life. </a:t>
            </a:r>
            <a:br>
              <a:rPr lang="en-AU" b="0" i="0" u="none" strike="noStrike" dirty="0">
                <a:solidFill>
                  <a:schemeClr val="tx1"/>
                </a:solidFill>
                <a:effectLst/>
                <a:highlight>
                  <a:srgbClr val="00FF00"/>
                </a:highlight>
                <a:latin typeface="+mn-lt"/>
              </a:rPr>
            </a:br>
            <a:r>
              <a:rPr lang="en-AU" b="0" i="0" u="none" strike="noStrike" dirty="0">
                <a:solidFill>
                  <a:schemeClr val="tx1"/>
                </a:solidFill>
                <a:effectLst/>
                <a:highlight>
                  <a:srgbClr val="00FF00"/>
                </a:highlight>
                <a:latin typeface="+mn-lt"/>
              </a:rPr>
              <a:t>- Some years later at his funeral, it was noted that </a:t>
            </a:r>
            <a:r>
              <a:rPr lang="en-AU" b="1" i="0" u="none" strike="noStrike" dirty="0">
                <a:solidFill>
                  <a:schemeClr val="tx1"/>
                </a:solidFill>
                <a:effectLst/>
                <a:highlight>
                  <a:srgbClr val="00FF00"/>
                </a:highlight>
                <a:latin typeface="+mn-lt"/>
              </a:rPr>
              <a:t>NOT ONE </a:t>
            </a:r>
            <a:r>
              <a:rPr lang="en-AU" b="0" i="0" u="none" strike="noStrike" dirty="0">
                <a:solidFill>
                  <a:schemeClr val="tx1"/>
                </a:solidFill>
                <a:effectLst/>
                <a:highlight>
                  <a:srgbClr val="00FF00"/>
                </a:highlight>
                <a:latin typeface="+mn-lt"/>
              </a:rPr>
              <a:t>of the people he rescued ever thanked him. </a:t>
            </a:r>
          </a:p>
          <a:p>
            <a:pPr marL="171450" indent="-171450">
              <a:buFont typeface="Arial" panose="020B0604020202020204" pitchFamily="34" charset="0"/>
              <a:buChar char="•"/>
            </a:pPr>
            <a:r>
              <a:rPr lang="en-AU" dirty="0"/>
              <a:t>Jesus Christ </a:t>
            </a:r>
            <a:r>
              <a:rPr lang="en-AU" b="0" i="0" u="none" strike="noStrike" dirty="0">
                <a:solidFill>
                  <a:schemeClr val="tx1"/>
                </a:solidFill>
                <a:effectLst/>
                <a:latin typeface="+mn-lt"/>
              </a:rPr>
              <a:t>came and lived so that all who might believe in him would be saved and given eternal life</a:t>
            </a:r>
          </a:p>
          <a:p>
            <a:pPr marL="171450" indent="-171450">
              <a:buFont typeface="Arial" panose="020B0604020202020204" pitchFamily="34" charset="0"/>
              <a:buChar char="•"/>
            </a:pPr>
            <a:r>
              <a:rPr lang="en-AU" b="0" i="0" u="none" strike="noStrike" dirty="0">
                <a:solidFill>
                  <a:schemeClr val="tx1"/>
                </a:solidFill>
                <a:effectLst/>
                <a:latin typeface="+mn-lt"/>
              </a:rPr>
              <a:t>If you are a Christian here today, then let us be like the one Samaritan leper, and let us spend all the days of our lives praising and thanking God with a loud voice, and on our faces at the feet of Jesus</a:t>
            </a:r>
          </a:p>
          <a:p>
            <a:pPr marL="171450" indent="-171450">
              <a:buFont typeface="Arial" panose="020B0604020202020204" pitchFamily="34" charset="0"/>
              <a:buChar char="•"/>
            </a:pPr>
            <a:r>
              <a:rPr lang="en-AU" b="0" i="0" u="none" strike="noStrike" dirty="0">
                <a:solidFill>
                  <a:schemeClr val="tx1"/>
                </a:solidFill>
                <a:effectLst/>
                <a:highlight>
                  <a:srgbClr val="00FFFF"/>
                </a:highlight>
                <a:latin typeface="+mn-lt"/>
              </a:rPr>
              <a:t>If you are not, then can I urge you, believe in Jesus Christ today, and you will be saved. </a:t>
            </a:r>
          </a:p>
          <a:p>
            <a:pPr marL="171450" indent="-171450">
              <a:buFont typeface="Arial" panose="020B0604020202020204" pitchFamily="34" charset="0"/>
              <a:buChar char="•"/>
            </a:pPr>
            <a:r>
              <a:rPr lang="en-AU" b="0" i="0" u="none" strike="noStrike" dirty="0">
                <a:solidFill>
                  <a:schemeClr val="tx1"/>
                </a:solidFill>
                <a:effectLst/>
                <a:latin typeface="+mn-lt"/>
              </a:rPr>
              <a:t>If you will, like the one leper, turn back, turn away from all your sins and run to Jesus Christ, thanking him for all that he has done and seeing that he is your only hope for being saved from sin</a:t>
            </a:r>
          </a:p>
          <a:p>
            <a:pPr marL="171450" indent="-171450">
              <a:buFont typeface="Arial" panose="020B0604020202020204" pitchFamily="34" charset="0"/>
              <a:buChar char="•"/>
            </a:pPr>
            <a:r>
              <a:rPr lang="en-AU" dirty="0"/>
              <a:t>T</a:t>
            </a:r>
            <a:r>
              <a:rPr lang="en-AU" b="0" i="0" u="none" strike="noStrike" dirty="0">
                <a:solidFill>
                  <a:schemeClr val="tx1"/>
                </a:solidFill>
                <a:effectLst/>
                <a:latin typeface="+mn-lt"/>
              </a:rPr>
              <a:t>hen God will not turn you away, but He will welcome you with open arms, and all of heaven will rejoice</a:t>
            </a:r>
          </a:p>
          <a:p>
            <a:pPr marL="171450" indent="-171450">
              <a:buFont typeface="Arial" panose="020B0604020202020204" pitchFamily="34" charset="0"/>
              <a:buChar char="•"/>
            </a:pPr>
            <a:r>
              <a:rPr lang="en-AU" b="0" i="0" u="none" strike="noStrike" dirty="0">
                <a:solidFill>
                  <a:schemeClr val="tx1"/>
                </a:solidFill>
                <a:effectLst/>
                <a:highlight>
                  <a:srgbClr val="00FFFF"/>
                </a:highlight>
                <a:latin typeface="+mn-lt"/>
              </a:rPr>
              <a:t>And you will hear the words, “Rise, for your faith has made you well.” </a:t>
            </a:r>
          </a:p>
          <a:p>
            <a:endParaRPr lang="en-US" dirty="0">
              <a:solidFill>
                <a:schemeClr val="tx1"/>
              </a:solidFill>
              <a:latin typeface="+mn-lt"/>
            </a:endParaRPr>
          </a:p>
        </p:txBody>
      </p:sp>
      <p:sp>
        <p:nvSpPr>
          <p:cNvPr id="4" name="Slide Number Placeholder 3"/>
          <p:cNvSpPr>
            <a:spLocks noGrp="1"/>
          </p:cNvSpPr>
          <p:nvPr>
            <p:ph type="sldNum" sz="quarter" idx="5"/>
          </p:nvPr>
        </p:nvSpPr>
        <p:spPr/>
        <p:txBody>
          <a:bodyPr/>
          <a:lstStyle/>
          <a:p>
            <a:fld id="{3F5BB3A8-F29C-E94C-A871-68E3D61F39B0}" type="slidenum">
              <a:rPr lang="en-US" smtClean="0"/>
              <a:t>8</a:t>
            </a:fld>
            <a:endParaRPr lang="en-US"/>
          </a:p>
        </p:txBody>
      </p:sp>
    </p:spTree>
    <p:extLst>
      <p:ext uri="{BB962C8B-B14F-4D97-AF65-F5344CB8AC3E}">
        <p14:creationId xmlns:p14="http://schemas.microsoft.com/office/powerpoint/2010/main" val="68238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62D90-38FD-5239-0DBC-298E1698ED3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6F6CB8B-6A5A-5801-8CC6-DEC5901D16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A0F9FD8-11C3-3347-5761-E1CE0C6101E0}"/>
              </a:ext>
            </a:extLst>
          </p:cNvPr>
          <p:cNvSpPr>
            <a:spLocks noGrp="1"/>
          </p:cNvSpPr>
          <p:nvPr>
            <p:ph type="dt" sz="half" idx="10"/>
          </p:nvPr>
        </p:nvSpPr>
        <p:spPr/>
        <p:txBody>
          <a:bodyPr/>
          <a:lstStyle/>
          <a:p>
            <a:fld id="{76765C40-03D4-084D-B8D5-00F8B457B70A}" type="datetimeFigureOut">
              <a:rPr lang="en-US" smtClean="0"/>
              <a:t>8/18/2024</a:t>
            </a:fld>
            <a:endParaRPr lang="en-US"/>
          </a:p>
        </p:txBody>
      </p:sp>
      <p:sp>
        <p:nvSpPr>
          <p:cNvPr id="5" name="Footer Placeholder 4">
            <a:extLst>
              <a:ext uri="{FF2B5EF4-FFF2-40B4-BE49-F238E27FC236}">
                <a16:creationId xmlns:a16="http://schemas.microsoft.com/office/drawing/2014/main" id="{B92636B5-6BE5-C7EA-640E-D0BD7CFCB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CEF23-4624-9EE6-8B89-63C3B643288B}"/>
              </a:ext>
            </a:extLst>
          </p:cNvPr>
          <p:cNvSpPr>
            <a:spLocks noGrp="1"/>
          </p:cNvSpPr>
          <p:nvPr>
            <p:ph type="sldNum" sz="quarter" idx="12"/>
          </p:nvPr>
        </p:nvSpPr>
        <p:spPr/>
        <p:txBody>
          <a:bodyPr/>
          <a:lstStyle/>
          <a:p>
            <a:fld id="{0383C21C-83A8-044D-8306-4E5410B9F663}" type="slidenum">
              <a:rPr lang="en-US" smtClean="0"/>
              <a:t>‹#›</a:t>
            </a:fld>
            <a:endParaRPr lang="en-US"/>
          </a:p>
        </p:txBody>
      </p:sp>
    </p:spTree>
    <p:extLst>
      <p:ext uri="{BB962C8B-B14F-4D97-AF65-F5344CB8AC3E}">
        <p14:creationId xmlns:p14="http://schemas.microsoft.com/office/powerpoint/2010/main" val="228351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33A59-D06A-94AA-92C5-73814CAF6BE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216AA35-7BB4-659C-3509-01DF4E617AF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A1159B7-10F8-5E10-9CB5-495445BED81E}"/>
              </a:ext>
            </a:extLst>
          </p:cNvPr>
          <p:cNvSpPr>
            <a:spLocks noGrp="1"/>
          </p:cNvSpPr>
          <p:nvPr>
            <p:ph type="dt" sz="half" idx="10"/>
          </p:nvPr>
        </p:nvSpPr>
        <p:spPr/>
        <p:txBody>
          <a:bodyPr/>
          <a:lstStyle/>
          <a:p>
            <a:fld id="{76765C40-03D4-084D-B8D5-00F8B457B70A}" type="datetimeFigureOut">
              <a:rPr lang="en-US" smtClean="0"/>
              <a:t>8/18/2024</a:t>
            </a:fld>
            <a:endParaRPr lang="en-US"/>
          </a:p>
        </p:txBody>
      </p:sp>
      <p:sp>
        <p:nvSpPr>
          <p:cNvPr id="5" name="Footer Placeholder 4">
            <a:extLst>
              <a:ext uri="{FF2B5EF4-FFF2-40B4-BE49-F238E27FC236}">
                <a16:creationId xmlns:a16="http://schemas.microsoft.com/office/drawing/2014/main" id="{592FFA96-10EA-C82F-AC09-E5760B4870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C83DB-06B7-10BC-DD10-25F08653BBDE}"/>
              </a:ext>
            </a:extLst>
          </p:cNvPr>
          <p:cNvSpPr>
            <a:spLocks noGrp="1"/>
          </p:cNvSpPr>
          <p:nvPr>
            <p:ph type="sldNum" sz="quarter" idx="12"/>
          </p:nvPr>
        </p:nvSpPr>
        <p:spPr/>
        <p:txBody>
          <a:bodyPr/>
          <a:lstStyle/>
          <a:p>
            <a:fld id="{0383C21C-83A8-044D-8306-4E5410B9F663}" type="slidenum">
              <a:rPr lang="en-US" smtClean="0"/>
              <a:t>‹#›</a:t>
            </a:fld>
            <a:endParaRPr lang="en-US"/>
          </a:p>
        </p:txBody>
      </p:sp>
    </p:spTree>
    <p:extLst>
      <p:ext uri="{BB962C8B-B14F-4D97-AF65-F5344CB8AC3E}">
        <p14:creationId xmlns:p14="http://schemas.microsoft.com/office/powerpoint/2010/main" val="4177189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B49C99-8443-AF5E-C545-F54A4520F63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FBA574-2EE6-624C-E4A5-1573E38ACDB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E1D6C8B-5BD8-3ACB-0F1D-3ED5EA098F86}"/>
              </a:ext>
            </a:extLst>
          </p:cNvPr>
          <p:cNvSpPr>
            <a:spLocks noGrp="1"/>
          </p:cNvSpPr>
          <p:nvPr>
            <p:ph type="dt" sz="half" idx="10"/>
          </p:nvPr>
        </p:nvSpPr>
        <p:spPr/>
        <p:txBody>
          <a:bodyPr/>
          <a:lstStyle/>
          <a:p>
            <a:fld id="{76765C40-03D4-084D-B8D5-00F8B457B70A}" type="datetimeFigureOut">
              <a:rPr lang="en-US" smtClean="0"/>
              <a:t>8/18/2024</a:t>
            </a:fld>
            <a:endParaRPr lang="en-US"/>
          </a:p>
        </p:txBody>
      </p:sp>
      <p:sp>
        <p:nvSpPr>
          <p:cNvPr id="5" name="Footer Placeholder 4">
            <a:extLst>
              <a:ext uri="{FF2B5EF4-FFF2-40B4-BE49-F238E27FC236}">
                <a16:creationId xmlns:a16="http://schemas.microsoft.com/office/drawing/2014/main" id="{2558E4E7-7602-A915-F96B-143A9AD162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BC3C2-6CF1-2913-8534-DEFFDCCD1209}"/>
              </a:ext>
            </a:extLst>
          </p:cNvPr>
          <p:cNvSpPr>
            <a:spLocks noGrp="1"/>
          </p:cNvSpPr>
          <p:nvPr>
            <p:ph type="sldNum" sz="quarter" idx="12"/>
          </p:nvPr>
        </p:nvSpPr>
        <p:spPr/>
        <p:txBody>
          <a:bodyPr/>
          <a:lstStyle/>
          <a:p>
            <a:fld id="{0383C21C-83A8-044D-8306-4E5410B9F663}" type="slidenum">
              <a:rPr lang="en-US" smtClean="0"/>
              <a:t>‹#›</a:t>
            </a:fld>
            <a:endParaRPr lang="en-US"/>
          </a:p>
        </p:txBody>
      </p:sp>
    </p:spTree>
    <p:extLst>
      <p:ext uri="{BB962C8B-B14F-4D97-AF65-F5344CB8AC3E}">
        <p14:creationId xmlns:p14="http://schemas.microsoft.com/office/powerpoint/2010/main" val="4016439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DF09-36C0-F2F0-35D6-16C8409378F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FDCE6FA-8806-6856-A4EA-B0239837902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77A5680-F98F-75FE-B0EF-EF2438E8F5F2}"/>
              </a:ext>
            </a:extLst>
          </p:cNvPr>
          <p:cNvSpPr>
            <a:spLocks noGrp="1"/>
          </p:cNvSpPr>
          <p:nvPr>
            <p:ph type="dt" sz="half" idx="10"/>
          </p:nvPr>
        </p:nvSpPr>
        <p:spPr/>
        <p:txBody>
          <a:bodyPr/>
          <a:lstStyle/>
          <a:p>
            <a:fld id="{76765C40-03D4-084D-B8D5-00F8B457B70A}" type="datetimeFigureOut">
              <a:rPr lang="en-US" smtClean="0"/>
              <a:t>8/18/2024</a:t>
            </a:fld>
            <a:endParaRPr lang="en-US"/>
          </a:p>
        </p:txBody>
      </p:sp>
      <p:sp>
        <p:nvSpPr>
          <p:cNvPr id="5" name="Footer Placeholder 4">
            <a:extLst>
              <a:ext uri="{FF2B5EF4-FFF2-40B4-BE49-F238E27FC236}">
                <a16:creationId xmlns:a16="http://schemas.microsoft.com/office/drawing/2014/main" id="{67304959-B47F-7744-47D9-17045BFE7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E15353-CBA5-6237-666F-6B1489C455F4}"/>
              </a:ext>
            </a:extLst>
          </p:cNvPr>
          <p:cNvSpPr>
            <a:spLocks noGrp="1"/>
          </p:cNvSpPr>
          <p:nvPr>
            <p:ph type="sldNum" sz="quarter" idx="12"/>
          </p:nvPr>
        </p:nvSpPr>
        <p:spPr/>
        <p:txBody>
          <a:bodyPr/>
          <a:lstStyle/>
          <a:p>
            <a:fld id="{0383C21C-83A8-044D-8306-4E5410B9F663}" type="slidenum">
              <a:rPr lang="en-US" smtClean="0"/>
              <a:t>‹#›</a:t>
            </a:fld>
            <a:endParaRPr lang="en-US"/>
          </a:p>
        </p:txBody>
      </p:sp>
    </p:spTree>
    <p:extLst>
      <p:ext uri="{BB962C8B-B14F-4D97-AF65-F5344CB8AC3E}">
        <p14:creationId xmlns:p14="http://schemas.microsoft.com/office/powerpoint/2010/main" val="2268051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B26D-6468-AA26-22E1-ECB91656D4E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DA189EB-21D6-8645-A538-DC7BBD15BF6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D9291A1-A222-070D-17AC-446BCF294662}"/>
              </a:ext>
            </a:extLst>
          </p:cNvPr>
          <p:cNvSpPr>
            <a:spLocks noGrp="1"/>
          </p:cNvSpPr>
          <p:nvPr>
            <p:ph type="dt" sz="half" idx="10"/>
          </p:nvPr>
        </p:nvSpPr>
        <p:spPr/>
        <p:txBody>
          <a:bodyPr/>
          <a:lstStyle/>
          <a:p>
            <a:fld id="{76765C40-03D4-084D-B8D5-00F8B457B70A}" type="datetimeFigureOut">
              <a:rPr lang="en-US" smtClean="0"/>
              <a:t>8/18/2024</a:t>
            </a:fld>
            <a:endParaRPr lang="en-US"/>
          </a:p>
        </p:txBody>
      </p:sp>
      <p:sp>
        <p:nvSpPr>
          <p:cNvPr id="5" name="Footer Placeholder 4">
            <a:extLst>
              <a:ext uri="{FF2B5EF4-FFF2-40B4-BE49-F238E27FC236}">
                <a16:creationId xmlns:a16="http://schemas.microsoft.com/office/drawing/2014/main" id="{1758067B-5761-04FA-0374-745CBC085F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D9B469-3F1A-69F1-38DE-6B27D8A5F06F}"/>
              </a:ext>
            </a:extLst>
          </p:cNvPr>
          <p:cNvSpPr>
            <a:spLocks noGrp="1"/>
          </p:cNvSpPr>
          <p:nvPr>
            <p:ph type="sldNum" sz="quarter" idx="12"/>
          </p:nvPr>
        </p:nvSpPr>
        <p:spPr/>
        <p:txBody>
          <a:bodyPr/>
          <a:lstStyle/>
          <a:p>
            <a:fld id="{0383C21C-83A8-044D-8306-4E5410B9F663}" type="slidenum">
              <a:rPr lang="en-US" smtClean="0"/>
              <a:t>‹#›</a:t>
            </a:fld>
            <a:endParaRPr lang="en-US"/>
          </a:p>
        </p:txBody>
      </p:sp>
    </p:spTree>
    <p:extLst>
      <p:ext uri="{BB962C8B-B14F-4D97-AF65-F5344CB8AC3E}">
        <p14:creationId xmlns:p14="http://schemas.microsoft.com/office/powerpoint/2010/main" val="1859086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8170E-AC08-79AD-30A9-92E8A3B97C6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C709B8B-06B7-D547-ED67-B08F831B68D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AA10711-F98A-B4E4-8B19-EBCE89D5E5B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44CADCC-7437-FEEE-7AA5-7C405FECF4A2}"/>
              </a:ext>
            </a:extLst>
          </p:cNvPr>
          <p:cNvSpPr>
            <a:spLocks noGrp="1"/>
          </p:cNvSpPr>
          <p:nvPr>
            <p:ph type="dt" sz="half" idx="10"/>
          </p:nvPr>
        </p:nvSpPr>
        <p:spPr/>
        <p:txBody>
          <a:bodyPr/>
          <a:lstStyle/>
          <a:p>
            <a:fld id="{76765C40-03D4-084D-B8D5-00F8B457B70A}" type="datetimeFigureOut">
              <a:rPr lang="en-US" smtClean="0"/>
              <a:t>8/18/2024</a:t>
            </a:fld>
            <a:endParaRPr lang="en-US"/>
          </a:p>
        </p:txBody>
      </p:sp>
      <p:sp>
        <p:nvSpPr>
          <p:cNvPr id="6" name="Footer Placeholder 5">
            <a:extLst>
              <a:ext uri="{FF2B5EF4-FFF2-40B4-BE49-F238E27FC236}">
                <a16:creationId xmlns:a16="http://schemas.microsoft.com/office/drawing/2014/main" id="{785BF065-5127-C834-951E-99B26D677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70366A-0683-1499-370B-17A89F1A7DBC}"/>
              </a:ext>
            </a:extLst>
          </p:cNvPr>
          <p:cNvSpPr>
            <a:spLocks noGrp="1"/>
          </p:cNvSpPr>
          <p:nvPr>
            <p:ph type="sldNum" sz="quarter" idx="12"/>
          </p:nvPr>
        </p:nvSpPr>
        <p:spPr/>
        <p:txBody>
          <a:bodyPr/>
          <a:lstStyle/>
          <a:p>
            <a:fld id="{0383C21C-83A8-044D-8306-4E5410B9F663}" type="slidenum">
              <a:rPr lang="en-US" smtClean="0"/>
              <a:t>‹#›</a:t>
            </a:fld>
            <a:endParaRPr lang="en-US"/>
          </a:p>
        </p:txBody>
      </p:sp>
    </p:spTree>
    <p:extLst>
      <p:ext uri="{BB962C8B-B14F-4D97-AF65-F5344CB8AC3E}">
        <p14:creationId xmlns:p14="http://schemas.microsoft.com/office/powerpoint/2010/main" val="4021840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D422-A370-8034-00F2-F8F8BB283E2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8236EAD-9756-06B5-D4DA-196CCD489D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693DB0F-7D20-89F8-4AA7-BDA5A14A448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B61B61B-B47A-3383-9B1E-BCD78C920F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5089CF2-EBB6-170E-7C28-F67E5E82E96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04E181A-42BD-61BB-1120-9B6F7D731F61}"/>
              </a:ext>
            </a:extLst>
          </p:cNvPr>
          <p:cNvSpPr>
            <a:spLocks noGrp="1"/>
          </p:cNvSpPr>
          <p:nvPr>
            <p:ph type="dt" sz="half" idx="10"/>
          </p:nvPr>
        </p:nvSpPr>
        <p:spPr/>
        <p:txBody>
          <a:bodyPr/>
          <a:lstStyle/>
          <a:p>
            <a:fld id="{76765C40-03D4-084D-B8D5-00F8B457B70A}" type="datetimeFigureOut">
              <a:rPr lang="en-US" smtClean="0"/>
              <a:t>8/18/2024</a:t>
            </a:fld>
            <a:endParaRPr lang="en-US"/>
          </a:p>
        </p:txBody>
      </p:sp>
      <p:sp>
        <p:nvSpPr>
          <p:cNvPr id="8" name="Footer Placeholder 7">
            <a:extLst>
              <a:ext uri="{FF2B5EF4-FFF2-40B4-BE49-F238E27FC236}">
                <a16:creationId xmlns:a16="http://schemas.microsoft.com/office/drawing/2014/main" id="{2BD757FF-2D17-ADEE-4A81-95FA0DAC2D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D2536D-7793-DEB1-64EE-057D605AAAF7}"/>
              </a:ext>
            </a:extLst>
          </p:cNvPr>
          <p:cNvSpPr>
            <a:spLocks noGrp="1"/>
          </p:cNvSpPr>
          <p:nvPr>
            <p:ph type="sldNum" sz="quarter" idx="12"/>
          </p:nvPr>
        </p:nvSpPr>
        <p:spPr/>
        <p:txBody>
          <a:bodyPr/>
          <a:lstStyle/>
          <a:p>
            <a:fld id="{0383C21C-83A8-044D-8306-4E5410B9F663}" type="slidenum">
              <a:rPr lang="en-US" smtClean="0"/>
              <a:t>‹#›</a:t>
            </a:fld>
            <a:endParaRPr lang="en-US"/>
          </a:p>
        </p:txBody>
      </p:sp>
    </p:spTree>
    <p:extLst>
      <p:ext uri="{BB962C8B-B14F-4D97-AF65-F5344CB8AC3E}">
        <p14:creationId xmlns:p14="http://schemas.microsoft.com/office/powerpoint/2010/main" val="367099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B394-FB8F-4528-B556-3AE63EF9450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8C099CC-8335-07F0-FAB7-2FEAE4FE98FD}"/>
              </a:ext>
            </a:extLst>
          </p:cNvPr>
          <p:cNvSpPr>
            <a:spLocks noGrp="1"/>
          </p:cNvSpPr>
          <p:nvPr>
            <p:ph type="dt" sz="half" idx="10"/>
          </p:nvPr>
        </p:nvSpPr>
        <p:spPr/>
        <p:txBody>
          <a:bodyPr/>
          <a:lstStyle/>
          <a:p>
            <a:fld id="{76765C40-03D4-084D-B8D5-00F8B457B70A}" type="datetimeFigureOut">
              <a:rPr lang="en-US" smtClean="0"/>
              <a:t>8/18/2024</a:t>
            </a:fld>
            <a:endParaRPr lang="en-US"/>
          </a:p>
        </p:txBody>
      </p:sp>
      <p:sp>
        <p:nvSpPr>
          <p:cNvPr id="4" name="Footer Placeholder 3">
            <a:extLst>
              <a:ext uri="{FF2B5EF4-FFF2-40B4-BE49-F238E27FC236}">
                <a16:creationId xmlns:a16="http://schemas.microsoft.com/office/drawing/2014/main" id="{EAE4ECD9-F24F-E543-C4AE-55A2463D82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D34989-D3EF-75DA-CDB4-A6AEC99F24A1}"/>
              </a:ext>
            </a:extLst>
          </p:cNvPr>
          <p:cNvSpPr>
            <a:spLocks noGrp="1"/>
          </p:cNvSpPr>
          <p:nvPr>
            <p:ph type="sldNum" sz="quarter" idx="12"/>
          </p:nvPr>
        </p:nvSpPr>
        <p:spPr/>
        <p:txBody>
          <a:bodyPr/>
          <a:lstStyle/>
          <a:p>
            <a:fld id="{0383C21C-83A8-044D-8306-4E5410B9F663}" type="slidenum">
              <a:rPr lang="en-US" smtClean="0"/>
              <a:t>‹#›</a:t>
            </a:fld>
            <a:endParaRPr lang="en-US"/>
          </a:p>
        </p:txBody>
      </p:sp>
    </p:spTree>
    <p:extLst>
      <p:ext uri="{BB962C8B-B14F-4D97-AF65-F5344CB8AC3E}">
        <p14:creationId xmlns:p14="http://schemas.microsoft.com/office/powerpoint/2010/main" val="274319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2242DF-C388-538A-6A77-A7E51E6B3299}"/>
              </a:ext>
            </a:extLst>
          </p:cNvPr>
          <p:cNvSpPr>
            <a:spLocks noGrp="1"/>
          </p:cNvSpPr>
          <p:nvPr>
            <p:ph type="dt" sz="half" idx="10"/>
          </p:nvPr>
        </p:nvSpPr>
        <p:spPr/>
        <p:txBody>
          <a:bodyPr/>
          <a:lstStyle/>
          <a:p>
            <a:fld id="{76765C40-03D4-084D-B8D5-00F8B457B70A}" type="datetimeFigureOut">
              <a:rPr lang="en-US" smtClean="0"/>
              <a:t>8/18/2024</a:t>
            </a:fld>
            <a:endParaRPr lang="en-US"/>
          </a:p>
        </p:txBody>
      </p:sp>
      <p:sp>
        <p:nvSpPr>
          <p:cNvPr id="3" name="Footer Placeholder 2">
            <a:extLst>
              <a:ext uri="{FF2B5EF4-FFF2-40B4-BE49-F238E27FC236}">
                <a16:creationId xmlns:a16="http://schemas.microsoft.com/office/drawing/2014/main" id="{3A261B3A-DB9B-A7BA-2FCD-77326C00B3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601699-83EF-87C3-1BAE-0002C01C3184}"/>
              </a:ext>
            </a:extLst>
          </p:cNvPr>
          <p:cNvSpPr>
            <a:spLocks noGrp="1"/>
          </p:cNvSpPr>
          <p:nvPr>
            <p:ph type="sldNum" sz="quarter" idx="12"/>
          </p:nvPr>
        </p:nvSpPr>
        <p:spPr/>
        <p:txBody>
          <a:bodyPr/>
          <a:lstStyle/>
          <a:p>
            <a:fld id="{0383C21C-83A8-044D-8306-4E5410B9F663}" type="slidenum">
              <a:rPr lang="en-US" smtClean="0"/>
              <a:t>‹#›</a:t>
            </a:fld>
            <a:endParaRPr lang="en-US"/>
          </a:p>
        </p:txBody>
      </p:sp>
    </p:spTree>
    <p:extLst>
      <p:ext uri="{BB962C8B-B14F-4D97-AF65-F5344CB8AC3E}">
        <p14:creationId xmlns:p14="http://schemas.microsoft.com/office/powerpoint/2010/main" val="3349907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BB713-EEFB-4543-12D1-13FE5127EA6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72C1A5B-7D39-1BFB-EDEE-FFE4A333F7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9B09007-0B6B-3525-86C4-B3E6AE9694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FE97C9-1228-81AF-3844-593268D5D6F7}"/>
              </a:ext>
            </a:extLst>
          </p:cNvPr>
          <p:cNvSpPr>
            <a:spLocks noGrp="1"/>
          </p:cNvSpPr>
          <p:nvPr>
            <p:ph type="dt" sz="half" idx="10"/>
          </p:nvPr>
        </p:nvSpPr>
        <p:spPr/>
        <p:txBody>
          <a:bodyPr/>
          <a:lstStyle/>
          <a:p>
            <a:fld id="{76765C40-03D4-084D-B8D5-00F8B457B70A}" type="datetimeFigureOut">
              <a:rPr lang="en-US" smtClean="0"/>
              <a:t>8/18/2024</a:t>
            </a:fld>
            <a:endParaRPr lang="en-US"/>
          </a:p>
        </p:txBody>
      </p:sp>
      <p:sp>
        <p:nvSpPr>
          <p:cNvPr id="6" name="Footer Placeholder 5">
            <a:extLst>
              <a:ext uri="{FF2B5EF4-FFF2-40B4-BE49-F238E27FC236}">
                <a16:creationId xmlns:a16="http://schemas.microsoft.com/office/drawing/2014/main" id="{8E710368-8B6C-11D5-0479-0EE9A15A9C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24C3EE-79DF-5D2F-D4F5-F2BFD6285A15}"/>
              </a:ext>
            </a:extLst>
          </p:cNvPr>
          <p:cNvSpPr>
            <a:spLocks noGrp="1"/>
          </p:cNvSpPr>
          <p:nvPr>
            <p:ph type="sldNum" sz="quarter" idx="12"/>
          </p:nvPr>
        </p:nvSpPr>
        <p:spPr/>
        <p:txBody>
          <a:bodyPr/>
          <a:lstStyle/>
          <a:p>
            <a:fld id="{0383C21C-83A8-044D-8306-4E5410B9F663}" type="slidenum">
              <a:rPr lang="en-US" smtClean="0"/>
              <a:t>‹#›</a:t>
            </a:fld>
            <a:endParaRPr lang="en-US"/>
          </a:p>
        </p:txBody>
      </p:sp>
    </p:spTree>
    <p:extLst>
      <p:ext uri="{BB962C8B-B14F-4D97-AF65-F5344CB8AC3E}">
        <p14:creationId xmlns:p14="http://schemas.microsoft.com/office/powerpoint/2010/main" val="2229235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EAF61-3776-9EEA-D242-E732E0B9052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BCF3020-B639-C66C-ED0A-CFBD1C0EA2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7EA527-294D-7A52-569C-CB8C8D720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0DF697C-9EF4-EE9F-01E0-E38ADE65B92A}"/>
              </a:ext>
            </a:extLst>
          </p:cNvPr>
          <p:cNvSpPr>
            <a:spLocks noGrp="1"/>
          </p:cNvSpPr>
          <p:nvPr>
            <p:ph type="dt" sz="half" idx="10"/>
          </p:nvPr>
        </p:nvSpPr>
        <p:spPr/>
        <p:txBody>
          <a:bodyPr/>
          <a:lstStyle/>
          <a:p>
            <a:fld id="{76765C40-03D4-084D-B8D5-00F8B457B70A}" type="datetimeFigureOut">
              <a:rPr lang="en-US" smtClean="0"/>
              <a:t>8/18/2024</a:t>
            </a:fld>
            <a:endParaRPr lang="en-US"/>
          </a:p>
        </p:txBody>
      </p:sp>
      <p:sp>
        <p:nvSpPr>
          <p:cNvPr id="6" name="Footer Placeholder 5">
            <a:extLst>
              <a:ext uri="{FF2B5EF4-FFF2-40B4-BE49-F238E27FC236}">
                <a16:creationId xmlns:a16="http://schemas.microsoft.com/office/drawing/2014/main" id="{A17F77E8-EC12-56A3-C6C7-FBE564280B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0487EC-7E4E-878E-A249-04E5D08CFA12}"/>
              </a:ext>
            </a:extLst>
          </p:cNvPr>
          <p:cNvSpPr>
            <a:spLocks noGrp="1"/>
          </p:cNvSpPr>
          <p:nvPr>
            <p:ph type="sldNum" sz="quarter" idx="12"/>
          </p:nvPr>
        </p:nvSpPr>
        <p:spPr/>
        <p:txBody>
          <a:bodyPr/>
          <a:lstStyle/>
          <a:p>
            <a:fld id="{0383C21C-83A8-044D-8306-4E5410B9F663}" type="slidenum">
              <a:rPr lang="en-US" smtClean="0"/>
              <a:t>‹#›</a:t>
            </a:fld>
            <a:endParaRPr lang="en-US"/>
          </a:p>
        </p:txBody>
      </p:sp>
    </p:spTree>
    <p:extLst>
      <p:ext uri="{BB962C8B-B14F-4D97-AF65-F5344CB8AC3E}">
        <p14:creationId xmlns:p14="http://schemas.microsoft.com/office/powerpoint/2010/main" val="367544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B51F0F-D87F-CF48-B7AF-07FB3AE319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6B74E1D-A075-93C3-DE6D-C2437C457F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EE46898-3CBA-09AB-7F11-514BB115B4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6765C40-03D4-084D-B8D5-00F8B457B70A}" type="datetimeFigureOut">
              <a:rPr lang="en-US" smtClean="0"/>
              <a:t>8/18/2024</a:t>
            </a:fld>
            <a:endParaRPr lang="en-US"/>
          </a:p>
        </p:txBody>
      </p:sp>
      <p:sp>
        <p:nvSpPr>
          <p:cNvPr id="5" name="Footer Placeholder 4">
            <a:extLst>
              <a:ext uri="{FF2B5EF4-FFF2-40B4-BE49-F238E27FC236}">
                <a16:creationId xmlns:a16="http://schemas.microsoft.com/office/drawing/2014/main" id="{47F9779E-25C4-B4E3-15DE-F310E44043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4A2878C-F6EB-930E-7738-49C3233200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383C21C-83A8-044D-8306-4E5410B9F663}" type="slidenum">
              <a:rPr lang="en-US" smtClean="0"/>
              <a:t>‹#›</a:t>
            </a:fld>
            <a:endParaRPr lang="en-US"/>
          </a:p>
        </p:txBody>
      </p:sp>
    </p:spTree>
    <p:extLst>
      <p:ext uri="{BB962C8B-B14F-4D97-AF65-F5344CB8AC3E}">
        <p14:creationId xmlns:p14="http://schemas.microsoft.com/office/powerpoint/2010/main" val="375469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with his arms outstretched&#10;&#10;Description automatically generated">
            <a:extLst>
              <a:ext uri="{FF2B5EF4-FFF2-40B4-BE49-F238E27FC236}">
                <a16:creationId xmlns:a16="http://schemas.microsoft.com/office/drawing/2014/main" id="{8B94B66D-4A4C-ABDC-4A61-11279CC23101}"/>
              </a:ext>
            </a:extLst>
          </p:cNvPr>
          <p:cNvPicPr>
            <a:picLocks noChangeAspect="1"/>
          </p:cNvPicPr>
          <p:nvPr/>
        </p:nvPicPr>
        <p:blipFill>
          <a:blip r:embed="rId3">
            <a:alphaModFix amt="50000"/>
          </a:blip>
          <a:srcRect t="15730"/>
          <a:stretch/>
        </p:blipFill>
        <p:spPr>
          <a:xfrm>
            <a:off x="20" y="1"/>
            <a:ext cx="12191980" cy="6857999"/>
          </a:xfrm>
          <a:prstGeom prst="rect">
            <a:avLst/>
          </a:prstGeom>
        </p:spPr>
      </p:pic>
      <p:sp>
        <p:nvSpPr>
          <p:cNvPr id="4" name="TextBox 3">
            <a:extLst>
              <a:ext uri="{FF2B5EF4-FFF2-40B4-BE49-F238E27FC236}">
                <a16:creationId xmlns:a16="http://schemas.microsoft.com/office/drawing/2014/main" id="{CA7E5AD9-23AC-BA9D-1947-E7868D6EFCCB}"/>
              </a:ext>
            </a:extLst>
          </p:cNvPr>
          <p:cNvSpPr txBox="1"/>
          <p:nvPr/>
        </p:nvSpPr>
        <p:spPr>
          <a:xfrm>
            <a:off x="414338" y="1086315"/>
            <a:ext cx="11415712" cy="156179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8800" b="1" dirty="0">
                <a:solidFill>
                  <a:srgbClr val="FFFFFF"/>
                </a:solidFill>
                <a:latin typeface="Calibri" panose="020F0502020204030204" pitchFamily="34" charset="0"/>
                <a:ea typeface="+mj-ea"/>
                <a:cs typeface="Calibri" panose="020F0502020204030204" pitchFamily="34" charset="0"/>
              </a:rPr>
              <a:t>TRUE THANKFULNESS</a:t>
            </a:r>
          </a:p>
        </p:txBody>
      </p:sp>
      <p:sp>
        <p:nvSpPr>
          <p:cNvPr id="5" name="TextBox 4">
            <a:extLst>
              <a:ext uri="{FF2B5EF4-FFF2-40B4-BE49-F238E27FC236}">
                <a16:creationId xmlns:a16="http://schemas.microsoft.com/office/drawing/2014/main" id="{3887EF68-5B8E-CB8F-A9BE-475A88CDD591}"/>
              </a:ext>
            </a:extLst>
          </p:cNvPr>
          <p:cNvSpPr txBox="1"/>
          <p:nvPr/>
        </p:nvSpPr>
        <p:spPr>
          <a:xfrm>
            <a:off x="1524000" y="2648105"/>
            <a:ext cx="9144000" cy="689441"/>
          </a:xfrm>
          <a:prstGeom prst="rect">
            <a:avLst/>
          </a:prstGeom>
        </p:spPr>
        <p:txBody>
          <a:bodyPr vert="horz" lIns="91440" tIns="45720" rIns="91440" bIns="45720" rtlCol="0">
            <a:normAutofit/>
          </a:bodyPr>
          <a:lstStyle/>
          <a:p>
            <a:pPr algn="ctr">
              <a:lnSpc>
                <a:spcPct val="90000"/>
              </a:lnSpc>
              <a:spcBef>
                <a:spcPts val="1000"/>
              </a:spcBef>
            </a:pPr>
            <a:r>
              <a:rPr lang="en-US" sz="4000" b="1" dirty="0">
                <a:solidFill>
                  <a:srgbClr val="FFFFFF"/>
                </a:solidFill>
                <a:latin typeface="Calibri" panose="020F0502020204030204" pitchFamily="34" charset="0"/>
                <a:cs typeface="Calibri" panose="020F0502020204030204" pitchFamily="34" charset="0"/>
              </a:rPr>
              <a:t>Luke 17:11-19</a:t>
            </a:r>
          </a:p>
        </p:txBody>
      </p:sp>
    </p:spTree>
    <p:extLst>
      <p:ext uri="{BB962C8B-B14F-4D97-AF65-F5344CB8AC3E}">
        <p14:creationId xmlns:p14="http://schemas.microsoft.com/office/powerpoint/2010/main" val="388014646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itting on a bench&#10;&#10;Description automatically generated">
            <a:extLst>
              <a:ext uri="{FF2B5EF4-FFF2-40B4-BE49-F238E27FC236}">
                <a16:creationId xmlns:a16="http://schemas.microsoft.com/office/drawing/2014/main" id="{6E11FF5D-ABAC-8133-BDCE-D3E8D4238F94}"/>
              </a:ext>
            </a:extLst>
          </p:cNvPr>
          <p:cNvPicPr>
            <a:picLocks noChangeAspect="1"/>
          </p:cNvPicPr>
          <p:nvPr/>
        </p:nvPicPr>
        <p:blipFill>
          <a:blip r:embed="rId3"/>
          <a:stretch>
            <a:fillRect/>
          </a:stretch>
        </p:blipFill>
        <p:spPr>
          <a:xfrm flipH="1">
            <a:off x="-1" y="0"/>
            <a:ext cx="12192001" cy="6858000"/>
          </a:xfrm>
          <a:prstGeom prst="rect">
            <a:avLst/>
          </a:prstGeom>
        </p:spPr>
      </p:pic>
      <p:sp>
        <p:nvSpPr>
          <p:cNvPr id="2" name="TextBox 1">
            <a:extLst>
              <a:ext uri="{FF2B5EF4-FFF2-40B4-BE49-F238E27FC236}">
                <a16:creationId xmlns:a16="http://schemas.microsoft.com/office/drawing/2014/main" id="{B9902602-516B-37F1-CD92-532DE82315E0}"/>
              </a:ext>
            </a:extLst>
          </p:cNvPr>
          <p:cNvSpPr txBox="1"/>
          <p:nvPr/>
        </p:nvSpPr>
        <p:spPr>
          <a:xfrm>
            <a:off x="201827" y="252116"/>
            <a:ext cx="11788346" cy="707886"/>
          </a:xfrm>
          <a:prstGeom prst="rect">
            <a:avLst/>
          </a:prstGeom>
          <a:no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SETTING THE SCENE</a:t>
            </a:r>
          </a:p>
        </p:txBody>
      </p:sp>
      <p:sp>
        <p:nvSpPr>
          <p:cNvPr id="3" name="TextBox 2">
            <a:extLst>
              <a:ext uri="{FF2B5EF4-FFF2-40B4-BE49-F238E27FC236}">
                <a16:creationId xmlns:a16="http://schemas.microsoft.com/office/drawing/2014/main" id="{07034729-1AD2-5F20-A330-F358F26E1B1F}"/>
              </a:ext>
            </a:extLst>
          </p:cNvPr>
          <p:cNvSpPr txBox="1"/>
          <p:nvPr/>
        </p:nvSpPr>
        <p:spPr>
          <a:xfrm>
            <a:off x="201827" y="960002"/>
            <a:ext cx="11673016" cy="1200329"/>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“On the way to Jerusalem he was passing along between Samaria and Galilee” (Luke 17:11)</a:t>
            </a:r>
          </a:p>
        </p:txBody>
      </p:sp>
      <p:sp>
        <p:nvSpPr>
          <p:cNvPr id="4" name="TextBox 3">
            <a:extLst>
              <a:ext uri="{FF2B5EF4-FFF2-40B4-BE49-F238E27FC236}">
                <a16:creationId xmlns:a16="http://schemas.microsoft.com/office/drawing/2014/main" id="{B8258B22-1B25-81BF-62CF-42813001CA27}"/>
              </a:ext>
            </a:extLst>
          </p:cNvPr>
          <p:cNvSpPr txBox="1"/>
          <p:nvPr/>
        </p:nvSpPr>
        <p:spPr>
          <a:xfrm>
            <a:off x="201827" y="2412592"/>
            <a:ext cx="11673016" cy="1200329"/>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“He was met by ten lepers who stood at a distance” (Luke 17:12b)</a:t>
            </a:r>
          </a:p>
        </p:txBody>
      </p:sp>
      <p:sp>
        <p:nvSpPr>
          <p:cNvPr id="5" name="TextBox 4">
            <a:extLst>
              <a:ext uri="{FF2B5EF4-FFF2-40B4-BE49-F238E27FC236}">
                <a16:creationId xmlns:a16="http://schemas.microsoft.com/office/drawing/2014/main" id="{AAF16F28-E23F-9AD6-D9A0-18E396247DF5}"/>
              </a:ext>
            </a:extLst>
          </p:cNvPr>
          <p:cNvSpPr txBox="1"/>
          <p:nvPr/>
        </p:nvSpPr>
        <p:spPr>
          <a:xfrm>
            <a:off x="201827" y="3865182"/>
            <a:ext cx="11673016" cy="1200329"/>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We are all spiritual lepers who are in desperate need of healing</a:t>
            </a:r>
          </a:p>
        </p:txBody>
      </p:sp>
      <p:sp>
        <p:nvSpPr>
          <p:cNvPr id="6" name="TextBox 5">
            <a:extLst>
              <a:ext uri="{FF2B5EF4-FFF2-40B4-BE49-F238E27FC236}">
                <a16:creationId xmlns:a16="http://schemas.microsoft.com/office/drawing/2014/main" id="{D0752670-409C-443E-5244-6F7145D5D2EF}"/>
              </a:ext>
            </a:extLst>
          </p:cNvPr>
          <p:cNvSpPr txBox="1"/>
          <p:nvPr/>
        </p:nvSpPr>
        <p:spPr>
          <a:xfrm>
            <a:off x="201827" y="5317772"/>
            <a:ext cx="10642386" cy="1200329"/>
          </a:xfrm>
          <a:prstGeom prst="rect">
            <a:avLst/>
          </a:prstGeom>
          <a:solidFill>
            <a:srgbClr val="000000">
              <a:alpha val="45098"/>
            </a:srgbClr>
          </a:solid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“and lifted up their voices, saying, “Jesus, Master, have mercy upon us” (Luke 17:13)</a:t>
            </a:r>
          </a:p>
        </p:txBody>
      </p:sp>
    </p:spTree>
    <p:extLst>
      <p:ext uri="{BB962C8B-B14F-4D97-AF65-F5344CB8AC3E}">
        <p14:creationId xmlns:p14="http://schemas.microsoft.com/office/powerpoint/2010/main" val="62821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yellow stuffed toy with a smiley face&#10;&#10;Description automatically generated">
            <a:extLst>
              <a:ext uri="{FF2B5EF4-FFF2-40B4-BE49-F238E27FC236}">
                <a16:creationId xmlns:a16="http://schemas.microsoft.com/office/drawing/2014/main" id="{D10A2477-C1A9-DA72-75C1-7E72C1A94CCD}"/>
              </a:ext>
            </a:extLst>
          </p:cNvPr>
          <p:cNvPicPr>
            <a:picLocks noChangeAspect="1"/>
          </p:cNvPicPr>
          <p:nvPr/>
        </p:nvPicPr>
        <p:blipFill rotWithShape="1">
          <a:blip r:embed="rId3"/>
          <a:srcRect r="7070"/>
          <a:stretch/>
        </p:blipFill>
        <p:spPr>
          <a:xfrm>
            <a:off x="0" y="1"/>
            <a:ext cx="12192000" cy="6858000"/>
          </a:xfrm>
          <a:prstGeom prst="rect">
            <a:avLst/>
          </a:prstGeom>
        </p:spPr>
      </p:pic>
      <p:sp>
        <p:nvSpPr>
          <p:cNvPr id="2" name="TextBox 1">
            <a:extLst>
              <a:ext uri="{FF2B5EF4-FFF2-40B4-BE49-F238E27FC236}">
                <a16:creationId xmlns:a16="http://schemas.microsoft.com/office/drawing/2014/main" id="{0EA3238E-BEDF-DDC8-32B6-15400605D5E8}"/>
              </a:ext>
            </a:extLst>
          </p:cNvPr>
          <p:cNvSpPr txBox="1"/>
          <p:nvPr/>
        </p:nvSpPr>
        <p:spPr>
          <a:xfrm>
            <a:off x="195648" y="407773"/>
            <a:ext cx="8519727" cy="707886"/>
          </a:xfrm>
          <a:prstGeom prst="rect">
            <a:avLst/>
          </a:prstGeom>
          <a:no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ABUNDANT BLESSING</a:t>
            </a:r>
          </a:p>
        </p:txBody>
      </p:sp>
      <p:sp>
        <p:nvSpPr>
          <p:cNvPr id="3" name="TextBox 2">
            <a:extLst>
              <a:ext uri="{FF2B5EF4-FFF2-40B4-BE49-F238E27FC236}">
                <a16:creationId xmlns:a16="http://schemas.microsoft.com/office/drawing/2014/main" id="{E96208AD-E567-8E87-B7ED-5A1D3C6B5BE0}"/>
              </a:ext>
            </a:extLst>
          </p:cNvPr>
          <p:cNvSpPr txBox="1"/>
          <p:nvPr/>
        </p:nvSpPr>
        <p:spPr>
          <a:xfrm>
            <a:off x="195649" y="1322173"/>
            <a:ext cx="7976802" cy="1754326"/>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“When he saw them he said to them, “Go and show yourselves to the priests” (Luke 17:14a)</a:t>
            </a:r>
          </a:p>
        </p:txBody>
      </p:sp>
      <p:sp>
        <p:nvSpPr>
          <p:cNvPr id="4" name="TextBox 3">
            <a:extLst>
              <a:ext uri="{FF2B5EF4-FFF2-40B4-BE49-F238E27FC236}">
                <a16:creationId xmlns:a16="http://schemas.microsoft.com/office/drawing/2014/main" id="{D00A26C0-E7BB-44E1-2422-0C26400DCB7D}"/>
              </a:ext>
            </a:extLst>
          </p:cNvPr>
          <p:cNvSpPr txBox="1"/>
          <p:nvPr/>
        </p:nvSpPr>
        <p:spPr>
          <a:xfrm>
            <a:off x="195648" y="3405916"/>
            <a:ext cx="7676765" cy="1200329"/>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“And as they went they were cleansed” (Luke 17:14b)</a:t>
            </a:r>
          </a:p>
        </p:txBody>
      </p:sp>
      <p:sp>
        <p:nvSpPr>
          <p:cNvPr id="5" name="TextBox 4">
            <a:extLst>
              <a:ext uri="{FF2B5EF4-FFF2-40B4-BE49-F238E27FC236}">
                <a16:creationId xmlns:a16="http://schemas.microsoft.com/office/drawing/2014/main" id="{BE87068E-3083-617F-4AC9-D6152419377C}"/>
              </a:ext>
            </a:extLst>
          </p:cNvPr>
          <p:cNvSpPr txBox="1"/>
          <p:nvPr/>
        </p:nvSpPr>
        <p:spPr>
          <a:xfrm>
            <a:off x="195649" y="4935662"/>
            <a:ext cx="7976802" cy="1200329"/>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Every single one of us experience God’s goodness and mercy daily in our lives</a:t>
            </a:r>
          </a:p>
        </p:txBody>
      </p:sp>
    </p:spTree>
    <p:extLst>
      <p:ext uri="{BB962C8B-B14F-4D97-AF65-F5344CB8AC3E}">
        <p14:creationId xmlns:p14="http://schemas.microsoft.com/office/powerpoint/2010/main" val="362529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kneeling on his knees with his hands up&#10;&#10;Description automatically generated">
            <a:extLst>
              <a:ext uri="{FF2B5EF4-FFF2-40B4-BE49-F238E27FC236}">
                <a16:creationId xmlns:a16="http://schemas.microsoft.com/office/drawing/2014/main" id="{9C1C89C2-2D8E-D2D9-2685-4A3F9CC79236}"/>
              </a:ext>
            </a:extLst>
          </p:cNvPr>
          <p:cNvPicPr>
            <a:picLocks noChangeAspect="1"/>
          </p:cNvPicPr>
          <p:nvPr/>
        </p:nvPicPr>
        <p:blipFill rotWithShape="1">
          <a:blip r:embed="rId3"/>
          <a:srcRect l="7500"/>
          <a:stretch/>
        </p:blipFill>
        <p:spPr>
          <a:xfrm flipH="1">
            <a:off x="0" y="-1"/>
            <a:ext cx="12192000" cy="6879431"/>
          </a:xfrm>
          <a:prstGeom prst="rect">
            <a:avLst/>
          </a:prstGeom>
        </p:spPr>
      </p:pic>
      <p:sp>
        <p:nvSpPr>
          <p:cNvPr id="2" name="TextBox 1">
            <a:extLst>
              <a:ext uri="{FF2B5EF4-FFF2-40B4-BE49-F238E27FC236}">
                <a16:creationId xmlns:a16="http://schemas.microsoft.com/office/drawing/2014/main" id="{47275FA5-8647-CA62-22BA-10A018D0CA39}"/>
              </a:ext>
            </a:extLst>
          </p:cNvPr>
          <p:cNvSpPr txBox="1"/>
          <p:nvPr/>
        </p:nvSpPr>
        <p:spPr>
          <a:xfrm>
            <a:off x="195648" y="407773"/>
            <a:ext cx="11800703" cy="707886"/>
          </a:xfrm>
          <a:prstGeom prst="rect">
            <a:avLst/>
          </a:prstGeom>
          <a:noFill/>
        </p:spPr>
        <p:txBody>
          <a:bodyPr wrap="square" rtlCol="0">
            <a:spAutoFit/>
          </a:bodyPr>
          <a:lstStyle/>
          <a:p>
            <a:pPr algn="ctr"/>
            <a:r>
              <a:rPr lang="en-US" sz="4000" b="1" dirty="0">
                <a:latin typeface="Calibri" panose="020F0502020204030204" pitchFamily="34" charset="0"/>
                <a:cs typeface="Calibri" panose="020F0502020204030204" pitchFamily="34" charset="0"/>
              </a:rPr>
              <a:t>ONE THANKFUL LEPER</a:t>
            </a:r>
          </a:p>
        </p:txBody>
      </p:sp>
      <p:sp>
        <p:nvSpPr>
          <p:cNvPr id="3" name="TextBox 2">
            <a:extLst>
              <a:ext uri="{FF2B5EF4-FFF2-40B4-BE49-F238E27FC236}">
                <a16:creationId xmlns:a16="http://schemas.microsoft.com/office/drawing/2014/main" id="{402D78AB-92A2-F2BA-F9A7-9163D9DFF6B1}"/>
              </a:ext>
            </a:extLst>
          </p:cNvPr>
          <p:cNvSpPr txBox="1"/>
          <p:nvPr/>
        </p:nvSpPr>
        <p:spPr>
          <a:xfrm>
            <a:off x="195648" y="1433384"/>
            <a:ext cx="11800703" cy="1200329"/>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“Then one of them, when he saw that he was healed, </a:t>
            </a:r>
            <a:r>
              <a:rPr lang="en-US" sz="3600" b="1" u="sng" dirty="0">
                <a:latin typeface="Calibri" panose="020F0502020204030204" pitchFamily="34" charset="0"/>
                <a:cs typeface="Calibri" panose="020F0502020204030204" pitchFamily="34" charset="0"/>
              </a:rPr>
              <a:t>turned back</a:t>
            </a:r>
            <a:r>
              <a:rPr lang="en-US" sz="3600" b="1" dirty="0">
                <a:latin typeface="Calibri" panose="020F0502020204030204" pitchFamily="34" charset="0"/>
                <a:cs typeface="Calibri" panose="020F0502020204030204" pitchFamily="34" charset="0"/>
              </a:rPr>
              <a:t>” (Luke 17:15)</a:t>
            </a:r>
          </a:p>
        </p:txBody>
      </p:sp>
      <p:sp>
        <p:nvSpPr>
          <p:cNvPr id="4" name="TextBox 3">
            <a:extLst>
              <a:ext uri="{FF2B5EF4-FFF2-40B4-BE49-F238E27FC236}">
                <a16:creationId xmlns:a16="http://schemas.microsoft.com/office/drawing/2014/main" id="{73901B24-E6E0-53A2-F62B-8DA692E0AFD1}"/>
              </a:ext>
            </a:extLst>
          </p:cNvPr>
          <p:cNvSpPr txBox="1"/>
          <p:nvPr/>
        </p:nvSpPr>
        <p:spPr>
          <a:xfrm>
            <a:off x="195647" y="3288957"/>
            <a:ext cx="9634153" cy="1200329"/>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The one was not content with the gift of healing, he wanted to know the gift-giver</a:t>
            </a:r>
          </a:p>
        </p:txBody>
      </p:sp>
      <p:sp>
        <p:nvSpPr>
          <p:cNvPr id="5" name="TextBox 4">
            <a:extLst>
              <a:ext uri="{FF2B5EF4-FFF2-40B4-BE49-F238E27FC236}">
                <a16:creationId xmlns:a16="http://schemas.microsoft.com/office/drawing/2014/main" id="{3D6BA9BE-717B-4F76-5BF4-AD230AAA1492}"/>
              </a:ext>
            </a:extLst>
          </p:cNvPr>
          <p:cNvSpPr txBox="1"/>
          <p:nvPr/>
        </p:nvSpPr>
        <p:spPr>
          <a:xfrm>
            <a:off x="195648" y="5144530"/>
            <a:ext cx="10134216" cy="1200329"/>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“praising God with a loud voice; and he fell on his face at Jesus feet” (Luke 17:15-16)</a:t>
            </a:r>
          </a:p>
        </p:txBody>
      </p:sp>
    </p:spTree>
    <p:extLst>
      <p:ext uri="{BB962C8B-B14F-4D97-AF65-F5344CB8AC3E}">
        <p14:creationId xmlns:p14="http://schemas.microsoft.com/office/powerpoint/2010/main" val="57974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tanding in a field with her arms outstretched&#10;&#10;Description automatically generated">
            <a:extLst>
              <a:ext uri="{FF2B5EF4-FFF2-40B4-BE49-F238E27FC236}">
                <a16:creationId xmlns:a16="http://schemas.microsoft.com/office/drawing/2014/main" id="{8E5A084F-7632-ADEB-0476-C401D6D4D386}"/>
              </a:ext>
            </a:extLst>
          </p:cNvPr>
          <p:cNvPicPr>
            <a:picLocks noChangeAspect="1"/>
          </p:cNvPicPr>
          <p:nvPr/>
        </p:nvPicPr>
        <p:blipFill>
          <a:blip r:embed="rId3">
            <a:alphaModFix amt="70000"/>
          </a:blip>
          <a:stretch>
            <a:fillRect/>
          </a:stretch>
        </p:blipFill>
        <p:spPr>
          <a:xfrm flipH="1">
            <a:off x="0" y="0"/>
            <a:ext cx="12192000" cy="6858000"/>
          </a:xfrm>
          <a:prstGeom prst="rect">
            <a:avLst/>
          </a:prstGeom>
        </p:spPr>
      </p:pic>
      <p:sp>
        <p:nvSpPr>
          <p:cNvPr id="2" name="TextBox 1">
            <a:extLst>
              <a:ext uri="{FF2B5EF4-FFF2-40B4-BE49-F238E27FC236}">
                <a16:creationId xmlns:a16="http://schemas.microsoft.com/office/drawing/2014/main" id="{1CCB80DF-3674-5D06-B1D3-9809A477FB2E}"/>
              </a:ext>
            </a:extLst>
          </p:cNvPr>
          <p:cNvSpPr txBox="1"/>
          <p:nvPr/>
        </p:nvSpPr>
        <p:spPr>
          <a:xfrm>
            <a:off x="195648" y="436606"/>
            <a:ext cx="11800703" cy="646331"/>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“giving him thanks” (Luke 17:16b)</a:t>
            </a:r>
          </a:p>
        </p:txBody>
      </p:sp>
      <p:sp>
        <p:nvSpPr>
          <p:cNvPr id="3" name="TextBox 2">
            <a:extLst>
              <a:ext uri="{FF2B5EF4-FFF2-40B4-BE49-F238E27FC236}">
                <a16:creationId xmlns:a16="http://schemas.microsoft.com/office/drawing/2014/main" id="{A4FEB4F2-ECF1-62D2-5B11-333052E943B1}"/>
              </a:ext>
            </a:extLst>
          </p:cNvPr>
          <p:cNvSpPr txBox="1"/>
          <p:nvPr/>
        </p:nvSpPr>
        <p:spPr>
          <a:xfrm>
            <a:off x="195648" y="2047103"/>
            <a:ext cx="11800703" cy="646331"/>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“Now he was a Samaritan” (Luke 17:16c)</a:t>
            </a:r>
          </a:p>
        </p:txBody>
      </p:sp>
      <p:sp>
        <p:nvSpPr>
          <p:cNvPr id="4" name="TextBox 3">
            <a:extLst>
              <a:ext uri="{FF2B5EF4-FFF2-40B4-BE49-F238E27FC236}">
                <a16:creationId xmlns:a16="http://schemas.microsoft.com/office/drawing/2014/main" id="{F9C8FBD5-11EC-CF33-47B3-257E3BF7E7BC}"/>
              </a:ext>
            </a:extLst>
          </p:cNvPr>
          <p:cNvSpPr txBox="1"/>
          <p:nvPr/>
        </p:nvSpPr>
        <p:spPr>
          <a:xfrm>
            <a:off x="195648" y="3657600"/>
            <a:ext cx="10134215" cy="1200329"/>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This Samaritan leper was exposed to the goodness and grace of God, and it changed his life forever</a:t>
            </a:r>
          </a:p>
        </p:txBody>
      </p:sp>
    </p:spTree>
    <p:extLst>
      <p:ext uri="{BB962C8B-B14F-4D97-AF65-F5344CB8AC3E}">
        <p14:creationId xmlns:p14="http://schemas.microsoft.com/office/powerpoint/2010/main" val="417252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s hands in the sun&#10;&#10;Description automatically generated">
            <a:extLst>
              <a:ext uri="{FF2B5EF4-FFF2-40B4-BE49-F238E27FC236}">
                <a16:creationId xmlns:a16="http://schemas.microsoft.com/office/drawing/2014/main" id="{8A61B3FC-AF8F-DB3C-0F6B-AFC0477381B8}"/>
              </a:ext>
            </a:extLst>
          </p:cNvPr>
          <p:cNvPicPr>
            <a:picLocks noChangeAspect="1"/>
          </p:cNvPicPr>
          <p:nvPr/>
        </p:nvPicPr>
        <p:blipFill>
          <a:blip r:embed="rId3">
            <a:alphaModFix amt="85000"/>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A0779CA-AC76-1BE6-AA54-526DD41E9E2F}"/>
              </a:ext>
            </a:extLst>
          </p:cNvPr>
          <p:cNvSpPr txBox="1"/>
          <p:nvPr/>
        </p:nvSpPr>
        <p:spPr>
          <a:xfrm>
            <a:off x="195647" y="580768"/>
            <a:ext cx="11800703" cy="707886"/>
          </a:xfrm>
          <a:prstGeom prst="rect">
            <a:avLst/>
          </a:prstGeom>
          <a:noFill/>
        </p:spPr>
        <p:txBody>
          <a:bodyPr wrap="square" rtlCol="0">
            <a:spAutoFit/>
          </a:bodyPr>
          <a:lstStyle/>
          <a:p>
            <a:pPr algn="ctr"/>
            <a:r>
              <a:rPr lang="en-US" sz="4000" b="1" dirty="0">
                <a:latin typeface="Calibri" panose="020F0502020204030204" pitchFamily="34" charset="0"/>
                <a:cs typeface="Calibri" panose="020F0502020204030204" pitchFamily="34" charset="0"/>
              </a:rPr>
              <a:t>THE GREATEST BLESSING</a:t>
            </a:r>
          </a:p>
        </p:txBody>
      </p:sp>
      <p:sp>
        <p:nvSpPr>
          <p:cNvPr id="3" name="TextBox 2">
            <a:extLst>
              <a:ext uri="{FF2B5EF4-FFF2-40B4-BE49-F238E27FC236}">
                <a16:creationId xmlns:a16="http://schemas.microsoft.com/office/drawing/2014/main" id="{02587225-0CB5-3216-4654-BA811EF66064}"/>
              </a:ext>
            </a:extLst>
          </p:cNvPr>
          <p:cNvSpPr txBox="1"/>
          <p:nvPr/>
        </p:nvSpPr>
        <p:spPr>
          <a:xfrm>
            <a:off x="195648" y="1519881"/>
            <a:ext cx="11800703" cy="1200329"/>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“Then Jesus answered, “Were not ten cleansed? Where are the nine?” (Luke 17:17)</a:t>
            </a:r>
          </a:p>
        </p:txBody>
      </p:sp>
      <p:sp>
        <p:nvSpPr>
          <p:cNvPr id="4" name="TextBox 3">
            <a:extLst>
              <a:ext uri="{FF2B5EF4-FFF2-40B4-BE49-F238E27FC236}">
                <a16:creationId xmlns:a16="http://schemas.microsoft.com/office/drawing/2014/main" id="{24C388D4-A5F3-1954-EA11-C61384C1F2F3}"/>
              </a:ext>
            </a:extLst>
          </p:cNvPr>
          <p:cNvSpPr txBox="1"/>
          <p:nvPr/>
        </p:nvSpPr>
        <p:spPr>
          <a:xfrm>
            <a:off x="195646" y="2951437"/>
            <a:ext cx="11800703" cy="1200329"/>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“And he said to him, “Rise and go your way, your faith has made you well.” (Luke 17:19)</a:t>
            </a:r>
          </a:p>
        </p:txBody>
      </p:sp>
      <p:sp>
        <p:nvSpPr>
          <p:cNvPr id="5" name="TextBox 4">
            <a:extLst>
              <a:ext uri="{FF2B5EF4-FFF2-40B4-BE49-F238E27FC236}">
                <a16:creationId xmlns:a16="http://schemas.microsoft.com/office/drawing/2014/main" id="{6D2DD6C6-315E-ACA8-3054-F3C72A9DC311}"/>
              </a:ext>
            </a:extLst>
          </p:cNvPr>
          <p:cNvSpPr txBox="1"/>
          <p:nvPr/>
        </p:nvSpPr>
        <p:spPr>
          <a:xfrm>
            <a:off x="195646" y="4382993"/>
            <a:ext cx="11800703" cy="646331"/>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Jesus Christ himself is the greatest blessing</a:t>
            </a:r>
          </a:p>
        </p:txBody>
      </p:sp>
    </p:spTree>
    <p:extLst>
      <p:ext uri="{BB962C8B-B14F-4D97-AF65-F5344CB8AC3E}">
        <p14:creationId xmlns:p14="http://schemas.microsoft.com/office/powerpoint/2010/main" val="104095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ross with a tie in the middle of the sun&#10;&#10;Description automatically generated">
            <a:extLst>
              <a:ext uri="{FF2B5EF4-FFF2-40B4-BE49-F238E27FC236}">
                <a16:creationId xmlns:a16="http://schemas.microsoft.com/office/drawing/2014/main" id="{17E0A588-86C4-D814-8176-B155CA7CDD30}"/>
              </a:ext>
            </a:extLst>
          </p:cNvPr>
          <p:cNvPicPr>
            <a:picLocks noChangeAspect="1"/>
          </p:cNvPicPr>
          <p:nvPr/>
        </p:nvPicPr>
        <p:blipFill>
          <a:blip r:embed="rId3"/>
          <a:stretch>
            <a:fillRect/>
          </a:stretch>
        </p:blipFill>
        <p:spPr>
          <a:xfrm flipH="1">
            <a:off x="0" y="0"/>
            <a:ext cx="12192000" cy="6858000"/>
          </a:xfrm>
          <a:prstGeom prst="rect">
            <a:avLst/>
          </a:prstGeom>
        </p:spPr>
      </p:pic>
      <p:sp>
        <p:nvSpPr>
          <p:cNvPr id="2" name="TextBox 1">
            <a:extLst>
              <a:ext uri="{FF2B5EF4-FFF2-40B4-BE49-F238E27FC236}">
                <a16:creationId xmlns:a16="http://schemas.microsoft.com/office/drawing/2014/main" id="{878F99EF-8C3A-593A-7B81-D1DC52172698}"/>
              </a:ext>
            </a:extLst>
          </p:cNvPr>
          <p:cNvSpPr txBox="1"/>
          <p:nvPr/>
        </p:nvSpPr>
        <p:spPr>
          <a:xfrm>
            <a:off x="197708" y="416195"/>
            <a:ext cx="11763633" cy="707886"/>
          </a:xfrm>
          <a:prstGeom prst="rect">
            <a:avLst/>
          </a:prstGeom>
          <a:noFill/>
        </p:spPr>
        <p:txBody>
          <a:bodyPr wrap="square" rtlCol="0">
            <a:spAutoFit/>
          </a:bodyPr>
          <a:lstStyle/>
          <a:p>
            <a:pPr algn="ctr"/>
            <a:r>
              <a:rPr lang="en-US" sz="4000" b="1" dirty="0">
                <a:latin typeface="Calibri" panose="020F0502020204030204" pitchFamily="34" charset="0"/>
                <a:cs typeface="Calibri" panose="020F0502020204030204" pitchFamily="34" charset="0"/>
              </a:rPr>
              <a:t>TRUE THANKFULNESS…</a:t>
            </a:r>
          </a:p>
        </p:txBody>
      </p:sp>
      <p:sp>
        <p:nvSpPr>
          <p:cNvPr id="3" name="TextBox 2">
            <a:extLst>
              <a:ext uri="{FF2B5EF4-FFF2-40B4-BE49-F238E27FC236}">
                <a16:creationId xmlns:a16="http://schemas.microsoft.com/office/drawing/2014/main" id="{9F34CD3F-9F67-4D1E-BBDB-056BCF292A89}"/>
              </a:ext>
            </a:extLst>
          </p:cNvPr>
          <p:cNvSpPr txBox="1"/>
          <p:nvPr/>
        </p:nvSpPr>
        <p:spPr>
          <a:xfrm>
            <a:off x="197708" y="1383957"/>
            <a:ext cx="11763633" cy="646331"/>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Happens when we understand who we are</a:t>
            </a:r>
          </a:p>
        </p:txBody>
      </p:sp>
      <p:sp>
        <p:nvSpPr>
          <p:cNvPr id="4" name="TextBox 3">
            <a:extLst>
              <a:ext uri="{FF2B5EF4-FFF2-40B4-BE49-F238E27FC236}">
                <a16:creationId xmlns:a16="http://schemas.microsoft.com/office/drawing/2014/main" id="{F669757F-22E7-1F59-AB4F-E44F15622F75}"/>
              </a:ext>
            </a:extLst>
          </p:cNvPr>
          <p:cNvSpPr txBox="1"/>
          <p:nvPr/>
        </p:nvSpPr>
        <p:spPr>
          <a:xfrm>
            <a:off x="197709" y="2539781"/>
            <a:ext cx="11780108" cy="1200329"/>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Happens when we understand what has been freely offered to us</a:t>
            </a:r>
          </a:p>
        </p:txBody>
      </p:sp>
      <p:sp>
        <p:nvSpPr>
          <p:cNvPr id="5" name="TextBox 4">
            <a:extLst>
              <a:ext uri="{FF2B5EF4-FFF2-40B4-BE49-F238E27FC236}">
                <a16:creationId xmlns:a16="http://schemas.microsoft.com/office/drawing/2014/main" id="{083F2E6B-548F-AB17-4FD1-6B24DE13DBBA}"/>
              </a:ext>
            </a:extLst>
          </p:cNvPr>
          <p:cNvSpPr txBox="1"/>
          <p:nvPr/>
        </p:nvSpPr>
        <p:spPr>
          <a:xfrm>
            <a:off x="197708" y="4249604"/>
            <a:ext cx="8046181" cy="1754326"/>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Happens when we understand what happens as a result of believing in Jesus Christ</a:t>
            </a:r>
          </a:p>
        </p:txBody>
      </p:sp>
    </p:spTree>
    <p:extLst>
      <p:ext uri="{BB962C8B-B14F-4D97-AF65-F5344CB8AC3E}">
        <p14:creationId xmlns:p14="http://schemas.microsoft.com/office/powerpoint/2010/main" val="401258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67ECF3-4D81-C508-B8A4-2921DDF2FAC9}"/>
              </a:ext>
            </a:extLst>
          </p:cNvPr>
          <p:cNvSpPr txBox="1"/>
          <p:nvPr/>
        </p:nvSpPr>
        <p:spPr>
          <a:xfrm>
            <a:off x="5429251" y="290036"/>
            <a:ext cx="6557961" cy="5632311"/>
          </a:xfrm>
          <a:prstGeom prst="rect">
            <a:avLst/>
          </a:prstGeom>
          <a:noFill/>
        </p:spPr>
        <p:txBody>
          <a:bodyPr wrap="square">
            <a:spAutoFit/>
          </a:bodyPr>
          <a:lstStyle/>
          <a:p>
            <a:pPr algn="ctr"/>
            <a:r>
              <a:rPr lang="en-AU" sz="3600" b="1" i="0" u="none" strike="noStrike" dirty="0">
                <a:solidFill>
                  <a:schemeClr val="tx1"/>
                </a:solidFill>
                <a:effectLst/>
                <a:latin typeface="Calibri" panose="020F0502020204030204" pitchFamily="34" charset="0"/>
                <a:cs typeface="Calibri" panose="020F0502020204030204" pitchFamily="34" charset="0"/>
              </a:rPr>
              <a:t>Edward Spencer waded again and again into the frigid waters to rescue 17 passengers. In the process, his health was permanently damaged, in fact he was a semi-invalid for the rest of his life. Some years later at his funeral, it was noted that not one of the people he rescued ever thanked him. </a:t>
            </a:r>
            <a:endParaRPr lang="en-US" sz="3600" b="1" dirty="0">
              <a:latin typeface="Calibri" panose="020F0502020204030204" pitchFamily="34" charset="0"/>
              <a:cs typeface="Calibri" panose="020F0502020204030204" pitchFamily="34" charset="0"/>
            </a:endParaRPr>
          </a:p>
        </p:txBody>
      </p:sp>
      <p:pic>
        <p:nvPicPr>
          <p:cNvPr id="1026" name="Picture 2" descr="The Daily Northwestern | 'Did I do my best?': The mythology of Edward  Spencer, hero of the Lady Elgin Disaster">
            <a:extLst>
              <a:ext uri="{FF2B5EF4-FFF2-40B4-BE49-F238E27FC236}">
                <a16:creationId xmlns:a16="http://schemas.microsoft.com/office/drawing/2014/main" id="{601178E2-B81E-9276-24DF-A8FFC7E09A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8151" b="16041"/>
          <a:stretch/>
        </p:blipFill>
        <p:spPr bwMode="auto">
          <a:xfrm>
            <a:off x="-1" y="0"/>
            <a:ext cx="5429251" cy="6881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26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894</TotalTime>
  <Words>4506</Words>
  <Application>Microsoft Office PowerPoint</Application>
  <PresentationFormat>Widescreen</PresentationFormat>
  <Paragraphs>71</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Harrison Gallagher</dc:creator>
  <cp:lastModifiedBy>Sue Roberts</cp:lastModifiedBy>
  <cp:revision>30</cp:revision>
  <cp:lastPrinted>2024-08-17T22:25:37Z</cp:lastPrinted>
  <dcterms:created xsi:type="dcterms:W3CDTF">2024-08-15T06:03:32Z</dcterms:created>
  <dcterms:modified xsi:type="dcterms:W3CDTF">2024-08-18T06:51:52Z</dcterms:modified>
</cp:coreProperties>
</file>