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55745" autoAdjust="0"/>
    <p:restoredTop sz="65585"/>
  </p:normalViewPr>
  <p:slideViewPr>
    <p:cSldViewPr snapToGrid="0">
      <p:cViewPr varScale="1">
        <p:scale>
          <a:sx n="81" d="100"/>
          <a:sy n="81" d="100"/>
        </p:scale>
        <p:origin x="95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6" d="100"/>
          <a:sy n="116" d="100"/>
        </p:scale>
        <p:origin x="3210" y="-11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324C5-DD2B-544E-95C3-8ABE60F51370}"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3DE4B-6144-6649-A128-2115AD37862C}" type="slidenum">
              <a:rPr lang="en-US" smtClean="0"/>
              <a:t>‹#›</a:t>
            </a:fld>
            <a:endParaRPr lang="en-US"/>
          </a:p>
        </p:txBody>
      </p:sp>
    </p:spTree>
    <p:extLst>
      <p:ext uri="{BB962C8B-B14F-4D97-AF65-F5344CB8AC3E}">
        <p14:creationId xmlns:p14="http://schemas.microsoft.com/office/powerpoint/2010/main" val="238107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morning everyone.</a:t>
            </a:r>
          </a:p>
          <a:p>
            <a:pPr marL="171450" indent="-171450">
              <a:buFont typeface="Arial" panose="020B0604020202020204" pitchFamily="34" charset="0"/>
              <a:buChar char="•"/>
            </a:pPr>
            <a:r>
              <a:rPr lang="en-US" dirty="0"/>
              <a:t>Well we are in our second last week in the Sermon on the Mount, and Jesus being the master preacher, wants to leave no stone unturned</a:t>
            </a:r>
          </a:p>
          <a:p>
            <a:pPr marL="171450" indent="-171450">
              <a:buFont typeface="Arial" panose="020B0604020202020204" pitchFamily="34" charset="0"/>
              <a:buChar char="•"/>
            </a:pPr>
            <a:r>
              <a:rPr lang="en-US" dirty="0"/>
              <a:t>He beckons the crowd for a response</a:t>
            </a:r>
          </a:p>
          <a:p>
            <a:pPr marL="171450" indent="-171450">
              <a:buFont typeface="Arial" panose="020B0604020202020204" pitchFamily="34" charset="0"/>
              <a:buChar char="•"/>
            </a:pPr>
            <a:r>
              <a:rPr lang="en-US" dirty="0"/>
              <a:t>Jesus uses four powerful images</a:t>
            </a:r>
          </a:p>
          <a:p>
            <a:pPr marL="171450" indent="-171450">
              <a:buFont typeface="Arial" panose="020B0604020202020204" pitchFamily="34" charset="0"/>
              <a:buChar char="•"/>
            </a:pPr>
            <a:r>
              <a:rPr lang="en-US" dirty="0"/>
              <a:t>And in each of the four there is 2 opposites presented</a:t>
            </a:r>
          </a:p>
          <a:p>
            <a:pPr marL="171450" indent="-171450">
              <a:buFont typeface="Arial" panose="020B0604020202020204" pitchFamily="34" charset="0"/>
              <a:buChar char="•"/>
            </a:pPr>
            <a:r>
              <a:rPr lang="en-US" dirty="0">
                <a:highlight>
                  <a:srgbClr val="00FFFF"/>
                </a:highlight>
              </a:rPr>
              <a:t>The verses read out to us today have 2 ways, followed by 2 trees, 2 confessions, and 2 builders</a:t>
            </a:r>
          </a:p>
          <a:p>
            <a:pPr marL="171450" indent="-171450">
              <a:buFont typeface="Arial" panose="020B0604020202020204" pitchFamily="34" charset="0"/>
              <a:buChar char="•"/>
            </a:pPr>
            <a:r>
              <a:rPr lang="en-US" dirty="0"/>
              <a:t>And in each of the four there is a call to decision, a call to respond. </a:t>
            </a:r>
          </a:p>
          <a:p>
            <a:pPr marL="171450" indent="-171450">
              <a:buFont typeface="Arial" panose="020B0604020202020204" pitchFamily="34" charset="0"/>
              <a:buChar char="•"/>
            </a:pPr>
            <a:r>
              <a:rPr lang="en-US" dirty="0"/>
              <a:t>And in each there is also an appeal to follow him, to make the right choice</a:t>
            </a:r>
          </a:p>
          <a:p>
            <a:pPr marL="171450" indent="-171450">
              <a:buFont typeface="Arial" panose="020B0604020202020204" pitchFamily="34" charset="0"/>
              <a:buChar char="•"/>
            </a:pPr>
            <a:r>
              <a:rPr lang="en-US" dirty="0"/>
              <a:t>In today’s verses Jesus makes sure his listeners know what they are getting themselves into, he does not sugar coat his message, he says, “count the cost”</a:t>
            </a:r>
          </a:p>
          <a:p>
            <a:pPr marL="171450" indent="-171450">
              <a:buFont typeface="Arial" panose="020B0604020202020204" pitchFamily="34" charset="0"/>
              <a:buChar char="•"/>
            </a:pPr>
            <a:r>
              <a:rPr lang="en-US" dirty="0">
                <a:highlight>
                  <a:srgbClr val="00FFFF"/>
                </a:highlight>
              </a:rPr>
              <a:t>So the question for us all today is </a:t>
            </a:r>
            <a:r>
              <a:rPr lang="en-US" b="1" dirty="0">
                <a:highlight>
                  <a:srgbClr val="00FFFF"/>
                </a:highlight>
              </a:rPr>
              <a:t>will you take up your cross and follow Jesus, or will you enter the wide gate? </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713DE4B-6144-6649-A128-2115AD37862C}" type="slidenum">
              <a:rPr lang="en-US" smtClean="0"/>
              <a:t>1</a:t>
            </a:fld>
            <a:endParaRPr lang="en-US"/>
          </a:p>
        </p:txBody>
      </p:sp>
    </p:spTree>
    <p:extLst>
      <p:ext uri="{BB962C8B-B14F-4D97-AF65-F5344CB8AC3E}">
        <p14:creationId xmlns:p14="http://schemas.microsoft.com/office/powerpoint/2010/main" val="142278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50"/>
            <a:ext cx="6524786" cy="36004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highlight>
                  <a:srgbClr val="00FF00"/>
                </a:highlight>
                <a:latin typeface="Calibri" panose="020F0502020204030204" pitchFamily="34" charset="0"/>
                <a:cs typeface="Calibri" panose="020F0502020204030204" pitchFamily="34" charset="0"/>
              </a:rPr>
              <a:t>"The life of Christianity consists of possessive pronouns" says Martin Luther. It is one thing to say, "Christ is a Saviour"; it is quite another thing to say, "He is my Saviour and my Lord." The devil can say the first; the true Christian alone can say the second.”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latin typeface="Calibri" panose="020F0502020204030204" pitchFamily="34" charset="0"/>
                <a:cs typeface="Calibri" panose="020F0502020204030204" pitchFamily="34" charset="0"/>
              </a:rPr>
              <a:t>Can you declare today that Jesus Christ is your Lord and Saviour?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latin typeface="Calibri" panose="020F0502020204030204" pitchFamily="34" charset="0"/>
                <a:cs typeface="Calibri" panose="020F0502020204030204" pitchFamily="34" charset="0"/>
              </a:rPr>
              <a:t>If not, then I urge you, do not let another minute pass by without repenting and believing in Jesus Christ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latin typeface="Calibri" panose="020F0502020204030204" pitchFamily="34" charset="0"/>
                <a:cs typeface="Calibri" panose="020F0502020204030204" pitchFamily="34" charset="0"/>
              </a:rPr>
              <a:t>If you will look to Jesus Christ as your only hope of being saved from your sins, God will not turn you away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highlight>
                  <a:srgbClr val="00FFFF"/>
                </a:highlight>
                <a:latin typeface="Calibri" panose="020F0502020204030204" pitchFamily="34" charset="0"/>
                <a:cs typeface="Calibri" panose="020F0502020204030204" pitchFamily="34" charset="0"/>
              </a:rPr>
              <a:t>If you can </a:t>
            </a:r>
            <a:r>
              <a:rPr lang="en-AU" dirty="0">
                <a:solidFill>
                  <a:srgbClr val="000000"/>
                </a:solidFill>
                <a:highlight>
                  <a:srgbClr val="00FFFF"/>
                </a:highlight>
                <a:latin typeface="Calibri" panose="020F0502020204030204" pitchFamily="34" charset="0"/>
                <a:cs typeface="Calibri" panose="020F0502020204030204" pitchFamily="34" charset="0"/>
              </a:rPr>
              <a:t>say that Jesus is your Lord and Saviour</a:t>
            </a:r>
            <a:r>
              <a:rPr lang="en-AU" sz="1200" b="0" i="0" u="none" strike="noStrike" dirty="0">
                <a:solidFill>
                  <a:srgbClr val="000000"/>
                </a:solidFill>
                <a:effectLst/>
                <a:highlight>
                  <a:srgbClr val="00FFFF"/>
                </a:highlight>
                <a:latin typeface="Calibri" panose="020F0502020204030204" pitchFamily="34" charset="0"/>
                <a:cs typeface="Calibri" panose="020F0502020204030204" pitchFamily="34" charset="0"/>
              </a:rPr>
              <a:t>, if you are a child of God, then know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latin typeface="Calibri" panose="020F0502020204030204" pitchFamily="34" charset="0"/>
                <a:cs typeface="Calibri" panose="020F0502020204030204" pitchFamily="34" charset="0"/>
              </a:rPr>
              <a:t>Christ goes has gone before you, he goes with you, and he awaits you at the end of this road, where we will enter into his presence forever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000000"/>
                </a:solidFill>
                <a:effectLst/>
                <a:latin typeface="Calibri" panose="020F0502020204030204" pitchFamily="34" charset="0"/>
                <a:cs typeface="Calibri" panose="020F0502020204030204" pitchFamily="34" charset="0"/>
              </a:rPr>
              <a:t>Let us leave this place with joy in our hearts and the message of the gospel on our lips, for it is only the message of Jesus Christ and him crucified that has the power to save</a:t>
            </a:r>
          </a:p>
          <a:p>
            <a:pPr marR="0" lvl="0" algn="l" defTabSz="914400" rtl="0" eaLnBrk="1" fontAlgn="auto" latinLnBrk="0" hangingPunct="1">
              <a:lnSpc>
                <a:spcPct val="100000"/>
              </a:lnSpc>
              <a:spcBef>
                <a:spcPts val="0"/>
              </a:spcBef>
              <a:spcAft>
                <a:spcPts val="0"/>
              </a:spcAft>
              <a:buClrTx/>
              <a:buSzTx/>
              <a:tabLst/>
              <a:defRPr/>
            </a:pPr>
            <a:endParaRPr lang="en-US" sz="1200"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713DE4B-6144-6649-A128-2115AD37862C}" type="slidenum">
              <a:rPr lang="en-US" smtClean="0"/>
              <a:t>10</a:t>
            </a:fld>
            <a:endParaRPr lang="en-US"/>
          </a:p>
        </p:txBody>
      </p:sp>
    </p:spTree>
    <p:extLst>
      <p:ext uri="{BB962C8B-B14F-4D97-AF65-F5344CB8AC3E}">
        <p14:creationId xmlns:p14="http://schemas.microsoft.com/office/powerpoint/2010/main" val="376368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43359" y="3675641"/>
            <a:ext cx="6571282" cy="5211184"/>
          </a:xfrm>
        </p:spPr>
        <p:txBody>
          <a:bodyPr/>
          <a:lstStyle/>
          <a:p>
            <a:pPr marL="171450" indent="-171450">
              <a:buFont typeface="Arial" panose="020B0604020202020204" pitchFamily="34" charset="0"/>
              <a:buChar char="•"/>
            </a:pPr>
            <a:r>
              <a:rPr lang="en-US" dirty="0">
                <a:highlight>
                  <a:srgbClr val="FFFF00"/>
                </a:highlight>
              </a:rPr>
              <a:t>Matt 5:1-16 – General portrait of the Christian and how they are to remain in society</a:t>
            </a:r>
            <a:br>
              <a:rPr lang="en-US" dirty="0"/>
            </a:br>
            <a:r>
              <a:rPr lang="en-US" dirty="0"/>
              <a:t>- All throughout the sermon Jesus has been giving kingdom principles which begins with the beatitudes, explaining how those in his kingdom will look</a:t>
            </a:r>
            <a:br>
              <a:rPr lang="en-US" dirty="0"/>
            </a:br>
            <a:r>
              <a:rPr lang="en-US" dirty="0"/>
              <a:t>- Blessed are the poor in the spirit, blessed are the merciful, blessed are the meek, and so forth, for theirs is the kingdom of heaven</a:t>
            </a:r>
            <a:br>
              <a:rPr lang="en-US" dirty="0"/>
            </a:br>
            <a:r>
              <a:rPr lang="en-US" dirty="0"/>
              <a:t>- Then he carries on by saying that kingdom citizens are to be salt and light, and are to remain in this dark world as ambassadors of his kingdom</a:t>
            </a:r>
          </a:p>
          <a:p>
            <a:pPr marL="171450" indent="-171450">
              <a:buFont typeface="Arial" panose="020B0604020202020204" pitchFamily="34" charset="0"/>
              <a:buChar char="•"/>
            </a:pPr>
            <a:r>
              <a:rPr lang="en-US" dirty="0">
                <a:highlight>
                  <a:srgbClr val="FFFF00"/>
                </a:highlight>
              </a:rPr>
              <a:t>Matt 5:17-48 – The righteousness of the Christian is to exceed that of the Pharisees</a:t>
            </a:r>
            <a:br>
              <a:rPr lang="en-US" dirty="0"/>
            </a:br>
            <a:r>
              <a:rPr lang="en-US" dirty="0"/>
              <a:t>- If you will remember when Jesus addresses the crowds, he brings their attention to the Pharisees, who were the most religious, and the most outwardly righteous people any of them would have known </a:t>
            </a:r>
            <a:br>
              <a:rPr lang="en-US" dirty="0"/>
            </a:br>
            <a:r>
              <a:rPr lang="en-US" dirty="0"/>
              <a:t>- And he warns them and urges them, that those who belong to his kingdom must exceed their righteousness</a:t>
            </a:r>
            <a:br>
              <a:rPr lang="en-US" dirty="0"/>
            </a:br>
            <a:r>
              <a:rPr lang="en-US" dirty="0"/>
              <a:t>- Jesus then proceeds by giving them 6 antithesis, talking about some of the 10 commandments</a:t>
            </a:r>
            <a:br>
              <a:rPr lang="en-US" dirty="0">
                <a:highlight>
                  <a:srgbClr val="00FFFF"/>
                </a:highlight>
              </a:rPr>
            </a:br>
            <a:r>
              <a:rPr lang="en-US" dirty="0">
                <a:highlight>
                  <a:srgbClr val="00FFFF"/>
                </a:highlight>
              </a:rPr>
              <a:t>- Jesus expounds the law, and makes it clear that believers aren’t  to be just concerned about the act, they are to be concerned about the heart, about the motive behind their acts. </a:t>
            </a:r>
            <a:br>
              <a:rPr lang="en-US" dirty="0"/>
            </a:br>
            <a:r>
              <a:rPr lang="en-US" dirty="0"/>
              <a:t>- It was not enough to just never kill, because to hate another person is to murder them in your heart. </a:t>
            </a:r>
          </a:p>
          <a:p>
            <a:pPr marL="171450" indent="-171450">
              <a:buFont typeface="Arial" panose="020B0604020202020204" pitchFamily="34" charset="0"/>
              <a:buChar char="•"/>
            </a:pPr>
            <a:r>
              <a:rPr lang="en-US" dirty="0">
                <a:highlight>
                  <a:srgbClr val="FFFF00"/>
                </a:highlight>
              </a:rPr>
              <a:t>Matt 6:1-24 – Jesus then shows us in practical terms  how we are to pray, fast, and give, compared with Pharisees</a:t>
            </a:r>
            <a:br>
              <a:rPr lang="en-US" dirty="0"/>
            </a:br>
            <a:r>
              <a:rPr lang="en-US" dirty="0"/>
              <a:t>- Once again Jesus uses the Pharisees as an example and states that kingdom citizens will not do things for the glory of mankind</a:t>
            </a:r>
            <a:br>
              <a:rPr lang="en-US" dirty="0"/>
            </a:br>
            <a:r>
              <a:rPr lang="en-US" dirty="0"/>
              <a:t>- They will not be worried about getting the praise of those around them. </a:t>
            </a:r>
            <a:br>
              <a:rPr lang="en-US" dirty="0"/>
            </a:br>
            <a:r>
              <a:rPr lang="en-US" dirty="0">
                <a:highlight>
                  <a:srgbClr val="00FFFF"/>
                </a:highlight>
              </a:rPr>
              <a:t>- They will go to their secret place to pray, they will give without their left hand knowing what their right hand is doing, but why? </a:t>
            </a:r>
            <a:br>
              <a:rPr lang="en-US" dirty="0"/>
            </a:br>
            <a:r>
              <a:rPr lang="en-US" dirty="0"/>
              <a:t>- Because they seek only the commendation of the Father, because their treasure lies in heaven and doing what brings glory to God</a:t>
            </a:r>
          </a:p>
          <a:p>
            <a:pPr marL="171450" indent="-171450">
              <a:buFont typeface="Arial" panose="020B0604020202020204" pitchFamily="34" charset="0"/>
              <a:buChar char="•"/>
            </a:pPr>
            <a:r>
              <a:rPr lang="en-US" dirty="0">
                <a:highlight>
                  <a:srgbClr val="FFFF00"/>
                </a:highlight>
              </a:rPr>
              <a:t>Matt 6:25 – 7:12 – Deals with the Christian attitude towards this life, and attitudes towards others in our judgement</a:t>
            </a:r>
            <a:br>
              <a:rPr lang="en-US" dirty="0"/>
            </a:br>
            <a:r>
              <a:rPr lang="en-US" dirty="0"/>
              <a:t>- Jesus tells the crowd that those in his kingdom ought not to be anxious for anything for their heavenly Father will take care of their needs, because He is a faithful and caring God</a:t>
            </a:r>
            <a:br>
              <a:rPr lang="en-US" dirty="0"/>
            </a:br>
            <a:r>
              <a:rPr lang="en-US" dirty="0"/>
              <a:t>- Instead, seek first the kingdom of God and His righteousness</a:t>
            </a:r>
            <a:br>
              <a:rPr lang="en-US" dirty="0"/>
            </a:br>
            <a:r>
              <a:rPr lang="en-US" dirty="0"/>
              <a:t>- And then he ensures that kingdom citizens know how to judge others appropriately, and that we are to do to others as we would have them do to us</a:t>
            </a:r>
            <a:br>
              <a:rPr lang="en-US" dirty="0"/>
            </a:br>
            <a:r>
              <a:rPr lang="en-US" dirty="0">
                <a:highlight>
                  <a:srgbClr val="00FFFF"/>
                </a:highlight>
              </a:rPr>
              <a:t>- And we now get to the “So what?” point of the sermon. Jesus has finished the main content of his sermon and is wrapping up with his application</a:t>
            </a:r>
            <a:br>
              <a:rPr lang="en-US" dirty="0"/>
            </a:br>
            <a:r>
              <a:rPr lang="en-US" dirty="0"/>
              <a:t>- Jesus is asking the people in no uncertain terms, “This is the kingdom I have come to establish, this is the character of kingdom citizens, now what are you going to do about it?”</a:t>
            </a:r>
          </a:p>
        </p:txBody>
      </p:sp>
      <p:sp>
        <p:nvSpPr>
          <p:cNvPr id="4" name="Slide Number Placeholder 3"/>
          <p:cNvSpPr>
            <a:spLocks noGrp="1"/>
          </p:cNvSpPr>
          <p:nvPr>
            <p:ph type="sldNum" sz="quarter" idx="5"/>
          </p:nvPr>
        </p:nvSpPr>
        <p:spPr/>
        <p:txBody>
          <a:bodyPr/>
          <a:lstStyle/>
          <a:p>
            <a:fld id="{0713DE4B-6144-6649-A128-2115AD37862C}" type="slidenum">
              <a:rPr lang="en-US" smtClean="0"/>
              <a:t>2</a:t>
            </a:fld>
            <a:endParaRPr lang="en-US"/>
          </a:p>
        </p:txBody>
      </p:sp>
    </p:spTree>
    <p:extLst>
      <p:ext uri="{BB962C8B-B14F-4D97-AF65-F5344CB8AC3E}">
        <p14:creationId xmlns:p14="http://schemas.microsoft.com/office/powerpoint/2010/main" val="99868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4983" y="3641133"/>
            <a:ext cx="6571281" cy="5044080"/>
          </a:xfrm>
        </p:spPr>
        <p:txBody>
          <a:bodyPr/>
          <a:lstStyle/>
          <a:p>
            <a:pPr marL="171450" indent="-171450">
              <a:buFont typeface="Arial" panose="020B0604020202020204" pitchFamily="34" charset="0"/>
              <a:buChar char="•"/>
            </a:pPr>
            <a:r>
              <a:rPr lang="en-US" dirty="0">
                <a:highlight>
                  <a:srgbClr val="FFFF00"/>
                </a:highlight>
              </a:rPr>
              <a:t>“Enter by…” (Matt 7:13) = To go in, it’s a verb</a:t>
            </a:r>
            <a:br>
              <a:rPr lang="en-US" dirty="0"/>
            </a:br>
            <a:r>
              <a:rPr lang="en-US" dirty="0"/>
              <a:t>- But it’s also a command. This is how Jesus begins the first of his four warnings</a:t>
            </a:r>
            <a:br>
              <a:rPr lang="en-US" dirty="0"/>
            </a:br>
            <a:r>
              <a:rPr lang="en-US" dirty="0"/>
              <a:t>- He doesn’t begin by giving the two gates, the two ways, and then say </a:t>
            </a:r>
            <a:r>
              <a:rPr lang="en-US" b="1" dirty="0"/>
              <a:t>‘pick this one.’ </a:t>
            </a:r>
            <a:br>
              <a:rPr lang="en-US" dirty="0"/>
            </a:br>
            <a:r>
              <a:rPr lang="en-US" dirty="0">
                <a:highlight>
                  <a:srgbClr val="00FFFF"/>
                </a:highlight>
              </a:rPr>
              <a:t>- Straight up, he wants to make it clear which one is the right one</a:t>
            </a:r>
            <a:br>
              <a:rPr lang="en-US" dirty="0"/>
            </a:br>
            <a:r>
              <a:rPr lang="en-US" dirty="0"/>
              <a:t>- Jesus isn’t saying make a good choice, Jesus is saying make the right choice</a:t>
            </a:r>
            <a:br>
              <a:rPr lang="en-US" dirty="0"/>
            </a:br>
            <a:r>
              <a:rPr lang="en-US" dirty="0"/>
              <a:t>- He doesn’t try and hide which gate we should enter through, rather he simply declares</a:t>
            </a:r>
            <a:r>
              <a:rPr lang="en-US" b="1" dirty="0"/>
              <a:t>, “Enter by the narrow gate”</a:t>
            </a:r>
          </a:p>
          <a:p>
            <a:pPr marL="171450" indent="-171450">
              <a:buFont typeface="Arial" panose="020B0604020202020204" pitchFamily="34" charset="0"/>
              <a:buChar char="•"/>
            </a:pPr>
            <a:r>
              <a:rPr lang="en-US" dirty="0">
                <a:highlight>
                  <a:srgbClr val="FFFF00"/>
                </a:highlight>
              </a:rPr>
              <a:t>To enter something, is to do so intentionally, this does not happen accidentally</a:t>
            </a:r>
            <a:br>
              <a:rPr lang="en-US" dirty="0"/>
            </a:br>
            <a:r>
              <a:rPr lang="en-US" dirty="0"/>
              <a:t>- When you talk to people and you ask them, ‘Are you a Christian?’ they will give you a few responses</a:t>
            </a:r>
            <a:br>
              <a:rPr lang="en-US" dirty="0"/>
            </a:br>
            <a:r>
              <a:rPr lang="en-US" dirty="0"/>
              <a:t>- The first one ‘Yes, I am a Christian, I make sure I go to church every Sunday’, but going to church doesn’t make you a Christian</a:t>
            </a:r>
            <a:br>
              <a:rPr lang="en-US" dirty="0"/>
            </a:br>
            <a:r>
              <a:rPr lang="en-US" dirty="0">
                <a:highlight>
                  <a:srgbClr val="00FFFF"/>
                </a:highlight>
              </a:rPr>
              <a:t>- You might say, ‘I am a Christian, therefore I go to church’, not ‘because I go to church every Sunday, therefore I am a Christian’, for we are not saved by anything we do</a:t>
            </a:r>
            <a:br>
              <a:rPr lang="en-US" dirty="0"/>
            </a:br>
            <a:r>
              <a:rPr lang="en-US" dirty="0"/>
              <a:t>- Others may respond with ‘I grew up a Christian, I was raised in a Christian home, so yes I am a Christian’</a:t>
            </a:r>
            <a:br>
              <a:rPr lang="en-US" dirty="0"/>
            </a:br>
            <a:r>
              <a:rPr lang="en-US" dirty="0"/>
              <a:t>- Or others will say, ‘Yes, I have been a Christian all my life’, but if we believe that the doctrine of original sin is true and biblical</a:t>
            </a:r>
            <a:br>
              <a:rPr lang="en-US" dirty="0"/>
            </a:br>
            <a:r>
              <a:rPr lang="en-US" dirty="0"/>
              <a:t>- That we were born into sin as a direct result of being born from the line of Adam, then it is a theological impossibility for us to have been a Christian all our lives</a:t>
            </a:r>
            <a:br>
              <a:rPr lang="en-US" dirty="0"/>
            </a:br>
            <a:r>
              <a:rPr lang="en-US" dirty="0">
                <a:highlight>
                  <a:srgbClr val="00FFFF"/>
                </a:highlight>
              </a:rPr>
              <a:t>- We can only enter the narrow gate intentionally, and the answer is simple</a:t>
            </a:r>
            <a:br>
              <a:rPr lang="en-US" dirty="0"/>
            </a:br>
            <a:r>
              <a:rPr lang="en-US" dirty="0"/>
              <a:t>- It is only by repentance and faith in Christ alone is one deemed a Christian, are we called a child of God</a:t>
            </a:r>
            <a:br>
              <a:rPr lang="en-US" dirty="0"/>
            </a:br>
            <a:r>
              <a:rPr lang="en-US" dirty="0">
                <a:highlight>
                  <a:srgbClr val="00FFFF"/>
                </a:highlight>
              </a:rPr>
              <a:t>- Now I don’t know about your kids, I have 3 kids, and not one of them was born repenting and believing, thus making it impossible for them to have been a Christian their whole life</a:t>
            </a:r>
            <a:br>
              <a:rPr lang="en-US" dirty="0"/>
            </a:br>
            <a:r>
              <a:rPr lang="en-US" dirty="0"/>
              <a:t>- I love my kids deeply, and my heart’s single greatest desire is to see them commit their lives to Jesus Christ, but they were not born repenting and believing</a:t>
            </a:r>
            <a:br>
              <a:rPr lang="en-US" dirty="0"/>
            </a:br>
            <a:r>
              <a:rPr lang="en-US" dirty="0">
                <a:highlight>
                  <a:srgbClr val="FFFF00"/>
                </a:highlight>
              </a:rPr>
              <a:t>“… the narrow gate” (Matt 7:13)</a:t>
            </a:r>
            <a:br>
              <a:rPr lang="en-US" dirty="0"/>
            </a:br>
            <a:r>
              <a:rPr lang="en-US" dirty="0"/>
              <a:t>- This gate is narrow, but I want discuss the gate first, before we look at this idea of narrowness</a:t>
            </a:r>
            <a:br>
              <a:rPr lang="en-US" dirty="0"/>
            </a:br>
            <a:r>
              <a:rPr lang="en-US" dirty="0"/>
              <a:t>- The gate is more of who than a what, the gate is Jesus Christ himself</a:t>
            </a:r>
            <a:br>
              <a:rPr lang="en-US" dirty="0"/>
            </a:br>
            <a:r>
              <a:rPr lang="en-US" dirty="0"/>
              <a:t>- In John 10:9, one of Jesus great I am statements, he declares that he is the door</a:t>
            </a:r>
            <a:br>
              <a:rPr lang="en-US" dirty="0"/>
            </a:br>
            <a:r>
              <a:rPr lang="en-US" dirty="0">
                <a:highlight>
                  <a:srgbClr val="00FFFF"/>
                </a:highlight>
              </a:rPr>
              <a:t>- In John 14:6 Jesus says, “I am the way, the truth, and the life, </a:t>
            </a:r>
            <a:r>
              <a:rPr lang="en-US" b="1" dirty="0">
                <a:highlight>
                  <a:srgbClr val="00FFFF"/>
                </a:highlight>
              </a:rPr>
              <a:t>NO ONE </a:t>
            </a:r>
            <a:r>
              <a:rPr lang="en-US" dirty="0">
                <a:highlight>
                  <a:srgbClr val="00FFFF"/>
                </a:highlight>
              </a:rPr>
              <a:t>comes to the Father except </a:t>
            </a:r>
            <a:r>
              <a:rPr lang="en-US" b="1" dirty="0">
                <a:highlight>
                  <a:srgbClr val="00FFFF"/>
                </a:highlight>
              </a:rPr>
              <a:t>through</a:t>
            </a:r>
            <a:r>
              <a:rPr lang="en-US" dirty="0">
                <a:highlight>
                  <a:srgbClr val="00FFFF"/>
                </a:highlight>
              </a:rPr>
              <a:t> me”</a:t>
            </a:r>
            <a:br>
              <a:rPr lang="en-US" dirty="0"/>
            </a:br>
            <a:r>
              <a:rPr lang="en-US" dirty="0"/>
              <a:t>- The gospel message culminates in the person and work of Jesus Christ</a:t>
            </a:r>
            <a:br>
              <a:rPr lang="en-US" dirty="0"/>
            </a:br>
            <a:r>
              <a:rPr lang="en-US" dirty="0"/>
              <a:t>- And so to enter by the narrow gate is to enter through Jesus</a:t>
            </a:r>
            <a:br>
              <a:rPr lang="en-US" dirty="0"/>
            </a:br>
            <a:r>
              <a:rPr lang="en-US" dirty="0"/>
              <a:t>- Jesus is saying, you can only enter this path through me, and by me, for there is no other way</a:t>
            </a:r>
          </a:p>
        </p:txBody>
      </p:sp>
      <p:sp>
        <p:nvSpPr>
          <p:cNvPr id="4" name="Slide Number Placeholder 3"/>
          <p:cNvSpPr>
            <a:spLocks noGrp="1"/>
          </p:cNvSpPr>
          <p:nvPr>
            <p:ph type="sldNum" sz="quarter" idx="5"/>
          </p:nvPr>
        </p:nvSpPr>
        <p:spPr/>
        <p:txBody>
          <a:bodyPr/>
          <a:lstStyle/>
          <a:p>
            <a:fld id="{0713DE4B-6144-6649-A128-2115AD37862C}" type="slidenum">
              <a:rPr lang="en-US" smtClean="0"/>
              <a:t>3</a:t>
            </a:fld>
            <a:endParaRPr lang="en-US" dirty="0"/>
          </a:p>
        </p:txBody>
      </p:sp>
    </p:spTree>
    <p:extLst>
      <p:ext uri="{BB962C8B-B14F-4D97-AF65-F5344CB8AC3E}">
        <p14:creationId xmlns:p14="http://schemas.microsoft.com/office/powerpoint/2010/main" val="44746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201478" y="3672129"/>
            <a:ext cx="6493790" cy="4343159"/>
          </a:xfrm>
        </p:spPr>
        <p:txBody>
          <a:bodyPr/>
          <a:lstStyle/>
          <a:p>
            <a:pPr marL="171450" indent="-171450">
              <a:buFont typeface="Arial" panose="020B0604020202020204" pitchFamily="34" charset="0"/>
              <a:buChar char="•"/>
            </a:pPr>
            <a:r>
              <a:rPr lang="en-US" dirty="0">
                <a:highlight>
                  <a:srgbClr val="FFFF00"/>
                </a:highlight>
              </a:rPr>
              <a:t>The outstanding characteristic to which he calls us is to ‘narrowness’</a:t>
            </a:r>
            <a:br>
              <a:rPr lang="en-US" dirty="0"/>
            </a:br>
            <a:r>
              <a:rPr lang="en-US" dirty="0"/>
              <a:t>- Jesus is the gate, so it is narrow in that it is only through one person</a:t>
            </a:r>
            <a:br>
              <a:rPr lang="en-US" dirty="0"/>
            </a:br>
            <a:r>
              <a:rPr lang="en-US" dirty="0"/>
              <a:t>- The gospel of Jesus Christ openly and uncompromisingly announces itself as being something which starts with a narrow entrance</a:t>
            </a:r>
            <a:br>
              <a:rPr lang="en-US" dirty="0"/>
            </a:br>
            <a:r>
              <a:rPr lang="en-US" dirty="0">
                <a:highlight>
                  <a:srgbClr val="00FFFF"/>
                </a:highlight>
              </a:rPr>
              <a:t>- Jesus doesn’t </a:t>
            </a:r>
            <a:r>
              <a:rPr lang="en-US" dirty="0" err="1">
                <a:highlight>
                  <a:srgbClr val="00FFFF"/>
                </a:highlight>
              </a:rPr>
              <a:t>apologise</a:t>
            </a:r>
            <a:r>
              <a:rPr lang="en-US" dirty="0">
                <a:highlight>
                  <a:srgbClr val="00FFFF"/>
                </a:highlight>
              </a:rPr>
              <a:t> for this</a:t>
            </a:r>
            <a:br>
              <a:rPr lang="en-US" dirty="0"/>
            </a:br>
            <a:r>
              <a:rPr lang="en-US" dirty="0"/>
              <a:t>- Rather, he boldly proclaims it because he is not ashamed of the gospel</a:t>
            </a:r>
            <a:br>
              <a:rPr lang="en-US" dirty="0"/>
            </a:br>
            <a:r>
              <a:rPr lang="en-US" dirty="0"/>
              <a:t>- So too should our proclamation of the gospel be to the world. Unapologetic and unashamed</a:t>
            </a:r>
          </a:p>
          <a:p>
            <a:pPr marL="171450" indent="-171450">
              <a:buFont typeface="Arial" panose="020B0604020202020204" pitchFamily="34" charset="0"/>
              <a:buChar char="•"/>
            </a:pPr>
            <a:r>
              <a:rPr lang="en-US" dirty="0">
                <a:highlight>
                  <a:srgbClr val="FFFF00"/>
                </a:highlight>
              </a:rPr>
              <a:t>There is no room for worldliness, no room for the baggage of your sin, it must be laid before Jesus</a:t>
            </a:r>
            <a:br>
              <a:rPr lang="en-US" dirty="0"/>
            </a:br>
            <a:r>
              <a:rPr lang="en-US" dirty="0"/>
              <a:t>- The narrow gate calls for a denial of self, you cannot have the world and Jesus Christ, for there is no room for both through this narrow gate, it is one or the other</a:t>
            </a:r>
            <a:br>
              <a:rPr lang="en-US" dirty="0"/>
            </a:br>
            <a:r>
              <a:rPr lang="en-US" dirty="0"/>
              <a:t>- Jesus calls us to take up our cross, to be crucified with him, so that it is no longer I who lives but Christ who lives within me</a:t>
            </a:r>
            <a:br>
              <a:rPr lang="en-US" dirty="0"/>
            </a:br>
            <a:r>
              <a:rPr lang="en-US" dirty="0">
                <a:highlight>
                  <a:srgbClr val="00FFFF"/>
                </a:highlight>
              </a:rPr>
              <a:t>- We must be born again, for only those who are born again will enter the kingdom of God</a:t>
            </a:r>
            <a:br>
              <a:rPr lang="en-US" dirty="0"/>
            </a:br>
            <a:r>
              <a:rPr lang="en-US" dirty="0"/>
              <a:t>- Glory not in your riches or the things of this world, all of your wealth, all of your promotions, all of your reputations will not buy you a single paving stone in the streets of heaven</a:t>
            </a:r>
            <a:br>
              <a:rPr lang="en-US" dirty="0"/>
            </a:br>
            <a:r>
              <a:rPr lang="en-US" dirty="0"/>
              <a:t>- And only by casting our sins before the foot of the cross and by God’s forgiveness and grace are we given entrance through the narrow gate</a:t>
            </a:r>
          </a:p>
          <a:p>
            <a:pPr marL="171450" indent="-171450">
              <a:buFont typeface="Arial" panose="020B0604020202020204" pitchFamily="34" charset="0"/>
              <a:buChar char="•"/>
            </a:pPr>
            <a:r>
              <a:rPr lang="en-US" dirty="0">
                <a:highlight>
                  <a:srgbClr val="FFFF00"/>
                </a:highlight>
              </a:rPr>
              <a:t>It is a narrow gate, but it is not a complex gate</a:t>
            </a:r>
            <a:br>
              <a:rPr lang="en-US" dirty="0"/>
            </a:br>
            <a:r>
              <a:rPr lang="en-US" dirty="0"/>
              <a:t>- We are called to repentance and faith</a:t>
            </a:r>
            <a:br>
              <a:rPr lang="en-US" dirty="0"/>
            </a:br>
            <a:r>
              <a:rPr lang="en-US" dirty="0"/>
              <a:t>- We are urged to believe in Jesus Christ as Lord and </a:t>
            </a:r>
            <a:r>
              <a:rPr lang="en-US" dirty="0" err="1"/>
              <a:t>Saviour</a:t>
            </a:r>
            <a:r>
              <a:rPr lang="en-US" dirty="0"/>
              <a:t>, in childlike faith</a:t>
            </a:r>
            <a:br>
              <a:rPr lang="en-US" dirty="0"/>
            </a:br>
            <a:r>
              <a:rPr lang="en-US" dirty="0"/>
              <a:t>- Is it difficult, is it hard to enter through this gate? ABSOLUTELY, it is impossible apart from the grace of God</a:t>
            </a:r>
            <a:br>
              <a:rPr lang="en-US" dirty="0"/>
            </a:br>
            <a:r>
              <a:rPr lang="en-US" dirty="0">
                <a:highlight>
                  <a:srgbClr val="00FFFF"/>
                </a:highlight>
              </a:rPr>
              <a:t>- For it is only by grace, through faith, in Christ alone, that we are saved</a:t>
            </a:r>
            <a:br>
              <a:rPr lang="en-US" dirty="0"/>
            </a:br>
            <a:r>
              <a:rPr lang="en-US" dirty="0"/>
              <a:t>- It is only  by a mighty working of the grace of God upon our hearts that we will die to self, that Christ might live in us, but that begins with repentance and faith</a:t>
            </a:r>
            <a:br>
              <a:rPr lang="en-US" dirty="0"/>
            </a:br>
            <a:r>
              <a:rPr lang="en-US" dirty="0"/>
              <a:t>- I was dead in my sin, I had no hope, and it was only as I gazed upon the cross of Jesus Christ and saw the greatest demonstration of mercy the world has ever known</a:t>
            </a:r>
            <a:br>
              <a:rPr lang="en-US" dirty="0"/>
            </a:br>
            <a:r>
              <a:rPr lang="en-US" dirty="0">
                <a:highlight>
                  <a:srgbClr val="00FFFF"/>
                </a:highlight>
              </a:rPr>
              <a:t>- It was on the cross of Jesus Christ that I saw my sins, I saw myself for what I was, a sinner, deserving, worthy of the wrath of God</a:t>
            </a:r>
            <a:br>
              <a:rPr lang="en-US" dirty="0"/>
            </a:br>
            <a:r>
              <a:rPr lang="en-US" dirty="0"/>
              <a:t>- But because of Christ and his sacrifice, and by the same power that raised Jesus from the dead, I have been born again, and by His grace</a:t>
            </a:r>
            <a:r>
              <a:rPr lang="en-US" b="1" dirty="0"/>
              <a:t>, I LIVE , I live!</a:t>
            </a:r>
            <a:br>
              <a:rPr lang="en-US" dirty="0"/>
            </a:br>
            <a:r>
              <a:rPr lang="en-US" dirty="0"/>
              <a:t>- Believe in Jesus Christ, and you will be saved</a:t>
            </a:r>
          </a:p>
        </p:txBody>
      </p:sp>
      <p:sp>
        <p:nvSpPr>
          <p:cNvPr id="4" name="Slide Number Placeholder 3"/>
          <p:cNvSpPr>
            <a:spLocks noGrp="1"/>
          </p:cNvSpPr>
          <p:nvPr>
            <p:ph type="sldNum" sz="quarter" idx="5"/>
          </p:nvPr>
        </p:nvSpPr>
        <p:spPr/>
        <p:txBody>
          <a:bodyPr/>
          <a:lstStyle/>
          <a:p>
            <a:fld id="{0713DE4B-6144-6649-A128-2115AD37862C}" type="slidenum">
              <a:rPr lang="en-US" smtClean="0"/>
              <a:t>4</a:t>
            </a:fld>
            <a:endParaRPr lang="en-US" dirty="0"/>
          </a:p>
        </p:txBody>
      </p:sp>
    </p:spTree>
    <p:extLst>
      <p:ext uri="{BB962C8B-B14F-4D97-AF65-F5344CB8AC3E}">
        <p14:creationId xmlns:p14="http://schemas.microsoft.com/office/powerpoint/2010/main" val="384956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54983" y="3641131"/>
            <a:ext cx="6540285" cy="4696958"/>
          </a:xfrm>
        </p:spPr>
        <p:txBody>
          <a:bodyPr/>
          <a:lstStyle/>
          <a:p>
            <a:pPr marL="171450" indent="-171450">
              <a:buFont typeface="Arial" panose="020B0604020202020204" pitchFamily="34" charset="0"/>
              <a:buChar char="•"/>
            </a:pPr>
            <a:r>
              <a:rPr lang="en-US" dirty="0">
                <a:highlight>
                  <a:srgbClr val="FFFF00"/>
                </a:highlight>
              </a:rPr>
              <a:t>“For the gate is wide…” (Matt 7:13b)</a:t>
            </a:r>
            <a:br>
              <a:rPr lang="en-US" dirty="0"/>
            </a:br>
            <a:r>
              <a:rPr lang="en-US" dirty="0"/>
              <a:t>- This gate is wide, is does not ask anything of us, it does not demand anything of us</a:t>
            </a:r>
            <a:br>
              <a:rPr lang="en-US" dirty="0"/>
            </a:br>
            <a:r>
              <a:rPr lang="en-US" dirty="0"/>
              <a:t>- It is wide, it is inviting, it is tempting for all of us</a:t>
            </a:r>
            <a:br>
              <a:rPr lang="en-US" dirty="0"/>
            </a:br>
            <a:r>
              <a:rPr lang="en-US" dirty="0"/>
              <a:t>- But it is not just for the atheist or for the agnostic, or for the new age guru</a:t>
            </a:r>
            <a:br>
              <a:rPr lang="en-US" dirty="0"/>
            </a:br>
            <a:r>
              <a:rPr lang="en-US" dirty="0">
                <a:highlight>
                  <a:srgbClr val="00FFFF"/>
                </a:highlight>
              </a:rPr>
              <a:t>- Entering this gate is the Pharisees, the Sadducees, those who were religious</a:t>
            </a:r>
            <a:br>
              <a:rPr lang="en-US" dirty="0"/>
            </a:br>
            <a:r>
              <a:rPr lang="en-US" dirty="0"/>
              <a:t>- Those who thought they were </a:t>
            </a:r>
            <a:r>
              <a:rPr lang="en-US" dirty="0" err="1"/>
              <a:t>honouring</a:t>
            </a:r>
            <a:r>
              <a:rPr lang="en-US" dirty="0"/>
              <a:t> God, and thought they were living in accordance with His law, and yet were still dead in their sins</a:t>
            </a:r>
            <a:br>
              <a:rPr lang="en-US" dirty="0"/>
            </a:br>
            <a:r>
              <a:rPr lang="en-US" dirty="0"/>
              <a:t>- If you will recall, all the way through the sermon on the Mount Jesus is addressing those who would have considered themselves disciples</a:t>
            </a:r>
            <a:br>
              <a:rPr lang="en-US" dirty="0"/>
            </a:br>
            <a:r>
              <a:rPr lang="en-US" dirty="0"/>
              <a:t>- So he is asking us to test ourselves, for the wide gate will accept any doctrine, it will allow you to be the dictator of truth, for you decide for what is right and wrong</a:t>
            </a:r>
            <a:br>
              <a:rPr lang="en-US" dirty="0"/>
            </a:br>
            <a:r>
              <a:rPr lang="en-US" dirty="0">
                <a:highlight>
                  <a:srgbClr val="00FFFF"/>
                </a:highlight>
              </a:rPr>
              <a:t>- He is asking us, have we repented and believed in Jesus Christ as is written in Scripture, or are we believing in a Jesus that suits us, that suits our life. </a:t>
            </a:r>
            <a:br>
              <a:rPr lang="en-US" dirty="0"/>
            </a:br>
            <a:r>
              <a:rPr lang="en-US" dirty="0"/>
              <a:t>- And the evidence for this, as is mentioned in the following verses after this, is in our fruit, in our works</a:t>
            </a:r>
            <a:br>
              <a:rPr lang="en-US" dirty="0"/>
            </a:br>
            <a:r>
              <a:rPr lang="en-US" dirty="0"/>
              <a:t>- Because real, genuine, repentant faith will always produce good works, for it is Christ who will now live and work in us</a:t>
            </a:r>
            <a:br>
              <a:rPr lang="en-US" dirty="0"/>
            </a:br>
            <a:r>
              <a:rPr lang="en-US" dirty="0">
                <a:highlight>
                  <a:srgbClr val="00FFFF"/>
                </a:highlight>
              </a:rPr>
              <a:t>- But unless we place our faith in Jesus Christ, the Jesus Christ of the Bible, we will find ourselves entering the wide gate, and on the broad path</a:t>
            </a:r>
            <a:br>
              <a:rPr lang="en-US" dirty="0"/>
            </a:br>
            <a:r>
              <a:rPr lang="en-US" dirty="0"/>
              <a:t>- Romans 5:12 tells us, </a:t>
            </a:r>
            <a:r>
              <a:rPr lang="en-US" b="1" dirty="0"/>
              <a:t>“Therefore, just as sin came into the world through one man, and death through sin, and so death spread to all men because all sinned”</a:t>
            </a:r>
            <a:br>
              <a:rPr lang="en-US" dirty="0"/>
            </a:br>
            <a:r>
              <a:rPr lang="en-US" dirty="0"/>
              <a:t>- We have all sinned, and we all fall short of God’s glorious standard and so apart from the grace of God and placing our faith in Christ alone, we have all entered the wide gate and are on the broad path</a:t>
            </a:r>
          </a:p>
          <a:p>
            <a:pPr marL="171450" indent="-171450">
              <a:buFont typeface="Arial" panose="020B0604020202020204" pitchFamily="34" charset="0"/>
              <a:buChar char="•"/>
            </a:pPr>
            <a:r>
              <a:rPr lang="en-US" dirty="0">
                <a:highlight>
                  <a:srgbClr val="FFFF00"/>
                </a:highlight>
              </a:rPr>
              <a:t>“And the way is easy…” (Matt 7:13c)</a:t>
            </a:r>
            <a:br>
              <a:rPr lang="en-US" dirty="0"/>
            </a:br>
            <a:r>
              <a:rPr lang="en-US" dirty="0"/>
              <a:t>- The word here for easy, means broad or spacious</a:t>
            </a:r>
            <a:br>
              <a:rPr lang="en-US" dirty="0"/>
            </a:br>
            <a:r>
              <a:rPr lang="en-US" dirty="0"/>
              <a:t>- ‘</a:t>
            </a:r>
            <a:r>
              <a:rPr lang="en-US" b="1" dirty="0"/>
              <a:t>You do you’ </a:t>
            </a:r>
            <a:r>
              <a:rPr lang="en-US" dirty="0"/>
              <a:t>is a phrase that the young people today like to use, meaning you do whatever makes you happy</a:t>
            </a:r>
            <a:br>
              <a:rPr lang="en-US" dirty="0"/>
            </a:br>
            <a:r>
              <a:rPr lang="en-US" dirty="0"/>
              <a:t>- And this statement is so true for whoever walks this road, it’s all about you</a:t>
            </a:r>
            <a:br>
              <a:rPr lang="en-US" dirty="0"/>
            </a:br>
            <a:r>
              <a:rPr lang="en-US" dirty="0"/>
              <a:t>- There is no one to tell you that what you are doing is wrong, and if they do, they are just a bigot, they are </a:t>
            </a:r>
            <a:r>
              <a:rPr lang="en-US" b="1" dirty="0"/>
              <a:t>narrow-minded</a:t>
            </a:r>
            <a:br>
              <a:rPr lang="en-US" dirty="0"/>
            </a:br>
            <a:r>
              <a:rPr lang="en-US" dirty="0">
                <a:highlight>
                  <a:srgbClr val="00FFFF"/>
                </a:highlight>
              </a:rPr>
              <a:t>- And on this road, they believe that all roads lead to God, there cannot be only one way to God they say</a:t>
            </a:r>
            <a:br>
              <a:rPr lang="en-US" dirty="0"/>
            </a:br>
            <a:r>
              <a:rPr lang="en-US" dirty="0"/>
              <a:t>- We all just need to find the one that works for us, and let everyone just do their own thing</a:t>
            </a:r>
            <a:br>
              <a:rPr lang="en-US" dirty="0"/>
            </a:br>
            <a:r>
              <a:rPr lang="en-US" dirty="0"/>
              <a:t>- But Jesus is making it very clear that in this life, there are only 2 roads – Christ and his kingdom, and everybody else</a:t>
            </a:r>
          </a:p>
          <a:p>
            <a:pPr marL="171450" indent="-171450">
              <a:buFont typeface="Arial" panose="020B0604020202020204" pitchFamily="34" charset="0"/>
              <a:buChar char="•"/>
            </a:pPr>
            <a:r>
              <a:rPr lang="en-US" dirty="0">
                <a:highlight>
                  <a:srgbClr val="FFFF00"/>
                </a:highlight>
              </a:rPr>
              <a:t>“That leads to destruction…” (Matt 7:13d)</a:t>
            </a:r>
            <a:br>
              <a:rPr lang="en-US" dirty="0"/>
            </a:br>
            <a:r>
              <a:rPr lang="en-US" dirty="0"/>
              <a:t>- If you enter through the wide gate, tread the path that is easy, therefore dying without faith in Christ, there is a gulf fixed between you and heaven</a:t>
            </a:r>
            <a:br>
              <a:rPr lang="en-US" dirty="0"/>
            </a:br>
            <a:r>
              <a:rPr lang="en-US" dirty="0"/>
              <a:t>- Between heaven and hell there is no traffic, for none have ever passed from hell to heaven</a:t>
            </a:r>
            <a:br>
              <a:rPr lang="en-US" dirty="0"/>
            </a:br>
            <a:r>
              <a:rPr lang="en-US" dirty="0"/>
              <a:t>- And when you enter into eternal destruction, you will be like the rich man in the story of the rich man and Lazarus, begging for but a drop of water to cool your tongue</a:t>
            </a:r>
            <a:br>
              <a:rPr lang="en-US" dirty="0"/>
            </a:br>
            <a:r>
              <a:rPr lang="en-US" dirty="0">
                <a:highlight>
                  <a:srgbClr val="00FFFF"/>
                </a:highlight>
              </a:rPr>
              <a:t>- What’s even more terrifying than this, is there are preachers out there, who </a:t>
            </a:r>
            <a:r>
              <a:rPr lang="en-US" b="1" dirty="0">
                <a:highlight>
                  <a:srgbClr val="00FFFF"/>
                </a:highlight>
              </a:rPr>
              <a:t>will not </a:t>
            </a:r>
            <a:r>
              <a:rPr lang="en-US" dirty="0">
                <a:highlight>
                  <a:srgbClr val="00FFFF"/>
                </a:highlight>
              </a:rPr>
              <a:t>warn people of hell, who refuse to make people aware of the fact that they are sinners</a:t>
            </a:r>
            <a:br>
              <a:rPr lang="en-US" dirty="0"/>
            </a:br>
            <a:r>
              <a:rPr lang="en-US" dirty="0"/>
              <a:t>- They will preach an easy gospel, an easy salvation, offering only cheap grace</a:t>
            </a:r>
            <a:br>
              <a:rPr lang="en-US" dirty="0"/>
            </a:br>
            <a:r>
              <a:rPr lang="en-US" dirty="0"/>
              <a:t>- They will say God loves you so much, He sent Jesus to die for you, believe and receive, and you will be saved </a:t>
            </a:r>
            <a:br>
              <a:rPr lang="en-US" dirty="0"/>
            </a:br>
            <a:r>
              <a:rPr lang="en-US" dirty="0"/>
              <a:t>- But they won’t teach on the wrath of God, that the very reason Jesus came and died was for my sins, that God is a holy God, and He cannot tolerate sin</a:t>
            </a:r>
            <a:br>
              <a:rPr lang="en-US" dirty="0"/>
            </a:br>
            <a:r>
              <a:rPr lang="en-US" dirty="0">
                <a:highlight>
                  <a:srgbClr val="00FFFF"/>
                </a:highlight>
              </a:rPr>
              <a:t>- And so in this gospel, there is no talk of what we deserve, and so in the end, I’m left wondering, what is it that Jesus is saving me from exactly?</a:t>
            </a:r>
            <a:br>
              <a:rPr lang="en-US" dirty="0"/>
            </a:br>
            <a:r>
              <a:rPr lang="en-US" dirty="0"/>
              <a:t>- “Oh but isn’t the gospel good news, isn’t it a gospel of grace”, And to that I say, it is,</a:t>
            </a:r>
            <a:r>
              <a:rPr lang="en-US" b="1" dirty="0"/>
              <a:t> IT IS ALL OF GRACE</a:t>
            </a:r>
            <a:br>
              <a:rPr lang="en-US" dirty="0"/>
            </a:br>
            <a:r>
              <a:rPr lang="en-US" dirty="0"/>
              <a:t>- But it is only when we understand the doctrine of sin do we begin to truly understand the magnitude of God’s grace</a:t>
            </a:r>
            <a:br>
              <a:rPr lang="en-US" dirty="0"/>
            </a:br>
            <a:r>
              <a:rPr lang="en-US" dirty="0">
                <a:highlight>
                  <a:srgbClr val="00FFFF"/>
                </a:highlight>
              </a:rPr>
              <a:t>- It is only when we understand that we deserved destruction that we begin to comprehend the grace of God</a:t>
            </a:r>
            <a:br>
              <a:rPr lang="en-US" dirty="0"/>
            </a:br>
            <a:r>
              <a:rPr lang="en-US" dirty="0"/>
              <a:t>- That there is nothing sweeter in this universe than the grace of God</a:t>
            </a:r>
            <a:br>
              <a:rPr lang="en-US" dirty="0"/>
            </a:br>
            <a:r>
              <a:rPr lang="en-US" dirty="0"/>
              <a:t>- If we will not preach the whole gospel then we are offering people a false sense of security, thinking they are on the way to life, when we are preaching them right into hell</a:t>
            </a:r>
          </a:p>
        </p:txBody>
      </p:sp>
      <p:sp>
        <p:nvSpPr>
          <p:cNvPr id="4" name="Slide Number Placeholder 3"/>
          <p:cNvSpPr>
            <a:spLocks noGrp="1"/>
          </p:cNvSpPr>
          <p:nvPr>
            <p:ph type="sldNum" sz="quarter" idx="5"/>
          </p:nvPr>
        </p:nvSpPr>
        <p:spPr/>
        <p:txBody>
          <a:bodyPr/>
          <a:lstStyle/>
          <a:p>
            <a:fld id="{0713DE4B-6144-6649-A128-2115AD37862C}" type="slidenum">
              <a:rPr lang="en-US" smtClean="0"/>
              <a:t>5</a:t>
            </a:fld>
            <a:endParaRPr lang="en-US"/>
          </a:p>
        </p:txBody>
      </p:sp>
    </p:spTree>
    <p:extLst>
      <p:ext uri="{BB962C8B-B14F-4D97-AF65-F5344CB8AC3E}">
        <p14:creationId xmlns:p14="http://schemas.microsoft.com/office/powerpoint/2010/main" val="202644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54983" y="3734123"/>
            <a:ext cx="6540285" cy="4352602"/>
          </a:xfrm>
        </p:spPr>
        <p:txBody>
          <a:bodyPr/>
          <a:lstStyle/>
          <a:p>
            <a:pPr marL="171450" indent="-171450">
              <a:buFont typeface="Arial" panose="020B0604020202020204" pitchFamily="34" charset="0"/>
              <a:buChar char="•"/>
            </a:pPr>
            <a:r>
              <a:rPr lang="en-US" dirty="0">
                <a:highlight>
                  <a:srgbClr val="FFFF00"/>
                </a:highlight>
              </a:rPr>
              <a:t>People cry out for justice saying things like, “If God is a good God, then He wouldn’t send me to hell”</a:t>
            </a:r>
            <a:br>
              <a:rPr lang="en-US" dirty="0"/>
            </a:br>
            <a:r>
              <a:rPr lang="en-US" dirty="0"/>
              <a:t>- The world would change this verse to read, ”For the gate is wide, and the way is easy that </a:t>
            </a:r>
            <a:r>
              <a:rPr lang="en-US" b="1" dirty="0"/>
              <a:t>leads to life, </a:t>
            </a:r>
            <a:r>
              <a:rPr lang="en-US" b="0" dirty="0"/>
              <a:t>and those who enter by it are many</a:t>
            </a:r>
            <a:br>
              <a:rPr lang="en-US" b="0" dirty="0"/>
            </a:br>
            <a:r>
              <a:rPr lang="en-US" b="0" dirty="0"/>
              <a:t>- They are correct in assuming God’s goodness, but the problem is that we are not good, and God will not tolerate that which isn’t completely an utterly good</a:t>
            </a:r>
            <a:br>
              <a:rPr lang="en-US" b="0" dirty="0"/>
            </a:br>
            <a:r>
              <a:rPr lang="en-US" b="0" dirty="0">
                <a:highlight>
                  <a:srgbClr val="00FFFF"/>
                </a:highlight>
              </a:rPr>
              <a:t>- But the world seems to think that most people are good and therefore deserve heaven</a:t>
            </a:r>
            <a:r>
              <a:rPr lang="en-US" dirty="0">
                <a:highlight>
                  <a:srgbClr val="00FFFF"/>
                </a:highlight>
              </a:rPr>
              <a:t> and that h</a:t>
            </a:r>
            <a:r>
              <a:rPr lang="en-US" b="0" dirty="0">
                <a:highlight>
                  <a:srgbClr val="00FFFF"/>
                </a:highlight>
              </a:rPr>
              <a:t>ell is only reserved for the Adolf Hitler’s of the world</a:t>
            </a:r>
            <a:br>
              <a:rPr lang="en-US" b="0" dirty="0"/>
            </a:br>
            <a:r>
              <a:rPr lang="en-US" b="0" dirty="0"/>
              <a:t>- The world believes most people are good because there is no fear of God in their eyes</a:t>
            </a:r>
            <a:br>
              <a:rPr lang="en-US" b="0" dirty="0"/>
            </a:br>
            <a:r>
              <a:rPr lang="en-US" b="0" dirty="0"/>
              <a:t>- And so because they believe they are good they cry out</a:t>
            </a:r>
            <a:r>
              <a:rPr lang="en-US" dirty="0"/>
              <a:t> for </a:t>
            </a:r>
            <a:r>
              <a:rPr lang="en-US" b="0" dirty="0"/>
              <a:t>justice! But if we get justice, we all die</a:t>
            </a:r>
            <a:br>
              <a:rPr lang="en-US" b="0" dirty="0"/>
            </a:br>
            <a:r>
              <a:rPr lang="en-US" b="0" dirty="0">
                <a:highlight>
                  <a:srgbClr val="00FFFF"/>
                </a:highlight>
              </a:rPr>
              <a:t>- But God in His mercy sent Jesus Christ, who is the only truly good person to ever live, he lived the perfect life, paid the price for my sins, satisfied the wrath of God</a:t>
            </a:r>
            <a:br>
              <a:rPr lang="en-US" dirty="0"/>
            </a:br>
            <a:r>
              <a:rPr lang="en-US" dirty="0"/>
              <a:t>- S</a:t>
            </a:r>
            <a:r>
              <a:rPr lang="en-US" b="0" dirty="0"/>
              <a:t>o that God could be both just and the justifier of the one who places faith in Jesus Christ </a:t>
            </a:r>
          </a:p>
          <a:p>
            <a:pPr marL="171450" indent="-171450">
              <a:buFont typeface="Arial" panose="020B0604020202020204" pitchFamily="34" charset="0"/>
              <a:buChar char="•"/>
            </a:pPr>
            <a:r>
              <a:rPr lang="en-US" b="0" dirty="0">
                <a:highlight>
                  <a:srgbClr val="FFFF00"/>
                </a:highlight>
              </a:rPr>
              <a:t>“And those who enter by it are many” (Matt 7:13e)</a:t>
            </a:r>
            <a:br>
              <a:rPr lang="en-US" b="0" dirty="0"/>
            </a:br>
            <a:r>
              <a:rPr lang="en-US" b="0" dirty="0"/>
              <a:t>- All of us by default, having been born in sin find the broad and wide gate</a:t>
            </a:r>
            <a:br>
              <a:rPr lang="en-US" b="0" dirty="0"/>
            </a:br>
            <a:r>
              <a:rPr lang="en-US" b="0" dirty="0"/>
              <a:t>- Those who venture forth on this road are all around us</a:t>
            </a:r>
            <a:br>
              <a:rPr lang="en-US" b="0" dirty="0"/>
            </a:br>
            <a:r>
              <a:rPr lang="en-US" b="0" dirty="0">
                <a:highlight>
                  <a:srgbClr val="00FFFF"/>
                </a:highlight>
              </a:rPr>
              <a:t>- So many people cling tight to their sin, they will not let it go, and while they cling to their sins, they cannot have Christ</a:t>
            </a:r>
            <a:br>
              <a:rPr lang="en-US" b="0" dirty="0"/>
            </a:br>
            <a:r>
              <a:rPr lang="en-US" b="0" dirty="0"/>
              <a:t>- For many of us here we have friends, </a:t>
            </a:r>
            <a:r>
              <a:rPr lang="en-US" b="0" dirty="0" err="1"/>
              <a:t>neighbours</a:t>
            </a:r>
            <a:r>
              <a:rPr lang="en-US" b="0" dirty="0"/>
              <a:t>, family members, all who are venturing towards destruction</a:t>
            </a:r>
            <a:br>
              <a:rPr lang="en-US" b="0" dirty="0"/>
            </a:br>
            <a:r>
              <a:rPr lang="en-US" b="0" dirty="0"/>
              <a:t>- So we need to keep praying, keep preaching the gospel, keep pointing to the narrow gate that they may find it, because…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highlight>
                  <a:srgbClr val="FFFF00"/>
                </a:highlight>
                <a:latin typeface="+mn-lt"/>
                <a:cs typeface="Calibri" panose="020F0502020204030204" pitchFamily="34" charset="0"/>
              </a:rPr>
              <a:t>“If sinners be damned, at least let them leap to Hell over our dead bodies. And if they perish, let them perish with our arms wrapped about their knees, imploring them to stay. If Hell must be filled, let it be filled in the teeth of our exertions, and let not one go </a:t>
            </a:r>
            <a:r>
              <a:rPr lang="en-AU" sz="1200" b="0" dirty="0" err="1">
                <a:highlight>
                  <a:srgbClr val="FFFF00"/>
                </a:highlight>
                <a:latin typeface="+mn-lt"/>
                <a:cs typeface="Calibri" panose="020F0502020204030204" pitchFamily="34" charset="0"/>
              </a:rPr>
              <a:t>unwarned</a:t>
            </a:r>
            <a:r>
              <a:rPr lang="en-AU" sz="1200" b="0" dirty="0">
                <a:highlight>
                  <a:srgbClr val="FFFF00"/>
                </a:highlight>
                <a:latin typeface="+mn-lt"/>
                <a:cs typeface="Calibri" panose="020F0502020204030204" pitchFamily="34" charset="0"/>
              </a:rPr>
              <a:t> and </a:t>
            </a:r>
            <a:r>
              <a:rPr lang="en-AU" sz="1200" b="0" dirty="0" err="1">
                <a:highlight>
                  <a:srgbClr val="FFFF00"/>
                </a:highlight>
                <a:latin typeface="+mn-lt"/>
                <a:cs typeface="Calibri" panose="020F0502020204030204" pitchFamily="34" charset="0"/>
              </a:rPr>
              <a:t>unprayed</a:t>
            </a:r>
            <a:r>
              <a:rPr lang="en-AU" sz="1200" b="0" dirty="0">
                <a:highlight>
                  <a:srgbClr val="FFFF00"/>
                </a:highlight>
                <a:latin typeface="+mn-lt"/>
                <a:cs typeface="Calibri" panose="020F0502020204030204" pitchFamily="34" charset="0"/>
              </a:rPr>
              <a:t> for.” Charles Spurgeon</a:t>
            </a:r>
            <a:br>
              <a:rPr lang="en-AU" sz="1200" b="0" dirty="0">
                <a:latin typeface="+mn-lt"/>
                <a:cs typeface="Calibri" panose="020F0502020204030204" pitchFamily="34" charset="0"/>
              </a:rPr>
            </a:br>
            <a:r>
              <a:rPr lang="en-AU" sz="1200" b="0" dirty="0">
                <a:latin typeface="+mn-lt"/>
                <a:cs typeface="Calibri" panose="020F0502020204030204" pitchFamily="34" charset="0"/>
              </a:rPr>
              <a:t>- Brothers and sisters, those who have entered through the narrow gate, our king has given us a royal decree</a:t>
            </a:r>
            <a:br>
              <a:rPr lang="en-AU" sz="1200" b="0" dirty="0">
                <a:latin typeface="+mn-lt"/>
                <a:cs typeface="Calibri" panose="020F0502020204030204" pitchFamily="34" charset="0"/>
              </a:rPr>
            </a:br>
            <a:r>
              <a:rPr lang="en-AU" sz="1200" b="0" dirty="0">
                <a:latin typeface="+mn-lt"/>
                <a:cs typeface="Calibri" panose="020F0502020204030204" pitchFamily="34" charset="0"/>
              </a:rPr>
              <a:t>- He has given us a great commission to go and make disciples of all nations. </a:t>
            </a:r>
            <a:br>
              <a:rPr lang="en-AU" sz="1200" b="0" dirty="0">
                <a:latin typeface="+mn-lt"/>
                <a:cs typeface="Calibri" panose="020F0502020204030204" pitchFamily="34" charset="0"/>
              </a:rPr>
            </a:br>
            <a:r>
              <a:rPr lang="en-AU" sz="1200" b="0" dirty="0">
                <a:highlight>
                  <a:srgbClr val="00FFFF"/>
                </a:highlight>
                <a:latin typeface="+mn-lt"/>
                <a:cs typeface="Calibri" panose="020F0502020204030204" pitchFamily="34" charset="0"/>
              </a:rPr>
              <a:t>- We do not get to decide who is saved, we do not get to force people through the narrow gate</a:t>
            </a:r>
            <a:br>
              <a:rPr lang="en-AU" dirty="0">
                <a:cs typeface="Calibri" panose="020F0502020204030204" pitchFamily="34" charset="0"/>
              </a:rPr>
            </a:br>
            <a:r>
              <a:rPr lang="en-AU" dirty="0">
                <a:cs typeface="Calibri" panose="020F0502020204030204" pitchFamily="34" charset="0"/>
              </a:rPr>
              <a:t>- B</a:t>
            </a:r>
            <a:r>
              <a:rPr lang="en-AU" sz="1200" b="0" dirty="0">
                <a:latin typeface="+mn-lt"/>
                <a:cs typeface="Calibri" panose="020F0502020204030204" pitchFamily="34" charset="0"/>
              </a:rPr>
              <a:t>ut God has given us a gospel that can break even the hardest hearts, so preach it to them, pray for them</a:t>
            </a:r>
            <a:br>
              <a:rPr lang="en-AU" sz="1200" b="0" dirty="0">
                <a:latin typeface="+mn-lt"/>
                <a:cs typeface="Calibri" panose="020F0502020204030204" pitchFamily="34" charset="0"/>
              </a:rPr>
            </a:br>
            <a:r>
              <a:rPr lang="en-AU" sz="1200" b="0" dirty="0">
                <a:latin typeface="+mn-lt"/>
                <a:cs typeface="Calibri" panose="020F0502020204030204" pitchFamily="34" charset="0"/>
              </a:rPr>
              <a:t>- For a time is coming when our king will return to judge all of mankind</a:t>
            </a:r>
            <a:br>
              <a:rPr lang="en-AU" sz="1200" b="0" dirty="0">
                <a:latin typeface="+mn-lt"/>
                <a:cs typeface="Calibri" panose="020F0502020204030204" pitchFamily="34" charset="0"/>
              </a:rPr>
            </a:br>
            <a:endParaRPr lang="en-US" b="0" dirty="0"/>
          </a:p>
        </p:txBody>
      </p:sp>
      <p:sp>
        <p:nvSpPr>
          <p:cNvPr id="4" name="Slide Number Placeholder 3"/>
          <p:cNvSpPr>
            <a:spLocks noGrp="1"/>
          </p:cNvSpPr>
          <p:nvPr>
            <p:ph type="sldNum" sz="quarter" idx="5"/>
          </p:nvPr>
        </p:nvSpPr>
        <p:spPr/>
        <p:txBody>
          <a:bodyPr/>
          <a:lstStyle/>
          <a:p>
            <a:fld id="{0713DE4B-6144-6649-A128-2115AD37862C}" type="slidenum">
              <a:rPr lang="en-US" smtClean="0"/>
              <a:t>6</a:t>
            </a:fld>
            <a:endParaRPr lang="en-US"/>
          </a:p>
        </p:txBody>
      </p:sp>
    </p:spTree>
    <p:extLst>
      <p:ext uri="{BB962C8B-B14F-4D97-AF65-F5344CB8AC3E}">
        <p14:creationId xmlns:p14="http://schemas.microsoft.com/office/powerpoint/2010/main" val="404015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290513"/>
            <a:ext cx="5486400" cy="3086100"/>
          </a:xfrm>
        </p:spPr>
      </p:sp>
      <p:sp>
        <p:nvSpPr>
          <p:cNvPr id="3" name="Notes Placeholder 2"/>
          <p:cNvSpPr>
            <a:spLocks noGrp="1"/>
          </p:cNvSpPr>
          <p:nvPr>
            <p:ph type="body" idx="1"/>
          </p:nvPr>
        </p:nvSpPr>
        <p:spPr>
          <a:xfrm>
            <a:off x="185980" y="3610136"/>
            <a:ext cx="6493789" cy="5075078"/>
          </a:xfrm>
        </p:spPr>
        <p:txBody>
          <a:bodyPr/>
          <a:lstStyle/>
          <a:p>
            <a:pPr marL="171450" indent="-171450">
              <a:buFont typeface="Arial" panose="020B0604020202020204" pitchFamily="34" charset="0"/>
              <a:buChar char="•"/>
            </a:pPr>
            <a:r>
              <a:rPr lang="en-US" dirty="0">
                <a:highlight>
                  <a:srgbClr val="FFFF00"/>
                </a:highlight>
              </a:rPr>
              <a:t>For the gate is narrow and the way is hard” (Matt 7:14a)</a:t>
            </a:r>
            <a:br>
              <a:rPr lang="en-US" dirty="0"/>
            </a:br>
            <a:r>
              <a:rPr lang="en-US" dirty="0"/>
              <a:t>- We have already looked at the fact that the gate is narrow </a:t>
            </a:r>
            <a:br>
              <a:rPr lang="en-US" dirty="0"/>
            </a:br>
            <a:r>
              <a:rPr lang="en-US" dirty="0"/>
              <a:t>- But not only is the gate narrow, but the way is hard</a:t>
            </a:r>
            <a:br>
              <a:rPr lang="en-US" dirty="0"/>
            </a:br>
            <a:r>
              <a:rPr lang="en-US" dirty="0"/>
              <a:t>- The word here for hard in the Greek means compressed. Elsewhere in Scripture it is also used as distress, affliction, and persecution</a:t>
            </a:r>
            <a:br>
              <a:rPr lang="en-US" dirty="0"/>
            </a:br>
            <a:r>
              <a:rPr lang="en-US" dirty="0">
                <a:highlight>
                  <a:srgbClr val="00FFFF"/>
                </a:highlight>
              </a:rPr>
              <a:t>- Jesus doesn’t sugar coat, he simply presents the truth.</a:t>
            </a:r>
            <a:br>
              <a:rPr lang="en-US" dirty="0"/>
            </a:br>
            <a:r>
              <a:rPr lang="en-US" dirty="0"/>
              <a:t>- Jesus is saying, this is the gate I want you to enter, and if by the grace of God you do, this life is going to be hard, there is going to be pain, there will be suffering, and you will be persecuted</a:t>
            </a:r>
            <a:br>
              <a:rPr lang="en-US" dirty="0"/>
            </a:br>
            <a:r>
              <a:rPr lang="en-US" dirty="0"/>
              <a:t>- Acts 14:22 says </a:t>
            </a:r>
            <a:r>
              <a:rPr lang="en-US" b="1" dirty="0"/>
              <a:t>“that through many tribulations we must enter the kingdom of God”</a:t>
            </a:r>
            <a:br>
              <a:rPr lang="en-US" dirty="0"/>
            </a:br>
            <a:r>
              <a:rPr lang="en-US" dirty="0"/>
              <a:t>- In 2 Timothy 3:12 says, </a:t>
            </a:r>
            <a:r>
              <a:rPr lang="en-US" b="1" dirty="0"/>
              <a:t>“Indeed, all who desire to live a godly life in Christ Jesus will be persecuted”</a:t>
            </a:r>
            <a:br>
              <a:rPr lang="en-US" dirty="0"/>
            </a:br>
            <a:r>
              <a:rPr lang="en-US" dirty="0">
                <a:highlight>
                  <a:srgbClr val="00FFFF"/>
                </a:highlight>
              </a:rPr>
              <a:t>- Suffering and persecution are part and parcel with belonging to Jesus Christ and his kingdom. </a:t>
            </a:r>
            <a:br>
              <a:rPr lang="en-US" dirty="0"/>
            </a:br>
            <a:r>
              <a:rPr lang="en-US" dirty="0"/>
              <a:t>- Because the darkness will always hate the light, it cannot stand it, but it will not win, because in Christ we are already guaranteed victory</a:t>
            </a:r>
            <a:br>
              <a:rPr lang="en-US" dirty="0"/>
            </a:br>
            <a:r>
              <a:rPr lang="en-US" dirty="0"/>
              <a:t>- And because it is hard, because there will be pain and suffering…</a:t>
            </a:r>
          </a:p>
          <a:p>
            <a:pPr marL="171450" indent="-171450">
              <a:buFont typeface="Arial" panose="020B0604020202020204" pitchFamily="34" charset="0"/>
              <a:buChar char="•"/>
            </a:pPr>
            <a:r>
              <a:rPr lang="en-US" dirty="0">
                <a:highlight>
                  <a:srgbClr val="FFFF00"/>
                </a:highlight>
              </a:rPr>
              <a:t>Self cannot exist on this path, for we must deny ourselves daily</a:t>
            </a:r>
            <a:br>
              <a:rPr lang="en-US" dirty="0">
                <a:highlight>
                  <a:srgbClr val="FFFF00"/>
                </a:highlight>
              </a:rPr>
            </a:br>
            <a:r>
              <a:rPr lang="en-US" dirty="0"/>
              <a:t>- Because if we are truly seeking what we want in our sinful flesh, we would never seek pain, suffering and persecution</a:t>
            </a:r>
            <a:br>
              <a:rPr lang="en-US" dirty="0"/>
            </a:br>
            <a:r>
              <a:rPr lang="en-US" dirty="0"/>
              <a:t>-It is as though there is a notice at the front of the narrow gate saying – </a:t>
            </a:r>
            <a:r>
              <a:rPr lang="en-US" b="1" dirty="0"/>
              <a:t>‘Leave self outside’</a:t>
            </a:r>
            <a:br>
              <a:rPr lang="en-US" dirty="0"/>
            </a:br>
            <a:r>
              <a:rPr lang="en-US" dirty="0">
                <a:highlight>
                  <a:srgbClr val="00FFFF"/>
                </a:highlight>
              </a:rPr>
              <a:t>- Jesus tells us that if anyone would come after him, they must first deny themselves</a:t>
            </a:r>
            <a:br>
              <a:rPr lang="en-US" dirty="0"/>
            </a:br>
            <a:r>
              <a:rPr lang="en-US" dirty="0"/>
              <a:t>- How can we bless them that curse us, how can we love our enemies</a:t>
            </a:r>
            <a:br>
              <a:rPr lang="en-US" dirty="0"/>
            </a:br>
            <a:r>
              <a:rPr lang="en-US" dirty="0"/>
              <a:t>- We cannot do that, only Christ can do that in us and through us</a:t>
            </a:r>
            <a:br>
              <a:rPr lang="en-US" dirty="0"/>
            </a:br>
            <a:r>
              <a:rPr lang="en-US" dirty="0">
                <a:highlight>
                  <a:srgbClr val="00FFFF"/>
                </a:highlight>
              </a:rPr>
              <a:t>- So we must leave self outside, we must die to ourselves, the old man must be crucified with Christ</a:t>
            </a:r>
            <a:br>
              <a:rPr lang="en-US" dirty="0"/>
            </a:br>
            <a:r>
              <a:rPr lang="en-US" dirty="0"/>
              <a:t>- It will be difficult, it is narrow all the way, but it is the most glorifying, and soul satisfying thing a person can do, to go on following Christ all the days of their life</a:t>
            </a:r>
          </a:p>
          <a:p>
            <a:pPr marL="171450" indent="-171450">
              <a:buFont typeface="Arial" panose="020B0604020202020204" pitchFamily="34" charset="0"/>
              <a:buChar char="•"/>
            </a:pPr>
            <a:r>
              <a:rPr lang="en-US" dirty="0">
                <a:highlight>
                  <a:srgbClr val="FFFF00"/>
                </a:highlight>
              </a:rPr>
              <a:t>Christ has gone before us, and as you look up it is Christ who goes with us</a:t>
            </a:r>
            <a:br>
              <a:rPr lang="en-US" dirty="0"/>
            </a:br>
            <a:r>
              <a:rPr lang="en-US" dirty="0"/>
              <a:t>- Christ has lived the perfect life, he knows what you’re going through</a:t>
            </a:r>
            <a:br>
              <a:rPr lang="en-US" dirty="0"/>
            </a:br>
            <a:r>
              <a:rPr lang="en-US" dirty="0"/>
              <a:t>- He suffered more than any one of us ever could even imagine</a:t>
            </a:r>
            <a:br>
              <a:rPr lang="en-US" dirty="0"/>
            </a:br>
            <a:r>
              <a:rPr lang="en-US" dirty="0"/>
              <a:t>- We have a great high priest who can </a:t>
            </a:r>
            <a:r>
              <a:rPr lang="en-US" dirty="0" err="1"/>
              <a:t>sympathise</a:t>
            </a:r>
            <a:r>
              <a:rPr lang="en-US" dirty="0"/>
              <a:t> with us, who knows the struggles, the only difference is he did it without sinning</a:t>
            </a:r>
            <a:br>
              <a:rPr lang="en-US" dirty="0"/>
            </a:br>
            <a:r>
              <a:rPr lang="en-US" dirty="0">
                <a:highlight>
                  <a:srgbClr val="00FFFF"/>
                </a:highlight>
              </a:rPr>
              <a:t>- So not only did he go before us, but Christ promised to be with us until the end of the age. He ascended to the right hand of the Father, where he is forever interceding for us</a:t>
            </a:r>
            <a:br>
              <a:rPr lang="en-US" dirty="0"/>
            </a:br>
            <a:r>
              <a:rPr lang="en-US" dirty="0"/>
              <a:t>- And sent the third member of the Godhead, the Holy Spirit, to come and dwell inside of all God’s children</a:t>
            </a:r>
            <a:br>
              <a:rPr lang="en-US" dirty="0"/>
            </a:br>
            <a:r>
              <a:rPr lang="en-US" dirty="0"/>
              <a:t>- So that when you fail, when you feel weak, he will be right there urging us onward to glory</a:t>
            </a:r>
            <a:br>
              <a:rPr lang="en-US" dirty="0"/>
            </a:br>
            <a:r>
              <a:rPr lang="en-US" dirty="0">
                <a:highlight>
                  <a:srgbClr val="00FFFF"/>
                </a:highlight>
              </a:rPr>
              <a:t>- He will pick us up, he will be our comforter. </a:t>
            </a:r>
            <a:br>
              <a:rPr lang="en-US" dirty="0"/>
            </a:br>
            <a:r>
              <a:rPr lang="en-US" dirty="0"/>
              <a:t>- And </a:t>
            </a:r>
            <a:r>
              <a:rPr lang="en-US" b="1" dirty="0"/>
              <a:t>when</a:t>
            </a:r>
            <a:r>
              <a:rPr lang="en-US" dirty="0"/>
              <a:t> we sin in this life, while on the narrow way, the Holy Spirit will convict us and will not leave us in sin, he will always bring us back to the foot of the cross, and lead us back into the arms of our heavenly Father through repentance</a:t>
            </a:r>
            <a:br>
              <a:rPr lang="en-US" dirty="0"/>
            </a:br>
            <a:r>
              <a:rPr lang="en-US" dirty="0"/>
              <a:t>- And when we ask for forgiveness of our sins, we have an advocate in Jesus Christ, who is faithful and just to forgive us our sins</a:t>
            </a:r>
            <a:br>
              <a:rPr lang="en-US" dirty="0"/>
            </a:br>
            <a:r>
              <a:rPr lang="en-US" dirty="0">
                <a:highlight>
                  <a:srgbClr val="00FFFF"/>
                </a:highlight>
              </a:rPr>
              <a:t>- So look up dear Christian, look up and remember Jesus Christ goes with you</a:t>
            </a:r>
            <a:br>
              <a:rPr lang="en-US" dirty="0"/>
            </a:br>
            <a:r>
              <a:rPr lang="en-US" dirty="0"/>
              <a:t>- Is there a greater privilege than to know that you get to spend the rest of your days walking with your Lord and </a:t>
            </a:r>
            <a:r>
              <a:rPr lang="en-US" dirty="0" err="1"/>
              <a:t>Saviour</a:t>
            </a:r>
            <a:br>
              <a:rPr lang="en-US" dirty="0"/>
            </a:br>
            <a:r>
              <a:rPr lang="en-US" dirty="0"/>
              <a:t>- If there were no other reward for entering this gate, and walking this road, that would be more than enough</a:t>
            </a:r>
          </a:p>
        </p:txBody>
      </p:sp>
      <p:sp>
        <p:nvSpPr>
          <p:cNvPr id="4" name="Slide Number Placeholder 3"/>
          <p:cNvSpPr>
            <a:spLocks noGrp="1"/>
          </p:cNvSpPr>
          <p:nvPr>
            <p:ph type="sldNum" sz="quarter" idx="5"/>
          </p:nvPr>
        </p:nvSpPr>
        <p:spPr/>
        <p:txBody>
          <a:bodyPr/>
          <a:lstStyle/>
          <a:p>
            <a:fld id="{0713DE4B-6144-6649-A128-2115AD37862C}" type="slidenum">
              <a:rPr lang="en-US" smtClean="0"/>
              <a:t>7</a:t>
            </a:fld>
            <a:endParaRPr lang="en-US"/>
          </a:p>
        </p:txBody>
      </p:sp>
    </p:spTree>
    <p:extLst>
      <p:ext uri="{BB962C8B-B14F-4D97-AF65-F5344CB8AC3E}">
        <p14:creationId xmlns:p14="http://schemas.microsoft.com/office/powerpoint/2010/main" val="20951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201479" y="3734017"/>
            <a:ext cx="6462792" cy="4712560"/>
          </a:xfrm>
        </p:spPr>
        <p:txBody>
          <a:bodyPr/>
          <a:lstStyle/>
          <a:p>
            <a:pPr marL="171450" indent="-171450">
              <a:buFont typeface="Arial" panose="020B0604020202020204" pitchFamily="34" charset="0"/>
              <a:buChar char="•"/>
            </a:pPr>
            <a:r>
              <a:rPr lang="en-US" dirty="0">
                <a:highlight>
                  <a:srgbClr val="FFFF00"/>
                </a:highlight>
              </a:rPr>
              <a:t>“That leads to life” (Matt 7:14b)</a:t>
            </a:r>
            <a:br>
              <a:rPr lang="en-US" dirty="0"/>
            </a:br>
            <a:r>
              <a:rPr lang="en-US" dirty="0"/>
              <a:t>- So not only has Christ gone before the Christian, and goes with the Christian</a:t>
            </a:r>
            <a:br>
              <a:rPr lang="en-US" dirty="0"/>
            </a:br>
            <a:r>
              <a:rPr lang="en-US" dirty="0"/>
              <a:t>- But look ahead, look by faith, and there you will see Jesus Christ, waiting to welcome you into presence of God, waiting for the day that you receive your commendation, </a:t>
            </a:r>
            <a:r>
              <a:rPr lang="en-US" b="1" dirty="0"/>
              <a:t>“Well done good and faithful servant”</a:t>
            </a:r>
            <a:br>
              <a:rPr lang="en-US" dirty="0"/>
            </a:br>
            <a:r>
              <a:rPr lang="en-US" dirty="0">
                <a:highlight>
                  <a:srgbClr val="00FFFF"/>
                </a:highlight>
              </a:rPr>
              <a:t>- Happy is the person who has Christ, for not only do we receive salvation, and are we pardoned from our sins, but we find rest in Christ, we discover true joy and gladness, peace, contentment, and abiding satisfaction </a:t>
            </a:r>
            <a:br>
              <a:rPr lang="en-US" dirty="0"/>
            </a:br>
            <a:r>
              <a:rPr lang="en-US" dirty="0"/>
              <a:t>- And because we know that eternal glory awaits us, for it is promised to the child of God, we can echo Paul’s words to the Philippians, “to live is Christ and to die is gain”</a:t>
            </a:r>
            <a:br>
              <a:rPr lang="en-US" dirty="0"/>
            </a:br>
            <a:r>
              <a:rPr lang="en-US" dirty="0"/>
              <a:t>- Yes the gate is narrow, yes the way is hard, </a:t>
            </a:r>
            <a:r>
              <a:rPr lang="en-US" b="1" dirty="0"/>
              <a:t>but hang on, because at the end of this road there is life</a:t>
            </a:r>
          </a:p>
          <a:p>
            <a:pPr marL="171450" indent="-171450">
              <a:buFont typeface="Arial" panose="020B0604020202020204" pitchFamily="34" charset="0"/>
              <a:buChar char="•"/>
            </a:pPr>
            <a:r>
              <a:rPr lang="en-US" dirty="0">
                <a:highlight>
                  <a:srgbClr val="FFFF00"/>
                </a:highlight>
              </a:rPr>
              <a:t>“And those who find it are few” (Matt 7:14c)</a:t>
            </a:r>
            <a:br>
              <a:rPr lang="en-US" dirty="0"/>
            </a:br>
            <a:r>
              <a:rPr lang="en-US" dirty="0"/>
              <a:t>- You will not find many on this path, you will feel lonely at times, but take heart, there are others</a:t>
            </a:r>
            <a:br>
              <a:rPr lang="en-US" dirty="0"/>
            </a:br>
            <a:r>
              <a:rPr lang="en-US" dirty="0"/>
              <a:t>- That’s why the church was established by God, that we might meet together and spur each other on, encourage one another, pray for one another</a:t>
            </a:r>
            <a:br>
              <a:rPr lang="en-US" dirty="0"/>
            </a:br>
            <a:r>
              <a:rPr lang="en-US" dirty="0"/>
              <a:t>- That we might be reminded that we are not alone. </a:t>
            </a:r>
            <a:br>
              <a:rPr lang="en-US" dirty="0"/>
            </a:br>
            <a:r>
              <a:rPr lang="en-US" dirty="0">
                <a:highlight>
                  <a:srgbClr val="00FFFF"/>
                </a:highlight>
              </a:rPr>
              <a:t>- That is why we are commanded not to forsake the gathering, because it is good for us to meet with the family of God, and it is good for us to be edified through the preaching of God’s Word</a:t>
            </a:r>
            <a:br>
              <a:rPr lang="en-US" dirty="0"/>
            </a:br>
            <a:r>
              <a:rPr lang="en-US" dirty="0"/>
              <a:t>- Following Christ has always been unpopular, Christians have always been in the minority</a:t>
            </a:r>
            <a:br>
              <a:rPr lang="en-US" dirty="0"/>
            </a:br>
            <a:r>
              <a:rPr lang="en-US" dirty="0"/>
              <a:t>- But if God is on our side, then who can stand against us, what can separate us from His love? </a:t>
            </a:r>
            <a:br>
              <a:rPr lang="en-US" dirty="0"/>
            </a:br>
            <a:r>
              <a:rPr lang="en-US" dirty="0"/>
              <a:t>- Nothing, for we are more than overcomers in Christ</a:t>
            </a:r>
          </a:p>
          <a:p>
            <a:pPr marL="171450" indent="-171450">
              <a:buFont typeface="Arial" panose="020B0604020202020204" pitchFamily="34" charset="0"/>
              <a:buChar char="•"/>
            </a:pPr>
            <a:r>
              <a:rPr lang="en-US" dirty="0">
                <a:highlight>
                  <a:srgbClr val="FFFF00"/>
                </a:highlight>
              </a:rPr>
              <a:t>There is only one gate that leads to life, and it is in the shape of a cross</a:t>
            </a:r>
            <a:br>
              <a:rPr lang="en-US" dirty="0"/>
            </a:br>
            <a:r>
              <a:rPr lang="en-US" dirty="0"/>
              <a:t>- Christian, you will suffer, just as Christ suffered, you will be persecuted, there will be pain, </a:t>
            </a:r>
            <a:br>
              <a:rPr lang="en-US" dirty="0"/>
            </a:br>
            <a:r>
              <a:rPr lang="en-US" dirty="0"/>
              <a:t>- But Jesus Christ suffered and died, dealing with the penalty of sin, and rose from the grave on the third day, defeating death and in doing so defeating the power of sin</a:t>
            </a:r>
            <a:br>
              <a:rPr lang="en-US" dirty="0"/>
            </a:br>
            <a:r>
              <a:rPr lang="en-US" dirty="0"/>
              <a:t>- Until one day Jesus will return and he will call us home, and on that day the very presence of sin will be no more and we will be glorified, and enter into the joy of our Master</a:t>
            </a:r>
          </a:p>
        </p:txBody>
      </p:sp>
      <p:sp>
        <p:nvSpPr>
          <p:cNvPr id="4" name="Slide Number Placeholder 3"/>
          <p:cNvSpPr>
            <a:spLocks noGrp="1"/>
          </p:cNvSpPr>
          <p:nvPr>
            <p:ph type="sldNum" sz="quarter" idx="5"/>
          </p:nvPr>
        </p:nvSpPr>
        <p:spPr/>
        <p:txBody>
          <a:bodyPr/>
          <a:lstStyle/>
          <a:p>
            <a:fld id="{0713DE4B-6144-6649-A128-2115AD37862C}" type="slidenum">
              <a:rPr lang="en-US" smtClean="0"/>
              <a:t>8</a:t>
            </a:fld>
            <a:endParaRPr lang="en-US" dirty="0"/>
          </a:p>
        </p:txBody>
      </p:sp>
    </p:spTree>
    <p:extLst>
      <p:ext uri="{BB962C8B-B14F-4D97-AF65-F5344CB8AC3E}">
        <p14:creationId xmlns:p14="http://schemas.microsoft.com/office/powerpoint/2010/main" val="77094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216976" y="3610136"/>
            <a:ext cx="6509288" cy="4929429"/>
          </a:xfrm>
        </p:spPr>
        <p:txBody>
          <a:bodyPr/>
          <a:lstStyle/>
          <a:p>
            <a:pPr marL="171450" indent="-171450">
              <a:buFont typeface="Arial" panose="020B0604020202020204" pitchFamily="34" charset="0"/>
              <a:buChar char="•"/>
            </a:pPr>
            <a:r>
              <a:rPr lang="en-US" dirty="0">
                <a:highlight>
                  <a:srgbClr val="FFFF00"/>
                </a:highlight>
              </a:rPr>
              <a:t>In closing his sermon, Jesus simply lays out the truth, he puts the choices before us, life or death?</a:t>
            </a:r>
            <a:br>
              <a:rPr lang="en-US" dirty="0"/>
            </a:br>
            <a:r>
              <a:rPr lang="en-US" dirty="0"/>
              <a:t>- He gives us the two choices, but Jesus does not leave us guessing which one is the right one, he says enter by the narrow gate</a:t>
            </a:r>
            <a:br>
              <a:rPr lang="en-US" dirty="0"/>
            </a:br>
            <a:r>
              <a:rPr lang="en-US" dirty="0"/>
              <a:t>- Jesus has been building up to this point of the sermon</a:t>
            </a:r>
            <a:br>
              <a:rPr lang="en-US" dirty="0"/>
            </a:br>
            <a:r>
              <a:rPr lang="en-US" dirty="0">
                <a:highlight>
                  <a:srgbClr val="00FFFF"/>
                </a:highlight>
              </a:rPr>
              <a:t>- And Jesus turns to his congregation, he turns to the crowd that has been listening all this time and says, “Well there is my purpose, this is what my kingdom looks like and those who belong to it. So what are you going to do about it?</a:t>
            </a:r>
            <a:br>
              <a:rPr lang="en-US" dirty="0"/>
            </a:br>
            <a:r>
              <a:rPr lang="en-US" dirty="0"/>
              <a:t>- Here’s the 2 choices…</a:t>
            </a:r>
          </a:p>
          <a:p>
            <a:pPr marL="171450" indent="-171450">
              <a:buFont typeface="Arial" panose="020B0604020202020204" pitchFamily="34" charset="0"/>
              <a:buChar char="•"/>
            </a:pPr>
            <a:r>
              <a:rPr lang="en-US" dirty="0">
                <a:highlight>
                  <a:srgbClr val="FFFF00"/>
                </a:highlight>
              </a:rPr>
              <a:t>A wide gate, an easy road, many companions, destruction</a:t>
            </a:r>
            <a:br>
              <a:rPr lang="en-US" dirty="0"/>
            </a:br>
            <a:r>
              <a:rPr lang="en-US" dirty="0"/>
              <a:t>- To all those who are on this path, who are still dead in their sins and venturing forth on this road</a:t>
            </a:r>
            <a:br>
              <a:rPr lang="en-US" dirty="0"/>
            </a:br>
            <a:r>
              <a:rPr lang="en-US" dirty="0"/>
              <a:t>- I pray that God would give you no rest until you have gone beyond the dangers of hell and been born again into the family of God</a:t>
            </a:r>
            <a:br>
              <a:rPr lang="en-US" dirty="0"/>
            </a:br>
            <a:r>
              <a:rPr lang="en-US" dirty="0"/>
              <a:t>- And if you will repent and believe then you will have made the right choice entering by…</a:t>
            </a:r>
          </a:p>
          <a:p>
            <a:pPr marL="171450" indent="-171450">
              <a:buFont typeface="Arial" panose="020B0604020202020204" pitchFamily="34" charset="0"/>
              <a:buChar char="•"/>
            </a:pPr>
            <a:r>
              <a:rPr lang="en-US" dirty="0">
                <a:highlight>
                  <a:srgbClr val="FFFF00"/>
                </a:highlight>
              </a:rPr>
              <a:t>A narrow gate, a hard road, marked with pain, suffering and persecution, few companions, life</a:t>
            </a:r>
            <a:br>
              <a:rPr lang="en-US" dirty="0"/>
            </a:br>
            <a:r>
              <a:rPr lang="en-US" dirty="0"/>
              <a:t>- Repent and believe in the gospel, and in doing so take heart my brothers and sisters</a:t>
            </a:r>
            <a:br>
              <a:rPr lang="en-US" dirty="0"/>
            </a:br>
            <a:r>
              <a:rPr lang="en-US" dirty="0"/>
              <a:t>- For you do not walk alone, though we are few in number, God almighty walks with us, and dwells inside of us</a:t>
            </a:r>
            <a:br>
              <a:rPr lang="en-US" dirty="0"/>
            </a:br>
            <a:r>
              <a:rPr lang="en-US" dirty="0">
                <a:highlight>
                  <a:srgbClr val="00FFFF"/>
                </a:highlight>
              </a:rPr>
              <a:t>- For all those who have entered by the narrow gate are saved at once, and one day when we pass through death, we will enter the gates of heaven unchallenged, walk the streets of gold unashamed, and bow before our heavenly Father without fear of condemnation, for the Christian is free in heaven, they are at home in Jesus Christ</a:t>
            </a:r>
          </a:p>
        </p:txBody>
      </p:sp>
      <p:sp>
        <p:nvSpPr>
          <p:cNvPr id="4" name="Slide Number Placeholder 3"/>
          <p:cNvSpPr>
            <a:spLocks noGrp="1"/>
          </p:cNvSpPr>
          <p:nvPr>
            <p:ph type="sldNum" sz="quarter" idx="5"/>
          </p:nvPr>
        </p:nvSpPr>
        <p:spPr/>
        <p:txBody>
          <a:bodyPr/>
          <a:lstStyle/>
          <a:p>
            <a:fld id="{0713DE4B-6144-6649-A128-2115AD37862C}" type="slidenum">
              <a:rPr lang="en-US" smtClean="0"/>
              <a:t>9</a:t>
            </a:fld>
            <a:endParaRPr lang="en-US"/>
          </a:p>
        </p:txBody>
      </p:sp>
    </p:spTree>
    <p:extLst>
      <p:ext uri="{BB962C8B-B14F-4D97-AF65-F5344CB8AC3E}">
        <p14:creationId xmlns:p14="http://schemas.microsoft.com/office/powerpoint/2010/main" val="406604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7AE3-42CC-5E0E-3B6F-482AA165D1F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27FE16B-B8EA-13D8-9859-5409FA12B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503640A-9870-B72E-3AB8-5685DC64F697}"/>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59BA6C5E-5DF6-E5E1-13C8-F36498C19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1871A-AE0D-3C7E-7ADC-2EB17F1E1883}"/>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381884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3C1C-7E41-A7D1-1478-0F69F82260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ABCD47-DC4E-6E57-CDB0-4D64F645D3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863DE0-C7D2-EE3C-ACAE-65268015ED9A}"/>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BE625829-EDDF-8EC5-39CE-E3D1AE18A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43A08-7042-E647-0185-547FEAC79061}"/>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225130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19920-4ECB-2E65-7195-CD14EFA5A86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9C2B5C-0730-DF50-766B-558EC5CA87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5515F2-BCC1-7C83-3279-7E122D33C2F9}"/>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8F1220F9-2A51-E710-A7ED-31CA7D5F7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D9AA0-B51D-FD6D-8A75-E5BF079E51F1}"/>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78830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357B-7A6F-EFA9-7775-9975B4AC96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281BDA-3F80-694E-EA23-AA70D242CE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CE2489-82C2-CA62-31E5-2A39B869DB7B}"/>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2974F3A9-1516-3985-0F31-EF1ECEDC5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63F09-9027-475E-706E-724342D6F1C2}"/>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246039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D7F1-A9A0-EF21-216D-70D7F9D97C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966CB4D-D399-FEC2-75DD-3EF84E8925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FE2023-F7D8-439A-8F8D-9D1ABCA432F6}"/>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3278EA3B-7D76-8399-5CE1-6F913D4A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D16DB-2642-6806-A322-841FA978B0DC}"/>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376524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26152-4D81-0176-70A8-ECF37E89FD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1D1751-B7F7-21BC-A54A-02EB86D793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CCFBB3-DD82-B293-C5A9-29B5C1078A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D9378F0-0359-1697-C428-E6F2805D6979}"/>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6" name="Footer Placeholder 5">
            <a:extLst>
              <a:ext uri="{FF2B5EF4-FFF2-40B4-BE49-F238E27FC236}">
                <a16:creationId xmlns:a16="http://schemas.microsoft.com/office/drawing/2014/main" id="{661A688F-9CB7-21F9-0749-7385C432D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6F40C-DB21-A3DC-BC37-714D20AC601C}"/>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168024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BF05-07DD-255C-1F7C-F44E1740D5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CCC3E3-9DF8-1273-C065-705A3C2C7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CD65A0-2BBB-A641-835A-E724C8900A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D1764D-3377-4E6C-05D7-73375EA73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D8754E5-84B6-885B-7D88-1E0DFE1BC98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59FCDA1-6147-9DD8-AF6F-D08883CCCC4B}"/>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8" name="Footer Placeholder 7">
            <a:extLst>
              <a:ext uri="{FF2B5EF4-FFF2-40B4-BE49-F238E27FC236}">
                <a16:creationId xmlns:a16="http://schemas.microsoft.com/office/drawing/2014/main" id="{D79F1A16-6E58-12E4-C7E4-FB60AF5F9B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0316DE-D38A-C0A1-FDDB-96B4F343A1DB}"/>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41028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2714-EB5F-F10E-CB64-54A8E1152C6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592A50-BFB2-D625-2409-95A7D36C7631}"/>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4" name="Footer Placeholder 3">
            <a:extLst>
              <a:ext uri="{FF2B5EF4-FFF2-40B4-BE49-F238E27FC236}">
                <a16:creationId xmlns:a16="http://schemas.microsoft.com/office/drawing/2014/main" id="{9EF53F06-91F4-0738-8648-44672FA553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21608-85F9-D61B-0451-657D43C7A48F}"/>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7778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BA208-403C-D9A9-CBE5-0EFB4C92A4C5}"/>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3" name="Footer Placeholder 2">
            <a:extLst>
              <a:ext uri="{FF2B5EF4-FFF2-40B4-BE49-F238E27FC236}">
                <a16:creationId xmlns:a16="http://schemas.microsoft.com/office/drawing/2014/main" id="{02F0B5D8-0CC5-52D7-A04E-4D04CDA7F3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0971B4-1CB6-59DF-CF10-BEDF214EF8E0}"/>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110579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BF3C-AC68-E14F-A0D2-0CCCBD94A1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EBA5C2C-AB6D-8A1F-4D97-350D9F045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3DB6256-D697-BB53-BBA6-8E2FC16EF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512966-42A5-A331-D23B-0C9E160EC714}"/>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6" name="Footer Placeholder 5">
            <a:extLst>
              <a:ext uri="{FF2B5EF4-FFF2-40B4-BE49-F238E27FC236}">
                <a16:creationId xmlns:a16="http://schemas.microsoft.com/office/drawing/2014/main" id="{066CB868-7E9F-D3BA-5870-54D8A3C9C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810CB-A1A9-7F70-1923-7D25A099E1C9}"/>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354154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C622-CF87-E846-C2E1-D5EC9A45D9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BBB621-5BFA-F1F9-A4A9-8C176D0A42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18995-FFA9-DC3E-13D9-38F23A96D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27A501-8A70-A0F5-80AF-454A58200675}"/>
              </a:ext>
            </a:extLst>
          </p:cNvPr>
          <p:cNvSpPr>
            <a:spLocks noGrp="1"/>
          </p:cNvSpPr>
          <p:nvPr>
            <p:ph type="dt" sz="half" idx="10"/>
          </p:nvPr>
        </p:nvSpPr>
        <p:spPr/>
        <p:txBody>
          <a:bodyPr/>
          <a:lstStyle/>
          <a:p>
            <a:fld id="{3D5CBF7F-6770-8A44-AE80-9AC5AABA8B49}" type="datetimeFigureOut">
              <a:rPr lang="en-US" smtClean="0"/>
              <a:t>8/6/2024</a:t>
            </a:fld>
            <a:endParaRPr lang="en-US"/>
          </a:p>
        </p:txBody>
      </p:sp>
      <p:sp>
        <p:nvSpPr>
          <p:cNvPr id="6" name="Footer Placeholder 5">
            <a:extLst>
              <a:ext uri="{FF2B5EF4-FFF2-40B4-BE49-F238E27FC236}">
                <a16:creationId xmlns:a16="http://schemas.microsoft.com/office/drawing/2014/main" id="{6D13177C-E051-45B5-D06C-A6517284C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64AD7-493C-8AB4-DE3A-AEBDB342A1CA}"/>
              </a:ext>
            </a:extLst>
          </p:cNvPr>
          <p:cNvSpPr>
            <a:spLocks noGrp="1"/>
          </p:cNvSpPr>
          <p:nvPr>
            <p:ph type="sldNum" sz="quarter" idx="12"/>
          </p:nvPr>
        </p:nvSpPr>
        <p:spPr/>
        <p:txBody>
          <a:bodyPr/>
          <a:lstStyle/>
          <a:p>
            <a:fld id="{CCCC1715-4418-1B4A-882A-EA4C1ACC3782}" type="slidenum">
              <a:rPr lang="en-US" smtClean="0"/>
              <a:t>‹#›</a:t>
            </a:fld>
            <a:endParaRPr lang="en-US"/>
          </a:p>
        </p:txBody>
      </p:sp>
    </p:spTree>
    <p:extLst>
      <p:ext uri="{BB962C8B-B14F-4D97-AF65-F5344CB8AC3E}">
        <p14:creationId xmlns:p14="http://schemas.microsoft.com/office/powerpoint/2010/main" val="263196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08C67-ECAB-E9FA-B12A-3194D777A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E317F3-7080-19E6-AC4D-F7D5C32B7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A17BCB-FED4-7465-AC6B-D4667D781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5CBF7F-6770-8A44-AE80-9AC5AABA8B49}" type="datetimeFigureOut">
              <a:rPr lang="en-US" smtClean="0"/>
              <a:t>8/6/2024</a:t>
            </a:fld>
            <a:endParaRPr lang="en-US"/>
          </a:p>
        </p:txBody>
      </p:sp>
      <p:sp>
        <p:nvSpPr>
          <p:cNvPr id="5" name="Footer Placeholder 4">
            <a:extLst>
              <a:ext uri="{FF2B5EF4-FFF2-40B4-BE49-F238E27FC236}">
                <a16:creationId xmlns:a16="http://schemas.microsoft.com/office/drawing/2014/main" id="{5A7F9423-B6A5-A2A7-E777-1534DEF94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BB8E01-085A-1C94-2143-5228F22E0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CC1715-4418-1B4A-882A-EA4C1ACC3782}" type="slidenum">
              <a:rPr lang="en-US" smtClean="0"/>
              <a:t>‹#›</a:t>
            </a:fld>
            <a:endParaRPr lang="en-US"/>
          </a:p>
        </p:txBody>
      </p:sp>
    </p:spTree>
    <p:extLst>
      <p:ext uri="{BB962C8B-B14F-4D97-AF65-F5344CB8AC3E}">
        <p14:creationId xmlns:p14="http://schemas.microsoft.com/office/powerpoint/2010/main" val="4196653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hill with a lightning bolt in the background&#10;&#10;Description automatically generated">
            <a:extLst>
              <a:ext uri="{FF2B5EF4-FFF2-40B4-BE49-F238E27FC236}">
                <a16:creationId xmlns:a16="http://schemas.microsoft.com/office/drawing/2014/main" id="{FE6E6286-5C9D-0E27-E419-177D9E369ABC}"/>
              </a:ext>
            </a:extLst>
          </p:cNvPr>
          <p:cNvPicPr>
            <a:picLocks noChangeAspect="1"/>
          </p:cNvPicPr>
          <p:nvPr/>
        </p:nvPicPr>
        <p:blipFill>
          <a:blip r:embed="rId3"/>
          <a:stretch>
            <a:fillRect/>
          </a:stretch>
        </p:blipFill>
        <p:spPr>
          <a:xfrm>
            <a:off x="0" y="0"/>
            <a:ext cx="12192000" cy="6871062"/>
          </a:xfrm>
          <a:prstGeom prst="rect">
            <a:avLst/>
          </a:prstGeom>
        </p:spPr>
      </p:pic>
      <p:sp>
        <p:nvSpPr>
          <p:cNvPr id="4" name="TextBox 3">
            <a:extLst>
              <a:ext uri="{FF2B5EF4-FFF2-40B4-BE49-F238E27FC236}">
                <a16:creationId xmlns:a16="http://schemas.microsoft.com/office/drawing/2014/main" id="{BFAA42FE-A0EB-E3C5-181D-19526E0CB538}"/>
              </a:ext>
            </a:extLst>
          </p:cNvPr>
          <p:cNvSpPr txBox="1"/>
          <p:nvPr/>
        </p:nvSpPr>
        <p:spPr>
          <a:xfrm>
            <a:off x="996547" y="380759"/>
            <a:ext cx="10198905" cy="2123658"/>
          </a:xfrm>
          <a:prstGeom prst="rect">
            <a:avLst/>
          </a:prstGeom>
          <a:solidFill>
            <a:srgbClr val="000000">
              <a:alpha val="25098"/>
            </a:srgbClr>
          </a:solidFill>
        </p:spPr>
        <p:txBody>
          <a:bodyPr wrap="square" rtlCol="0">
            <a:spAutoFit/>
          </a:bodyPr>
          <a:lstStyle/>
          <a:p>
            <a:pPr algn="ctr"/>
            <a:r>
              <a:rPr lang="en-US" sz="6600" b="1" dirty="0">
                <a:solidFill>
                  <a:schemeClr val="bg1"/>
                </a:solidFill>
                <a:latin typeface="Calibri" panose="020F0502020204030204" pitchFamily="34" charset="0"/>
                <a:cs typeface="Calibri" panose="020F0502020204030204" pitchFamily="34" charset="0"/>
              </a:rPr>
              <a:t>‘Narrow Gate, Narrow Way’</a:t>
            </a:r>
          </a:p>
          <a:p>
            <a:pPr algn="ctr"/>
            <a:r>
              <a:rPr lang="en-US" sz="6600" b="1" dirty="0">
                <a:solidFill>
                  <a:schemeClr val="bg1"/>
                </a:solidFill>
                <a:latin typeface="Calibri" panose="020F0502020204030204" pitchFamily="34" charset="0"/>
                <a:cs typeface="Calibri" panose="020F0502020204030204" pitchFamily="34" charset="0"/>
              </a:rPr>
              <a:t>Matthew 7:13-14</a:t>
            </a:r>
          </a:p>
        </p:txBody>
      </p:sp>
    </p:spTree>
    <p:extLst>
      <p:ext uri="{BB962C8B-B14F-4D97-AF65-F5344CB8AC3E}">
        <p14:creationId xmlns:p14="http://schemas.microsoft.com/office/powerpoint/2010/main" val="29814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tin Luther's powerful, dangerous idea | CBC Radio">
            <a:extLst>
              <a:ext uri="{FF2B5EF4-FFF2-40B4-BE49-F238E27FC236}">
                <a16:creationId xmlns:a16="http://schemas.microsoft.com/office/drawing/2014/main" id="{15E5D25A-1D33-2F04-B05D-F8A3F05C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851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3D38CD-CFEB-5D37-C81A-4F63187B2EC6}"/>
              </a:ext>
            </a:extLst>
          </p:cNvPr>
          <p:cNvSpPr txBox="1"/>
          <p:nvPr/>
        </p:nvSpPr>
        <p:spPr>
          <a:xfrm>
            <a:off x="5038531" y="1166842"/>
            <a:ext cx="6997959" cy="4524315"/>
          </a:xfrm>
          <a:prstGeom prst="rect">
            <a:avLst/>
          </a:prstGeom>
          <a:noFill/>
        </p:spPr>
        <p:txBody>
          <a:bodyPr wrap="square">
            <a:spAutoFit/>
          </a:bodyPr>
          <a:lstStyle/>
          <a:p>
            <a:pPr algn="ctr"/>
            <a:r>
              <a:rPr lang="en-AU" sz="3600" b="1" i="0" u="none" strike="noStrike" dirty="0">
                <a:solidFill>
                  <a:srgbClr val="000000"/>
                </a:solidFill>
                <a:effectLst/>
                <a:latin typeface="Calibri" panose="020F0502020204030204" pitchFamily="34" charset="0"/>
                <a:cs typeface="Calibri" panose="020F0502020204030204" pitchFamily="34" charset="0"/>
              </a:rPr>
              <a:t>"The life of Christianity consists of possessive pronouns" says Martin Luther. It is one thing to say, "Christ is a Saviour"; it is quite another thing to say, "He is my Saviour and my Lord." The devil can say the first; the true Christian alone can say the second.”</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707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rectangular object with clouds&#10;&#10;Description automatically generated">
            <a:extLst>
              <a:ext uri="{FF2B5EF4-FFF2-40B4-BE49-F238E27FC236}">
                <a16:creationId xmlns:a16="http://schemas.microsoft.com/office/drawing/2014/main" id="{5EA5FA71-0C48-43AE-A96E-1118BDC072CD}"/>
              </a:ext>
            </a:extLst>
          </p:cNvPr>
          <p:cNvPicPr>
            <a:picLocks noChangeAspect="1"/>
          </p:cNvPicPr>
          <p:nvPr/>
        </p:nvPicPr>
        <p:blipFill>
          <a:blip r:embed="rId3"/>
          <a:stretch>
            <a:fillRect/>
          </a:stretch>
        </p:blipFill>
        <p:spPr>
          <a:xfrm>
            <a:off x="0" y="0"/>
            <a:ext cx="12192000" cy="6882669"/>
          </a:xfrm>
          <a:prstGeom prst="rect">
            <a:avLst/>
          </a:prstGeom>
        </p:spPr>
      </p:pic>
      <p:sp>
        <p:nvSpPr>
          <p:cNvPr id="2" name="TextBox 1">
            <a:extLst>
              <a:ext uri="{FF2B5EF4-FFF2-40B4-BE49-F238E27FC236}">
                <a16:creationId xmlns:a16="http://schemas.microsoft.com/office/drawing/2014/main" id="{9885F932-EF11-B549-1FD8-F7B046A14D9C}"/>
              </a:ext>
            </a:extLst>
          </p:cNvPr>
          <p:cNvSpPr txBox="1"/>
          <p:nvPr/>
        </p:nvSpPr>
        <p:spPr>
          <a:xfrm>
            <a:off x="201827" y="391530"/>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SERMON ON THE MOUNT SO FAR…</a:t>
            </a:r>
          </a:p>
        </p:txBody>
      </p:sp>
      <p:sp>
        <p:nvSpPr>
          <p:cNvPr id="3" name="TextBox 2">
            <a:extLst>
              <a:ext uri="{FF2B5EF4-FFF2-40B4-BE49-F238E27FC236}">
                <a16:creationId xmlns:a16="http://schemas.microsoft.com/office/drawing/2014/main" id="{C357981A-5286-576D-6F15-FCE452AB6664}"/>
              </a:ext>
            </a:extLst>
          </p:cNvPr>
          <p:cNvSpPr txBox="1"/>
          <p:nvPr/>
        </p:nvSpPr>
        <p:spPr>
          <a:xfrm>
            <a:off x="201827" y="1124465"/>
            <a:ext cx="117883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5:1 - 16 – General portrait of the Christian and how they are to remain in society</a:t>
            </a:r>
          </a:p>
        </p:txBody>
      </p:sp>
      <p:sp>
        <p:nvSpPr>
          <p:cNvPr id="4" name="TextBox 3">
            <a:extLst>
              <a:ext uri="{FF2B5EF4-FFF2-40B4-BE49-F238E27FC236}">
                <a16:creationId xmlns:a16="http://schemas.microsoft.com/office/drawing/2014/main" id="{C23CE2BA-8D64-F4BF-DD6B-A1D6CBE74E99}"/>
              </a:ext>
            </a:extLst>
          </p:cNvPr>
          <p:cNvSpPr txBox="1"/>
          <p:nvPr/>
        </p:nvSpPr>
        <p:spPr>
          <a:xfrm>
            <a:off x="201827" y="2463114"/>
            <a:ext cx="117883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5:17 - 48 – The righteousness of the Christian is to exceed that of Pharisees</a:t>
            </a:r>
          </a:p>
        </p:txBody>
      </p:sp>
      <p:sp>
        <p:nvSpPr>
          <p:cNvPr id="5" name="TextBox 4">
            <a:extLst>
              <a:ext uri="{FF2B5EF4-FFF2-40B4-BE49-F238E27FC236}">
                <a16:creationId xmlns:a16="http://schemas.microsoft.com/office/drawing/2014/main" id="{D8BE9626-3F6C-F23B-6C02-4AC1CCEEAC04}"/>
              </a:ext>
            </a:extLst>
          </p:cNvPr>
          <p:cNvSpPr txBox="1"/>
          <p:nvPr/>
        </p:nvSpPr>
        <p:spPr>
          <a:xfrm>
            <a:off x="201827" y="3801763"/>
            <a:ext cx="117883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6:1 - 24 – Jesus then shows us in practical terms how we are to pray, fast, and give, compared with Pharisees</a:t>
            </a:r>
          </a:p>
        </p:txBody>
      </p:sp>
      <p:sp>
        <p:nvSpPr>
          <p:cNvPr id="6" name="TextBox 5">
            <a:extLst>
              <a:ext uri="{FF2B5EF4-FFF2-40B4-BE49-F238E27FC236}">
                <a16:creationId xmlns:a16="http://schemas.microsoft.com/office/drawing/2014/main" id="{CC789EC1-477F-FB03-7491-85EE4EF2A507}"/>
              </a:ext>
            </a:extLst>
          </p:cNvPr>
          <p:cNvSpPr txBox="1"/>
          <p:nvPr/>
        </p:nvSpPr>
        <p:spPr>
          <a:xfrm>
            <a:off x="410547" y="5140412"/>
            <a:ext cx="1132736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6:25-7:12 – Deals with the Christian attitude towards this life, and attitudes towards others in our judgement</a:t>
            </a:r>
          </a:p>
        </p:txBody>
      </p:sp>
    </p:spTree>
    <p:extLst>
      <p:ext uri="{BB962C8B-B14F-4D97-AF65-F5344CB8AC3E}">
        <p14:creationId xmlns:p14="http://schemas.microsoft.com/office/powerpoint/2010/main" val="37917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DC5BC2-8604-D150-B760-64AD32B39B68}"/>
              </a:ext>
            </a:extLst>
          </p:cNvPr>
          <p:cNvPicPr>
            <a:picLocks noChangeAspect="1"/>
          </p:cNvPicPr>
          <p:nvPr/>
        </p:nvPicPr>
        <p:blipFill rotWithShape="1">
          <a:blip r:embed="rId3"/>
          <a:srcRect r="25246"/>
          <a:stretch/>
        </p:blipFill>
        <p:spPr>
          <a:xfrm>
            <a:off x="0" y="-40892"/>
            <a:ext cx="12192000" cy="6898892"/>
          </a:xfrm>
          <a:prstGeom prst="rect">
            <a:avLst/>
          </a:prstGeom>
        </p:spPr>
      </p:pic>
      <p:sp>
        <p:nvSpPr>
          <p:cNvPr id="2" name="TextBox 1">
            <a:extLst>
              <a:ext uri="{FF2B5EF4-FFF2-40B4-BE49-F238E27FC236}">
                <a16:creationId xmlns:a16="http://schemas.microsoft.com/office/drawing/2014/main" id="{1A66058A-CF0D-8C65-A580-C1E1D08CF8D9}"/>
              </a:ext>
            </a:extLst>
          </p:cNvPr>
          <p:cNvSpPr txBox="1"/>
          <p:nvPr/>
        </p:nvSpPr>
        <p:spPr>
          <a:xfrm>
            <a:off x="201827" y="453649"/>
            <a:ext cx="840099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NARROW GATE</a:t>
            </a:r>
          </a:p>
        </p:txBody>
      </p:sp>
      <p:sp>
        <p:nvSpPr>
          <p:cNvPr id="3" name="TextBox 2">
            <a:extLst>
              <a:ext uri="{FF2B5EF4-FFF2-40B4-BE49-F238E27FC236}">
                <a16:creationId xmlns:a16="http://schemas.microsoft.com/office/drawing/2014/main" id="{F8DAB5CF-6BF9-5E02-3969-8A810376A6D0}"/>
              </a:ext>
            </a:extLst>
          </p:cNvPr>
          <p:cNvSpPr txBox="1"/>
          <p:nvPr/>
        </p:nvSpPr>
        <p:spPr>
          <a:xfrm>
            <a:off x="201827" y="1260389"/>
            <a:ext cx="840099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“Enter by…” (Matt 7:13) = To go in, it’s a verb</a:t>
            </a:r>
          </a:p>
        </p:txBody>
      </p:sp>
      <p:sp>
        <p:nvSpPr>
          <p:cNvPr id="4" name="TextBox 3">
            <a:extLst>
              <a:ext uri="{FF2B5EF4-FFF2-40B4-BE49-F238E27FC236}">
                <a16:creationId xmlns:a16="http://schemas.microsoft.com/office/drawing/2014/main" id="{A6BC843B-9ED4-4E8C-ED10-DDAA8C6A86A0}"/>
              </a:ext>
            </a:extLst>
          </p:cNvPr>
          <p:cNvSpPr txBox="1"/>
          <p:nvPr/>
        </p:nvSpPr>
        <p:spPr>
          <a:xfrm>
            <a:off x="201827" y="3020445"/>
            <a:ext cx="8400997"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To enter something, is to do so intentionally, this does not happen accidentally</a:t>
            </a:r>
          </a:p>
        </p:txBody>
      </p:sp>
      <p:sp>
        <p:nvSpPr>
          <p:cNvPr id="5" name="TextBox 4">
            <a:extLst>
              <a:ext uri="{FF2B5EF4-FFF2-40B4-BE49-F238E27FC236}">
                <a16:creationId xmlns:a16="http://schemas.microsoft.com/office/drawing/2014/main" id="{8657B525-61B6-206A-F498-CF106FA71EB1}"/>
              </a:ext>
            </a:extLst>
          </p:cNvPr>
          <p:cNvSpPr txBox="1"/>
          <p:nvPr/>
        </p:nvSpPr>
        <p:spPr>
          <a:xfrm>
            <a:off x="201826" y="5334498"/>
            <a:ext cx="8400998"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 the narrow gate” (Matt 7:13)</a:t>
            </a:r>
          </a:p>
        </p:txBody>
      </p:sp>
    </p:spTree>
    <p:extLst>
      <p:ext uri="{BB962C8B-B14F-4D97-AF65-F5344CB8AC3E}">
        <p14:creationId xmlns:p14="http://schemas.microsoft.com/office/powerpoint/2010/main" val="86649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ith her hands clasped together&#10;&#10;Description automatically generated">
            <a:extLst>
              <a:ext uri="{FF2B5EF4-FFF2-40B4-BE49-F238E27FC236}">
                <a16:creationId xmlns:a16="http://schemas.microsoft.com/office/drawing/2014/main" id="{CDFD14AF-978E-C541-7BC3-073A60ACDE56}"/>
              </a:ext>
            </a:extLst>
          </p:cNvPr>
          <p:cNvPicPr>
            <a:picLocks noChangeAspect="1"/>
          </p:cNvPicPr>
          <p:nvPr/>
        </p:nvPicPr>
        <p:blipFill>
          <a:blip r:embed="rId3"/>
          <a:stretch>
            <a:fillRect/>
          </a:stretch>
        </p:blipFill>
        <p:spPr>
          <a:xfrm>
            <a:off x="0" y="0"/>
            <a:ext cx="12192000" cy="6882669"/>
          </a:xfrm>
          <a:prstGeom prst="rect">
            <a:avLst/>
          </a:prstGeom>
        </p:spPr>
      </p:pic>
      <p:sp>
        <p:nvSpPr>
          <p:cNvPr id="2" name="TextBox 1">
            <a:extLst>
              <a:ext uri="{FF2B5EF4-FFF2-40B4-BE49-F238E27FC236}">
                <a16:creationId xmlns:a16="http://schemas.microsoft.com/office/drawing/2014/main" id="{3623DB25-7DB0-9E61-DAF0-88A87612A817}"/>
              </a:ext>
            </a:extLst>
          </p:cNvPr>
          <p:cNvSpPr txBox="1"/>
          <p:nvPr/>
        </p:nvSpPr>
        <p:spPr>
          <a:xfrm>
            <a:off x="201827" y="322813"/>
            <a:ext cx="1178834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 outstanding characteristic to which he calls us to is ‘narrowness’</a:t>
            </a:r>
          </a:p>
        </p:txBody>
      </p:sp>
      <p:sp>
        <p:nvSpPr>
          <p:cNvPr id="3" name="TextBox 2">
            <a:extLst>
              <a:ext uri="{FF2B5EF4-FFF2-40B4-BE49-F238E27FC236}">
                <a16:creationId xmlns:a16="http://schemas.microsoft.com/office/drawing/2014/main" id="{B6B710DC-619E-9714-9104-03E152F8A1C7}"/>
              </a:ext>
            </a:extLst>
          </p:cNvPr>
          <p:cNvSpPr txBox="1"/>
          <p:nvPr/>
        </p:nvSpPr>
        <p:spPr>
          <a:xfrm>
            <a:off x="201827" y="2192802"/>
            <a:ext cx="1178834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There is no room for worldliness, no room for the baggage of your sin, it must be laid before Jesus </a:t>
            </a:r>
          </a:p>
        </p:txBody>
      </p:sp>
      <p:sp>
        <p:nvSpPr>
          <p:cNvPr id="4" name="TextBox 3">
            <a:extLst>
              <a:ext uri="{FF2B5EF4-FFF2-40B4-BE49-F238E27FC236}">
                <a16:creationId xmlns:a16="http://schemas.microsoft.com/office/drawing/2014/main" id="{A177F239-0DEA-4CD8-0402-F45BC23500AE}"/>
              </a:ext>
            </a:extLst>
          </p:cNvPr>
          <p:cNvSpPr txBox="1"/>
          <p:nvPr/>
        </p:nvSpPr>
        <p:spPr>
          <a:xfrm>
            <a:off x="201827" y="4062791"/>
            <a:ext cx="117883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It is a narrow gate, but it is not a complex gate</a:t>
            </a:r>
          </a:p>
        </p:txBody>
      </p:sp>
    </p:spTree>
    <p:extLst>
      <p:ext uri="{BB962C8B-B14F-4D97-AF65-F5344CB8AC3E}">
        <p14:creationId xmlns:p14="http://schemas.microsoft.com/office/powerpoint/2010/main" val="306256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fire&#10;&#10;Description automatically generated">
            <a:extLst>
              <a:ext uri="{FF2B5EF4-FFF2-40B4-BE49-F238E27FC236}">
                <a16:creationId xmlns:a16="http://schemas.microsoft.com/office/drawing/2014/main" id="{0087E163-A201-DB25-99D5-86F88FDDD655}"/>
              </a:ext>
            </a:extLst>
          </p:cNvPr>
          <p:cNvPicPr>
            <a:picLocks noChangeAspect="1"/>
          </p:cNvPicPr>
          <p:nvPr/>
        </p:nvPicPr>
        <p:blipFill>
          <a:blip r:embed="rId3"/>
          <a:stretch>
            <a:fillRect/>
          </a:stretch>
        </p:blipFill>
        <p:spPr>
          <a:xfrm>
            <a:off x="0" y="-7526"/>
            <a:ext cx="12192000" cy="6865526"/>
          </a:xfrm>
          <a:prstGeom prst="rect">
            <a:avLst/>
          </a:prstGeom>
        </p:spPr>
      </p:pic>
      <p:sp>
        <p:nvSpPr>
          <p:cNvPr id="2" name="TextBox 1">
            <a:extLst>
              <a:ext uri="{FF2B5EF4-FFF2-40B4-BE49-F238E27FC236}">
                <a16:creationId xmlns:a16="http://schemas.microsoft.com/office/drawing/2014/main" id="{237BB107-6254-9A24-8792-F90ABCCBB033}"/>
              </a:ext>
            </a:extLst>
          </p:cNvPr>
          <p:cNvSpPr txBox="1"/>
          <p:nvPr/>
        </p:nvSpPr>
        <p:spPr>
          <a:xfrm>
            <a:off x="201827" y="308919"/>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WIDE GATE</a:t>
            </a:r>
          </a:p>
        </p:txBody>
      </p:sp>
      <p:sp>
        <p:nvSpPr>
          <p:cNvPr id="3" name="TextBox 2">
            <a:extLst>
              <a:ext uri="{FF2B5EF4-FFF2-40B4-BE49-F238E27FC236}">
                <a16:creationId xmlns:a16="http://schemas.microsoft.com/office/drawing/2014/main" id="{AD20050A-05B5-8A42-4D2F-2C51B0112273}"/>
              </a:ext>
            </a:extLst>
          </p:cNvPr>
          <p:cNvSpPr txBox="1"/>
          <p:nvPr/>
        </p:nvSpPr>
        <p:spPr>
          <a:xfrm>
            <a:off x="201827" y="1186249"/>
            <a:ext cx="1178834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“For the gate is wide…” (Matt 7:13b)</a:t>
            </a:r>
          </a:p>
        </p:txBody>
      </p:sp>
      <p:sp>
        <p:nvSpPr>
          <p:cNvPr id="4" name="TextBox 3">
            <a:extLst>
              <a:ext uri="{FF2B5EF4-FFF2-40B4-BE49-F238E27FC236}">
                <a16:creationId xmlns:a16="http://schemas.microsoft.com/office/drawing/2014/main" id="{D9489B8B-11AE-A4D7-A403-B208E174AD24}"/>
              </a:ext>
            </a:extLst>
          </p:cNvPr>
          <p:cNvSpPr txBox="1"/>
          <p:nvPr/>
        </p:nvSpPr>
        <p:spPr>
          <a:xfrm>
            <a:off x="201827" y="2641643"/>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way is easy…” (Matt 7:13c)</a:t>
            </a:r>
          </a:p>
        </p:txBody>
      </p:sp>
      <p:sp>
        <p:nvSpPr>
          <p:cNvPr id="5" name="TextBox 4">
            <a:extLst>
              <a:ext uri="{FF2B5EF4-FFF2-40B4-BE49-F238E27FC236}">
                <a16:creationId xmlns:a16="http://schemas.microsoft.com/office/drawing/2014/main" id="{7D8B4F67-A775-84B4-180F-4FC598437E65}"/>
              </a:ext>
            </a:extLst>
          </p:cNvPr>
          <p:cNvSpPr txBox="1"/>
          <p:nvPr/>
        </p:nvSpPr>
        <p:spPr>
          <a:xfrm>
            <a:off x="201827" y="4097037"/>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“That leads to destruction…” (Matt 7:13d)</a:t>
            </a:r>
          </a:p>
        </p:txBody>
      </p:sp>
    </p:spTree>
    <p:extLst>
      <p:ext uri="{BB962C8B-B14F-4D97-AF65-F5344CB8AC3E}">
        <p14:creationId xmlns:p14="http://schemas.microsoft.com/office/powerpoint/2010/main" val="4848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his head&#10;&#10;Description automatically generated">
            <a:extLst>
              <a:ext uri="{FF2B5EF4-FFF2-40B4-BE49-F238E27FC236}">
                <a16:creationId xmlns:a16="http://schemas.microsoft.com/office/drawing/2014/main" id="{5A74DAB9-5534-1951-5957-0259AE0C5D85}"/>
              </a:ext>
            </a:extLst>
          </p:cNvPr>
          <p:cNvPicPr>
            <a:picLocks noChangeAspect="1"/>
          </p:cNvPicPr>
          <p:nvPr/>
        </p:nvPicPr>
        <p:blipFill>
          <a:blip r:embed="rId3"/>
          <a:stretch>
            <a:fillRect/>
          </a:stretch>
        </p:blipFill>
        <p:spPr>
          <a:xfrm>
            <a:off x="-1" y="0"/>
            <a:ext cx="12192001" cy="6868680"/>
          </a:xfrm>
          <a:prstGeom prst="rect">
            <a:avLst/>
          </a:prstGeom>
        </p:spPr>
      </p:pic>
      <p:sp>
        <p:nvSpPr>
          <p:cNvPr id="2" name="TextBox 1">
            <a:extLst>
              <a:ext uri="{FF2B5EF4-FFF2-40B4-BE49-F238E27FC236}">
                <a16:creationId xmlns:a16="http://schemas.microsoft.com/office/drawing/2014/main" id="{70B4C1A0-394E-3241-13D8-6B5D139EA1F1}"/>
              </a:ext>
            </a:extLst>
          </p:cNvPr>
          <p:cNvSpPr txBox="1"/>
          <p:nvPr/>
        </p:nvSpPr>
        <p:spPr>
          <a:xfrm>
            <a:off x="238125" y="2982634"/>
            <a:ext cx="11715750" cy="3416320"/>
          </a:xfrm>
          <a:prstGeom prst="rect">
            <a:avLst/>
          </a:prstGeom>
          <a:noFill/>
        </p:spPr>
        <p:txBody>
          <a:bodyPr wrap="square" rtlCol="0">
            <a:spAutoFit/>
          </a:bodyPr>
          <a:lstStyle/>
          <a:p>
            <a:pPr algn="ctr"/>
            <a:r>
              <a:rPr lang="en-AU" sz="3600" b="1" dirty="0">
                <a:solidFill>
                  <a:schemeClr val="bg1"/>
                </a:solidFill>
                <a:latin typeface="Calibri" panose="020F0502020204030204" pitchFamily="34" charset="0"/>
                <a:cs typeface="Calibri" panose="020F0502020204030204" pitchFamily="34" charset="0"/>
              </a:rPr>
              <a:t>“If sinners be damned, at least let them leap to Hell over our dead bodies. And if they perish, let them perish with our arms wrapped about their knees, imploring them to stay. If Hell must be filled, let it be filled in the teeth of our exertions, and let not one go </a:t>
            </a:r>
            <a:r>
              <a:rPr lang="en-AU" sz="3600" b="1" dirty="0" err="1">
                <a:solidFill>
                  <a:schemeClr val="bg1"/>
                </a:solidFill>
                <a:latin typeface="Calibri" panose="020F0502020204030204" pitchFamily="34" charset="0"/>
                <a:cs typeface="Calibri" panose="020F0502020204030204" pitchFamily="34" charset="0"/>
              </a:rPr>
              <a:t>unwarned</a:t>
            </a:r>
            <a:r>
              <a:rPr lang="en-AU" sz="3600" b="1" dirty="0">
                <a:solidFill>
                  <a:schemeClr val="bg1"/>
                </a:solidFill>
                <a:latin typeface="Calibri" panose="020F0502020204030204" pitchFamily="34" charset="0"/>
                <a:cs typeface="Calibri" panose="020F0502020204030204" pitchFamily="34" charset="0"/>
              </a:rPr>
              <a:t> and </a:t>
            </a:r>
            <a:r>
              <a:rPr lang="en-AU" sz="3600" b="1" dirty="0" err="1">
                <a:solidFill>
                  <a:schemeClr val="bg1"/>
                </a:solidFill>
                <a:latin typeface="Calibri" panose="020F0502020204030204" pitchFamily="34" charset="0"/>
                <a:cs typeface="Calibri" panose="020F0502020204030204" pitchFamily="34" charset="0"/>
              </a:rPr>
              <a:t>unprayed</a:t>
            </a:r>
            <a:r>
              <a:rPr lang="en-AU" sz="3600" b="1" dirty="0">
                <a:solidFill>
                  <a:schemeClr val="bg1"/>
                </a:solidFill>
                <a:latin typeface="Calibri" panose="020F0502020204030204" pitchFamily="34" charset="0"/>
                <a:cs typeface="Calibri" panose="020F0502020204030204" pitchFamily="34" charset="0"/>
              </a:rPr>
              <a:t> for.” Charles Spurgeon</a:t>
            </a:r>
          </a:p>
        </p:txBody>
      </p:sp>
      <p:sp>
        <p:nvSpPr>
          <p:cNvPr id="3" name="TextBox 2">
            <a:extLst>
              <a:ext uri="{FF2B5EF4-FFF2-40B4-BE49-F238E27FC236}">
                <a16:creationId xmlns:a16="http://schemas.microsoft.com/office/drawing/2014/main" id="{B94D1E6C-18F8-DF68-4D33-CB0CD3BA1E4A}"/>
              </a:ext>
            </a:extLst>
          </p:cNvPr>
          <p:cNvSpPr txBox="1"/>
          <p:nvPr/>
        </p:nvSpPr>
        <p:spPr>
          <a:xfrm>
            <a:off x="238125" y="1951672"/>
            <a:ext cx="1171575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those who enter by it are many” (Matt 7:13e)</a:t>
            </a:r>
          </a:p>
        </p:txBody>
      </p:sp>
      <p:sp>
        <p:nvSpPr>
          <p:cNvPr id="4" name="TextBox 3">
            <a:extLst>
              <a:ext uri="{FF2B5EF4-FFF2-40B4-BE49-F238E27FC236}">
                <a16:creationId xmlns:a16="http://schemas.microsoft.com/office/drawing/2014/main" id="{37BBC285-BC2C-E1B8-27A2-87F14E94F03B}"/>
              </a:ext>
            </a:extLst>
          </p:cNvPr>
          <p:cNvSpPr txBox="1"/>
          <p:nvPr/>
        </p:nvSpPr>
        <p:spPr>
          <a:xfrm>
            <a:off x="238125" y="366712"/>
            <a:ext cx="1171575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People cry out for justice, “If God is a good God, then He wouldn’t send me to hell”</a:t>
            </a:r>
          </a:p>
        </p:txBody>
      </p:sp>
    </p:spTree>
    <p:extLst>
      <p:ext uri="{BB962C8B-B14F-4D97-AF65-F5344CB8AC3E}">
        <p14:creationId xmlns:p14="http://schemas.microsoft.com/office/powerpoint/2010/main" val="5611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ong shot of a road&#10;&#10;Description automatically generated">
            <a:extLst>
              <a:ext uri="{FF2B5EF4-FFF2-40B4-BE49-F238E27FC236}">
                <a16:creationId xmlns:a16="http://schemas.microsoft.com/office/drawing/2014/main" id="{DB606364-165C-284E-DB75-3A180ED1FDFA}"/>
              </a:ext>
            </a:extLst>
          </p:cNvPr>
          <p:cNvPicPr>
            <a:picLocks noChangeAspect="1"/>
          </p:cNvPicPr>
          <p:nvPr/>
        </p:nvPicPr>
        <p:blipFill>
          <a:blip r:embed="rId3"/>
          <a:stretch>
            <a:fillRect/>
          </a:stretch>
        </p:blipFill>
        <p:spPr>
          <a:xfrm>
            <a:off x="-1" y="-1"/>
            <a:ext cx="12192001" cy="7072605"/>
          </a:xfrm>
          <a:prstGeom prst="rect">
            <a:avLst/>
          </a:prstGeom>
        </p:spPr>
      </p:pic>
      <p:sp>
        <p:nvSpPr>
          <p:cNvPr id="2" name="TextBox 1">
            <a:extLst>
              <a:ext uri="{FF2B5EF4-FFF2-40B4-BE49-F238E27FC236}">
                <a16:creationId xmlns:a16="http://schemas.microsoft.com/office/drawing/2014/main" id="{D2FCB742-54C6-67EE-05F0-8365C631976C}"/>
              </a:ext>
            </a:extLst>
          </p:cNvPr>
          <p:cNvSpPr txBox="1"/>
          <p:nvPr/>
        </p:nvSpPr>
        <p:spPr>
          <a:xfrm>
            <a:off x="201827" y="308919"/>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NARROW WAY</a:t>
            </a:r>
          </a:p>
        </p:txBody>
      </p:sp>
      <p:sp>
        <p:nvSpPr>
          <p:cNvPr id="3" name="TextBox 2">
            <a:extLst>
              <a:ext uri="{FF2B5EF4-FFF2-40B4-BE49-F238E27FC236}">
                <a16:creationId xmlns:a16="http://schemas.microsoft.com/office/drawing/2014/main" id="{B65A7D0F-F1CD-A1C8-5709-F93EEFB69D74}"/>
              </a:ext>
            </a:extLst>
          </p:cNvPr>
          <p:cNvSpPr txBox="1"/>
          <p:nvPr/>
        </p:nvSpPr>
        <p:spPr>
          <a:xfrm>
            <a:off x="201827" y="1228725"/>
            <a:ext cx="1178834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”For the gate is narrow and the way is hard” (Matt 7:14a)</a:t>
            </a:r>
          </a:p>
        </p:txBody>
      </p:sp>
      <p:sp>
        <p:nvSpPr>
          <p:cNvPr id="4" name="TextBox 3">
            <a:extLst>
              <a:ext uri="{FF2B5EF4-FFF2-40B4-BE49-F238E27FC236}">
                <a16:creationId xmlns:a16="http://schemas.microsoft.com/office/drawing/2014/main" id="{1432D38C-DFF5-32AE-A1B5-CFA3E879340E}"/>
              </a:ext>
            </a:extLst>
          </p:cNvPr>
          <p:cNvSpPr txBox="1"/>
          <p:nvPr/>
        </p:nvSpPr>
        <p:spPr>
          <a:xfrm>
            <a:off x="201827" y="2600325"/>
            <a:ext cx="1151572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Self cannot exist on this path, for we must deny ourselves daily</a:t>
            </a:r>
          </a:p>
        </p:txBody>
      </p:sp>
      <p:sp>
        <p:nvSpPr>
          <p:cNvPr id="5" name="TextBox 4">
            <a:extLst>
              <a:ext uri="{FF2B5EF4-FFF2-40B4-BE49-F238E27FC236}">
                <a16:creationId xmlns:a16="http://schemas.microsoft.com/office/drawing/2014/main" id="{A7A5F20D-46F4-3ADA-E018-62D5817E5404}"/>
              </a:ext>
            </a:extLst>
          </p:cNvPr>
          <p:cNvSpPr txBox="1"/>
          <p:nvPr/>
        </p:nvSpPr>
        <p:spPr>
          <a:xfrm>
            <a:off x="201826" y="4525923"/>
            <a:ext cx="1151572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Christ has gone before us, and as you look up it is Christ who goes with us</a:t>
            </a:r>
          </a:p>
        </p:txBody>
      </p:sp>
    </p:spTree>
    <p:extLst>
      <p:ext uri="{BB962C8B-B14F-4D97-AF65-F5344CB8AC3E}">
        <p14:creationId xmlns:p14="http://schemas.microsoft.com/office/powerpoint/2010/main" val="308156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2E238-CDC7-E0C4-DD76-79BA2527B9D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FDCBA20-1E56-521E-EA17-9080445C22D2}"/>
              </a:ext>
            </a:extLst>
          </p:cNvPr>
          <p:cNvSpPr txBox="1"/>
          <p:nvPr/>
        </p:nvSpPr>
        <p:spPr>
          <a:xfrm>
            <a:off x="216115" y="457200"/>
            <a:ext cx="1151572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“That leads to life” (Matt 7:14b)</a:t>
            </a:r>
          </a:p>
        </p:txBody>
      </p:sp>
      <p:sp>
        <p:nvSpPr>
          <p:cNvPr id="3" name="TextBox 2">
            <a:extLst>
              <a:ext uri="{FF2B5EF4-FFF2-40B4-BE49-F238E27FC236}">
                <a16:creationId xmlns:a16="http://schemas.microsoft.com/office/drawing/2014/main" id="{55C6FC0C-6866-407C-A9C2-000AC776AE50}"/>
              </a:ext>
            </a:extLst>
          </p:cNvPr>
          <p:cNvSpPr txBox="1"/>
          <p:nvPr/>
        </p:nvSpPr>
        <p:spPr>
          <a:xfrm>
            <a:off x="216114" y="1938337"/>
            <a:ext cx="1151572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those who find it are few” (Matt 7:14c)</a:t>
            </a:r>
          </a:p>
        </p:txBody>
      </p:sp>
      <p:sp>
        <p:nvSpPr>
          <p:cNvPr id="4" name="TextBox 3">
            <a:extLst>
              <a:ext uri="{FF2B5EF4-FFF2-40B4-BE49-F238E27FC236}">
                <a16:creationId xmlns:a16="http://schemas.microsoft.com/office/drawing/2014/main" id="{C12CA8B2-FA18-9987-526A-A1453AC14E9A}"/>
              </a:ext>
            </a:extLst>
          </p:cNvPr>
          <p:cNvSpPr txBox="1"/>
          <p:nvPr/>
        </p:nvSpPr>
        <p:spPr>
          <a:xfrm>
            <a:off x="216113" y="3419474"/>
            <a:ext cx="1151572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There is only one gate that leads to life, and it is in the shape of a cross</a:t>
            </a:r>
          </a:p>
        </p:txBody>
      </p:sp>
    </p:spTree>
    <p:extLst>
      <p:ext uri="{BB962C8B-B14F-4D97-AF65-F5344CB8AC3E}">
        <p14:creationId xmlns:p14="http://schemas.microsoft.com/office/powerpoint/2010/main" val="266012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on a cross&#10;&#10;Description automatically generated">
            <a:extLst>
              <a:ext uri="{FF2B5EF4-FFF2-40B4-BE49-F238E27FC236}">
                <a16:creationId xmlns:a16="http://schemas.microsoft.com/office/drawing/2014/main" id="{CB098EE8-C848-03D4-A5DA-EFEA5AE2129B}"/>
              </a:ext>
            </a:extLst>
          </p:cNvPr>
          <p:cNvPicPr>
            <a:picLocks noChangeAspect="1"/>
          </p:cNvPicPr>
          <p:nvPr/>
        </p:nvPicPr>
        <p:blipFill>
          <a:blip r:embed="rId3">
            <a:alphaModFix amt="85000"/>
          </a:blip>
          <a:stretch>
            <a:fillRect/>
          </a:stretch>
        </p:blipFill>
        <p:spPr>
          <a:xfrm flipH="1">
            <a:off x="-2" y="-4367"/>
            <a:ext cx="12192001" cy="6871996"/>
          </a:xfrm>
          <a:prstGeom prst="rect">
            <a:avLst/>
          </a:prstGeom>
        </p:spPr>
      </p:pic>
      <p:sp>
        <p:nvSpPr>
          <p:cNvPr id="2" name="TextBox 1">
            <a:extLst>
              <a:ext uri="{FF2B5EF4-FFF2-40B4-BE49-F238E27FC236}">
                <a16:creationId xmlns:a16="http://schemas.microsoft.com/office/drawing/2014/main" id="{525C71A0-2233-B68F-433F-65FB4230BC3D}"/>
              </a:ext>
            </a:extLst>
          </p:cNvPr>
          <p:cNvSpPr txBox="1"/>
          <p:nvPr/>
        </p:nvSpPr>
        <p:spPr>
          <a:xfrm>
            <a:off x="201827" y="308919"/>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4F27ED8B-E824-9B16-1873-FFCABEBAEFCB}"/>
              </a:ext>
            </a:extLst>
          </p:cNvPr>
          <p:cNvSpPr txBox="1"/>
          <p:nvPr/>
        </p:nvSpPr>
        <p:spPr>
          <a:xfrm>
            <a:off x="201827" y="1200150"/>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In closing his sermon, Jesus simply lays out the truth, he puts the choices before us, life or death?</a:t>
            </a:r>
          </a:p>
        </p:txBody>
      </p:sp>
      <p:sp>
        <p:nvSpPr>
          <p:cNvPr id="4" name="TextBox 3">
            <a:extLst>
              <a:ext uri="{FF2B5EF4-FFF2-40B4-BE49-F238E27FC236}">
                <a16:creationId xmlns:a16="http://schemas.microsoft.com/office/drawing/2014/main" id="{F811E7A6-B5FB-11C9-0ABA-9F42DBF38008}"/>
              </a:ext>
            </a:extLst>
          </p:cNvPr>
          <p:cNvSpPr txBox="1"/>
          <p:nvPr/>
        </p:nvSpPr>
        <p:spPr>
          <a:xfrm>
            <a:off x="201827" y="3100208"/>
            <a:ext cx="117883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 wide gate, an easy road, many companions, destruction</a:t>
            </a:r>
          </a:p>
        </p:txBody>
      </p:sp>
      <p:sp>
        <p:nvSpPr>
          <p:cNvPr id="5" name="TextBox 4">
            <a:extLst>
              <a:ext uri="{FF2B5EF4-FFF2-40B4-BE49-F238E27FC236}">
                <a16:creationId xmlns:a16="http://schemas.microsoft.com/office/drawing/2014/main" id="{9C3F7AE3-FFFF-6B15-AEC7-390C0F9FC9FD}"/>
              </a:ext>
            </a:extLst>
          </p:cNvPr>
          <p:cNvSpPr txBox="1"/>
          <p:nvPr/>
        </p:nvSpPr>
        <p:spPr>
          <a:xfrm>
            <a:off x="201827" y="4446268"/>
            <a:ext cx="8848867"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 narrow gate, a hard road, marked with pain, suffering and persecution, few companions, life</a:t>
            </a:r>
          </a:p>
        </p:txBody>
      </p:sp>
    </p:spTree>
    <p:extLst>
      <p:ext uri="{BB962C8B-B14F-4D97-AF65-F5344CB8AC3E}">
        <p14:creationId xmlns:p14="http://schemas.microsoft.com/office/powerpoint/2010/main" val="17925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1540</TotalTime>
  <Words>5675</Words>
  <Application>Microsoft Office PowerPoint</Application>
  <PresentationFormat>Widescreen</PresentationFormat>
  <Paragraphs>85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41</cp:revision>
  <dcterms:created xsi:type="dcterms:W3CDTF">2024-08-01T05:34:45Z</dcterms:created>
  <dcterms:modified xsi:type="dcterms:W3CDTF">2024-08-06T03:36:11Z</dcterms:modified>
</cp:coreProperties>
</file>