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92" r:id="rId2"/>
    <p:sldId id="293" r:id="rId3"/>
    <p:sldId id="294" r:id="rId4"/>
    <p:sldId id="256" r:id="rId5"/>
    <p:sldId id="277" r:id="rId6"/>
    <p:sldId id="279" r:id="rId7"/>
    <p:sldId id="280" r:id="rId8"/>
    <p:sldId id="267" r:id="rId9"/>
    <p:sldId id="295" r:id="rId10"/>
    <p:sldId id="259" r:id="rId11"/>
    <p:sldId id="258" r:id="rId12"/>
    <p:sldId id="257" r:id="rId13"/>
    <p:sldId id="269" r:id="rId14"/>
    <p:sldId id="268" r:id="rId15"/>
    <p:sldId id="296" r:id="rId16"/>
    <p:sldId id="260" r:id="rId17"/>
    <p:sldId id="264" r:id="rId18"/>
    <p:sldId id="265" r:id="rId19"/>
    <p:sldId id="262" r:id="rId20"/>
    <p:sldId id="276" r:id="rId21"/>
    <p:sldId id="281" r:id="rId22"/>
    <p:sldId id="263" r:id="rId23"/>
    <p:sldId id="282" r:id="rId24"/>
    <p:sldId id="285" r:id="rId25"/>
    <p:sldId id="286" r:id="rId26"/>
    <p:sldId id="287" r:id="rId27"/>
    <p:sldId id="284" r:id="rId28"/>
    <p:sldId id="283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00"/>
    <a:srgbClr val="33CC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59428-A08A-4003-9DD3-CDF19EC908AC}" v="18" dt="2024-08-22T05:17:59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4030" autoAdjust="0"/>
  </p:normalViewPr>
  <p:slideViewPr>
    <p:cSldViewPr snapToGrid="0">
      <p:cViewPr varScale="1">
        <p:scale>
          <a:sx n="153" d="100"/>
          <a:sy n="153" d="100"/>
        </p:scale>
        <p:origin x="162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8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Lituri" userId="484b33a4cdd704a0" providerId="LiveId" clId="{2BA59428-A08A-4003-9DD3-CDF19EC908AC}"/>
    <pc:docChg chg="modSld">
      <pc:chgData name="Colin Lituri" userId="484b33a4cdd704a0" providerId="LiveId" clId="{2BA59428-A08A-4003-9DD3-CDF19EC908AC}" dt="2024-08-22T05:18:15.411" v="295" actId="1037"/>
      <pc:docMkLst>
        <pc:docMk/>
      </pc:docMkLst>
      <pc:sldChg chg="modSp mod">
        <pc:chgData name="Colin Lituri" userId="484b33a4cdd704a0" providerId="LiveId" clId="{2BA59428-A08A-4003-9DD3-CDF19EC908AC}" dt="2024-08-22T05:13:04.262" v="17" actId="1076"/>
        <pc:sldMkLst>
          <pc:docMk/>
          <pc:sldMk cId="1949011582" sldId="277"/>
        </pc:sldMkLst>
        <pc:spChg chg="mod">
          <ac:chgData name="Colin Lituri" userId="484b33a4cdd704a0" providerId="LiveId" clId="{2BA59428-A08A-4003-9DD3-CDF19EC908AC}" dt="2024-08-22T05:13:04.262" v="17" actId="1076"/>
          <ac:spMkLst>
            <pc:docMk/>
            <pc:sldMk cId="1949011582" sldId="277"/>
            <ac:spMk id="5" creationId="{8D08BED7-1B5E-30A1-8C3F-8AED703DCCB7}"/>
          </ac:spMkLst>
        </pc:spChg>
        <pc:picChg chg="mod">
          <ac:chgData name="Colin Lituri" userId="484b33a4cdd704a0" providerId="LiveId" clId="{2BA59428-A08A-4003-9DD3-CDF19EC908AC}" dt="2024-08-22T05:12:57.202" v="16" actId="1038"/>
          <ac:picMkLst>
            <pc:docMk/>
            <pc:sldMk cId="1949011582" sldId="277"/>
            <ac:picMk id="1026" creationId="{9F903BA3-2E93-F864-6669-57F9F88B4196}"/>
          </ac:picMkLst>
        </pc:picChg>
      </pc:sldChg>
      <pc:sldChg chg="modSp mod">
        <pc:chgData name="Colin Lituri" userId="484b33a4cdd704a0" providerId="LiveId" clId="{2BA59428-A08A-4003-9DD3-CDF19EC908AC}" dt="2024-08-22T05:18:15.411" v="295" actId="1037"/>
        <pc:sldMkLst>
          <pc:docMk/>
          <pc:sldMk cId="3780478335" sldId="286"/>
        </pc:sldMkLst>
        <pc:spChg chg="mod">
          <ac:chgData name="Colin Lituri" userId="484b33a4cdd704a0" providerId="LiveId" clId="{2BA59428-A08A-4003-9DD3-CDF19EC908AC}" dt="2024-08-22T05:17:11.862" v="65" actId="1037"/>
          <ac:spMkLst>
            <pc:docMk/>
            <pc:sldMk cId="3780478335" sldId="286"/>
            <ac:spMk id="2" creationId="{8527E41D-E808-6E51-9D33-C0E6DA10D054}"/>
          </ac:spMkLst>
        </pc:spChg>
        <pc:spChg chg="mod">
          <ac:chgData name="Colin Lituri" userId="484b33a4cdd704a0" providerId="LiveId" clId="{2BA59428-A08A-4003-9DD3-CDF19EC908AC}" dt="2024-08-22T05:17:27.309" v="127" actId="1037"/>
          <ac:spMkLst>
            <pc:docMk/>
            <pc:sldMk cId="3780478335" sldId="286"/>
            <ac:spMk id="5" creationId="{9C9A035C-60A4-3627-AA2A-B46458BDEA4C}"/>
          </ac:spMkLst>
        </pc:spChg>
        <pc:spChg chg="mod">
          <ac:chgData name="Colin Lituri" userId="484b33a4cdd704a0" providerId="LiveId" clId="{2BA59428-A08A-4003-9DD3-CDF19EC908AC}" dt="2024-08-22T05:17:59.606" v="222" actId="20577"/>
          <ac:spMkLst>
            <pc:docMk/>
            <pc:sldMk cId="3780478335" sldId="286"/>
            <ac:spMk id="6" creationId="{EEE65D24-D453-999A-B162-51C71B4335D5}"/>
          </ac:spMkLst>
        </pc:spChg>
        <pc:spChg chg="mod">
          <ac:chgData name="Colin Lituri" userId="484b33a4cdd704a0" providerId="LiveId" clId="{2BA59428-A08A-4003-9DD3-CDF19EC908AC}" dt="2024-08-22T05:17:48.666" v="221" actId="1037"/>
          <ac:spMkLst>
            <pc:docMk/>
            <pc:sldMk cId="3780478335" sldId="286"/>
            <ac:spMk id="7" creationId="{FF50D178-9EF2-DFEE-6C1F-A6758407DCAC}"/>
          </ac:spMkLst>
        </pc:spChg>
        <pc:spChg chg="mod">
          <ac:chgData name="Colin Lituri" userId="484b33a4cdd704a0" providerId="LiveId" clId="{2BA59428-A08A-4003-9DD3-CDF19EC908AC}" dt="2024-08-22T05:18:15.411" v="295" actId="1037"/>
          <ac:spMkLst>
            <pc:docMk/>
            <pc:sldMk cId="3780478335" sldId="286"/>
            <ac:spMk id="9" creationId="{C771D179-EFBA-F867-D4D5-ABEFA37D9B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D945F-644C-4AF6-82D4-9BFB1E436A08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1E1A9-4DF8-4D8A-83AE-264C4BDB90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177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51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0632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7365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853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3903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099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6388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6679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7495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9105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825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701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712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0171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8166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9572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7813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2124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6508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9240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609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6895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57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28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52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046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835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A1E1A9-4DF8-4D8A-83AE-264C4BDB906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275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32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437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889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580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20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79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621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029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814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881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1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C28E6-EBC6-4824-9787-C1AF093BEEFD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EF0307-69D0-44CB-BE73-DB53F7D9D4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1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F6A66D4-2568-4990-7021-9DA3DE53C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53" y="1969620"/>
            <a:ext cx="2937294" cy="6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1C5E5-D0DE-582D-9546-804BFCC73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862"/>
                    </a14:imgEffect>
                    <a14:imgEffect>
                      <a14:saturation sat="29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rcRect b="2119"/>
          <a:stretch/>
        </p:blipFill>
        <p:spPr>
          <a:xfrm>
            <a:off x="679784" y="122634"/>
            <a:ext cx="7899714" cy="40384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3AE1F5-9D0B-B039-E118-3A62228B328E}"/>
              </a:ext>
            </a:extLst>
          </p:cNvPr>
          <p:cNvSpPr txBox="1"/>
          <p:nvPr/>
        </p:nvSpPr>
        <p:spPr>
          <a:xfrm>
            <a:off x="0" y="4246352"/>
            <a:ext cx="9035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“Jewish Infidels”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living in Christian territories, especially in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</a:b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the Rhine and Danube valleys,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were slaughtered and pillaged</a:t>
            </a:r>
            <a:endParaRPr lang="en-AU" sz="1013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BC62F-E6BE-A4B9-917A-84D71E115E01}"/>
              </a:ext>
            </a:extLst>
          </p:cNvPr>
          <p:cNvSpPr txBox="1"/>
          <p:nvPr/>
        </p:nvSpPr>
        <p:spPr>
          <a:xfrm>
            <a:off x="228600" y="1214347"/>
            <a:ext cx="2921793" cy="89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75"/>
              </a:spcAft>
            </a:pPr>
            <a:r>
              <a:rPr lang="en-AU" sz="15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Palazzo Salvadori in Trento, Italy  “Martyrdom of </a:t>
            </a:r>
            <a:br>
              <a:rPr lang="en-AU" sz="15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</a:br>
            <a:r>
              <a:rPr lang="en-AU" sz="15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Simon of Trent”</a:t>
            </a:r>
            <a:endParaRPr lang="en-AU" sz="1500" kern="100" dirty="0">
              <a:solidFill>
                <a:schemeClr val="bg1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66181-E206-1ED3-0035-B0046ECC3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394" y="155972"/>
            <a:ext cx="5904635" cy="473076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07CC3-EBE0-7C2E-8B69-57F6DCFFCC45}"/>
              </a:ext>
            </a:extLst>
          </p:cNvPr>
          <p:cNvSpPr txBox="1"/>
          <p:nvPr/>
        </p:nvSpPr>
        <p:spPr>
          <a:xfrm>
            <a:off x="88971" y="2674620"/>
            <a:ext cx="3061421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… a false accusation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“BLOOD LIBEL”</a:t>
            </a:r>
          </a:p>
        </p:txBody>
      </p:sp>
    </p:spTree>
    <p:extLst>
      <p:ext uri="{BB962C8B-B14F-4D97-AF65-F5344CB8AC3E}">
        <p14:creationId xmlns:p14="http://schemas.microsoft.com/office/powerpoint/2010/main" val="154918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262313-C46D-AB1D-6EA9-C47D25568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4" t="1814" r="26078"/>
          <a:stretch/>
        </p:blipFill>
        <p:spPr>
          <a:xfrm>
            <a:off x="4024223" y="388885"/>
            <a:ext cx="4977117" cy="425644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1F4E7-3928-ECB9-BE6A-5EB3B73C615E}"/>
              </a:ext>
            </a:extLst>
          </p:cNvPr>
          <p:cNvSpPr txBox="1"/>
          <p:nvPr/>
        </p:nvSpPr>
        <p:spPr>
          <a:xfrm>
            <a:off x="501681" y="2079144"/>
            <a:ext cx="3173172" cy="16055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75"/>
              </a:spcAft>
            </a:pP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4m high carving from 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late 13</a:t>
            </a:r>
            <a:r>
              <a:rPr lang="en-AU" sz="2100" b="1" kern="100" baseline="300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th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 Century</a:t>
            </a:r>
            <a:b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</a:br>
            <a:r>
              <a:rPr lang="en-AU" sz="2100" b="1" kern="100" dirty="0" err="1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Wittenburg</a:t>
            </a: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 Church </a:t>
            </a:r>
            <a:b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</a:b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in Germany </a:t>
            </a:r>
            <a:endParaRPr lang="en-AU" sz="1050" kern="100" dirty="0">
              <a:solidFill>
                <a:srgbClr val="FFC000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9A733-FBAC-0269-320D-511D22EEB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672" y="465078"/>
            <a:ext cx="2782388" cy="4186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A990F7-4FE9-7DB4-752F-D17518AAF7E1}"/>
              </a:ext>
            </a:extLst>
          </p:cNvPr>
          <p:cNvSpPr txBox="1"/>
          <p:nvPr/>
        </p:nvSpPr>
        <p:spPr>
          <a:xfrm>
            <a:off x="101600" y="1245474"/>
            <a:ext cx="6207760" cy="3416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“…  set fire 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to their synagogues or schools…</a:t>
            </a:r>
            <a:endParaRPr lang="en-AU" sz="2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“… their houses… be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razed and destroyed.</a:t>
            </a:r>
            <a:endParaRPr lang="en-AU" sz="21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“… prayer books and Talmudic writings… </a:t>
            </a:r>
            <a:b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        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taken</a:t>
            </a:r>
            <a:endParaRPr lang="en-AU" sz="21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“…  rabbis be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forbidden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to teach…on pain </a:t>
            </a:r>
            <a:b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         of loss of life and limb. </a:t>
            </a:r>
            <a:endParaRPr lang="en-AU" sz="2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“…  safe-conduct 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on the highways be      </a:t>
            </a:r>
            <a:b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         abolished completely for the Jews.</a:t>
            </a:r>
            <a:endParaRPr lang="en-AU" sz="2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9D339E-15DC-FCE4-0E2F-2F6CF99E7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34"/>
          <a:stretch/>
        </p:blipFill>
        <p:spPr>
          <a:xfrm>
            <a:off x="5821743" y="0"/>
            <a:ext cx="3322257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756CE-1670-8E02-1BD1-55AC849EE89C}"/>
              </a:ext>
            </a:extLst>
          </p:cNvPr>
          <p:cNvSpPr txBox="1"/>
          <p:nvPr/>
        </p:nvSpPr>
        <p:spPr>
          <a:xfrm>
            <a:off x="665150" y="1818731"/>
            <a:ext cx="4572000" cy="8853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525"/>
              </a:spcAft>
            </a:pPr>
            <a:r>
              <a:rPr lang="en-AU" sz="2400" b="1" u="sng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Shylock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was characterised as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sly, greedy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and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 cheat. </a:t>
            </a:r>
            <a:endParaRPr lang="en-AU" sz="1050" dirty="0">
              <a:solidFill>
                <a:srgbClr val="FFFF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4D1D0-5778-7D5F-DA8E-21A16ACA9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68" y="380698"/>
            <a:ext cx="2753132" cy="1760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C1A22-2415-FBEC-F5E4-D1C391993FCB}"/>
              </a:ext>
            </a:extLst>
          </p:cNvPr>
          <p:cNvSpPr txBox="1"/>
          <p:nvPr/>
        </p:nvSpPr>
        <p:spPr>
          <a:xfrm>
            <a:off x="1708429" y="2229178"/>
            <a:ext cx="52994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dirty="0">
                <a:solidFill>
                  <a:schemeClr val="bg1"/>
                </a:solidFill>
                <a:latin typeface="Open Sans" panose="020B0606030504020204" pitchFamily="34" charset="0"/>
              </a:rPr>
              <a:t>Dr. David Duke: The Zionist Deep State Desperately Tries to Assassinate Trump!</a:t>
            </a:r>
            <a:endParaRPr lang="en-AU" sz="1013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algn="l"/>
            <a:r>
              <a:rPr lang="en-AU" b="1" i="1" dirty="0">
                <a:solidFill>
                  <a:srgbClr val="FFC000"/>
                </a:solidFill>
                <a:latin typeface="Open Sans" panose="020B0606030504020204" pitchFamily="34" charset="0"/>
              </a:rPr>
              <a:t>Don’t be fooled, the Zionist Jewish Supremacist Elite has always hated Donald Trump. </a:t>
            </a:r>
            <a:r>
              <a:rPr lang="en-AU" i="1" dirty="0">
                <a:solidFill>
                  <a:schemeClr val="bg1"/>
                </a:solidFill>
                <a:latin typeface="Open Sans" panose="020B0606030504020204" pitchFamily="34" charset="0"/>
              </a:rPr>
              <a:t>They hate his immigration stance, they hate his proposed friendship with Christian Russia. They hate him and led his impeachment.</a:t>
            </a:r>
            <a:endParaRPr lang="en-AU" sz="1013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5B934-72DA-E2E9-566A-9891559E0B5A}"/>
              </a:ext>
            </a:extLst>
          </p:cNvPr>
          <p:cNvSpPr txBox="1"/>
          <p:nvPr/>
        </p:nvSpPr>
        <p:spPr>
          <a:xfrm rot="2208837">
            <a:off x="1113373" y="2120592"/>
            <a:ext cx="6074514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Antisemitism by extreme right-wing agitator!</a:t>
            </a:r>
          </a:p>
        </p:txBody>
      </p:sp>
    </p:spTree>
    <p:extLst>
      <p:ext uri="{BB962C8B-B14F-4D97-AF65-F5344CB8AC3E}">
        <p14:creationId xmlns:p14="http://schemas.microsoft.com/office/powerpoint/2010/main" val="14183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6133A8-DC66-32B7-92F2-1CCC1DF571CE}"/>
              </a:ext>
            </a:extLst>
          </p:cNvPr>
          <p:cNvSpPr txBox="1"/>
          <p:nvPr/>
        </p:nvSpPr>
        <p:spPr>
          <a:xfrm>
            <a:off x="5473701" y="1546100"/>
            <a:ext cx="3509793" cy="17081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From the 1880’s – 1920’s</a:t>
            </a:r>
          </a:p>
          <a:p>
            <a:pPr algn="ctr"/>
            <a:r>
              <a:rPr lang="en-AU" sz="2100" b="1" u="sng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Russian POGROMS</a:t>
            </a:r>
          </a:p>
          <a:p>
            <a:pPr algn="ctr"/>
            <a:endParaRPr lang="en-AU" sz="2100" b="1" u="sng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“POGRAM” </a:t>
            </a:r>
            <a:r>
              <a:rPr lang="en-AU" sz="1800" b="1" i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means</a:t>
            </a:r>
            <a:r>
              <a:rPr lang="en-AU" sz="2100" b="1" i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“to wreak havoc”</a:t>
            </a:r>
            <a:endParaRPr lang="en-AU" sz="21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4879C-20D8-2FB6-29D3-FEEB2F58E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99"/>
          <a:stretch/>
        </p:blipFill>
        <p:spPr>
          <a:xfrm>
            <a:off x="0" y="1"/>
            <a:ext cx="5302528" cy="51434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994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FDAA8-261A-2E74-89FA-F8391C61F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32" y="0"/>
            <a:ext cx="4362469" cy="5138989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8CB2FF-48FE-DA9F-1544-FC3BD866D6B2}"/>
              </a:ext>
            </a:extLst>
          </p:cNvPr>
          <p:cNvSpPr txBox="1"/>
          <p:nvPr/>
        </p:nvSpPr>
        <p:spPr>
          <a:xfrm>
            <a:off x="160430" y="1565373"/>
            <a:ext cx="46919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u="sng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Alfred Dre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y</a:t>
            </a:r>
            <a:r>
              <a:rPr lang="en-AU" sz="2400" b="1" u="sng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fus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was falsely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accused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as a traitor selling military secrets to the Germans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.  </a:t>
            </a:r>
          </a:p>
          <a:p>
            <a:endParaRPr lang="en-AU" sz="1800" b="1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  <a:p>
            <a:r>
              <a:rPr lang="en-AU" sz="2400" b="1" u="sng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As a Jew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prejudice against him provided the distrust necessary to ensure a conviction.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endParaRPr lang="en-AU" sz="21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31BC79-3F41-8DE9-9EDE-7C8F8FAB4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76"/>
            <a:ext cx="3337085" cy="505568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0524BD-6427-DFB1-1096-437D7720F25F}"/>
              </a:ext>
            </a:extLst>
          </p:cNvPr>
          <p:cNvSpPr txBox="1"/>
          <p:nvPr/>
        </p:nvSpPr>
        <p:spPr>
          <a:xfrm>
            <a:off x="3632209" y="1376942"/>
            <a:ext cx="5299520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… purports to be the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minutes of meetings held secretly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by Jewish wise men plotting to control the world. </a:t>
            </a: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45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endParaRPr lang="en-AU" sz="450" b="1" dirty="0">
              <a:solidFill>
                <a:srgbClr val="FFC0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Conspiracy theorists over the last century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have fed on its lies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endParaRPr lang="en-AU" sz="2100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EF6A1-CBE6-749E-C2D0-65CD35F5637F}"/>
              </a:ext>
            </a:extLst>
          </p:cNvPr>
          <p:cNvSpPr txBox="1"/>
          <p:nvPr/>
        </p:nvSpPr>
        <p:spPr>
          <a:xfrm rot="2396889">
            <a:off x="2882179" y="2312102"/>
            <a:ext cx="6689300" cy="461665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FORGERY plagiarised from French satire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F9AAF-9F52-574E-2B6F-52788B12E631}"/>
              </a:ext>
            </a:extLst>
          </p:cNvPr>
          <p:cNvSpPr txBox="1"/>
          <p:nvPr/>
        </p:nvSpPr>
        <p:spPr>
          <a:xfrm>
            <a:off x="1330755" y="4624207"/>
            <a:ext cx="2006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rgbClr val="0000FF"/>
                </a:solidFill>
                <a:highlight>
                  <a:srgbClr val="00FFFF"/>
                </a:highlight>
                <a:latin typeface="Arial Rounded MT Bold" panose="020F0704030504030204" pitchFamily="34" charset="0"/>
              </a:rPr>
              <a:t>This edition: 1920</a:t>
            </a:r>
          </a:p>
        </p:txBody>
      </p:sp>
    </p:spTree>
    <p:extLst>
      <p:ext uri="{BB962C8B-B14F-4D97-AF65-F5344CB8AC3E}">
        <p14:creationId xmlns:p14="http://schemas.microsoft.com/office/powerpoint/2010/main" val="19759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1EEDC5-ABF3-8D53-011A-F5F50F08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652" y="5610"/>
            <a:ext cx="3899348" cy="51473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D4E16-4F10-0ED4-B48B-DB14BFD1567F}"/>
              </a:ext>
            </a:extLst>
          </p:cNvPr>
          <p:cNvSpPr txBox="1"/>
          <p:nvPr/>
        </p:nvSpPr>
        <p:spPr>
          <a:xfrm>
            <a:off x="0" y="1365537"/>
            <a:ext cx="4686300" cy="363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75"/>
              </a:spcAft>
            </a:pPr>
            <a:r>
              <a:rPr lang="en-AU" sz="24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Jewish Murder Plan</a:t>
            </a:r>
          </a:p>
          <a:p>
            <a:pPr>
              <a:lnSpc>
                <a:spcPct val="120000"/>
              </a:lnSpc>
              <a:spcAft>
                <a:spcPts val="675"/>
              </a:spcAft>
            </a:pPr>
            <a:br>
              <a:rPr lang="en-AU" sz="100" b="1" kern="100" dirty="0">
                <a:solidFill>
                  <a:srgbClr val="FFC000"/>
                </a:solidFill>
                <a:latin typeface="Aptos" panose="020B000402020202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</a:br>
            <a:r>
              <a:rPr lang="en-AU" sz="24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against non-Jewish mankind</a:t>
            </a:r>
          </a:p>
          <a:p>
            <a:pPr>
              <a:lnSpc>
                <a:spcPct val="120000"/>
              </a:lnSpc>
              <a:spcAft>
                <a:spcPts val="675"/>
              </a:spcAft>
            </a:pPr>
            <a:endParaRPr lang="en-AU" sz="2400" b="1" kern="100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B0503020204020204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75"/>
              </a:spcAft>
            </a:pPr>
            <a:endParaRPr lang="en-AU" sz="2400" b="1" kern="100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B0503020204020204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75"/>
              </a:spcAft>
            </a:pPr>
            <a:endParaRPr lang="en-AU" sz="2400" b="1" kern="100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B0503020204020204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75"/>
              </a:spcAft>
            </a:pPr>
            <a:endParaRPr lang="en-AU" sz="525" b="1" kern="100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B0503020204020204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75"/>
              </a:spcAft>
            </a:pPr>
            <a:r>
              <a:rPr lang="en-AU" sz="15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 </a:t>
            </a:r>
            <a:br>
              <a:rPr lang="en-AU" sz="24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</a:br>
            <a:r>
              <a:rPr lang="en-AU" sz="24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The Jews are our misfortune</a:t>
            </a:r>
            <a:endParaRPr lang="en-AU" sz="1800" b="1" kern="100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B0503020204020204" pitchFamily="2" charset="-122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340945-672C-EAB3-D154-0D40C4365D25}"/>
              </a:ext>
            </a:extLst>
          </p:cNvPr>
          <p:cNvCxnSpPr>
            <a:cxnSpLocks/>
          </p:cNvCxnSpPr>
          <p:nvPr/>
        </p:nvCxnSpPr>
        <p:spPr>
          <a:xfrm>
            <a:off x="3193961" y="1679758"/>
            <a:ext cx="2108110" cy="0"/>
          </a:xfrm>
          <a:prstGeom prst="straightConnector1">
            <a:avLst/>
          </a:prstGeom>
          <a:ln w="1206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29DD28-F074-D973-68C7-7B9B05B1CDEF}"/>
              </a:ext>
            </a:extLst>
          </p:cNvPr>
          <p:cNvCxnSpPr>
            <a:cxnSpLocks/>
          </p:cNvCxnSpPr>
          <p:nvPr/>
        </p:nvCxnSpPr>
        <p:spPr>
          <a:xfrm>
            <a:off x="4456090" y="2117589"/>
            <a:ext cx="858860" cy="0"/>
          </a:xfrm>
          <a:prstGeom prst="straightConnector1">
            <a:avLst/>
          </a:prstGeom>
          <a:ln w="1206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77EE9D-4C9D-A126-FF5C-FC042CDF0071}"/>
              </a:ext>
            </a:extLst>
          </p:cNvPr>
          <p:cNvCxnSpPr>
            <a:cxnSpLocks/>
          </p:cNvCxnSpPr>
          <p:nvPr/>
        </p:nvCxnSpPr>
        <p:spPr>
          <a:xfrm>
            <a:off x="4456090" y="4725119"/>
            <a:ext cx="910619" cy="0"/>
          </a:xfrm>
          <a:prstGeom prst="straightConnector1">
            <a:avLst/>
          </a:prstGeom>
          <a:ln w="1206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BC8BDC3-8986-C48C-DE54-504A01A1370F}"/>
              </a:ext>
            </a:extLst>
          </p:cNvPr>
          <p:cNvSpPr txBox="1"/>
          <p:nvPr/>
        </p:nvSpPr>
        <p:spPr>
          <a:xfrm>
            <a:off x="2672255" y="480772"/>
            <a:ext cx="1339028" cy="6919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75"/>
              </a:spcAft>
            </a:pPr>
            <a:r>
              <a:rPr lang="en-AU" sz="3600" b="1" kern="100" dirty="0">
                <a:latin typeface="Arial Rounded MT Bold" panose="020F0704030504030204" pitchFamily="34" charset="0"/>
                <a:ea typeface="DengXian Light" panose="020B0503020204020204" pitchFamily="2" charset="-122"/>
                <a:cs typeface="Arial" panose="020B0604020202020204" pitchFamily="34" charset="0"/>
              </a:rPr>
              <a:t>1934</a:t>
            </a:r>
            <a:endParaRPr lang="en-AU" sz="3600" kern="100" dirty="0"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E67232-5C4D-6814-2944-BA2B7C5833E9}"/>
              </a:ext>
            </a:extLst>
          </p:cNvPr>
          <p:cNvSpPr txBox="1"/>
          <p:nvPr/>
        </p:nvSpPr>
        <p:spPr>
          <a:xfrm>
            <a:off x="81643" y="3069771"/>
            <a:ext cx="4490357" cy="415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Image depicting BLOOD LIBEL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990DBE-0118-91FA-6B9D-58B6548FB19C}"/>
              </a:ext>
            </a:extLst>
          </p:cNvPr>
          <p:cNvCxnSpPr>
            <a:cxnSpLocks/>
          </p:cNvCxnSpPr>
          <p:nvPr/>
        </p:nvCxnSpPr>
        <p:spPr>
          <a:xfrm flipV="1">
            <a:off x="4608662" y="3236022"/>
            <a:ext cx="2076855" cy="19804"/>
          </a:xfrm>
          <a:prstGeom prst="straightConnector1">
            <a:avLst/>
          </a:prstGeom>
          <a:ln w="1428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evenu-shalom-aleichem-128867">
            <a:hlinkClick r:id="" action="ppaction://media"/>
            <a:extLst>
              <a:ext uri="{FF2B5EF4-FFF2-40B4-BE49-F238E27FC236}">
                <a16:creationId xmlns:a16="http://schemas.microsoft.com/office/drawing/2014/main" id="{5EB33FB0-1861-70D2-B597-6E6F845EF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090.5937"/>
                  <p14:fade out="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8963" y="414738"/>
            <a:ext cx="457200" cy="457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90AF6E-EED8-4ADF-9216-12A9DE4F6CF0}"/>
              </a:ext>
            </a:extLst>
          </p:cNvPr>
          <p:cNvSpPr/>
          <p:nvPr/>
        </p:nvSpPr>
        <p:spPr>
          <a:xfrm>
            <a:off x="0" y="1266276"/>
            <a:ext cx="91440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3">
              <a:defRPr/>
            </a:pPr>
            <a:r>
              <a:rPr lang="en-AU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Friends of Israel Gos</a:t>
            </a:r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</a:t>
            </a:r>
            <a:r>
              <a:rPr lang="en-AU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el Ministr</a:t>
            </a:r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 </a:t>
            </a:r>
            <a:b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 a worldwide evangelical ministry proclaiming </a:t>
            </a:r>
            <a:b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biblical truth about Israel and the Messiah, </a:t>
            </a:r>
            <a:b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while bringing physical and spiritual comfort </a:t>
            </a:r>
            <a:b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the Jewish people</a:t>
            </a:r>
          </a:p>
          <a:p>
            <a:pPr algn="ctr" defTabSz="685773">
              <a:defRPr/>
            </a:pPr>
            <a:endParaRPr lang="en-AU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defTabSz="685773">
              <a:defRPr/>
            </a:pPr>
            <a:r>
              <a:rPr lang="en-AU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We are committed to teaching how scri</a:t>
            </a: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p</a:t>
            </a:r>
            <a:r>
              <a:rPr lang="en-AU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ture reveals</a:t>
            </a: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… </a:t>
            </a:r>
          </a:p>
          <a:p>
            <a:pPr marL="257165" indent="-257165" algn="ctr" defTabSz="685773">
              <a:buFont typeface="Symbol" panose="05050102010706020507" pitchFamily="18" charset="2"/>
              <a:buChar char=""/>
              <a:defRPr/>
            </a:pPr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God’s love for Jewish people </a:t>
            </a:r>
          </a:p>
          <a:p>
            <a:pPr marL="257165" indent="-257165" algn="ctr" defTabSz="685773">
              <a:buFont typeface="Symbol" panose="05050102010706020507" pitchFamily="18" charset="2"/>
              <a:buChar char=""/>
              <a:defRPr/>
            </a:pP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Biblical significance of the Land of Israel</a:t>
            </a:r>
            <a:endParaRPr lang="en-AU" sz="22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D9072E2-E98C-9B9D-4531-3EAB6E52D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3" y="414738"/>
            <a:ext cx="2799449" cy="6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6000">
        <p14:vortex dir="r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25853D-84FD-B4F5-4C28-9ACB763A9A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9000"/>
          </a:blip>
          <a:stretch>
            <a:fillRect/>
          </a:stretch>
        </p:blipFill>
        <p:spPr>
          <a:xfrm>
            <a:off x="0" y="0"/>
            <a:ext cx="9144000" cy="48934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8981C-874B-4443-06C5-C1516BF714A2}"/>
              </a:ext>
            </a:extLst>
          </p:cNvPr>
          <p:cNvSpPr txBox="1"/>
          <p:nvPr/>
        </p:nvSpPr>
        <p:spPr>
          <a:xfrm>
            <a:off x="46658" y="1097873"/>
            <a:ext cx="9074844" cy="3889655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 original, 1988 version of the </a:t>
            </a:r>
            <a:r>
              <a:rPr lang="en-AU" sz="2100" b="1" u="sng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HAMAS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charter emphasises four main themes:</a:t>
            </a:r>
            <a:endParaRPr lang="en-AU" sz="675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algn="l"/>
            <a:endParaRPr lang="en-AU" sz="788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1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# Destroying Israel</a:t>
            </a:r>
            <a:r>
              <a:rPr lang="en-AU" sz="2100" b="1" dirty="0">
                <a:latin typeface="Arial Rounded MT Bold" panose="020F0704030504030204" pitchFamily="34" charset="0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and establishing an Islamic theocracy in Palestine is essential;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1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# Unrestrained jihad</a:t>
            </a:r>
            <a:r>
              <a:rPr lang="en-AU" sz="2100" b="1" dirty="0">
                <a:latin typeface="Arial Rounded MT Bold" panose="020F0704030504030204" pitchFamily="34" charset="0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is necessary to achieve this;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1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# Negotiated resolutions</a:t>
            </a:r>
            <a:r>
              <a:rPr lang="en-AU" sz="2100" b="1" dirty="0">
                <a:latin typeface="Arial Rounded MT Bold" panose="020F0704030504030204" pitchFamily="34" charset="0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of Jewish and Palestinian claims to the land are </a:t>
            </a:r>
            <a:r>
              <a:rPr lang="en-AU" sz="21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unacceptable;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100" b="1" dirty="0">
                <a:highlight>
                  <a:srgbClr val="FFFF00"/>
                </a:highlight>
                <a:latin typeface="Arial Rounded MT Bold" panose="020F0704030504030204" pitchFamily="34" charset="0"/>
              </a:rPr>
              <a:t># Historical antisemitic tropes</a:t>
            </a:r>
            <a:r>
              <a:rPr lang="en-AU" sz="2100" b="1" dirty="0">
                <a:latin typeface="Arial Rounded MT Bold" panose="020F0704030504030204" pitchFamily="34" charset="0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that reinforce the goals.</a:t>
            </a:r>
          </a:p>
          <a:p>
            <a:pPr algn="l"/>
            <a:endParaRPr lang="en-AU" sz="788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pPr algn="l"/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Covenant proclaims that Israel will exist until Islam obliterates it, and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jihad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against Jews is </a:t>
            </a:r>
            <a:r>
              <a:rPr lang="en-AU" sz="2100" b="1" i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required 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until Judgement Day. Compromise over the land is forbidden…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1AF6C-F138-7935-FB4B-39445C83C35A}"/>
              </a:ext>
            </a:extLst>
          </p:cNvPr>
          <p:cNvSpPr txBox="1"/>
          <p:nvPr/>
        </p:nvSpPr>
        <p:spPr>
          <a:xfrm>
            <a:off x="2327344" y="443413"/>
            <a:ext cx="2859932" cy="5078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2700" b="1" u="sng" dirty="0">
                <a:latin typeface="Arial Rounded MT Bold" panose="020F0704030504030204" pitchFamily="34" charset="0"/>
              </a:rPr>
              <a:t>HAMAS</a:t>
            </a:r>
            <a:r>
              <a:rPr lang="en-AU" sz="2700" b="1" dirty="0">
                <a:latin typeface="Arial Rounded MT Bold" panose="020F0704030504030204" pitchFamily="34" charset="0"/>
              </a:rPr>
              <a:t> charter</a:t>
            </a:r>
            <a:endParaRPr lang="en-AU" sz="2700" dirty="0"/>
          </a:p>
        </p:txBody>
      </p:sp>
    </p:spTree>
    <p:extLst>
      <p:ext uri="{BB962C8B-B14F-4D97-AF65-F5344CB8AC3E}">
        <p14:creationId xmlns:p14="http://schemas.microsoft.com/office/powerpoint/2010/main" val="36542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3FED8F-AF06-B0D8-729C-4432E6F3D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74" y="170554"/>
            <a:ext cx="3114239" cy="20719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5733EC-6AE4-B331-694D-3622DAAC0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66" y="864931"/>
            <a:ext cx="3689460" cy="20761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69635-D3B1-2D00-9C33-28068CAA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948" y="2405366"/>
            <a:ext cx="3690948" cy="20761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F029D-CBF0-72BE-566C-BCD6226E7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140" y="2571750"/>
            <a:ext cx="4026275" cy="22609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39382F-2C03-3142-D058-4E3B6F771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657" y="170554"/>
            <a:ext cx="3114239" cy="19906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9F72C-E0CE-5BD6-7A41-76F8A01C9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7768" cy="5143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039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142CF-2600-EA7F-34E3-F13C7EE43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2896" t="22582" r="15856" b="22320"/>
          <a:stretch/>
        </p:blipFill>
        <p:spPr>
          <a:xfrm>
            <a:off x="4915727" y="858233"/>
            <a:ext cx="4228273" cy="1267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B4F5E-4F7A-4F0D-035B-5D0DCC2BEDA6}"/>
              </a:ext>
            </a:extLst>
          </p:cNvPr>
          <p:cNvSpPr txBox="1"/>
          <p:nvPr/>
        </p:nvSpPr>
        <p:spPr>
          <a:xfrm>
            <a:off x="175098" y="150542"/>
            <a:ext cx="8752115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At its core, ANTISEMITISM is a Satanic attack on </a:t>
            </a:r>
            <a:b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God’s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eternal plan of salvation through the Jews. </a:t>
            </a:r>
            <a:endParaRPr lang="en-AU" sz="1013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3F3C9-8BA8-678A-F458-8B35AAF7EB8F}"/>
              </a:ext>
            </a:extLst>
          </p:cNvPr>
          <p:cNvSpPr txBox="1"/>
          <p:nvPr/>
        </p:nvSpPr>
        <p:spPr>
          <a:xfrm>
            <a:off x="391885" y="1764114"/>
            <a:ext cx="8752115" cy="335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Pharoah’s plan 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TO KILL 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Hebrew boys in Egypt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400" b="1" dirty="0" err="1">
                <a:solidFill>
                  <a:srgbClr val="FFC000"/>
                </a:solidFill>
                <a:latin typeface="Arial Rounded MT Bold" panose="020F0704030504030204" pitchFamily="34" charset="0"/>
              </a:rPr>
              <a:t>Balak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tried to get Balaam 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TO CURSE 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Israel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Haman sought 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TO ANNIHILATE 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the Jews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Herod tried 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TO MURDER 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baby Jesus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Religious leaders call for 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JESUS’ CRUCIFIXION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Jews were 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PERSECUTED, HUNTED, EXPELLED 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and</a:t>
            </a:r>
            <a:r>
              <a:rPr lang="en-AU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KILLED  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- the HOLOCAUST</a:t>
            </a:r>
          </a:p>
          <a:p>
            <a:endParaRPr lang="en-AU" sz="1013" dirty="0"/>
          </a:p>
        </p:txBody>
      </p:sp>
    </p:spTree>
    <p:extLst>
      <p:ext uri="{BB962C8B-B14F-4D97-AF65-F5344CB8AC3E}">
        <p14:creationId xmlns:p14="http://schemas.microsoft.com/office/powerpoint/2010/main" val="15537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1B3FC7-8E3A-BFBC-A5BB-7BE9454C7BD6}"/>
              </a:ext>
            </a:extLst>
          </p:cNvPr>
          <p:cNvSpPr txBox="1"/>
          <p:nvPr/>
        </p:nvSpPr>
        <p:spPr>
          <a:xfrm>
            <a:off x="2204358" y="155972"/>
            <a:ext cx="6711043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God’s view of the Jews is very different </a:t>
            </a:r>
            <a:b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from that of the world or of Satan! 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65D24-D453-999A-B162-51C71B4335D5}"/>
              </a:ext>
            </a:extLst>
          </p:cNvPr>
          <p:cNvSpPr txBox="1"/>
          <p:nvPr/>
        </p:nvSpPr>
        <p:spPr>
          <a:xfrm>
            <a:off x="148346" y="1077368"/>
            <a:ext cx="8686800" cy="3349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u="sng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Gen 12:1-3</a:t>
            </a:r>
            <a:endParaRPr lang="en-AU" sz="2100" dirty="0">
              <a:solidFill>
                <a:srgbClr val="FFC0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GET OUT OF YOUR COUNTRY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from your family and from your father’s house, to a land that I will show you.</a:t>
            </a:r>
            <a:endParaRPr lang="en-AU" sz="2100" b="1" dirty="0">
              <a:solidFill>
                <a:srgbClr val="FFC0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u="sng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I WILL MAKE YOU A GREAT NATION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; </a:t>
            </a:r>
            <a:endParaRPr lang="en-AU" sz="2100" b="1" dirty="0">
              <a:solidFill>
                <a:srgbClr val="FFFF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u="sng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I WILL BLESS YOU AND MAKE YOUR NAME GREAT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and you shall be a blessing. </a:t>
            </a:r>
            <a:r>
              <a:rPr lang="en-AU" sz="2100" b="1" baseline="300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3 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I will bless those who bless you, and I will curse him who curses you; and </a:t>
            </a:r>
            <a:r>
              <a:rPr lang="en-AU" sz="2100" b="1" u="sng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IN YOU ALL THE FAMILIES OF THE  EARTH SHALL BE BLESSED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.”</a:t>
            </a:r>
            <a:endParaRPr lang="en-AU" sz="2100" b="1" dirty="0">
              <a:solidFill>
                <a:srgbClr val="FFFF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509C8-AEFB-AA76-D79B-CAAE72B7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9219" l="9896" r="94271">
                        <a14:foregroundMark x1="62500" y1="10156" x2="70182" y2="6771"/>
                        <a14:foregroundMark x1="70182" y1="6771" x2="73047" y2="12240"/>
                        <a14:foregroundMark x1="66276" y1="7292" x2="59896" y2="17708"/>
                        <a14:foregroundMark x1="59896" y1="17708" x2="55680" y2="31349"/>
                        <a14:foregroundMark x1="24815" y1="62649" x2="23568" y2="60156"/>
                        <a14:foregroundMark x1="29688" y1="72396" x2="27699" y2="68417"/>
                        <a14:foregroundMark x1="19500" y1="26517" x2="16797" y2="4167"/>
                        <a14:foregroundMark x1="23568" y1="60156" x2="21874" y2="46145"/>
                        <a14:foregroundMark x1="16797" y1="4167" x2="13411" y2="17708"/>
                        <a14:foregroundMark x1="13411" y1="17708" x2="15755" y2="36198"/>
                        <a14:foregroundMark x1="15755" y1="36198" x2="14583" y2="52604"/>
                        <a14:foregroundMark x1="14583" y1="52604" x2="8854" y2="84375"/>
                        <a14:foregroundMark x1="8854" y1="84375" x2="15755" y2="95573"/>
                        <a14:foregroundMark x1="15755" y1="95573" x2="50260" y2="99479"/>
                        <a14:foregroundMark x1="50260" y1="99479" x2="77344" y2="96354"/>
                        <a14:foregroundMark x1="77344" y1="96354" x2="91406" y2="99740"/>
                        <a14:foregroundMark x1="91406" y1="99740" x2="92969" y2="85417"/>
                        <a14:foregroundMark x1="92662" y1="76046" x2="92448" y2="69531"/>
                        <a14:foregroundMark x1="92969" y1="85417" x2="92905" y2="83472"/>
                        <a14:foregroundMark x1="92448" y1="69531" x2="94893" y2="53333"/>
                        <a14:foregroundMark x1="94531" y1="55729" x2="89844" y2="65365"/>
                        <a14:foregroundMark x1="84074" y1="66000" x2="75651" y2="66927"/>
                        <a14:foregroundMark x1="85328" y1="65862" x2="84704" y2="65931"/>
                        <a14:foregroundMark x1="89844" y1="65365" x2="85387" y2="65855"/>
                        <a14:foregroundMark x1="75651" y1="66927" x2="75391" y2="67188"/>
                        <a14:foregroundMark x1="95833" y1="96094" x2="61068" y2="89323"/>
                        <a14:foregroundMark x1="61068" y1="89323" x2="54948" y2="81510"/>
                        <a14:foregroundMark x1="54948" y1="81510" x2="64974" y2="75781"/>
                        <a14:foregroundMark x1="64974" y1="75781" x2="57943" y2="89063"/>
                        <a14:foregroundMark x1="57943" y1="89063" x2="36849" y2="98698"/>
                        <a14:foregroundMark x1="36849" y1="98698" x2="16016" y2="99479"/>
                        <a14:foregroundMark x1="11979" y1="5469" x2="11979" y2="5469"/>
                        <a14:backgroundMark x1="20052" y1="26302" x2="22005" y2="46094"/>
                        <a14:backgroundMark x1="24740" y1="62760" x2="27474" y2="68750"/>
                        <a14:backgroundMark x1="55469" y1="30990" x2="44792" y2="49740"/>
                        <a14:backgroundMark x1="44792" y1="49740" x2="40625" y2="63542"/>
                        <a14:backgroundMark x1="92448" y1="77604" x2="92448" y2="77604"/>
                        <a14:backgroundMark x1="92708" y1="76042" x2="92839" y2="80990"/>
                        <a14:backgroundMark x1="84896" y1="68229" x2="85286" y2="66406"/>
                        <a14:backgroundMark x1="88411" y1="66667" x2="88411" y2="66667"/>
                        <a14:backgroundMark x1="84245" y1="66146" x2="84635" y2="66146"/>
                        <a14:backgroundMark x1="84766" y1="66146" x2="84766" y2="66146"/>
                        <a14:backgroundMark x1="84896" y1="66146" x2="84375" y2="66667"/>
                        <a14:backgroundMark x1="92708" y1="75521" x2="92839" y2="74479"/>
                        <a14:backgroundMark x1="92708" y1="81250" x2="93099" y2="83333"/>
                        <a14:backgroundMark x1="94141" y1="57292" x2="94401" y2="565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3680" y="3963454"/>
            <a:ext cx="2310320" cy="11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8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638D5-6874-AC0D-FF8B-FA076AC691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138" y="974072"/>
            <a:ext cx="3034862" cy="416942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1B3FC7-8E3A-BFBC-A5BB-7BE9454C7BD6}"/>
              </a:ext>
            </a:extLst>
          </p:cNvPr>
          <p:cNvSpPr txBox="1"/>
          <p:nvPr/>
        </p:nvSpPr>
        <p:spPr>
          <a:xfrm>
            <a:off x="2204358" y="155972"/>
            <a:ext cx="6711043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God’s view of the Jews is very different from that of the world or of Satan! 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65D24-D453-999A-B162-51C71B4335D5}"/>
              </a:ext>
            </a:extLst>
          </p:cNvPr>
          <p:cNvSpPr txBox="1"/>
          <p:nvPr/>
        </p:nvSpPr>
        <p:spPr>
          <a:xfrm>
            <a:off x="228600" y="1211623"/>
            <a:ext cx="8915400" cy="3775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Gen 15</a:t>
            </a:r>
            <a:endParaRPr lang="en-AU" sz="2100" dirty="0">
              <a:solidFill>
                <a:schemeClr val="bg1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God UNILATERALLY confirmed His promises to Abram </a:t>
            </a:r>
            <a:r>
              <a:rPr lang="en-AU" sz="2100" b="1" u="sng" dirty="0">
                <a:solidFill>
                  <a:srgbClr val="FFFF00"/>
                </a:solidFill>
                <a:latin typeface="Arial Rounded MT Bold" panose="020F0704030504030204" pitchFamily="34" charset="0"/>
              </a:rPr>
              <a:t>WITH AN UNCONDITIONAL COVENANT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which clearly defined the land He had given them </a:t>
            </a:r>
            <a:r>
              <a:rPr lang="en-AU" sz="2100" b="1" u="sng" dirty="0">
                <a:solidFill>
                  <a:srgbClr val="FFFF00"/>
                </a:solidFill>
                <a:latin typeface="Arial Rounded MT Bold" panose="020F0704030504030204" pitchFamily="34" charset="0"/>
              </a:rPr>
              <a:t>FOREVER</a:t>
            </a:r>
            <a:endParaRPr lang="en-AU" sz="2100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endParaRPr lang="en-AU" sz="2100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r>
              <a:rPr lang="en-AU" sz="2100" b="1" u="sng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Deut</a:t>
            </a:r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 7:6 &amp; 14:2</a:t>
            </a:r>
            <a:endParaRPr lang="en-AU" sz="21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“…you are 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 HOLY PEOPLE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to the Lord your God; the Lord your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God has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CHOSEN YOU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to be a people for Himself,  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   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 SPECIAL TREASURE </a:t>
            </a:r>
            <a:r>
              <a:rPr lang="en-AU" sz="21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(</a:t>
            </a:r>
            <a:r>
              <a:rPr lang="en-AU" sz="2100" b="1" i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segullah</a:t>
            </a:r>
            <a:r>
              <a:rPr lang="en-AU" sz="21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above all the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    peoples on the face of the earth.”</a:t>
            </a:r>
            <a:endParaRPr lang="en-AU" sz="21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endParaRPr lang="en-AU" sz="21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1B3FC7-8E3A-BFBC-A5BB-7BE9454C7BD6}"/>
              </a:ext>
            </a:extLst>
          </p:cNvPr>
          <p:cNvSpPr txBox="1"/>
          <p:nvPr/>
        </p:nvSpPr>
        <p:spPr>
          <a:xfrm>
            <a:off x="2204358" y="155972"/>
            <a:ext cx="6711043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God’s view of the Jews is very different from that of the world or of Satan! </a:t>
            </a:r>
            <a:endParaRPr lang="en-AU" sz="24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65D24-D453-999A-B162-51C71B4335D5}"/>
              </a:ext>
            </a:extLst>
          </p:cNvPr>
          <p:cNvSpPr txBox="1"/>
          <p:nvPr/>
        </p:nvSpPr>
        <p:spPr>
          <a:xfrm>
            <a:off x="114300" y="1578523"/>
            <a:ext cx="90297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100" b="1" u="sng" dirty="0" err="1">
                <a:solidFill>
                  <a:srgbClr val="FFC000"/>
                </a:solidFill>
                <a:latin typeface="Arial Rounded MT Bold" panose="020F0704030504030204" pitchFamily="34" charset="0"/>
              </a:rPr>
              <a:t>Jer</a:t>
            </a:r>
            <a:r>
              <a:rPr lang="en-AU" sz="2100" b="1" u="sng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31:35-37</a:t>
            </a:r>
            <a:endParaRPr lang="en-AU" sz="2100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Thus says the Lord, who gives the sun for a light by day, the ordinances of the moon and the stars for a light by night, Who disturbs the sea, and its waves roar (The Lord of hosts is His name)   </a:t>
            </a:r>
            <a:r>
              <a:rPr lang="en-AU" sz="2100" b="1" baseline="30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36 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  <a:r>
              <a:rPr lang="en-AU" sz="2100" b="1" u="sng" dirty="0">
                <a:solidFill>
                  <a:srgbClr val="FFFF00"/>
                </a:solidFill>
                <a:latin typeface="Arial Rounded MT Bold" panose="020F0704030504030204" pitchFamily="34" charset="0"/>
              </a:rPr>
              <a:t>IF those ordinances depart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from before Me, says the Lord, </a:t>
            </a:r>
            <a:r>
              <a:rPr lang="en-AU" sz="2100" b="1" u="sng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THEN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 the seed of Israel shall also cease from being a nation before Me forever.”  </a:t>
            </a:r>
            <a:r>
              <a:rPr lang="en-AU" sz="2100" b="1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37 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Thus says the Lord: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  <a:r>
              <a:rPr lang="en-AU" sz="2100" b="1" u="sng" dirty="0">
                <a:solidFill>
                  <a:srgbClr val="FFFF00"/>
                </a:solidFill>
                <a:latin typeface="Arial Rounded MT Bold" panose="020F0704030504030204" pitchFamily="34" charset="0"/>
              </a:rPr>
              <a:t>IF heaven above can be measured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,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and the foundations of the earth searched out beneath,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r>
              <a:rPr lang="en-AU" sz="2100" b="1" u="sng" dirty="0">
                <a:solidFill>
                  <a:srgbClr val="FFC000"/>
                </a:solidFill>
                <a:latin typeface="Arial Rounded MT Bold" panose="020F0704030504030204" pitchFamily="34" charset="0"/>
              </a:rPr>
              <a:t>I WILL also cast off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all the seed of Israel for all that they have done, says the Lord.”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A25B0-C496-7258-1C85-752ED1AF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2199">
            <a:off x="7078779" y="1118996"/>
            <a:ext cx="1847248" cy="9190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527E41D-E808-6E51-9D33-C0E6DA10D054}"/>
              </a:ext>
            </a:extLst>
          </p:cNvPr>
          <p:cNvSpPr/>
          <p:nvPr/>
        </p:nvSpPr>
        <p:spPr>
          <a:xfrm>
            <a:off x="478319" y="2858806"/>
            <a:ext cx="430449" cy="3882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9A035C-60A4-3627-AA2A-B46458BDEA4C}"/>
              </a:ext>
            </a:extLst>
          </p:cNvPr>
          <p:cNvSpPr/>
          <p:nvPr/>
        </p:nvSpPr>
        <p:spPr>
          <a:xfrm>
            <a:off x="114300" y="3194256"/>
            <a:ext cx="892513" cy="3720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50D178-9EF2-DFEE-6C1F-A6758407DCAC}"/>
              </a:ext>
            </a:extLst>
          </p:cNvPr>
          <p:cNvSpPr/>
          <p:nvPr/>
        </p:nvSpPr>
        <p:spPr>
          <a:xfrm>
            <a:off x="4756717" y="3516221"/>
            <a:ext cx="401266" cy="3720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71D179-EFBA-F867-D4D5-ABEFA37D9B0A}"/>
              </a:ext>
            </a:extLst>
          </p:cNvPr>
          <p:cNvSpPr/>
          <p:nvPr/>
        </p:nvSpPr>
        <p:spPr>
          <a:xfrm>
            <a:off x="114300" y="4149460"/>
            <a:ext cx="944825" cy="38449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/>
          </a:p>
        </p:txBody>
      </p:sp>
    </p:spTree>
    <p:extLst>
      <p:ext uri="{BB962C8B-B14F-4D97-AF65-F5344CB8AC3E}">
        <p14:creationId xmlns:p14="http://schemas.microsoft.com/office/powerpoint/2010/main" val="378047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BA7AF-4032-90B7-FAD6-6342290D1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842"/>
          <a:stretch/>
        </p:blipFill>
        <p:spPr>
          <a:xfrm>
            <a:off x="2803447" y="1102312"/>
            <a:ext cx="4961071" cy="27045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1B3FC7-8E3A-BFBC-A5BB-7BE9454C7BD6}"/>
              </a:ext>
            </a:extLst>
          </p:cNvPr>
          <p:cNvSpPr txBox="1"/>
          <p:nvPr/>
        </p:nvSpPr>
        <p:spPr>
          <a:xfrm>
            <a:off x="2204358" y="155972"/>
            <a:ext cx="6711043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God’s view of the Jews is very different from that of the world or of Satan! </a:t>
            </a:r>
            <a:endParaRPr lang="en-AU" sz="24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65D24-D453-999A-B162-51C71B4335D5}"/>
              </a:ext>
            </a:extLst>
          </p:cNvPr>
          <p:cNvSpPr txBox="1"/>
          <p:nvPr/>
        </p:nvSpPr>
        <p:spPr>
          <a:xfrm>
            <a:off x="114300" y="3422268"/>
            <a:ext cx="9156700" cy="1506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David Levy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:</a:t>
            </a:r>
          </a:p>
          <a:p>
            <a:endParaRPr lang="en-AU" sz="788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God’s love for Israel is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UNCONDITIONAL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(</a:t>
            </a:r>
            <a:r>
              <a:rPr lang="en-AU" sz="2100" b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Deut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7:6-8), </a:t>
            </a:r>
            <a:b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</a:b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UNFAILING 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(Isa 63:9),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and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UNENDING 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(</a:t>
            </a:r>
            <a:r>
              <a:rPr lang="en-AU" sz="2100" b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Jer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31:3). 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</a:b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Israel will be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PRESERVED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as long as the world exists 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(</a:t>
            </a:r>
            <a:r>
              <a:rPr lang="en-AU" sz="2100" b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Jer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31:35-37)</a:t>
            </a:r>
            <a:endParaRPr lang="en-AU" sz="21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CD269-B045-C74C-F328-2CE786DA2981}"/>
              </a:ext>
            </a:extLst>
          </p:cNvPr>
          <p:cNvSpPr txBox="1"/>
          <p:nvPr/>
        </p:nvSpPr>
        <p:spPr>
          <a:xfrm>
            <a:off x="182431" y="1413849"/>
            <a:ext cx="13558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Zech 2:8</a:t>
            </a:r>
            <a:endParaRPr lang="en-AU" sz="788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D972B-48FF-FD27-D6A4-1C49987EC70E}"/>
              </a:ext>
            </a:extLst>
          </p:cNvPr>
          <p:cNvSpPr txBox="1"/>
          <p:nvPr/>
        </p:nvSpPr>
        <p:spPr>
          <a:xfrm>
            <a:off x="350196" y="1024036"/>
            <a:ext cx="8550613" cy="389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With the establishment of the Millennial Kingdom,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and the binding of Satan,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Israel will finally find the peace it has long sought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with the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“Prince of Peace”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reigning from Jerusalem.  </a:t>
            </a:r>
            <a:endParaRPr lang="en-AU" sz="225" b="1" dirty="0">
              <a:solidFill>
                <a:srgbClr val="FFC000"/>
              </a:solidFill>
              <a:latin typeface="Arial Rounded MT Bold" panose="020F0704030504030204" pitchFamily="34" charset="0"/>
              <a:ea typeface="DengXian Light" panose="02010600030101010101" pitchFamily="2" charset="-122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endParaRPr lang="en-AU" sz="788" dirty="0">
              <a:solidFill>
                <a:srgbClr val="FFC000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525"/>
              </a:spcAft>
            </a:pPr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In the coming Kingdom, </a:t>
            </a:r>
            <a:r>
              <a:rPr lang="en-AU" sz="2100" b="1" u="sng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Jews will even be sought after</a:t>
            </a:r>
            <a:r>
              <a:rPr lang="en-AU" sz="21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:</a:t>
            </a:r>
            <a:endParaRPr lang="en-AU" sz="2100" dirty="0">
              <a:solidFill>
                <a:schemeClr val="bg1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350"/>
              </a:spcBef>
              <a:spcAft>
                <a:spcPts val="525"/>
              </a:spcAft>
            </a:pPr>
            <a:r>
              <a:rPr lang="en-AU" sz="2400" b="1" u="sng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Zechariah 8:23</a:t>
            </a:r>
            <a:r>
              <a:rPr lang="en-AU" sz="24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AU" sz="2400" b="1" i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AU" sz="24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“Thus says the </a:t>
            </a:r>
            <a:r>
              <a:rPr lang="en-AU" sz="2400" b="1" kern="100" cap="small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Lord</a:t>
            </a:r>
            <a:r>
              <a:rPr lang="en-AU" sz="24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 of hosts: ‘In those days ten men from every language of the nations shall grasp the sleeve of a </a:t>
            </a:r>
            <a:r>
              <a:rPr lang="en-AU" sz="24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Jewish man, </a:t>
            </a:r>
            <a:r>
              <a:rPr lang="en-AU" sz="24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saying, </a:t>
            </a:r>
            <a:r>
              <a:rPr lang="en-AU" sz="24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“</a:t>
            </a:r>
            <a:r>
              <a:rPr lang="en-AU" sz="24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Let us </a:t>
            </a:r>
            <a:r>
              <a:rPr lang="en-AU" sz="24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g</a:t>
            </a:r>
            <a:r>
              <a:rPr lang="en-AU" sz="24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o with </a:t>
            </a:r>
            <a:r>
              <a:rPr lang="en-AU" sz="24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y</a:t>
            </a:r>
            <a:r>
              <a:rPr lang="en-AU" sz="24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ou, for we have heard that God is with </a:t>
            </a:r>
            <a:r>
              <a:rPr lang="en-AU" sz="24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y</a:t>
            </a:r>
            <a:r>
              <a:rPr lang="en-AU" sz="24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ou</a:t>
            </a:r>
            <a:r>
              <a:rPr lang="en-AU" sz="24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Segoe UI" panose="020B0502040204020203" pitchFamily="34" charset="0"/>
              </a:rPr>
              <a:t>.” ’ ”</a:t>
            </a:r>
            <a:endParaRPr lang="en-AU" sz="2100" b="1" kern="100" dirty="0">
              <a:solidFill>
                <a:srgbClr val="FFFF00"/>
              </a:solidFill>
              <a:latin typeface="Arial Rounded MT Bold" panose="020F070403050403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8B730-B626-810F-0F7A-44D259BEE7DA}"/>
              </a:ext>
            </a:extLst>
          </p:cNvPr>
          <p:cNvSpPr txBox="1"/>
          <p:nvPr/>
        </p:nvSpPr>
        <p:spPr>
          <a:xfrm>
            <a:off x="2619171" y="345731"/>
            <a:ext cx="594603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WHEN WILL ANTISEMITISM END?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AB91B-E287-71E5-AE2C-CB5F9C434766}"/>
              </a:ext>
            </a:extLst>
          </p:cNvPr>
          <p:cNvSpPr txBox="1"/>
          <p:nvPr/>
        </p:nvSpPr>
        <p:spPr>
          <a:xfrm>
            <a:off x="2844862" y="305479"/>
            <a:ext cx="3746438" cy="5421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sz="27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So, what can we do?</a:t>
            </a:r>
            <a:endParaRPr lang="en-AU" sz="1013" kern="100" dirty="0">
              <a:solidFill>
                <a:schemeClr val="bg1"/>
              </a:solidFill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9F3892-5A9F-081B-5298-61582A3B70D0}"/>
              </a:ext>
            </a:extLst>
          </p:cNvPr>
          <p:cNvSpPr txBox="1"/>
          <p:nvPr/>
        </p:nvSpPr>
        <p:spPr>
          <a:xfrm>
            <a:off x="-21373" y="1253384"/>
            <a:ext cx="9242646" cy="2659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AU" sz="2100" b="1" u="sng" kern="100" dirty="0">
                <a:solidFill>
                  <a:schemeClr val="bg1"/>
                </a:solidFill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PRAY FOR</a:t>
            </a:r>
            <a:r>
              <a:rPr lang="en-AU" sz="21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AU" sz="2100" b="1" u="sng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PEACE OF JERUSALEM</a:t>
            </a: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and the </a:t>
            </a:r>
            <a:r>
              <a:rPr lang="en-AU" sz="2100" b="1" u="sng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PEOPLE</a:t>
            </a: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of </a:t>
            </a:r>
            <a:r>
              <a:rPr lang="en-AU" sz="2100" b="1" u="sng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ISRAEL</a:t>
            </a:r>
            <a:endParaRPr lang="en-AU" sz="2100" u="sng" kern="100" dirty="0">
              <a:solidFill>
                <a:srgbClr val="FFC000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57175" indent="-25717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AU" sz="2100" b="1" u="sng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PRAY</a:t>
            </a:r>
            <a:r>
              <a:rPr lang="en-AU" sz="2100" b="1" kern="100" dirty="0">
                <a:solidFill>
                  <a:schemeClr val="bg1"/>
                </a:solidFill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u="sng" kern="100" dirty="0">
                <a:solidFill>
                  <a:schemeClr val="bg1"/>
                </a:solidFill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AGAINST</a:t>
            </a:r>
            <a:r>
              <a:rPr lang="en-AU" sz="21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both the </a:t>
            </a:r>
            <a:r>
              <a:rPr lang="en-AU" sz="21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work of SATAN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and the </a:t>
            </a:r>
            <a:r>
              <a:rPr lang="en-AU" sz="21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evil of TERRORISM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against God’s People</a:t>
            </a:r>
            <a:endParaRPr lang="en-AU" sz="2100" kern="100" dirty="0">
              <a:solidFill>
                <a:srgbClr val="FFFF00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57175" indent="-25717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AU" sz="2100" b="1" u="sng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STAND</a:t>
            </a:r>
            <a:r>
              <a:rPr lang="en-AU" sz="2100" b="1" kern="100" dirty="0">
                <a:solidFill>
                  <a:schemeClr val="bg1"/>
                </a:solidFill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u="sng" kern="100" dirty="0">
                <a:solidFill>
                  <a:schemeClr val="bg1"/>
                </a:solidFill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AGAINST</a:t>
            </a:r>
            <a:r>
              <a:rPr lang="en-AU" sz="21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u="sng" kern="100" dirty="0">
                <a:solidFill>
                  <a:srgbClr val="33CC33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ANTISEMITISM</a:t>
            </a:r>
            <a:r>
              <a:rPr lang="en-AU" sz="2100" b="1" kern="100" dirty="0">
                <a:solidFill>
                  <a:srgbClr val="33CC33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in all its forms</a:t>
            </a:r>
            <a:endParaRPr lang="en-AU" sz="2100" kern="100" dirty="0">
              <a:solidFill>
                <a:srgbClr val="33CC33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57175" indent="-25717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AU" sz="2100" b="1" u="sng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ENCOURAGE</a:t>
            </a:r>
            <a:r>
              <a:rPr lang="en-AU" sz="21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kern="100" dirty="0">
                <a:solidFill>
                  <a:srgbClr val="FFCC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individual </a:t>
            </a:r>
            <a:r>
              <a:rPr lang="en-AU" sz="2100" b="1" u="sng" kern="100" dirty="0">
                <a:solidFill>
                  <a:srgbClr val="FFCC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JEWISH PEOPLE</a:t>
            </a:r>
            <a:r>
              <a:rPr lang="en-AU" sz="2100" b="1" kern="100" dirty="0">
                <a:solidFill>
                  <a:srgbClr val="FFCC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and demonstrate your support for them</a:t>
            </a:r>
            <a:endParaRPr lang="en-AU" sz="2100" kern="100" dirty="0">
              <a:solidFill>
                <a:srgbClr val="FFCC00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57175" indent="-257175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2100" b="1" u="sng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TEACH</a:t>
            </a:r>
            <a:r>
              <a:rPr lang="en-AU" sz="21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your children to </a:t>
            </a:r>
            <a:r>
              <a:rPr lang="en-AU" sz="21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LOVE WHAT GOD LOVES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! </a:t>
            </a:r>
            <a:endParaRPr lang="en-AU" sz="2100" kern="100" dirty="0">
              <a:solidFill>
                <a:srgbClr val="FFFF00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C982D-C031-DF66-ECBA-D09712620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55" y="4242277"/>
            <a:ext cx="1950396" cy="4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90AF6E-EED8-4ADF-9216-12A9DE4F6CF0}"/>
              </a:ext>
            </a:extLst>
          </p:cNvPr>
          <p:cNvSpPr/>
          <p:nvPr/>
        </p:nvSpPr>
        <p:spPr>
          <a:xfrm>
            <a:off x="0" y="1317426"/>
            <a:ext cx="9144000" cy="280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3">
              <a:defRPr/>
            </a:pPr>
            <a:r>
              <a:rPr lang="en-AU" sz="82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 </a:t>
            </a:r>
          </a:p>
          <a:p>
            <a:pPr marL="257165" indent="-257165" algn="ctr" defTabSz="685773"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Speaking / teaching in local churches</a:t>
            </a:r>
          </a:p>
          <a:p>
            <a:pPr marL="257165" indent="-257165" algn="ctr" defTabSz="685773"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Books and other resources</a:t>
            </a:r>
          </a:p>
          <a:p>
            <a:pPr marL="257165" indent="-257165" algn="ctr" defTabSz="685773"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Our bi-monthly magazine, </a:t>
            </a:r>
            <a:r>
              <a:rPr lang="en-AU" sz="24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Israel M</a:t>
            </a:r>
            <a:r>
              <a:rPr lang="en-AU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y</a:t>
            </a:r>
            <a:r>
              <a:rPr lang="en-AU" sz="24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 Glor</a:t>
            </a:r>
            <a:r>
              <a:rPr lang="en-AU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y</a:t>
            </a:r>
          </a:p>
          <a:p>
            <a:pPr marL="257165" indent="-257165" algn="ctr" defTabSz="685773"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Prophecy conferences </a:t>
            </a:r>
          </a:p>
          <a:p>
            <a:pPr marL="257165" indent="-257165" algn="ctr" defTabSz="685773"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Study tours to the Holy Land </a:t>
            </a:r>
          </a:p>
          <a:p>
            <a:pPr marL="128582" indent="-128582" algn="ctr" defTabSz="685773"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Reaching out in love to Jewish people</a:t>
            </a:r>
          </a:p>
          <a:p>
            <a:pPr marL="128582" indent="-128582" algn="ctr" defTabSz="685773">
              <a:buFont typeface="Arial" panose="020B0604020202020204" pitchFamily="34" charset="0"/>
              <a:buChar char="•"/>
              <a:defRPr/>
            </a:pP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“Backpacker ministry”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0C06-08E4-4AE7-BAC4-E9537BED2427}"/>
              </a:ext>
            </a:extLst>
          </p:cNvPr>
          <p:cNvSpPr txBox="1"/>
          <p:nvPr/>
        </p:nvSpPr>
        <p:spPr>
          <a:xfrm>
            <a:off x="3327100" y="846463"/>
            <a:ext cx="4570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73">
              <a:defRPr/>
            </a:pPr>
            <a:r>
              <a:rPr lang="en-AU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We do this throu</a:t>
            </a: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g</a:t>
            </a:r>
            <a:r>
              <a:rPr lang="en-AU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h</a:t>
            </a:r>
            <a:r>
              <a:rPr lang="en-A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7038081-AC96-DD11-A4F5-9382639AB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4" y="367014"/>
            <a:ext cx="2937294" cy="670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5667B-D0A9-58AF-3C96-30A1273DA5D5}"/>
              </a:ext>
            </a:extLst>
          </p:cNvPr>
          <p:cNvSpPr txBox="1"/>
          <p:nvPr/>
        </p:nvSpPr>
        <p:spPr>
          <a:xfrm>
            <a:off x="1072412" y="4360989"/>
            <a:ext cx="7193598" cy="5355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AU" sz="2880" u="sng" dirty="0">
                <a:solidFill>
                  <a:srgbClr val="FFC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MORE INFORMATION</a:t>
            </a:r>
            <a:r>
              <a:rPr lang="en-AU" sz="2880" dirty="0">
                <a:ln w="0">
                  <a:noFill/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:</a:t>
            </a:r>
            <a:r>
              <a:rPr lang="en-AU" sz="2880" dirty="0">
                <a:ln w="1905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  </a:t>
            </a:r>
            <a:r>
              <a:rPr lang="en-AU" sz="2880" dirty="0" err="1">
                <a:solidFill>
                  <a:srgbClr val="FFFF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foiaustralia.org</a:t>
            </a:r>
            <a:endParaRPr lang="en-US" sz="2880" dirty="0"/>
          </a:p>
        </p:txBody>
      </p:sp>
    </p:spTree>
    <p:extLst>
      <p:ext uri="{BB962C8B-B14F-4D97-AF65-F5344CB8AC3E}">
        <p14:creationId xmlns:p14="http://schemas.microsoft.com/office/powerpoint/2010/main" val="39762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2548890" cy="12744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34A03-73A1-3ED4-7256-371DD419E12D}"/>
              </a:ext>
            </a:extLst>
          </p:cNvPr>
          <p:cNvSpPr txBox="1"/>
          <p:nvPr/>
        </p:nvSpPr>
        <p:spPr>
          <a:xfrm>
            <a:off x="1893147" y="1675880"/>
            <a:ext cx="5410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ANTISEMITISM </a:t>
            </a:r>
          </a:p>
          <a:p>
            <a:pPr algn="ctr"/>
            <a:r>
              <a:rPr lang="en-AU" sz="3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“The World’s Oldest Hatred”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7711A-02B2-F670-C71C-5D9821422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4" b="70235" l="6042" r="96927">
                        <a14:foregroundMark x1="23438" y1="26044" x2="10885" y2="22520"/>
                        <a14:foregroundMark x1="10885" y1="22520" x2="6042" y2="54308"/>
                        <a14:foregroundMark x1="6042" y1="54308" x2="20938" y2="61423"/>
                        <a14:foregroundMark x1="72552" y1="70431" x2="84688" y2="75131"/>
                        <a14:foregroundMark x1="84688" y1="75131" x2="94792" y2="64360"/>
                        <a14:foregroundMark x1="96709" y1="50176" x2="96927" y2="48564"/>
                        <a14:foregroundMark x1="94792" y1="64360" x2="94965" y2="63083"/>
                        <a14:foregroundMark x1="96927" y1="48564" x2="84427" y2="42037"/>
                        <a14:backgroundMark x1="97760" y1="55875" x2="97760" y2="55875"/>
                        <a14:backgroundMark x1="96875" y1="50196" x2="95625" y2="65992"/>
                        <a14:backgroundMark x1="95625" y1="65992" x2="98750" y2="49804"/>
                      </a14:backgroundRemoval>
                    </a14:imgEffect>
                  </a14:imgLayer>
                </a14:imgProps>
              </a:ext>
            </a:extLst>
          </a:blip>
          <a:srcRect l="4253" t="20444" r="4430" b="24222"/>
          <a:stretch/>
        </p:blipFill>
        <p:spPr>
          <a:xfrm rot="20911341">
            <a:off x="3106298" y="3208270"/>
            <a:ext cx="2931405" cy="1417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E73F5-FF80-7625-8691-C1ACAE9844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66" t="10399" r="8134" b="22890"/>
          <a:stretch/>
        </p:blipFill>
        <p:spPr>
          <a:xfrm>
            <a:off x="6830798" y="3192986"/>
            <a:ext cx="1741371" cy="16370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2FFDA-5C78-C72B-D4F2-CA3227477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8" y="3338848"/>
            <a:ext cx="2016935" cy="13452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7790DF-85CA-CA6A-09CB-AEC770B90D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42" y="313495"/>
            <a:ext cx="2109296" cy="48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9" y="155971"/>
            <a:ext cx="1636199" cy="818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3B3B97-C974-3E4C-DA4F-CE4CA50F2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4" r="1258" b="2181"/>
          <a:stretch/>
        </p:blipFill>
        <p:spPr>
          <a:xfrm>
            <a:off x="3685079" y="50653"/>
            <a:ext cx="5350533" cy="504219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8BED7-1B5E-30A1-8C3F-8AED703DCCB7}"/>
              </a:ext>
            </a:extLst>
          </p:cNvPr>
          <p:cNvSpPr txBox="1"/>
          <p:nvPr/>
        </p:nvSpPr>
        <p:spPr>
          <a:xfrm>
            <a:off x="385275" y="2493593"/>
            <a:ext cx="149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Perth WA</a:t>
            </a:r>
          </a:p>
          <a:p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May 2024</a:t>
            </a:r>
          </a:p>
        </p:txBody>
      </p:sp>
      <p:pic>
        <p:nvPicPr>
          <p:cNvPr id="1026" name="Picture 2" descr="The West Australian Logo">
            <a:extLst>
              <a:ext uri="{FF2B5EF4-FFF2-40B4-BE49-F238E27FC236}">
                <a16:creationId xmlns:a16="http://schemas.microsoft.com/office/drawing/2014/main" id="{9F903BA3-2E93-F864-6669-57F9F88B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5" y="1828800"/>
            <a:ext cx="2889295" cy="4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616AB1-5B46-B286-583E-51AA2E30B6B4}"/>
              </a:ext>
            </a:extLst>
          </p:cNvPr>
          <p:cNvCxnSpPr>
            <a:cxnSpLocks/>
          </p:cNvCxnSpPr>
          <p:nvPr/>
        </p:nvCxnSpPr>
        <p:spPr>
          <a:xfrm>
            <a:off x="3820886" y="2971801"/>
            <a:ext cx="17438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40B769-D900-C4B4-BC44-DBFE1BFEB73D}"/>
              </a:ext>
            </a:extLst>
          </p:cNvPr>
          <p:cNvCxnSpPr/>
          <p:nvPr/>
        </p:nvCxnSpPr>
        <p:spPr>
          <a:xfrm>
            <a:off x="3807822" y="3116840"/>
            <a:ext cx="17504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769342-D949-C23A-5198-FB236386423B}"/>
              </a:ext>
            </a:extLst>
          </p:cNvPr>
          <p:cNvCxnSpPr>
            <a:cxnSpLocks/>
          </p:cNvCxnSpPr>
          <p:nvPr/>
        </p:nvCxnSpPr>
        <p:spPr>
          <a:xfrm>
            <a:off x="4505921" y="2841170"/>
            <a:ext cx="10515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0F87D4-3D95-D012-6F2C-D5A7BDC9B5FD}"/>
              </a:ext>
            </a:extLst>
          </p:cNvPr>
          <p:cNvCxnSpPr/>
          <p:nvPr/>
        </p:nvCxnSpPr>
        <p:spPr>
          <a:xfrm>
            <a:off x="3807822" y="3246121"/>
            <a:ext cx="1018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9" y="155971"/>
            <a:ext cx="1636199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9E2E6-65C1-8C3D-9C97-2C249079E20F}"/>
              </a:ext>
            </a:extLst>
          </p:cNvPr>
          <p:cNvSpPr txBox="1"/>
          <p:nvPr/>
        </p:nvSpPr>
        <p:spPr>
          <a:xfrm>
            <a:off x="505327" y="1163673"/>
            <a:ext cx="8334534" cy="312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300" b="1" u="sng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ANTISEMITISM</a:t>
            </a:r>
            <a:r>
              <a:rPr lang="en-AU" sz="27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ctr"/>
            <a:br>
              <a:rPr lang="en-AU" sz="825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7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… any </a:t>
            </a:r>
            <a:r>
              <a:rPr lang="en-AU" sz="30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bias, discrimination, </a:t>
            </a:r>
            <a:br>
              <a:rPr lang="en-AU" sz="30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30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persecution, hostility, </a:t>
            </a:r>
            <a:br>
              <a:rPr lang="en-AU" sz="30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7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or </a:t>
            </a:r>
            <a:r>
              <a:rPr lang="en-AU" sz="30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act of violence </a:t>
            </a:r>
            <a:br>
              <a:rPr lang="en-AU" sz="30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7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against </a:t>
            </a:r>
            <a:r>
              <a:rPr lang="en-AU" sz="33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Jewish</a:t>
            </a:r>
            <a:r>
              <a:rPr lang="en-AU" sz="27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people </a:t>
            </a:r>
            <a:br>
              <a:rPr lang="en-AU" sz="27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7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just because they are </a:t>
            </a:r>
            <a:r>
              <a:rPr lang="en-AU" sz="33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Jews</a:t>
            </a:r>
            <a:r>
              <a:rPr lang="en-AU" sz="3300" b="1" dirty="0">
                <a:ln w="1270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endParaRPr lang="en-AU" sz="2700" b="1" dirty="0">
              <a:ln w="12700"/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9" y="155971"/>
            <a:ext cx="1636199" cy="8181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9E2E6-65C1-8C3D-9C97-2C249079E20F}"/>
              </a:ext>
            </a:extLst>
          </p:cNvPr>
          <p:cNvSpPr txBox="1"/>
          <p:nvPr/>
        </p:nvSpPr>
        <p:spPr>
          <a:xfrm>
            <a:off x="127000" y="758641"/>
            <a:ext cx="8890001" cy="4080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u="sng" dirty="0">
                <a:solidFill>
                  <a:srgbClr val="FFC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Psalm 83:1-4 – Asaph</a:t>
            </a:r>
            <a:endParaRPr lang="en-AU" sz="1500" b="1" u="sng" dirty="0">
              <a:solidFill>
                <a:srgbClr val="FFC00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en-AU" sz="1013" b="1" i="1" dirty="0">
              <a:solidFill>
                <a:schemeClr val="bg1"/>
              </a:solidFill>
              <a:latin typeface="Arial Rounded MT Bold" panose="020F070403050403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“Do not keep silent, O God! Do not hold Your peace, do not be still, O God!  For behold, Your enemies make a tumult; and those who hate You have lifted up their head.  They have taken crafty counsel against Your people and consulted together against Your sheltered ones.  </a:t>
            </a:r>
            <a:b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They have said, </a:t>
            </a:r>
            <a:r>
              <a:rPr lang="en-AU" sz="3300" b="1" dirty="0">
                <a:ln w="1270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‘Come, and let us cut them off from being a nation, that the name of Israel may be remembered no more.’”</a:t>
            </a:r>
            <a:endParaRPr lang="en-AU" sz="4050" b="1" dirty="0">
              <a:ln w="12700"/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92CDB-619C-285E-7EBF-AB53DFCAE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3" b="89680" l="4600" r="99200">
                        <a14:foregroundMark x1="1000" y1="29893" x2="11000" y2="31317"/>
                        <a14:foregroundMark x1="11000" y1="31317" x2="16400" y2="24199"/>
                        <a14:foregroundMark x1="16400" y1="24199" x2="22200" y2="35943"/>
                        <a14:foregroundMark x1="22200" y1="35943" x2="34000" y2="33096"/>
                        <a14:foregroundMark x1="34000" y1="33096" x2="46466" y2="25196"/>
                        <a14:foregroundMark x1="44097" y1="10953" x2="44000" y2="10676"/>
                        <a14:foregroundMark x1="55866" y1="10454" x2="59547" y2="10385"/>
                        <a14:foregroundMark x1="51423" y1="10537" x2="54078" y2="10487"/>
                        <a14:foregroundMark x1="44000" y1="10676" x2="44372" y2="10669"/>
                        <a14:foregroundMark x1="64807" y1="10912" x2="70600" y2="12811"/>
                        <a14:foregroundMark x1="70600" y1="12811" x2="75400" y2="21708"/>
                        <a14:foregroundMark x1="75400" y1="21708" x2="92200" y2="11388"/>
                        <a14:foregroundMark x1="92200" y1="11388" x2="97200" y2="19573"/>
                        <a14:foregroundMark x1="97200" y1="19573" x2="99200" y2="30605"/>
                        <a14:foregroundMark x1="99200" y1="30605" x2="99000" y2="30605"/>
                        <a14:foregroundMark x1="98400" y1="75801" x2="89800" y2="88968"/>
                        <a14:foregroundMark x1="89800" y1="88968" x2="81600" y2="86833"/>
                        <a14:foregroundMark x1="81600" y1="86833" x2="36200" y2="93594"/>
                        <a14:foregroundMark x1="36200" y1="93594" x2="28400" y2="90391"/>
                        <a14:foregroundMark x1="28400" y1="90391" x2="23400" y2="82918"/>
                        <a14:foregroundMark x1="23400" y1="82918" x2="14400" y2="80427"/>
                        <a14:foregroundMark x1="14400" y1="80427" x2="7600" y2="72954"/>
                        <a14:foregroundMark x1="7600" y1="72954" x2="4000" y2="56940"/>
                        <a14:foregroundMark x1="4000" y1="56940" x2="4600" y2="43060"/>
                        <a14:foregroundMark x1="4600" y1="43060" x2="10000" y2="53025"/>
                        <a14:foregroundMark x1="10000" y1="53025" x2="13200" y2="66904"/>
                        <a14:foregroundMark x1="47000" y1="6050" x2="41200" y2="11032"/>
                        <a14:foregroundMark x1="61000" y1="41993" x2="61000" y2="41993"/>
                        <a14:foregroundMark x1="53200" y1="20996" x2="48000" y2="12811"/>
                        <a14:foregroundMark x1="48000" y1="12811" x2="46400" y2="7829"/>
                        <a14:foregroundMark x1="58000" y1="12100" x2="63600" y2="7829"/>
                        <a14:foregroundMark x1="52400" y1="8185" x2="50600" y2="7829"/>
                        <a14:backgroundMark x1="65800" y1="1779" x2="50000" y2="1068"/>
                        <a14:backgroundMark x1="50000" y1="1068" x2="55200" y2="3203"/>
                        <a14:backgroundMark x1="46800" y1="16726" x2="46800" y2="16726"/>
                        <a14:backgroundMark x1="49600" y1="10320" x2="49600" y2="10320"/>
                        <a14:backgroundMark x1="54800" y1="9609" x2="54800" y2="9609"/>
                        <a14:backgroundMark x1="64600" y1="10320" x2="62924" y2="10205"/>
                        <a14:backgroundMark x1="56000" y1="11388" x2="54400" y2="11388"/>
                        <a14:backgroundMark x1="56000" y1="10676" x2="56000" y2="10676"/>
                        <a14:backgroundMark x1="56200" y1="11388" x2="55800" y2="11388"/>
                        <a14:backgroundMark x1="55400" y1="11032" x2="55400" y2="11032"/>
                        <a14:backgroundMark x1="51600" y1="11032" x2="49400" y2="11032"/>
                        <a14:backgroundMark x1="48719" y1="10534" x2="49200" y2="10320"/>
                        <a14:backgroundMark x1="53600" y1="10676" x2="53600" y2="10676"/>
                        <a14:backgroundMark x1="53600" y1="10676" x2="53600" y2="10676"/>
                        <a14:backgroundMark x1="54000" y1="11032" x2="54000" y2="11032"/>
                        <a14:backgroundMark x1="45400" y1="9609" x2="49200" y2="19929"/>
                        <a14:backgroundMark x1="49200" y1="19929" x2="45000" y2="21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2013" y="0"/>
            <a:ext cx="2201987" cy="123751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E853B1-B49E-93E7-DA5E-935A82A50A1E}"/>
              </a:ext>
            </a:extLst>
          </p:cNvPr>
          <p:cNvCxnSpPr>
            <a:cxnSpLocks/>
          </p:cNvCxnSpPr>
          <p:nvPr/>
        </p:nvCxnSpPr>
        <p:spPr>
          <a:xfrm>
            <a:off x="2848455" y="3742877"/>
            <a:ext cx="586523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E1FB27-6DC4-4272-2B4C-27FDC247EE29}"/>
              </a:ext>
            </a:extLst>
          </p:cNvPr>
          <p:cNvCxnSpPr>
            <a:cxnSpLocks/>
          </p:cNvCxnSpPr>
          <p:nvPr/>
        </p:nvCxnSpPr>
        <p:spPr>
          <a:xfrm>
            <a:off x="822302" y="4271922"/>
            <a:ext cx="74599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35D920-62F9-6BE5-48E0-C43682733935}"/>
              </a:ext>
            </a:extLst>
          </p:cNvPr>
          <p:cNvCxnSpPr>
            <a:cxnSpLocks/>
          </p:cNvCxnSpPr>
          <p:nvPr/>
        </p:nvCxnSpPr>
        <p:spPr>
          <a:xfrm>
            <a:off x="822302" y="4771785"/>
            <a:ext cx="723493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1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F4B96-942A-AE40-2AA0-91B9CC4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972"/>
            <a:ext cx="1636200" cy="818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6CFE3-9FEB-874A-13B4-22E000472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9" b="98179" l="708" r="98180">
                        <a14:foregroundMark x1="36057" y1="8504" x2="44388" y2="7739"/>
                        <a14:foregroundMark x1="44388" y1="7739" x2="61375" y2="10015"/>
                        <a14:foregroundMark x1="63166" y1="19423" x2="65015" y2="29135"/>
                        <a14:foregroundMark x1="61375" y1="10015" x2="62636" y2="16637"/>
                        <a14:foregroundMark x1="64527" y1="30837" x2="62184" y2="38998"/>
                        <a14:foregroundMark x1="64884" y1="29590" x2="64795" y2="29900"/>
                        <a14:foregroundMark x1="65015" y1="29135" x2="64884" y2="29590"/>
                        <a14:foregroundMark x1="62184" y1="38998" x2="34985" y2="35357"/>
                        <a14:foregroundMark x1="34985" y1="35357" x2="34176" y2="24431"/>
                        <a14:foregroundMark x1="34844" y1="20941" x2="36502" y2="12291"/>
                        <a14:foregroundMark x1="34728" y1="21548" x2="34844" y2="20941"/>
                        <a14:foregroundMark x1="34176" y1="24431" x2="34728" y2="21548"/>
                        <a14:foregroundMark x1="36502" y1="12291" x2="36502" y2="11988"/>
                        <a14:foregroundMark x1="33468" y1="81032" x2="33468" y2="81032"/>
                        <a14:foregroundMark x1="59151" y1="74355" x2="65723" y2="75873"/>
                        <a14:foregroundMark x1="65723" y1="75873" x2="65925" y2="85129"/>
                        <a14:foregroundMark x1="65925" y1="85129" x2="74014" y2="82701"/>
                        <a14:foregroundMark x1="74014" y1="82701" x2="75329" y2="82853"/>
                        <a14:foregroundMark x1="59858" y1="79211" x2="60870" y2="88923"/>
                        <a14:foregroundMark x1="60870" y1="88923" x2="43680" y2="89074"/>
                        <a14:foregroundMark x1="43680" y1="89074" x2="37310" y2="79666"/>
                        <a14:foregroundMark x1="37310" y1="79666" x2="37007" y2="68285"/>
                        <a14:foregroundMark x1="37007" y1="68285" x2="32053" y2="61760"/>
                        <a14:foregroundMark x1="32053" y1="61760" x2="25683" y2="56753"/>
                        <a14:foregroundMark x1="25683" y1="56753" x2="19414" y2="61305"/>
                        <a14:foregroundMark x1="19414" y1="61305" x2="14661" y2="67678"/>
                        <a14:foregroundMark x1="14661" y1="67678" x2="14791" y2="73811"/>
                        <a14:foregroundMark x1="7698" y1="88461" x2="5875" y2="88620"/>
                        <a14:foregroundMark x1="11782" y1="88104" x2="11507" y2="88128"/>
                        <a14:foregroundMark x1="12245" y1="76033" x2="5763" y2="77390"/>
                        <a14:foregroundMark x1="5763" y1="77390" x2="9631" y2="80233"/>
                        <a14:foregroundMark x1="33873" y1="85888" x2="33873" y2="85888"/>
                        <a14:foregroundMark x1="88170" y1="79514" x2="88170" y2="79514"/>
                        <a14:foregroundMark x1="76340" y1="60546" x2="84530" y2="55539"/>
                        <a14:foregroundMark x1="84530" y1="55539" x2="92821" y2="61153"/>
                        <a14:foregroundMark x1="92821" y1="61153" x2="97580" y2="71485"/>
                        <a14:foregroundMark x1="93922" y1="90489" x2="93529" y2="92109"/>
                        <a14:foregroundMark x1="96360" y1="80425" x2="94998" y2="86047"/>
                        <a14:foregroundMark x1="93529" y1="92109" x2="85743" y2="89833"/>
                        <a14:foregroundMark x1="85743" y1="89833" x2="78868" y2="97724"/>
                        <a14:foregroundMark x1="78868" y1="97724" x2="69666" y2="93627"/>
                        <a14:foregroundMark x1="69666" y1="93627" x2="58847" y2="97117"/>
                        <a14:foregroundMark x1="58847" y1="97117" x2="13348" y2="95018"/>
                        <a14:foregroundMark x1="14863" y1="87860" x2="303" y2="86646"/>
                        <a14:foregroundMark x1="303" y1="86646" x2="7280" y2="91351"/>
                        <a14:foregroundMark x1="7280" y1="91351" x2="2224" y2="97876"/>
                        <a14:foregroundMark x1="10718" y1="93020" x2="10718" y2="93020"/>
                        <a14:foregroundMark x1="12235" y1="92109" x2="7078" y2="95448"/>
                        <a14:foregroundMark x1="7887" y1="91502" x2="14459" y2="91047"/>
                        <a14:foregroundMark x1="14459" y1="91047" x2="8696" y2="95751"/>
                        <a14:foregroundMark x1="8696" y1="95751" x2="8291" y2="95751"/>
                        <a14:foregroundMark x1="9100" y1="98179" x2="8493" y2="98179"/>
                        <a14:foregroundMark x1="13448" y1="74659" x2="202" y2="72534"/>
                        <a14:foregroundMark x1="202" y1="72534" x2="708" y2="82549"/>
                        <a14:foregroundMark x1="708" y1="82549" x2="9606" y2="86191"/>
                        <a14:foregroundMark x1="9606" y1="86191" x2="14459" y2="77997"/>
                        <a14:foregroundMark x1="13650" y1="76783" x2="12538" y2="85736"/>
                        <a14:foregroundMark x1="12538" y1="85736" x2="23357" y2="95903"/>
                        <a14:foregroundMark x1="23357" y1="95903" x2="29626" y2="98483"/>
                        <a14:foregroundMark x1="29626" y1="98483" x2="6977" y2="98179"/>
                        <a14:foregroundMark x1="6977" y1="98179" x2="8898" y2="94234"/>
                        <a14:foregroundMark x1="13852" y1="75873" x2="13852" y2="75873"/>
                        <a14:foregroundMark x1="13852" y1="75569" x2="14055" y2="75873"/>
                        <a14:foregroundMark x1="10313" y1="82853" x2="7887" y2="83763"/>
                        <a14:foregroundMark x1="86148" y1="97572" x2="93124" y2="96510"/>
                        <a14:foregroundMark x1="93124" y1="96510" x2="94944" y2="96965"/>
                        <a14:foregroundMark x1="3236" y1="93020" x2="3236" y2="92109"/>
                        <a14:backgroundMark x1="62892" y1="16692" x2="62690" y2="18816"/>
                        <a14:backgroundMark x1="65116" y1="30501" x2="64510" y2="30804"/>
                        <a14:backgroundMark x1="34479" y1="21548" x2="34479" y2="21548"/>
                        <a14:backgroundMark x1="34277" y1="8649" x2="34884" y2="11381"/>
                        <a14:backgroundMark x1="34681" y1="20941" x2="34681" y2="20941"/>
                        <a14:backgroundMark x1="62690" y1="17299" x2="62690" y2="19423"/>
                        <a14:backgroundMark x1="64712" y1="29590" x2="64712" y2="29590"/>
                        <a14:backgroundMark x1="14055" y1="73748" x2="13992" y2="75405"/>
                        <a14:backgroundMark x1="9942" y1="82114" x2="11292" y2="81682"/>
                        <a14:backgroundMark x1="3192" y1="92815" x2="3064" y2="93427"/>
                        <a14:backgroundMark x1="3470" y1="91490" x2="3288" y2="92358"/>
                        <a14:backgroundMark x1="92214" y1="57663" x2="97978" y2="62064"/>
                        <a14:backgroundMark x1="97978" y1="62064" x2="99494" y2="58574"/>
                        <a14:backgroundMark x1="97877" y1="71472" x2="98079" y2="81791"/>
                        <a14:backgroundMark x1="98079" y1="81791" x2="92922" y2="87860"/>
                        <a14:backgroundMark x1="92922" y1="87860" x2="98079" y2="892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8285" y="718117"/>
            <a:ext cx="6641432" cy="4425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C14788-A19E-B12F-2929-D741822F5C63}"/>
              </a:ext>
            </a:extLst>
          </p:cNvPr>
          <p:cNvSpPr txBox="1"/>
          <p:nvPr/>
        </p:nvSpPr>
        <p:spPr>
          <a:xfrm>
            <a:off x="4188269" y="89616"/>
            <a:ext cx="4752474" cy="314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525"/>
              </a:spcAft>
            </a:pPr>
            <a:r>
              <a:rPr lang="en-AU" sz="36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ALL</a:t>
            </a:r>
            <a:r>
              <a:rPr lang="en-AU" sz="3000" b="1" u="sng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THE LAND</a:t>
            </a:r>
            <a:r>
              <a:rPr lang="en-AU" sz="30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4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from the Jordan River on the </a:t>
            </a:r>
            <a:r>
              <a:rPr lang="en-AU" sz="2400" b="1" u="sng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East</a:t>
            </a:r>
            <a:r>
              <a:rPr lang="en-AU" sz="24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through to the Mediterranean Sea in the </a:t>
            </a:r>
            <a:r>
              <a:rPr lang="en-AU" sz="2400" b="1" u="sng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West</a:t>
            </a:r>
            <a:r>
              <a:rPr lang="en-AU" sz="24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, </a:t>
            </a:r>
            <a:br>
              <a:rPr lang="en-AU" sz="2400" b="1" kern="100" dirty="0">
                <a:solidFill>
                  <a:schemeClr val="bg1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</a:br>
            <a:r>
              <a:rPr lang="en-AU" sz="27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belongs </a:t>
            </a:r>
            <a:r>
              <a:rPr lang="en-AU" sz="3300" b="1" u="sng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ONLY</a:t>
            </a:r>
            <a:r>
              <a:rPr lang="en-AU" sz="27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to Palestinian Arabs.  </a:t>
            </a:r>
            <a:endParaRPr lang="en-AU" sz="2700" kern="100" dirty="0">
              <a:solidFill>
                <a:srgbClr val="FFC000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59B6CF-76C0-49C7-269B-E40DA2875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3" r="4893" b="16242"/>
          <a:stretch/>
        </p:blipFill>
        <p:spPr>
          <a:xfrm>
            <a:off x="6484764" y="208369"/>
            <a:ext cx="2045576" cy="2884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9E2D6C-15BE-234A-6E00-DA1613FB7E99}"/>
              </a:ext>
            </a:extLst>
          </p:cNvPr>
          <p:cNvSpPr txBox="1"/>
          <p:nvPr/>
        </p:nvSpPr>
        <p:spPr>
          <a:xfrm>
            <a:off x="80181" y="399043"/>
            <a:ext cx="6110312" cy="160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… any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gifts of God's favour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</a:b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that formerly may have been directed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</a:br>
            <a: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  <a:t>towards the Jews, have now been </a:t>
            </a:r>
            <a:br>
              <a:rPr lang="en-AU" sz="2100" b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</a:rPr>
            </a:b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transferred</a:t>
            </a:r>
            <a:r>
              <a:rPr lang="en-AU" sz="2100" b="1" i="1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2100" b="1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to the Church</a:t>
            </a:r>
            <a:endParaRPr lang="en-AU" sz="21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60C6E-8A66-5EC1-8006-676719C26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5" y="2475034"/>
            <a:ext cx="4041554" cy="2269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233B6-B789-0EC6-0A48-ED89F3DA54F7}"/>
              </a:ext>
            </a:extLst>
          </p:cNvPr>
          <p:cNvSpPr txBox="1"/>
          <p:nvPr/>
        </p:nvSpPr>
        <p:spPr>
          <a:xfrm>
            <a:off x="4339088" y="3162052"/>
            <a:ext cx="4335333" cy="1605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525"/>
              </a:spcAft>
              <a:defRPr/>
            </a:pP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… Jews </a:t>
            </a: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were murderers of Jesus for which they were </a:t>
            </a:r>
            <a:r>
              <a:rPr lang="en-AU" sz="2100" b="1" kern="100" dirty="0">
                <a:solidFill>
                  <a:srgbClr val="FFFF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doomed forever </a:t>
            </a:r>
            <a:r>
              <a:rPr lang="en-AU" sz="2100" b="1" kern="100" dirty="0">
                <a:solidFill>
                  <a:srgbClr val="FFC000"/>
                </a:solidFill>
                <a:latin typeface="Arial Rounded MT Bold" panose="020F070403050403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to exile and subordination  </a:t>
            </a:r>
            <a:endParaRPr lang="en-AU" sz="2100" kern="100" dirty="0">
              <a:solidFill>
                <a:srgbClr val="FFC000"/>
              </a:solidFill>
              <a:latin typeface="Arial Rounded MT Bold" panose="020F07040305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28D9D-F190-1E3C-4C3B-ADE7BAE584E1}"/>
              </a:ext>
            </a:extLst>
          </p:cNvPr>
          <p:cNvSpPr txBox="1"/>
          <p:nvPr/>
        </p:nvSpPr>
        <p:spPr>
          <a:xfrm>
            <a:off x="7821085" y="790445"/>
            <a:ext cx="853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b="1" dirty="0">
                <a:latin typeface="Arial" panose="020B0604020202020204" pitchFamily="34" charset="0"/>
                <a:cs typeface="Arial" panose="020B0604020202020204" pitchFamily="34" charset="0"/>
              </a:rPr>
              <a:t>100-165 AD</a:t>
            </a:r>
          </a:p>
        </p:txBody>
      </p:sp>
    </p:spTree>
    <p:extLst>
      <p:ext uri="{BB962C8B-B14F-4D97-AF65-F5344CB8AC3E}">
        <p14:creationId xmlns:p14="http://schemas.microsoft.com/office/powerpoint/2010/main" val="27190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2965</TotalTime>
  <Words>1344</Words>
  <Application>Microsoft Office PowerPoint</Application>
  <PresentationFormat>On-screen Show (16:9)</PresentationFormat>
  <Paragraphs>136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Aptos Display</vt:lpstr>
      <vt:lpstr>Arial</vt:lpstr>
      <vt:lpstr>Arial Rounded MT Bold</vt:lpstr>
      <vt:lpstr>Open Sans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Lituri</dc:creator>
  <cp:lastModifiedBy>Sue Roberts</cp:lastModifiedBy>
  <cp:revision>19</cp:revision>
  <dcterms:created xsi:type="dcterms:W3CDTF">2024-05-09T03:33:25Z</dcterms:created>
  <dcterms:modified xsi:type="dcterms:W3CDTF">2024-08-27T05:39:54Z</dcterms:modified>
</cp:coreProperties>
</file>