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3" r:id="rId3"/>
    <p:sldId id="257" r:id="rId4"/>
    <p:sldId id="265" r:id="rId5"/>
    <p:sldId id="266" r:id="rId6"/>
    <p:sldId id="258" r:id="rId7"/>
    <p:sldId id="259" r:id="rId8"/>
    <p:sldId id="264" r:id="rId9"/>
    <p:sldId id="260" r:id="rId10"/>
    <p:sldId id="262" r:id="rId11"/>
    <p:sldId id="26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8892" autoAdjust="0"/>
    <p:restoredTop sz="94660"/>
  </p:normalViewPr>
  <p:slideViewPr>
    <p:cSldViewPr snapToGrid="0">
      <p:cViewPr varScale="1">
        <p:scale>
          <a:sx n="88" d="100"/>
          <a:sy n="88" d="100"/>
        </p:scale>
        <p:origin x="96" y="74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94" d="100"/>
          <a:sy n="94" d="100"/>
        </p:scale>
        <p:origin x="2868"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EC931C-4095-4842-955A-87021A3F626E}" type="datetimeFigureOut">
              <a:rPr lang="en-AU" smtClean="0"/>
              <a:t>11/06/2024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D09C4F-71F0-495A-B184-86D6564E58A2}" type="slidenum">
              <a:rPr lang="en-AU" smtClean="0"/>
              <a:t>‹#›</a:t>
            </a:fld>
            <a:endParaRPr lang="en-AU"/>
          </a:p>
        </p:txBody>
      </p:sp>
    </p:spTree>
    <p:extLst>
      <p:ext uri="{BB962C8B-B14F-4D97-AF65-F5344CB8AC3E}">
        <p14:creationId xmlns:p14="http://schemas.microsoft.com/office/powerpoint/2010/main" val="1248189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1</a:t>
            </a:fld>
            <a:endParaRPr lang="en-AU"/>
          </a:p>
        </p:txBody>
      </p:sp>
    </p:spTree>
    <p:extLst>
      <p:ext uri="{BB962C8B-B14F-4D97-AF65-F5344CB8AC3E}">
        <p14:creationId xmlns:p14="http://schemas.microsoft.com/office/powerpoint/2010/main" val="32189845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10</a:t>
            </a:fld>
            <a:endParaRPr lang="en-AU"/>
          </a:p>
        </p:txBody>
      </p:sp>
    </p:spTree>
    <p:extLst>
      <p:ext uri="{BB962C8B-B14F-4D97-AF65-F5344CB8AC3E}">
        <p14:creationId xmlns:p14="http://schemas.microsoft.com/office/powerpoint/2010/main" val="39737815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11</a:t>
            </a:fld>
            <a:endParaRPr lang="en-AU"/>
          </a:p>
        </p:txBody>
      </p:sp>
    </p:spTree>
    <p:extLst>
      <p:ext uri="{BB962C8B-B14F-4D97-AF65-F5344CB8AC3E}">
        <p14:creationId xmlns:p14="http://schemas.microsoft.com/office/powerpoint/2010/main" val="686831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2</a:t>
            </a:fld>
            <a:endParaRPr lang="en-AU"/>
          </a:p>
        </p:txBody>
      </p:sp>
    </p:spTree>
    <p:extLst>
      <p:ext uri="{BB962C8B-B14F-4D97-AF65-F5344CB8AC3E}">
        <p14:creationId xmlns:p14="http://schemas.microsoft.com/office/powerpoint/2010/main" val="600452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3</a:t>
            </a:fld>
            <a:endParaRPr lang="en-AU"/>
          </a:p>
        </p:txBody>
      </p:sp>
    </p:spTree>
    <p:extLst>
      <p:ext uri="{BB962C8B-B14F-4D97-AF65-F5344CB8AC3E}">
        <p14:creationId xmlns:p14="http://schemas.microsoft.com/office/powerpoint/2010/main" val="3469979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4</a:t>
            </a:fld>
            <a:endParaRPr lang="en-AU"/>
          </a:p>
        </p:txBody>
      </p:sp>
    </p:spTree>
    <p:extLst>
      <p:ext uri="{BB962C8B-B14F-4D97-AF65-F5344CB8AC3E}">
        <p14:creationId xmlns:p14="http://schemas.microsoft.com/office/powerpoint/2010/main" val="2023723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5</a:t>
            </a:fld>
            <a:endParaRPr lang="en-AU"/>
          </a:p>
        </p:txBody>
      </p:sp>
    </p:spTree>
    <p:extLst>
      <p:ext uri="{BB962C8B-B14F-4D97-AF65-F5344CB8AC3E}">
        <p14:creationId xmlns:p14="http://schemas.microsoft.com/office/powerpoint/2010/main" val="1296012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6</a:t>
            </a:fld>
            <a:endParaRPr lang="en-AU"/>
          </a:p>
        </p:txBody>
      </p:sp>
    </p:spTree>
    <p:extLst>
      <p:ext uri="{BB962C8B-B14F-4D97-AF65-F5344CB8AC3E}">
        <p14:creationId xmlns:p14="http://schemas.microsoft.com/office/powerpoint/2010/main" val="4119594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7</a:t>
            </a:fld>
            <a:endParaRPr lang="en-AU"/>
          </a:p>
        </p:txBody>
      </p:sp>
    </p:spTree>
    <p:extLst>
      <p:ext uri="{BB962C8B-B14F-4D97-AF65-F5344CB8AC3E}">
        <p14:creationId xmlns:p14="http://schemas.microsoft.com/office/powerpoint/2010/main" val="894220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8</a:t>
            </a:fld>
            <a:endParaRPr lang="en-AU"/>
          </a:p>
        </p:txBody>
      </p:sp>
    </p:spTree>
    <p:extLst>
      <p:ext uri="{BB962C8B-B14F-4D97-AF65-F5344CB8AC3E}">
        <p14:creationId xmlns:p14="http://schemas.microsoft.com/office/powerpoint/2010/main" val="3708709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31D09C4F-71F0-495A-B184-86D6564E58A2}" type="slidenum">
              <a:rPr lang="en-AU" smtClean="0"/>
              <a:t>9</a:t>
            </a:fld>
            <a:endParaRPr lang="en-AU"/>
          </a:p>
        </p:txBody>
      </p:sp>
    </p:spTree>
    <p:extLst>
      <p:ext uri="{BB962C8B-B14F-4D97-AF65-F5344CB8AC3E}">
        <p14:creationId xmlns:p14="http://schemas.microsoft.com/office/powerpoint/2010/main" val="528067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88882-6245-6D02-F04F-526960805F6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A87001-208E-463A-74E6-41A8D13E1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E1B0FC6-92E5-2D14-1C16-D6C8269B5D27}"/>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443B645B-848C-7F6F-F7A0-D729A9D6A5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03C5127-C547-F475-CBA9-1F2F12B37FCD}"/>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156850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F1F2-F00B-5516-96C1-9237CA7465B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4FEF7C2-D864-2E5C-D3C3-CFB72F35D2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7ECED4-6C59-6241-D613-8FB14004F40C}"/>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3B12FCB6-878F-009D-3B7E-96364D456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19050-6C1F-D27B-EBC1-CF8033CF9631}"/>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1934572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B431C7-B09B-874A-9855-5775503946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69C954-F395-6351-ED92-6BAA69DA9C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097BA6-AF9A-1157-D522-9432F60E7BEF}"/>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F686DC3B-79D3-DF81-EBBC-88083627B3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8C93806-EC6F-8F62-2BA9-AF5E814006A2}"/>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1203549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A3E62F-CB7A-0B06-648A-DB91575B94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7A5A4F-17FF-1D2F-DAC0-E2D8C769BE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EE7B4-BDED-4F94-6C21-7116835DFA3A}"/>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2007D7AC-BAB5-F117-43F9-9A199EBD75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954705-5A25-6701-5D4C-8E2CB2327A70}"/>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4089728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6D11D-135C-A959-57E2-F38727B84B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B379A3-9E22-D35E-8C2E-71B54C876BA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D9B9981-1C35-B01B-CAD1-7EF01A301FD9}"/>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6B555C6B-E225-1E3E-8B19-055585AB3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90D68D-2245-113C-305E-F2E966AD0B1E}"/>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3750396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1E701-D895-CE9D-185D-2A97352BC0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C86E3D-5B80-2622-3156-62E8817F76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64CC10-5CAB-5CB8-9B06-99C963213B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005FCA-71C2-7433-D6AA-1D21FE16646C}"/>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6" name="Footer Placeholder 5">
            <a:extLst>
              <a:ext uri="{FF2B5EF4-FFF2-40B4-BE49-F238E27FC236}">
                <a16:creationId xmlns:a16="http://schemas.microsoft.com/office/drawing/2014/main" id="{FAF67942-998A-BB3A-15C8-C596FF88B5A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A2F5CF-F986-0ADA-F71F-1F51358E372C}"/>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137541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3F990-7CC5-B814-F5AB-07E63C2727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A2F943-D326-C098-F634-02D73C1035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4EEF87-984F-D14D-2D94-AAE0CC8CAF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061603-088A-D267-C6DE-5CBB5EFF01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03A9D4-FA32-6950-C285-906D03D588A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5645649-DA0E-FEEF-A0A0-B5CB7515DF4E}"/>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8" name="Footer Placeholder 7">
            <a:extLst>
              <a:ext uri="{FF2B5EF4-FFF2-40B4-BE49-F238E27FC236}">
                <a16:creationId xmlns:a16="http://schemas.microsoft.com/office/drawing/2014/main" id="{83F7F702-8B87-E045-572E-3270CE7B53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30A1C8-A67D-AFDE-D749-B144D41AC2CA}"/>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3962524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FBF2C-ACA6-40E9-101B-01F15E4EF1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36A797-3AEA-6675-4202-3DEA27B60ADC}"/>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4" name="Footer Placeholder 3">
            <a:extLst>
              <a:ext uri="{FF2B5EF4-FFF2-40B4-BE49-F238E27FC236}">
                <a16:creationId xmlns:a16="http://schemas.microsoft.com/office/drawing/2014/main" id="{AEC17F21-3993-3E33-11F2-A7314C2C86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2A5D763-F821-1B52-8347-0F2C25C3E4C7}"/>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1334360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0B18F3-C35D-B683-4D8E-5577904D455E}"/>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3" name="Footer Placeholder 2">
            <a:extLst>
              <a:ext uri="{FF2B5EF4-FFF2-40B4-BE49-F238E27FC236}">
                <a16:creationId xmlns:a16="http://schemas.microsoft.com/office/drawing/2014/main" id="{679A267C-2137-BF53-8704-6B3D7B2146D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6F9985-F723-5D19-81C1-B4A41124DC68}"/>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40398673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26A69-F393-F682-7FE2-7FE5248773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D293B0C-4C13-6159-D68C-B59C8B5E2C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D8840E-02D9-65B7-86FC-445A42D264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981099-DB9A-4FD3-1455-EBA23960FFB1}"/>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6" name="Footer Placeholder 5">
            <a:extLst>
              <a:ext uri="{FF2B5EF4-FFF2-40B4-BE49-F238E27FC236}">
                <a16:creationId xmlns:a16="http://schemas.microsoft.com/office/drawing/2014/main" id="{01C2971E-B8DA-1CF0-DF4D-D9D023CE0BC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B6E988-98C5-890B-09AF-54472D3BB907}"/>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22866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0500B-00EE-D037-DDCA-74DCF21D7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C24CBA6-F719-6AF7-C194-D1F67FCA0A2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E82A10E-6F14-55BE-03FE-3F9FF13B1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5DCF5A-DCC5-F85B-22CE-1BF59A7BFCBE}"/>
              </a:ext>
            </a:extLst>
          </p:cNvPr>
          <p:cNvSpPr>
            <a:spLocks noGrp="1"/>
          </p:cNvSpPr>
          <p:nvPr>
            <p:ph type="dt" sz="half" idx="10"/>
          </p:nvPr>
        </p:nvSpPr>
        <p:spPr/>
        <p:txBody>
          <a:bodyPr/>
          <a:lstStyle/>
          <a:p>
            <a:fld id="{6A96D8E6-EF76-4638-85E5-DF1A8F04EDD1}" type="datetimeFigureOut">
              <a:rPr lang="en-US" smtClean="0"/>
              <a:t>6/11/2024</a:t>
            </a:fld>
            <a:endParaRPr lang="en-US"/>
          </a:p>
        </p:txBody>
      </p:sp>
      <p:sp>
        <p:nvSpPr>
          <p:cNvPr id="6" name="Footer Placeholder 5">
            <a:extLst>
              <a:ext uri="{FF2B5EF4-FFF2-40B4-BE49-F238E27FC236}">
                <a16:creationId xmlns:a16="http://schemas.microsoft.com/office/drawing/2014/main" id="{4F01D37B-8C86-B40A-3A4A-C15B5142A0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552103-5FD0-6FA4-2199-096627BD9040}"/>
              </a:ext>
            </a:extLst>
          </p:cNvPr>
          <p:cNvSpPr>
            <a:spLocks noGrp="1"/>
          </p:cNvSpPr>
          <p:nvPr>
            <p:ph type="sldNum" sz="quarter" idx="12"/>
          </p:nvPr>
        </p:nvSpPr>
        <p:spPr/>
        <p:txBody>
          <a:bodyPr/>
          <a:lstStyle/>
          <a:p>
            <a:fld id="{B199930B-EE83-411F-81E1-126436E56B63}" type="slidenum">
              <a:rPr lang="en-US" smtClean="0"/>
              <a:t>‹#›</a:t>
            </a:fld>
            <a:endParaRPr lang="en-US"/>
          </a:p>
        </p:txBody>
      </p:sp>
    </p:spTree>
    <p:extLst>
      <p:ext uri="{BB962C8B-B14F-4D97-AF65-F5344CB8AC3E}">
        <p14:creationId xmlns:p14="http://schemas.microsoft.com/office/powerpoint/2010/main" val="2007769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6A44E8-1081-FA33-DAAE-4E860E0F93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39B9BB6-6DC1-9EBA-F094-D9BEB0CBED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42034-E9F3-9454-0812-20C2CC728A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A96D8E6-EF76-4638-85E5-DF1A8F04EDD1}" type="datetimeFigureOut">
              <a:rPr lang="en-US" smtClean="0"/>
              <a:t>6/11/2024</a:t>
            </a:fld>
            <a:endParaRPr lang="en-US"/>
          </a:p>
        </p:txBody>
      </p:sp>
      <p:sp>
        <p:nvSpPr>
          <p:cNvPr id="5" name="Footer Placeholder 4">
            <a:extLst>
              <a:ext uri="{FF2B5EF4-FFF2-40B4-BE49-F238E27FC236}">
                <a16:creationId xmlns:a16="http://schemas.microsoft.com/office/drawing/2014/main" id="{3433E636-DF46-9736-06CD-CDC0FA2F52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1D1A764-B128-674F-9445-D41EF903A4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199930B-EE83-411F-81E1-126436E56B63}" type="slidenum">
              <a:rPr lang="en-US" smtClean="0"/>
              <a:t>‹#›</a:t>
            </a:fld>
            <a:endParaRPr lang="en-US"/>
          </a:p>
        </p:txBody>
      </p:sp>
    </p:spTree>
    <p:extLst>
      <p:ext uri="{BB962C8B-B14F-4D97-AF65-F5344CB8AC3E}">
        <p14:creationId xmlns:p14="http://schemas.microsoft.com/office/powerpoint/2010/main" val="703813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406AC-9BAB-DCDF-5088-C46CCDF2C172}"/>
              </a:ext>
            </a:extLst>
          </p:cNvPr>
          <p:cNvSpPr>
            <a:spLocks noGrp="1"/>
          </p:cNvSpPr>
          <p:nvPr>
            <p:ph type="ctrTitle"/>
          </p:nvPr>
        </p:nvSpPr>
        <p:spPr/>
        <p:txBody>
          <a:bodyPr/>
          <a:lstStyle/>
          <a:p>
            <a:r>
              <a:rPr lang="en-AU" dirty="0"/>
              <a:t>Looking &amp; Finding Satisfaction in Jesus Christ	</a:t>
            </a:r>
            <a:endParaRPr lang="en-US" dirty="0"/>
          </a:p>
        </p:txBody>
      </p:sp>
      <p:sp>
        <p:nvSpPr>
          <p:cNvPr id="3" name="Subtitle 2">
            <a:extLst>
              <a:ext uri="{FF2B5EF4-FFF2-40B4-BE49-F238E27FC236}">
                <a16:creationId xmlns:a16="http://schemas.microsoft.com/office/drawing/2014/main" id="{F8E3C2C5-8026-4873-DB8E-DC5BC2419809}"/>
              </a:ext>
            </a:extLst>
          </p:cNvPr>
          <p:cNvSpPr>
            <a:spLocks noGrp="1"/>
          </p:cNvSpPr>
          <p:nvPr>
            <p:ph type="subTitle" idx="1"/>
          </p:nvPr>
        </p:nvSpPr>
        <p:spPr>
          <a:xfrm>
            <a:off x="1524000" y="3602038"/>
            <a:ext cx="8468412" cy="413781"/>
          </a:xfrm>
        </p:spPr>
        <p:txBody>
          <a:bodyPr>
            <a:normAutofit lnSpcReduction="10000"/>
          </a:bodyPr>
          <a:lstStyle/>
          <a:p>
            <a:r>
              <a:rPr lang="en-AU" dirty="0"/>
              <a:t>Beating my Deadly &amp; Sinful Desire to Glorify Myself</a:t>
            </a:r>
            <a:endParaRPr lang="en-US" dirty="0"/>
          </a:p>
        </p:txBody>
      </p:sp>
      <p:sp>
        <p:nvSpPr>
          <p:cNvPr id="4" name="TextBox 3">
            <a:extLst>
              <a:ext uri="{FF2B5EF4-FFF2-40B4-BE49-F238E27FC236}">
                <a16:creationId xmlns:a16="http://schemas.microsoft.com/office/drawing/2014/main" id="{C8A2F1F1-BD3A-E8F7-A79B-A7AF433B0BD3}"/>
              </a:ext>
            </a:extLst>
          </p:cNvPr>
          <p:cNvSpPr txBox="1"/>
          <p:nvPr/>
        </p:nvSpPr>
        <p:spPr>
          <a:xfrm>
            <a:off x="8795208" y="5120170"/>
            <a:ext cx="1979629" cy="369332"/>
          </a:xfrm>
          <a:prstGeom prst="rect">
            <a:avLst/>
          </a:prstGeom>
          <a:noFill/>
        </p:spPr>
        <p:txBody>
          <a:bodyPr wrap="square" rtlCol="0">
            <a:spAutoFit/>
          </a:bodyPr>
          <a:lstStyle/>
          <a:p>
            <a:r>
              <a:rPr lang="en-AU" dirty="0"/>
              <a:t>Matthew 6:1-18</a:t>
            </a:r>
            <a:endParaRPr lang="en-US" dirty="0"/>
          </a:p>
        </p:txBody>
      </p:sp>
    </p:spTree>
    <p:extLst>
      <p:ext uri="{BB962C8B-B14F-4D97-AF65-F5344CB8AC3E}">
        <p14:creationId xmlns:p14="http://schemas.microsoft.com/office/powerpoint/2010/main" val="4431145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a:xfrm>
            <a:off x="838200" y="206823"/>
            <a:ext cx="10515600" cy="930229"/>
          </a:xfrm>
        </p:spPr>
        <p:txBody>
          <a:bodyPr/>
          <a:lstStyle/>
          <a:p>
            <a:r>
              <a:rPr lang="en-AU" dirty="0">
                <a:highlight>
                  <a:srgbClr val="00FFFF"/>
                </a:highlight>
              </a:rPr>
              <a:t>Should Christians Seek Reward?</a:t>
            </a:r>
            <a:endParaRPr lang="en-US" dirty="0">
              <a:highlight>
                <a:srgbClr val="00FFFF"/>
              </a:highlight>
            </a:endParaRPr>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a:xfrm>
            <a:off x="838200" y="1349821"/>
            <a:ext cx="10515600" cy="2144485"/>
          </a:xfrm>
        </p:spPr>
        <p:txBody>
          <a:bodyPr>
            <a:normAutofit fontScale="25000" lnSpcReduction="20000"/>
          </a:bodyPr>
          <a:lstStyle/>
          <a:p>
            <a:pPr marL="0" indent="0">
              <a:buNone/>
            </a:pPr>
            <a:r>
              <a:rPr lang="en-AU" sz="7200" dirty="0">
                <a:latin typeface="Arial" panose="020B0604020202020204" pitchFamily="34" charset="0"/>
                <a:cs typeface="Arial" panose="020B0604020202020204" pitchFamily="34" charset="0"/>
              </a:rPr>
              <a:t>You are ALWAYS looking for reward (happiness) in everything you do. The question is not WHETHER you seek reward, but WHICH reward you seek. We all do with our time and money according to what we think is going to lead to more happiness.</a:t>
            </a:r>
          </a:p>
          <a:p>
            <a:pPr marL="0" indent="0">
              <a:buNone/>
            </a:pPr>
            <a:r>
              <a:rPr lang="en-AU" sz="7200" dirty="0">
                <a:latin typeface="Arial" panose="020B0604020202020204" pitchFamily="34" charset="0"/>
                <a:cs typeface="Arial" panose="020B0604020202020204" pitchFamily="34" charset="0"/>
              </a:rPr>
              <a:t>Obedience done right (for God’s glory) is not borne of duty. Obedience comes from faith (Rom 1:5).</a:t>
            </a:r>
          </a:p>
          <a:p>
            <a:pPr marL="0" indent="0">
              <a:buNone/>
            </a:pPr>
            <a:r>
              <a:rPr lang="en-AU" sz="7200" dirty="0">
                <a:latin typeface="Arial" panose="020B0604020202020204" pitchFamily="34" charset="0"/>
                <a:cs typeface="Arial" panose="020B0604020202020204" pitchFamily="34" charset="0"/>
              </a:rPr>
              <a:t>Don’t want reward? Disobedience. Don’t you trust Jesus?</a:t>
            </a:r>
          </a:p>
          <a:p>
            <a:pPr marL="0" indent="0">
              <a:buNone/>
            </a:pPr>
            <a:r>
              <a:rPr lang="en-AU" sz="7200" dirty="0">
                <a:latin typeface="Arial" panose="020B0604020202020204" pitchFamily="34" charset="0"/>
                <a:cs typeface="Arial" panose="020B0604020202020204" pitchFamily="34" charset="0"/>
              </a:rPr>
              <a:t>Heb 11 shows that faith REQUIRES belief that God will reward us. If we are not operating with a desire for God’s reward, then we are not acting in faith.</a:t>
            </a:r>
          </a:p>
          <a:p>
            <a:pPr marL="0" indent="0">
              <a:buNone/>
            </a:pPr>
            <a:r>
              <a:rPr lang="en-AU" sz="7200" dirty="0">
                <a:latin typeface="Arial" panose="020B0604020202020204" pitchFamily="34" charset="0"/>
                <a:cs typeface="Arial" panose="020B0604020202020204" pitchFamily="34" charset="0"/>
              </a:rPr>
              <a:t>Without faith it is impossible to please God. Whatever does not proceed from faith is sin.</a:t>
            </a:r>
          </a:p>
          <a:p>
            <a:pPr marL="0" indent="0">
              <a:buNone/>
            </a:pPr>
            <a:endParaRPr lang="en-AU" sz="7200" dirty="0">
              <a:latin typeface="Arial" panose="020B0604020202020204" pitchFamily="34" charset="0"/>
              <a:cs typeface="Arial" panose="020B0604020202020204" pitchFamily="34" charset="0"/>
            </a:endParaRPr>
          </a:p>
          <a:p>
            <a:pPr marL="0" indent="0">
              <a:buNone/>
            </a:pPr>
            <a:endParaRPr lang="en-AU" dirty="0"/>
          </a:p>
        </p:txBody>
      </p:sp>
      <p:sp>
        <p:nvSpPr>
          <p:cNvPr id="4" name="Content Placeholder 2">
            <a:extLst>
              <a:ext uri="{FF2B5EF4-FFF2-40B4-BE49-F238E27FC236}">
                <a16:creationId xmlns:a16="http://schemas.microsoft.com/office/drawing/2014/main" id="{DA1581BF-A4F8-5369-D6B0-29B67623BD27}"/>
              </a:ext>
            </a:extLst>
          </p:cNvPr>
          <p:cNvSpPr txBox="1">
            <a:spLocks/>
          </p:cNvSpPr>
          <p:nvPr/>
        </p:nvSpPr>
        <p:spPr>
          <a:xfrm>
            <a:off x="653144" y="3777339"/>
            <a:ext cx="10515600" cy="214448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AU" sz="2000" dirty="0">
                <a:latin typeface="Arial" panose="020B0604020202020204" pitchFamily="34" charset="0"/>
                <a:cs typeface="Arial" panose="020B0604020202020204" pitchFamily="34" charset="0"/>
              </a:rPr>
              <a:t>C.S. Lewis “The New Testament has lots to say about self-denial, but not about self-denial as an end in itself… nearly every description of what we shall ultimately find if we [deny self] contains an appeal to desire… If we consider the unblushing promises of reward and the staggering nature of the rewards promised in the Gospels, it would seem that Our Lord finds our desires not too strong, but too weak. We are half-hearted creatures, fooling about with drink and sex and ambition when infinite joy is offered us, like an ignorant child who wants to go on making mud pies in a slum because he cannot imagine what is meant by the offer of a holiday at the sea. We are far too easily pleased.”</a:t>
            </a:r>
          </a:p>
          <a:p>
            <a:pPr marL="0" indent="0">
              <a:buFont typeface="Arial" panose="020B0604020202020204" pitchFamily="34" charset="0"/>
              <a:buNone/>
            </a:pPr>
            <a:endParaRPr lang="en-AU" dirty="0"/>
          </a:p>
        </p:txBody>
      </p:sp>
    </p:spTree>
    <p:extLst>
      <p:ext uri="{BB962C8B-B14F-4D97-AF65-F5344CB8AC3E}">
        <p14:creationId xmlns:p14="http://schemas.microsoft.com/office/powerpoint/2010/main" val="4168012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highlight>
                  <a:srgbClr val="00FFFF"/>
                </a:highlight>
              </a:rPr>
              <a:t>What Reward in Prayer, Giving &amp; Fasting?</a:t>
            </a:r>
            <a:endParaRPr lang="en-US" dirty="0">
              <a:highlight>
                <a:srgbClr val="00FFFF"/>
              </a:highlight>
            </a:endParaRPr>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fontScale="92500" lnSpcReduction="20000"/>
          </a:bodyPr>
          <a:lstStyle/>
          <a:p>
            <a:pPr marL="0" indent="0">
              <a:buNone/>
            </a:pPr>
            <a:r>
              <a:rPr lang="en-AU" dirty="0"/>
              <a:t>When we believe in Jesus, we receive Him as everything He says He is for us, namely the treasure of the universe.</a:t>
            </a:r>
          </a:p>
          <a:p>
            <a:pPr marL="0" indent="0">
              <a:buNone/>
            </a:pPr>
            <a:r>
              <a:rPr lang="en-AU" dirty="0"/>
              <a:t>Phil 3:7 “surpassing worth of knowing Christ Jesus my Lord”</a:t>
            </a:r>
          </a:p>
          <a:p>
            <a:pPr marL="0" indent="0">
              <a:buNone/>
            </a:pPr>
            <a:r>
              <a:rPr lang="en-AU" dirty="0"/>
              <a:t>Jesus IS glorious!</a:t>
            </a:r>
          </a:p>
          <a:p>
            <a:pPr marL="0" indent="0">
              <a:buNone/>
            </a:pPr>
            <a:r>
              <a:rPr lang="en-AU" dirty="0"/>
              <a:t>When we see Jesus as glorious and beautiful and valuable, we delight to pray the Lord’s prayer: “Hallowed be your name”.</a:t>
            </a:r>
          </a:p>
          <a:p>
            <a:pPr marL="0" indent="0">
              <a:buNone/>
            </a:pPr>
            <a:r>
              <a:rPr lang="en-AU" dirty="0"/>
              <a:t>We say with Moses: “Show me your glory!”</a:t>
            </a:r>
          </a:p>
          <a:p>
            <a:pPr marL="0" indent="0">
              <a:buNone/>
            </a:pPr>
            <a:r>
              <a:rPr lang="en-AU" dirty="0"/>
              <a:t>We fast and say with David: “earnestly I seek you; my soul thirsts for you, my body longs for you, in a dry and weary land where there is no water”.</a:t>
            </a:r>
          </a:p>
          <a:p>
            <a:pPr marL="0" indent="0">
              <a:buNone/>
            </a:pPr>
            <a:r>
              <a:rPr lang="en-AU" dirty="0"/>
              <a:t>And we give because we trust and treasure Christ above all and despise money, knowing that in heaven we have “a better possession, and an abiding one”.</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320217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Our Intended Audience in Righteous Acts</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fontScale="85000" lnSpcReduction="20000"/>
          </a:bodyPr>
          <a:lstStyle/>
          <a:p>
            <a:pPr marL="0" indent="0">
              <a:buNone/>
            </a:pPr>
            <a:r>
              <a:rPr lang="en-GB" b="1" u="sng" dirty="0">
                <a:solidFill>
                  <a:srgbClr val="000000"/>
                </a:solidFill>
                <a:highlight>
                  <a:srgbClr val="FFFFFF"/>
                </a:highlight>
                <a:latin typeface="system-ui"/>
              </a:rPr>
              <a:t>6:1 </a:t>
            </a:r>
            <a:r>
              <a:rPr lang="en-GB" b="1" i="0" u="sng" dirty="0">
                <a:solidFill>
                  <a:srgbClr val="000000"/>
                </a:solidFill>
                <a:effectLst/>
                <a:highlight>
                  <a:srgbClr val="FFFFFF"/>
                </a:highlight>
                <a:latin typeface="system-ui"/>
              </a:rPr>
              <a:t>Beware</a:t>
            </a:r>
            <a:r>
              <a:rPr lang="en-GB" b="0" i="0" dirty="0">
                <a:solidFill>
                  <a:srgbClr val="000000"/>
                </a:solidFill>
                <a:effectLst/>
                <a:highlight>
                  <a:srgbClr val="FFFFFF"/>
                </a:highlight>
                <a:latin typeface="system-ui"/>
              </a:rPr>
              <a:t> of practicing your righteousness before other people </a:t>
            </a:r>
            <a:r>
              <a:rPr lang="en-GB" b="0" i="0" dirty="0">
                <a:solidFill>
                  <a:srgbClr val="000000"/>
                </a:solidFill>
                <a:effectLst/>
                <a:highlight>
                  <a:srgbClr val="FFFF00"/>
                </a:highlight>
                <a:latin typeface="system-ui"/>
              </a:rPr>
              <a:t>in order to be seen by them</a:t>
            </a:r>
            <a:r>
              <a:rPr lang="en-GB" b="0" i="0" dirty="0">
                <a:solidFill>
                  <a:srgbClr val="000000"/>
                </a:solidFill>
                <a:effectLst/>
                <a:latin typeface="system-ui"/>
              </a:rPr>
              <a:t>, for then you will have no rewar</a:t>
            </a:r>
            <a:r>
              <a:rPr lang="en-GB" dirty="0">
                <a:solidFill>
                  <a:srgbClr val="000000"/>
                </a:solidFill>
                <a:latin typeface="system-ui"/>
              </a:rPr>
              <a:t>d from your Father in heaven.</a:t>
            </a:r>
            <a:endParaRPr lang="en-GB" b="0" i="0" dirty="0">
              <a:solidFill>
                <a:srgbClr val="000000"/>
              </a:solidFill>
              <a:effectLst/>
              <a:latin typeface="system-ui"/>
            </a:endParaRPr>
          </a:p>
          <a:p>
            <a:pPr marL="0" indent="0">
              <a:buNone/>
            </a:pPr>
            <a:endParaRPr lang="en-AU" dirty="0"/>
          </a:p>
          <a:p>
            <a:pPr marL="0" indent="0">
              <a:buNone/>
            </a:pPr>
            <a:r>
              <a:rPr lang="en-AU" b="1" dirty="0"/>
              <a:t>6:2-4 Charitable Giving</a:t>
            </a:r>
          </a:p>
          <a:p>
            <a:pPr marL="0" indent="0">
              <a:buNone/>
            </a:pPr>
            <a:r>
              <a:rPr lang="en-AU" dirty="0">
                <a:highlight>
                  <a:srgbClr val="FFFF00"/>
                </a:highlight>
              </a:rPr>
              <a:t>Thus</a:t>
            </a:r>
            <a:r>
              <a:rPr lang="en-AU" dirty="0"/>
              <a:t>, when you give to the needy…</a:t>
            </a:r>
          </a:p>
          <a:p>
            <a:pPr marL="0" indent="0">
              <a:buNone/>
            </a:pPr>
            <a:endParaRPr lang="en-US" dirty="0"/>
          </a:p>
          <a:p>
            <a:pPr marL="0" indent="0">
              <a:buNone/>
            </a:pPr>
            <a:r>
              <a:rPr lang="en-US" b="1" dirty="0"/>
              <a:t>6:5-15 Prayer</a:t>
            </a:r>
          </a:p>
          <a:p>
            <a:pPr marL="0" indent="0">
              <a:buNone/>
            </a:pPr>
            <a:r>
              <a:rPr lang="en-US" dirty="0">
                <a:highlight>
                  <a:srgbClr val="FFFF00"/>
                </a:highlight>
              </a:rPr>
              <a:t>And</a:t>
            </a:r>
            <a:r>
              <a:rPr lang="en-US" dirty="0"/>
              <a:t> when you pray…</a:t>
            </a:r>
          </a:p>
          <a:p>
            <a:pPr marL="0" indent="0">
              <a:buNone/>
            </a:pPr>
            <a:endParaRPr lang="en-US" dirty="0"/>
          </a:p>
          <a:p>
            <a:pPr marL="0" indent="0">
              <a:buNone/>
            </a:pPr>
            <a:r>
              <a:rPr lang="en-US" b="1" dirty="0"/>
              <a:t>6:16-18 Fasting</a:t>
            </a:r>
          </a:p>
          <a:p>
            <a:pPr marL="0" indent="0">
              <a:buNone/>
            </a:pPr>
            <a:r>
              <a:rPr lang="en-US" dirty="0">
                <a:highlight>
                  <a:srgbClr val="FFFF00"/>
                </a:highlight>
              </a:rPr>
              <a:t>And</a:t>
            </a:r>
            <a:r>
              <a:rPr lang="en-US" dirty="0"/>
              <a:t> when you fast…</a:t>
            </a:r>
          </a:p>
        </p:txBody>
      </p:sp>
    </p:spTree>
    <p:extLst>
      <p:ext uri="{BB962C8B-B14F-4D97-AF65-F5344CB8AC3E}">
        <p14:creationId xmlns:p14="http://schemas.microsoft.com/office/powerpoint/2010/main" val="2490789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Sermon on the Mount (the Context)</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a:bodyPr>
          <a:lstStyle/>
          <a:p>
            <a:pPr marL="0" indent="0">
              <a:buNone/>
            </a:pPr>
            <a:r>
              <a:rPr lang="en-AU" dirty="0"/>
              <a:t>Jesus’ central message: “Repent, for the Kingdom of Heaven is near.” </a:t>
            </a:r>
          </a:p>
          <a:p>
            <a:pPr marL="0" indent="0">
              <a:buNone/>
            </a:pPr>
            <a:r>
              <a:rPr lang="en-AU" dirty="0"/>
              <a:t>Beatitudes reveal traits of the repentant, who have entered God’s kingdom, traits of </a:t>
            </a:r>
            <a:r>
              <a:rPr lang="en-AU" b="1" u="sng" dirty="0"/>
              <a:t>righteousness</a:t>
            </a:r>
            <a:r>
              <a:rPr lang="en-AU" dirty="0"/>
              <a:t>: namely mercy, purity of heart &amp; peace-making.</a:t>
            </a:r>
          </a:p>
          <a:p>
            <a:pPr marL="0" indent="0">
              <a:buNone/>
            </a:pPr>
            <a:r>
              <a:rPr lang="en-AU" dirty="0"/>
              <a:t>These Beatitude traits of righteousness are salty &amp; they’re often visible (</a:t>
            </a:r>
            <a:r>
              <a:rPr lang="en-AU" dirty="0">
                <a:highlight>
                  <a:srgbClr val="FFFF00"/>
                </a:highlight>
              </a:rPr>
              <a:t>light</a:t>
            </a:r>
            <a:r>
              <a:rPr lang="en-AU" dirty="0"/>
              <a:t>). </a:t>
            </a:r>
            <a:r>
              <a:rPr lang="en-AU" b="1" u="sng" dirty="0"/>
              <a:t>ALL</a:t>
            </a:r>
            <a:r>
              <a:rPr lang="en-AU" dirty="0"/>
              <a:t> those in Christ’s kingdom are characterised by these Beatitude traits of righteousness.</a:t>
            </a:r>
          </a:p>
          <a:p>
            <a:pPr marL="0" indent="0">
              <a:buNone/>
            </a:pPr>
            <a:endParaRPr lang="en-US" dirty="0"/>
          </a:p>
        </p:txBody>
      </p:sp>
    </p:spTree>
    <p:extLst>
      <p:ext uri="{BB962C8B-B14F-4D97-AF65-F5344CB8AC3E}">
        <p14:creationId xmlns:p14="http://schemas.microsoft.com/office/powerpoint/2010/main" val="361104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Are Jesus’ Words Inconsistent?</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fontScale="92500" lnSpcReduction="10000"/>
          </a:bodyPr>
          <a:lstStyle/>
          <a:p>
            <a:pPr marL="0" indent="0">
              <a:buNone/>
            </a:pPr>
            <a:r>
              <a:rPr lang="en-AU" dirty="0"/>
              <a:t>Matt 5:16 </a:t>
            </a:r>
          </a:p>
          <a:p>
            <a:pPr marL="0" indent="0">
              <a:buNone/>
            </a:pPr>
            <a:r>
              <a:rPr lang="en-AU" dirty="0"/>
              <a:t>So let your light shine before others, that they may see your good deeds and give glory to your Father in heaven.</a:t>
            </a:r>
          </a:p>
          <a:p>
            <a:pPr marL="0" indent="0">
              <a:buNone/>
            </a:pPr>
            <a:endParaRPr lang="en-AU" dirty="0"/>
          </a:p>
          <a:p>
            <a:pPr marL="0" indent="0">
              <a:buNone/>
            </a:pPr>
            <a:r>
              <a:rPr lang="en-US" dirty="0"/>
              <a:t>Matt 6:1</a:t>
            </a:r>
          </a:p>
          <a:p>
            <a:pPr marL="0" indent="0">
              <a:buNone/>
            </a:pPr>
            <a:r>
              <a:rPr lang="en-GB" i="0" dirty="0">
                <a:solidFill>
                  <a:srgbClr val="000000"/>
                </a:solidFill>
                <a:effectLst/>
                <a:highlight>
                  <a:srgbClr val="FFFFFF"/>
                </a:highlight>
                <a:latin typeface="system-ui"/>
              </a:rPr>
              <a:t>Beware</a:t>
            </a:r>
            <a:r>
              <a:rPr lang="en-GB" b="0" i="0" dirty="0">
                <a:solidFill>
                  <a:srgbClr val="000000"/>
                </a:solidFill>
                <a:effectLst/>
                <a:highlight>
                  <a:srgbClr val="FFFFFF"/>
                </a:highlight>
                <a:latin typeface="system-ui"/>
              </a:rPr>
              <a:t> of practicing your righteousness before other people </a:t>
            </a:r>
            <a:r>
              <a:rPr lang="en-GB" b="0" i="0" dirty="0">
                <a:solidFill>
                  <a:srgbClr val="000000"/>
                </a:solidFill>
                <a:effectLst/>
                <a:latin typeface="system-ui"/>
              </a:rPr>
              <a:t>in order to be seen by them</a:t>
            </a:r>
          </a:p>
          <a:p>
            <a:pPr marL="0" indent="0">
              <a:buNone/>
            </a:pPr>
            <a:endParaRPr lang="en-GB" dirty="0">
              <a:solidFill>
                <a:srgbClr val="000000"/>
              </a:solidFill>
              <a:latin typeface="system-ui"/>
            </a:endParaRPr>
          </a:p>
          <a:p>
            <a:pPr marL="0" indent="0">
              <a:buNone/>
            </a:pPr>
            <a:r>
              <a:rPr lang="en-GB" dirty="0">
                <a:solidFill>
                  <a:srgbClr val="000000"/>
                </a:solidFill>
                <a:latin typeface="system-ui"/>
              </a:rPr>
              <a:t>All true Christians have a tendency to glorify God and to minimise self-glory. We are glad to shine to glorify God. Otherwise, we prefer to be hidden.</a:t>
            </a:r>
            <a:endParaRPr lang="en-US" dirty="0"/>
          </a:p>
        </p:txBody>
      </p:sp>
    </p:spTree>
    <p:extLst>
      <p:ext uri="{BB962C8B-B14F-4D97-AF65-F5344CB8AC3E}">
        <p14:creationId xmlns:p14="http://schemas.microsoft.com/office/powerpoint/2010/main" val="107605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Further Sermon on Mount Context</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a:bodyPr>
          <a:lstStyle/>
          <a:p>
            <a:pPr marL="0" indent="0">
              <a:buNone/>
            </a:pPr>
            <a:r>
              <a:rPr lang="en-AU" dirty="0"/>
              <a:t>Jesus affirms Old Testament law and clarifies with further commands showing how righteousness is lived out in relation to the law. He warns that our righteousness must exceed that of the Pharisees and Scribes if we are to enter his kingdom.</a:t>
            </a:r>
          </a:p>
        </p:txBody>
      </p:sp>
    </p:spTree>
    <p:extLst>
      <p:ext uri="{BB962C8B-B14F-4D97-AF65-F5344CB8AC3E}">
        <p14:creationId xmlns:p14="http://schemas.microsoft.com/office/powerpoint/2010/main" val="3097118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The Pharisees’ &amp; Scribes’ “Righteousness”</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fontScale="92500" lnSpcReduction="10000"/>
          </a:bodyPr>
          <a:lstStyle/>
          <a:p>
            <a:pPr marL="0" indent="0">
              <a:buNone/>
            </a:pPr>
            <a:r>
              <a:rPr lang="en-AU" dirty="0">
                <a:highlight>
                  <a:srgbClr val="00FFFF"/>
                </a:highlight>
              </a:rPr>
              <a:t>Were the Pharisees &amp; Scribes doing reasonably well at righteousness?</a:t>
            </a:r>
          </a:p>
          <a:p>
            <a:pPr marL="0" indent="0">
              <a:buNone/>
            </a:pPr>
            <a:r>
              <a:rPr lang="en-AU" dirty="0">
                <a:highlight>
                  <a:srgbClr val="00FFFF"/>
                </a:highlight>
              </a:rPr>
              <a:t>Is Jesus pointing to these teachers, saying “these guys are great, but you guy need to be even better”? Is the intention to make us think “Oh no! Jesus’ standard is impossible.”?</a:t>
            </a:r>
          </a:p>
          <a:p>
            <a:pPr marL="0" indent="0">
              <a:buNone/>
            </a:pPr>
            <a:r>
              <a:rPr lang="en-US" dirty="0"/>
              <a:t>Matt 3:7 “you brood of vipers”</a:t>
            </a:r>
          </a:p>
          <a:p>
            <a:pPr marL="0" indent="0">
              <a:buNone/>
            </a:pPr>
            <a:r>
              <a:rPr lang="en-US" dirty="0"/>
              <a:t>Matt 23 “child of hell”, “blind guides”, “have neglected the weightier matters of the law: justice &amp; mercy &amp; faithfulness”,  “clean outside, but inside full of greed &amp; self-indulgence”, “appear righteous to others, but within are full of hypocrisy &amp; </a:t>
            </a:r>
            <a:r>
              <a:rPr lang="en-US" i="1" dirty="0">
                <a:highlight>
                  <a:srgbClr val="FFFF00"/>
                </a:highlight>
              </a:rPr>
              <a:t>lawlessness</a:t>
            </a:r>
            <a:r>
              <a:rPr lang="en-US" dirty="0"/>
              <a:t>”, “brood of vipers”, “how will you escape hell?” </a:t>
            </a:r>
            <a:r>
              <a:rPr lang="en-US" b="1" u="sng" dirty="0"/>
              <a:t>WARNING!</a:t>
            </a:r>
          </a:p>
          <a:p>
            <a:pPr marL="0" indent="0">
              <a:buNone/>
            </a:pPr>
            <a:r>
              <a:rPr lang="en-US" dirty="0"/>
              <a:t>Matt 6</a:t>
            </a:r>
          </a:p>
        </p:txBody>
      </p:sp>
    </p:spTree>
    <p:extLst>
      <p:ext uri="{BB962C8B-B14F-4D97-AF65-F5344CB8AC3E}">
        <p14:creationId xmlns:p14="http://schemas.microsoft.com/office/powerpoint/2010/main" val="103011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highlight>
                  <a:srgbClr val="00FFFF"/>
                </a:highlight>
              </a:rPr>
              <a:t>What Were The Pharisees Doing Wrong?</a:t>
            </a:r>
            <a:endParaRPr lang="en-US" dirty="0">
              <a:highlight>
                <a:srgbClr val="00FFFF"/>
              </a:highlight>
            </a:endParaRPr>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fontScale="92500" lnSpcReduction="20000"/>
          </a:bodyPr>
          <a:lstStyle/>
          <a:p>
            <a:pPr marL="0" indent="0">
              <a:buNone/>
            </a:pPr>
            <a:r>
              <a:rPr lang="en-AU" dirty="0"/>
              <a:t>The Pharisees are giving (greed?), fasting (self-indulgence?) and praying! (Beatitude traits of righteousness, such as mercy/purity of heart?)</a:t>
            </a:r>
          </a:p>
          <a:p>
            <a:pPr marL="0" indent="0">
              <a:buNone/>
            </a:pPr>
            <a:r>
              <a:rPr lang="en-AU" dirty="0"/>
              <a:t>The problem is not primarily what they’re doing. The main problem is </a:t>
            </a:r>
            <a:r>
              <a:rPr lang="en-AU" b="1" i="1" u="sng" dirty="0"/>
              <a:t>why</a:t>
            </a:r>
            <a:r>
              <a:rPr lang="en-AU" dirty="0"/>
              <a:t> they are doing whatever they’re doing. Their hearts have the wrong </a:t>
            </a:r>
            <a:r>
              <a:rPr lang="en-AU" dirty="0">
                <a:highlight>
                  <a:srgbClr val="FFFF00"/>
                </a:highlight>
              </a:rPr>
              <a:t>desire</a:t>
            </a:r>
            <a:r>
              <a:rPr lang="en-AU" dirty="0"/>
              <a:t>. They are seeking the wrong reward.</a:t>
            </a:r>
          </a:p>
          <a:p>
            <a:pPr marL="0" indent="0">
              <a:buNone/>
            </a:pPr>
            <a:r>
              <a:rPr lang="en-AU" dirty="0"/>
              <a:t>Matt 6:24 “No one can serve two masters, for either he will hate the one and love the other, or he will be devoted to the one and despise the other. You cannot serve God and money.” (Luke 16:14 “The Pharisees, who were lovers of money…”)</a:t>
            </a:r>
          </a:p>
          <a:p>
            <a:pPr marL="0" indent="0">
              <a:buNone/>
            </a:pPr>
            <a:r>
              <a:rPr lang="en-AU" dirty="0"/>
              <a:t>John 5:44 “How can you </a:t>
            </a:r>
            <a:r>
              <a:rPr lang="en-AU" dirty="0">
                <a:highlight>
                  <a:srgbClr val="FFFF00"/>
                </a:highlight>
              </a:rPr>
              <a:t>believe</a:t>
            </a:r>
            <a:r>
              <a:rPr lang="en-AU" dirty="0"/>
              <a:t>, when you receive glory from one another and do not </a:t>
            </a:r>
            <a:r>
              <a:rPr lang="en-AU" dirty="0">
                <a:highlight>
                  <a:srgbClr val="FFFF00"/>
                </a:highlight>
              </a:rPr>
              <a:t>seek</a:t>
            </a:r>
            <a:r>
              <a:rPr lang="en-AU" dirty="0"/>
              <a:t> the glory that comes from the only God?”</a:t>
            </a:r>
          </a:p>
          <a:p>
            <a:pPr marL="0" indent="0">
              <a:buNone/>
            </a:pPr>
            <a:r>
              <a:rPr lang="en-AU" dirty="0"/>
              <a:t>“Righteousness” for human approval isn’t righteousness; it’s deadly hypocrisy.</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1535468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highlight>
                  <a:srgbClr val="00FFFF"/>
                </a:highlight>
              </a:rPr>
              <a:t>Were The Pharisees Loving God/Others?</a:t>
            </a:r>
            <a:endParaRPr lang="en-US" dirty="0">
              <a:highlight>
                <a:srgbClr val="00FFFF"/>
              </a:highlight>
            </a:endParaRPr>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lnSpcReduction="10000"/>
          </a:bodyPr>
          <a:lstStyle/>
          <a:p>
            <a:pPr marL="0" indent="0">
              <a:buNone/>
            </a:pPr>
            <a:r>
              <a:rPr lang="en-AU" dirty="0"/>
              <a:t>Love is a verb?</a:t>
            </a:r>
          </a:p>
          <a:p>
            <a:pPr marL="0" indent="0">
              <a:buNone/>
            </a:pPr>
            <a:endParaRPr lang="en-AU" dirty="0"/>
          </a:p>
          <a:p>
            <a:pPr marL="0" indent="0">
              <a:buNone/>
            </a:pPr>
            <a:r>
              <a:rPr lang="en-AU" dirty="0"/>
              <a:t>Beware of thinking that love is </a:t>
            </a:r>
            <a:r>
              <a:rPr lang="en-AU" i="1" dirty="0"/>
              <a:t>primarily</a:t>
            </a:r>
            <a:r>
              <a:rPr lang="en-AU" dirty="0"/>
              <a:t> about actions.</a:t>
            </a:r>
          </a:p>
          <a:p>
            <a:pPr marL="0" indent="0">
              <a:buNone/>
            </a:pPr>
            <a:endParaRPr lang="en-AU" dirty="0"/>
          </a:p>
          <a:p>
            <a:pPr marL="0" indent="0">
              <a:buNone/>
            </a:pPr>
            <a:r>
              <a:rPr lang="en-AU" dirty="0"/>
              <a:t>Love is a fruit of the Spirit and is a matter of the heart.</a:t>
            </a:r>
          </a:p>
          <a:p>
            <a:pPr marL="0" indent="0">
              <a:buNone/>
            </a:pPr>
            <a:endParaRPr lang="en-AU" dirty="0"/>
          </a:p>
          <a:p>
            <a:pPr marL="0" indent="0">
              <a:buNone/>
            </a:pPr>
            <a:r>
              <a:rPr lang="en-AU" dirty="0"/>
              <a:t>Some acts of service are loving. Others are not.</a:t>
            </a:r>
          </a:p>
          <a:p>
            <a:pPr marL="0" indent="0">
              <a:buNone/>
            </a:pPr>
            <a:endParaRPr lang="en-AU" dirty="0"/>
          </a:p>
          <a:p>
            <a:pPr marL="0" indent="0">
              <a:buNone/>
            </a:pPr>
            <a:r>
              <a:rPr lang="en-AU" dirty="0"/>
              <a:t>Christian love never seeks its own glory.</a:t>
            </a:r>
          </a:p>
        </p:txBody>
      </p:sp>
    </p:spTree>
    <p:extLst>
      <p:ext uri="{BB962C8B-B14F-4D97-AF65-F5344CB8AC3E}">
        <p14:creationId xmlns:p14="http://schemas.microsoft.com/office/powerpoint/2010/main" val="2399399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B7062-CD19-A27C-36BC-C9B46687E0BE}"/>
              </a:ext>
            </a:extLst>
          </p:cNvPr>
          <p:cNvSpPr>
            <a:spLocks noGrp="1"/>
          </p:cNvSpPr>
          <p:nvPr>
            <p:ph type="title"/>
          </p:nvPr>
        </p:nvSpPr>
        <p:spPr/>
        <p:txBody>
          <a:bodyPr/>
          <a:lstStyle/>
          <a:p>
            <a:r>
              <a:rPr lang="en-AU" dirty="0"/>
              <a:t>Believing (Faith) &amp; Reward</a:t>
            </a:r>
            <a:endParaRPr lang="en-US" dirty="0"/>
          </a:p>
        </p:txBody>
      </p:sp>
      <p:sp>
        <p:nvSpPr>
          <p:cNvPr id="3" name="Content Placeholder 2">
            <a:extLst>
              <a:ext uri="{FF2B5EF4-FFF2-40B4-BE49-F238E27FC236}">
                <a16:creationId xmlns:a16="http://schemas.microsoft.com/office/drawing/2014/main" id="{E68F70EB-1DD3-9E41-BCE7-F7A3E91288CE}"/>
              </a:ext>
            </a:extLst>
          </p:cNvPr>
          <p:cNvSpPr>
            <a:spLocks noGrp="1"/>
          </p:cNvSpPr>
          <p:nvPr>
            <p:ph idx="1"/>
          </p:nvPr>
        </p:nvSpPr>
        <p:spPr/>
        <p:txBody>
          <a:bodyPr>
            <a:normAutofit lnSpcReduction="10000"/>
          </a:bodyPr>
          <a:lstStyle/>
          <a:p>
            <a:pPr marL="0" indent="0">
              <a:buNone/>
            </a:pPr>
            <a:r>
              <a:rPr lang="en-AU" dirty="0">
                <a:highlight>
                  <a:srgbClr val="00FFFF"/>
                </a:highlight>
              </a:rPr>
              <a:t>What does belief have to do with desire and reward?</a:t>
            </a:r>
          </a:p>
          <a:p>
            <a:pPr marL="0" indent="0">
              <a:buNone/>
            </a:pPr>
            <a:r>
              <a:rPr lang="en-AU" dirty="0"/>
              <a:t>Faith = Belief, Belief = Showing Faith “faithing”</a:t>
            </a:r>
          </a:p>
          <a:p>
            <a:pPr marL="0" indent="0">
              <a:buNone/>
            </a:pPr>
            <a:r>
              <a:rPr lang="en-AU" dirty="0"/>
              <a:t>Heb 11:1 “faith is the assurance of things </a:t>
            </a:r>
            <a:r>
              <a:rPr lang="en-AU" i="1" dirty="0"/>
              <a:t>hoped for</a:t>
            </a:r>
            <a:r>
              <a:rPr lang="en-AU" dirty="0"/>
              <a:t>”</a:t>
            </a:r>
          </a:p>
          <a:p>
            <a:pPr marL="0" indent="0">
              <a:buNone/>
            </a:pPr>
            <a:r>
              <a:rPr lang="en-AU" dirty="0"/>
              <a:t>Heb 11:6 “without faith it is impossible to please [God], for whoever would draw near to God must believe that … he rewards those who seek him”</a:t>
            </a:r>
          </a:p>
          <a:p>
            <a:pPr marL="0" indent="0">
              <a:buNone/>
            </a:pPr>
            <a:r>
              <a:rPr lang="en-AU" dirty="0"/>
              <a:t>Heb 11:25f Moses chose “to be mistreated with the people of God rather than to enjoy the fleeting pleasures of sin. He considered the reproach of Christ greater wealth than the treasures of Egypt, for </a:t>
            </a:r>
            <a:r>
              <a:rPr lang="en-AU" b="1" u="sng" dirty="0"/>
              <a:t>he was looking to the reward</a:t>
            </a:r>
            <a:r>
              <a:rPr lang="en-AU" dirty="0"/>
              <a:t>.”</a:t>
            </a:r>
          </a:p>
          <a:p>
            <a:pPr marL="0" indent="0">
              <a:buNone/>
            </a:pPr>
            <a:endParaRPr lang="en-AU" dirty="0"/>
          </a:p>
          <a:p>
            <a:pPr marL="0" indent="0">
              <a:buNone/>
            </a:pPr>
            <a:endParaRPr lang="en-AU" dirty="0"/>
          </a:p>
        </p:txBody>
      </p:sp>
    </p:spTree>
    <p:extLst>
      <p:ext uri="{BB962C8B-B14F-4D97-AF65-F5344CB8AC3E}">
        <p14:creationId xmlns:p14="http://schemas.microsoft.com/office/powerpoint/2010/main" val="30955526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16087</TotalTime>
  <Words>1211</Words>
  <Application>Microsoft Office PowerPoint</Application>
  <PresentationFormat>Widescreen</PresentationFormat>
  <Paragraphs>82</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Aptos Display</vt:lpstr>
      <vt:lpstr>Arial</vt:lpstr>
      <vt:lpstr>system-ui</vt:lpstr>
      <vt:lpstr>Office Theme</vt:lpstr>
      <vt:lpstr>Looking &amp; Finding Satisfaction in Jesus Christ </vt:lpstr>
      <vt:lpstr>Our Intended Audience in Righteous Acts</vt:lpstr>
      <vt:lpstr>Sermon on the Mount (the Context)</vt:lpstr>
      <vt:lpstr>Are Jesus’ Words Inconsistent?</vt:lpstr>
      <vt:lpstr>Further Sermon on Mount Context</vt:lpstr>
      <vt:lpstr>The Pharisees’ &amp; Scribes’ “Righteousness”</vt:lpstr>
      <vt:lpstr>What Were The Pharisees Doing Wrong?</vt:lpstr>
      <vt:lpstr>Were The Pharisees Loving God/Others?</vt:lpstr>
      <vt:lpstr>Believing (Faith) &amp; Reward</vt:lpstr>
      <vt:lpstr>Should Christians Seek Reward?</vt:lpstr>
      <vt:lpstr>What Reward in Prayer, Giving &amp; Fasting?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Tim Rushbrook</dc:creator>
  <cp:lastModifiedBy>Sue Roberts</cp:lastModifiedBy>
  <cp:revision>3</cp:revision>
  <dcterms:created xsi:type="dcterms:W3CDTF">2024-05-25T22:55:54Z</dcterms:created>
  <dcterms:modified xsi:type="dcterms:W3CDTF">2024-06-11T07:40:29Z</dcterms:modified>
</cp:coreProperties>
</file>