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65" r:id="rId3"/>
    <p:sldId id="257" r:id="rId4"/>
    <p:sldId id="258" r:id="rId5"/>
    <p:sldId id="259" r:id="rId6"/>
    <p:sldId id="260" r:id="rId7"/>
    <p:sldId id="261" r:id="rId8"/>
    <p:sldId id="262" r:id="rId9"/>
    <p:sldId id="263" r:id="rId10"/>
    <p:sldId id="26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8892" autoAdjust="0"/>
    <p:restoredTop sz="71044"/>
  </p:normalViewPr>
  <p:slideViewPr>
    <p:cSldViewPr snapToGrid="0">
      <p:cViewPr varScale="1">
        <p:scale>
          <a:sx n="88" d="100"/>
          <a:sy n="88" d="100"/>
        </p:scale>
        <p:origin x="672" y="84"/>
      </p:cViewPr>
      <p:guideLst/>
    </p:cSldViewPr>
  </p:slideViewPr>
  <p:notesTextViewPr>
    <p:cViewPr>
      <p:scale>
        <a:sx n="1" d="1"/>
        <a:sy n="1" d="1"/>
      </p:scale>
      <p:origin x="0" y="0"/>
    </p:cViewPr>
  </p:notesTextViewPr>
  <p:notesViewPr>
    <p:cSldViewPr snapToGrid="0">
      <p:cViewPr>
        <p:scale>
          <a:sx n="118" d="100"/>
          <a:sy n="118" d="100"/>
        </p:scale>
        <p:origin x="3168" y="-13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3CCD3E-2315-FA42-8622-6FCD79B06673}" type="datetimeFigureOut">
              <a:rPr lang="en-US" smtClean="0"/>
              <a:t>5/27/2024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0A31DD-228C-6146-9F8B-CBFE1FBFA474}" type="slidenum">
              <a:rPr lang="en-US" smtClean="0"/>
              <a:t>‹#›</a:t>
            </a:fld>
            <a:endParaRPr lang="en-US"/>
          </a:p>
        </p:txBody>
      </p:sp>
    </p:spTree>
    <p:extLst>
      <p:ext uri="{BB962C8B-B14F-4D97-AF65-F5344CB8AC3E}">
        <p14:creationId xmlns:p14="http://schemas.microsoft.com/office/powerpoint/2010/main" val="4216788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70481" y="4400550"/>
            <a:ext cx="6493789" cy="3600450"/>
          </a:xfrm>
        </p:spPr>
        <p:txBody>
          <a:bodyPr/>
          <a:lstStyle/>
          <a:p>
            <a:pPr marL="171450" indent="-171450">
              <a:buFont typeface="Arial" panose="020B0604020202020204" pitchFamily="34" charset="0"/>
              <a:buChar char="•"/>
            </a:pPr>
            <a:r>
              <a:rPr lang="en-US" dirty="0"/>
              <a:t>Good morning everyone. I trust you have all had a good week</a:t>
            </a:r>
          </a:p>
          <a:p>
            <a:pPr marL="171450" indent="-171450">
              <a:buFont typeface="Arial" panose="020B0604020202020204" pitchFamily="34" charset="0"/>
              <a:buChar char="•"/>
            </a:pPr>
            <a:r>
              <a:rPr lang="en-US" dirty="0"/>
              <a:t>Well, this morning we continue in our series on the Sermon on the Mount</a:t>
            </a:r>
          </a:p>
          <a:p>
            <a:pPr marL="171450" indent="-171450">
              <a:buFont typeface="Arial" panose="020B0604020202020204" pitchFamily="34" charset="0"/>
              <a:buChar char="•"/>
            </a:pPr>
            <a:r>
              <a:rPr lang="en-US" dirty="0"/>
              <a:t>Last week Greg preached on the law of murder</a:t>
            </a:r>
          </a:p>
          <a:p>
            <a:pPr marL="171450" indent="-171450">
              <a:buFont typeface="Arial" panose="020B0604020202020204" pitchFamily="34" charset="0"/>
              <a:buChar char="•"/>
            </a:pPr>
            <a:r>
              <a:rPr lang="en-US" dirty="0"/>
              <a:t>And today I have the great privilege of speaking to you about what Jesus had to say in regards to committing adultery</a:t>
            </a:r>
          </a:p>
          <a:p>
            <a:pPr marL="171450" indent="-171450">
              <a:buFont typeface="Arial" panose="020B0604020202020204" pitchFamily="34" charset="0"/>
              <a:buChar char="•"/>
            </a:pPr>
            <a:r>
              <a:rPr lang="en-US" dirty="0"/>
              <a:t>Jesus word’s that were written 2000 years ago, are words that we need now more than ever</a:t>
            </a:r>
          </a:p>
          <a:p>
            <a:pPr marL="171450" indent="-171450">
              <a:buFont typeface="Arial" panose="020B0604020202020204" pitchFamily="34" charset="0"/>
              <a:buChar char="•"/>
            </a:pPr>
            <a:r>
              <a:rPr lang="en-US" dirty="0"/>
              <a:t>In a world where we treat sex and lust as normal, as meaningless, as harmless</a:t>
            </a:r>
          </a:p>
          <a:p>
            <a:pPr marL="171450" indent="-171450">
              <a:buFont typeface="Arial" panose="020B0604020202020204" pitchFamily="34" charset="0"/>
              <a:buChar char="•"/>
            </a:pPr>
            <a:r>
              <a:rPr lang="en-US" dirty="0"/>
              <a:t>We need to be reminded of the sacredness and the gift that has been given to us by God</a:t>
            </a:r>
          </a:p>
          <a:p>
            <a:pPr marL="171450" indent="-171450">
              <a:buFont typeface="Arial" panose="020B0604020202020204" pitchFamily="34" charset="0"/>
              <a:buChar char="•"/>
            </a:pPr>
            <a:r>
              <a:rPr lang="en-US" dirty="0"/>
              <a:t>We need to be reminded of the seriousness of sin</a:t>
            </a:r>
          </a:p>
          <a:p>
            <a:pPr marL="171450" indent="-171450">
              <a:buFont typeface="Arial" panose="020B0604020202020204" pitchFamily="34" charset="0"/>
              <a:buChar char="•"/>
            </a:pPr>
            <a:r>
              <a:rPr lang="en-US" dirty="0"/>
              <a:t>Even in the church, we have forgotten about the call to holiness and purity in our lives</a:t>
            </a:r>
          </a:p>
          <a:p>
            <a:pPr marL="171450" indent="-171450">
              <a:buFont typeface="Arial" panose="020B0604020202020204" pitchFamily="34" charset="0"/>
              <a:buChar char="•"/>
            </a:pPr>
            <a:r>
              <a:rPr lang="en-US" dirty="0"/>
              <a:t>Jesus isn’t trying to ruin all the fun, and suck all the enjoyment out of life, he has come to give life, and life to the fullest</a:t>
            </a:r>
          </a:p>
          <a:p>
            <a:pPr marL="171450" indent="-171450">
              <a:buFont typeface="Arial" panose="020B0604020202020204" pitchFamily="34" charset="0"/>
              <a:buChar char="•"/>
            </a:pPr>
            <a:r>
              <a:rPr lang="en-US" dirty="0"/>
              <a:t>Let me share with you a story of what I mean</a:t>
            </a:r>
          </a:p>
        </p:txBody>
      </p:sp>
      <p:sp>
        <p:nvSpPr>
          <p:cNvPr id="4" name="Slide Number Placeholder 3"/>
          <p:cNvSpPr>
            <a:spLocks noGrp="1"/>
          </p:cNvSpPr>
          <p:nvPr>
            <p:ph type="sldNum" sz="quarter" idx="5"/>
          </p:nvPr>
        </p:nvSpPr>
        <p:spPr/>
        <p:txBody>
          <a:bodyPr/>
          <a:lstStyle/>
          <a:p>
            <a:fld id="{230A31DD-228C-6146-9F8B-CBFE1FBFA474}" type="slidenum">
              <a:rPr lang="en-US" smtClean="0"/>
              <a:t>1</a:t>
            </a:fld>
            <a:endParaRPr lang="en-US"/>
          </a:p>
        </p:txBody>
      </p:sp>
    </p:spTree>
    <p:extLst>
      <p:ext uri="{BB962C8B-B14F-4D97-AF65-F5344CB8AC3E}">
        <p14:creationId xmlns:p14="http://schemas.microsoft.com/office/powerpoint/2010/main" val="2625218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 me close with this quote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1" i="0" u="none" strike="noStrike" dirty="0">
                <a:solidFill>
                  <a:srgbClr val="181818"/>
                </a:solidFill>
                <a:effectLst/>
                <a:highlight>
                  <a:srgbClr val="00FF00"/>
                </a:highlight>
                <a:latin typeface="Calibri" panose="020F0502020204030204" pitchFamily="34" charset="0"/>
                <a:cs typeface="Calibri" panose="020F0502020204030204" pitchFamily="34" charset="0"/>
              </a:rPr>
              <a:t>“One drop of the sweetness of heaven is enough to take away all the sourness and bitterness of all the afflictions of the world” Jeremiah Burroughs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1" dirty="0">
                <a:solidFill>
                  <a:srgbClr val="181818"/>
                </a:solidFill>
                <a:latin typeface="Calibri" panose="020F0502020204030204" pitchFamily="34" charset="0"/>
                <a:cs typeface="Calibri" panose="020F0502020204030204" pitchFamily="34" charset="0"/>
              </a:rPr>
              <a:t>One drop of Jesus Christ, the living water is enough</a:t>
            </a:r>
            <a:endParaRPr lang="en-AU" sz="1200" b="1" i="0" u="none" strike="noStrike" dirty="0">
              <a:solidFill>
                <a:srgbClr val="181818"/>
              </a:solidFill>
              <a:effectLst/>
              <a:latin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dirty="0">
                <a:solidFill>
                  <a:srgbClr val="181818"/>
                </a:solidFill>
                <a:effectLst/>
                <a:latin typeface="Calibri" panose="020F0502020204030204" pitchFamily="34" charset="0"/>
                <a:cs typeface="Calibri" panose="020F0502020204030204" pitchFamily="34" charset="0"/>
              </a:rPr>
              <a:t>Jesus Christ is enough to satisfy both now and forever. Come to him and you will never thirst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dirty="0">
                <a:solidFill>
                  <a:srgbClr val="181818"/>
                </a:solidFill>
                <a:effectLst/>
                <a:latin typeface="Calibri" panose="020F0502020204030204" pitchFamily="34" charset="0"/>
                <a:cs typeface="Calibri" panose="020F0502020204030204" pitchFamily="34" charset="0"/>
              </a:rPr>
              <a:t>It is only in Christ that you will find true satisfaction, that you will find true contentment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dirty="0">
                <a:solidFill>
                  <a:srgbClr val="181818"/>
                </a:solidFill>
                <a:effectLst/>
                <a:latin typeface="Calibri" panose="020F0502020204030204" pitchFamily="34" charset="0"/>
                <a:cs typeface="Calibri" panose="020F0502020204030204" pitchFamily="34" charset="0"/>
              </a:rPr>
              <a:t>My constant prayer for myself is that God would constantly remind me of my weakness, that I would constantly be reliant on His grace and His power, and that God would always humble me and help me see in my heart, that apart from Christ I have nothing, and I am nothing.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dirty="0">
                <a:solidFill>
                  <a:srgbClr val="181818"/>
                </a:solidFill>
                <a:effectLst/>
                <a:latin typeface="Calibri" panose="020F0502020204030204" pitchFamily="34" charset="0"/>
                <a:cs typeface="Calibri" panose="020F0502020204030204" pitchFamily="34" charset="0"/>
              </a:rPr>
              <a:t>Because Christ is my all in all, and only in him do I find all that I need</a:t>
            </a:r>
          </a:p>
          <a:p>
            <a:pPr marR="0" lvl="0" algn="l" defTabSz="914400" rtl="0" eaLnBrk="1" fontAlgn="auto" latinLnBrk="0" hangingPunct="1">
              <a:lnSpc>
                <a:spcPct val="100000"/>
              </a:lnSpc>
              <a:spcBef>
                <a:spcPts val="0"/>
              </a:spcBef>
              <a:spcAft>
                <a:spcPts val="0"/>
              </a:spcAft>
              <a:buClrTx/>
              <a:buSzTx/>
              <a:tabLst/>
              <a:defRPr/>
            </a:pPr>
            <a:endParaRPr lang="en-US" sz="1200" b="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230A31DD-228C-6146-9F8B-CBFE1FBFA474}" type="slidenum">
              <a:rPr lang="en-US" smtClean="0"/>
              <a:t>10</a:t>
            </a:fld>
            <a:endParaRPr lang="en-US"/>
          </a:p>
        </p:txBody>
      </p:sp>
    </p:spTree>
    <p:extLst>
      <p:ext uri="{BB962C8B-B14F-4D97-AF65-F5344CB8AC3E}">
        <p14:creationId xmlns:p14="http://schemas.microsoft.com/office/powerpoint/2010/main" val="1506369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4983" y="4400550"/>
            <a:ext cx="6555783" cy="3600450"/>
          </a:xfrm>
        </p:spPr>
        <p:txBody>
          <a:bodyPr/>
          <a:lstStyle/>
          <a:p>
            <a:pPr marL="171450" indent="-171450" algn="l">
              <a:buFont typeface="Arial" panose="020B0604020202020204" pitchFamily="34" charset="0"/>
              <a:buChar char="•"/>
            </a:pPr>
            <a:r>
              <a:rPr lang="en-AU" b="0" i="0" u="none" strike="noStrike" dirty="0">
                <a:solidFill>
                  <a:srgbClr val="000000"/>
                </a:solidFill>
                <a:effectLst/>
                <a:latin typeface="Calibri" panose="020F0502020204030204" pitchFamily="34" charset="0"/>
                <a:cs typeface="Calibri" panose="020F0502020204030204" pitchFamily="34" charset="0"/>
              </a:rPr>
              <a:t>D.L Moody once shared this story:</a:t>
            </a:r>
          </a:p>
          <a:p>
            <a:pPr marL="171450" indent="-171450" algn="l">
              <a:buFont typeface="Arial" panose="020B0604020202020204" pitchFamily="34" charset="0"/>
              <a:buChar char="•"/>
            </a:pPr>
            <a:r>
              <a:rPr lang="en-AU" b="0" i="0" u="none" strike="noStrike" dirty="0">
                <a:solidFill>
                  <a:srgbClr val="000000"/>
                </a:solidFill>
                <a:effectLst/>
                <a:latin typeface="Calibri" panose="020F0502020204030204" pitchFamily="34" charset="0"/>
                <a:cs typeface="Calibri" panose="020F0502020204030204" pitchFamily="34" charset="0"/>
              </a:rPr>
              <a:t>My wife told me one day that she had just come from a friend's house where one of the children, a little boy, had been cutting something with a knife, and it had slipped upward and put out his eye, and his mother was afraid of him losing the other eye. </a:t>
            </a:r>
          </a:p>
          <a:p>
            <a:pPr marL="171450" indent="-171450" algn="l">
              <a:buFont typeface="Arial" panose="020B0604020202020204" pitchFamily="34" charset="0"/>
              <a:buChar char="•"/>
            </a:pPr>
            <a:r>
              <a:rPr lang="en-AU" b="0" i="0" u="none" strike="noStrike" dirty="0">
                <a:solidFill>
                  <a:srgbClr val="000000"/>
                </a:solidFill>
                <a:effectLst/>
                <a:latin typeface="Calibri" panose="020F0502020204030204" pitchFamily="34" charset="0"/>
                <a:cs typeface="Calibri" panose="020F0502020204030204" pitchFamily="34" charset="0"/>
              </a:rPr>
              <a:t>Of course, after that my wife was careful that our little boy, two years old, shouldn't get the scissors, or anything by which he could harm himself. But prohibit a child from having any particular thing, and he's sure to have it</a:t>
            </a:r>
          </a:p>
          <a:p>
            <a:pPr marL="171450" indent="-171450" algn="l">
              <a:buFont typeface="Arial" panose="020B0604020202020204" pitchFamily="34" charset="0"/>
              <a:buChar char="•"/>
            </a:pPr>
            <a:r>
              <a:rPr lang="en-AU" b="0" i="0" u="none" strike="noStrike" dirty="0">
                <a:solidFill>
                  <a:srgbClr val="000000"/>
                </a:solidFill>
                <a:effectLst/>
                <a:latin typeface="Calibri" panose="020F0502020204030204" pitchFamily="34" charset="0"/>
                <a:cs typeface="Calibri" panose="020F0502020204030204" pitchFamily="34" charset="0"/>
              </a:rPr>
              <a:t>So one day our little fellow got hold of the scissors. His sister seeing what he had, and knowing the law, tried to take the scissors from him, but the more she tried the more he clung to them. </a:t>
            </a:r>
          </a:p>
          <a:p>
            <a:pPr marL="171450" indent="-171450" algn="l">
              <a:buFont typeface="Arial" panose="020B0604020202020204" pitchFamily="34" charset="0"/>
              <a:buChar char="•"/>
            </a:pPr>
            <a:r>
              <a:rPr lang="en-AU" b="0" i="0" u="none" strike="noStrike" dirty="0">
                <a:solidFill>
                  <a:srgbClr val="000000"/>
                </a:solidFill>
                <a:effectLst/>
                <a:latin typeface="Calibri" panose="020F0502020204030204" pitchFamily="34" charset="0"/>
                <a:cs typeface="Calibri" panose="020F0502020204030204" pitchFamily="34" charset="0"/>
              </a:rPr>
              <a:t>All at once she remembered that he liked oranges, and that there was one in the next room. Away she went and back she came: "Willie, would you like an orange?" </a:t>
            </a:r>
          </a:p>
          <a:p>
            <a:pPr marL="171450" indent="-171450" algn="l">
              <a:buFont typeface="Arial" panose="020B0604020202020204" pitchFamily="34" charset="0"/>
              <a:buChar char="•"/>
            </a:pPr>
            <a:r>
              <a:rPr lang="en-AU" b="0" i="0" u="none" strike="noStrike" dirty="0">
                <a:solidFill>
                  <a:srgbClr val="000000"/>
                </a:solidFill>
                <a:effectLst/>
                <a:latin typeface="Calibri" panose="020F0502020204030204" pitchFamily="34" charset="0"/>
                <a:cs typeface="Calibri" panose="020F0502020204030204" pitchFamily="34" charset="0"/>
              </a:rPr>
              <a:t>The scissors were dropped, and he clutched the orange.</a:t>
            </a:r>
          </a:p>
          <a:p>
            <a:pPr marL="171450" indent="-171450" algn="l">
              <a:buFont typeface="Arial" panose="020B0604020202020204" pitchFamily="34" charset="0"/>
              <a:buChar char="•"/>
            </a:pPr>
            <a:r>
              <a:rPr lang="en-AU" b="1" i="0" u="none" strike="noStrike" dirty="0">
                <a:solidFill>
                  <a:srgbClr val="000000"/>
                </a:solidFill>
                <a:effectLst/>
                <a:latin typeface="Calibri" panose="020F0502020204030204" pitchFamily="34" charset="0"/>
                <a:cs typeface="Calibri" panose="020F0502020204030204" pitchFamily="34" charset="0"/>
              </a:rPr>
              <a:t>I think that’s exactly what Jesus is saying in today’s passage. Jesus is saying your desire is for the wrong thing. Going after the desires of your heart will only harm you and one day kill you, but if you will look to Jesus Christ, the fount of living water, the only one who can satisfy, only then will you find true contentment</a:t>
            </a:r>
          </a:p>
          <a:p>
            <a:pPr marL="171450" indent="-171450" algn="l">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230A31DD-228C-6146-9F8B-CBFE1FBFA474}" type="slidenum">
              <a:rPr lang="en-US" smtClean="0"/>
              <a:t>2</a:t>
            </a:fld>
            <a:endParaRPr lang="en-US"/>
          </a:p>
        </p:txBody>
      </p:sp>
    </p:spTree>
    <p:extLst>
      <p:ext uri="{BB962C8B-B14F-4D97-AF65-F5344CB8AC3E}">
        <p14:creationId xmlns:p14="http://schemas.microsoft.com/office/powerpoint/2010/main" val="4034268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14313"/>
            <a:ext cx="5486400" cy="3086100"/>
          </a:xfrm>
        </p:spPr>
      </p:sp>
      <p:sp>
        <p:nvSpPr>
          <p:cNvPr id="3" name="Notes Placeholder 2"/>
          <p:cNvSpPr>
            <a:spLocks noGrp="1"/>
          </p:cNvSpPr>
          <p:nvPr>
            <p:ph type="body" idx="1"/>
          </p:nvPr>
        </p:nvSpPr>
        <p:spPr>
          <a:xfrm>
            <a:off x="166607" y="3418345"/>
            <a:ext cx="6524786" cy="5627684"/>
          </a:xfrm>
        </p:spPr>
        <p:txBody>
          <a:bodyPr/>
          <a:lstStyle/>
          <a:p>
            <a:pPr marL="171450" indent="-171450">
              <a:buFont typeface="Arial" panose="020B0604020202020204" pitchFamily="34" charset="0"/>
              <a:buChar char="•"/>
            </a:pPr>
            <a:r>
              <a:rPr lang="en-US" dirty="0">
                <a:highlight>
                  <a:srgbClr val="00FFFF"/>
                </a:highlight>
              </a:rPr>
              <a:t>I thought that it might be helpful to give an overview of marriage as God intended it to be</a:t>
            </a:r>
          </a:p>
          <a:p>
            <a:pPr marL="171450" indent="-171450">
              <a:buFont typeface="Arial" panose="020B0604020202020204" pitchFamily="34" charset="0"/>
              <a:buChar char="•"/>
            </a:pPr>
            <a:r>
              <a:rPr lang="en-US" dirty="0">
                <a:highlight>
                  <a:srgbClr val="FFFF00"/>
                </a:highlight>
              </a:rPr>
              <a:t>Exclusive loyalty = your own father, mother, children, friends, take second place</a:t>
            </a:r>
            <a:br>
              <a:rPr lang="en-US" dirty="0"/>
            </a:br>
            <a:r>
              <a:rPr lang="en-US" dirty="0"/>
              <a:t>- Genesis 2:24 says this, “Therefore a man shall leave his father and his mother and hold fast to his wife”</a:t>
            </a:r>
            <a:br>
              <a:rPr lang="en-US" dirty="0"/>
            </a:br>
            <a:r>
              <a:rPr lang="en-US" dirty="0"/>
              <a:t>- The only relationship more important than the one with your spouse, is your relationship with Christ</a:t>
            </a:r>
            <a:br>
              <a:rPr lang="en-US" dirty="0"/>
            </a:br>
            <a:r>
              <a:rPr lang="en-US" dirty="0"/>
              <a:t>- Now some may be thinking, well what about kids, shouldn’t they take priority, or at least be equal in priority, but the biblical answer is no. </a:t>
            </a:r>
            <a:br>
              <a:rPr lang="en-US" dirty="0"/>
            </a:br>
            <a:r>
              <a:rPr lang="en-US" dirty="0"/>
              <a:t>- Now you might say, “Won’t kids feel like they are being deprived of love, of attention, of being nourished in order that they might flourish, won’t they resent me later on in life”</a:t>
            </a:r>
            <a:br>
              <a:rPr lang="en-US" dirty="0"/>
            </a:br>
            <a:r>
              <a:rPr lang="en-US" dirty="0"/>
              <a:t>-</a:t>
            </a:r>
            <a:r>
              <a:rPr lang="en-US" dirty="0">
                <a:highlight>
                  <a:srgbClr val="00FFFF"/>
                </a:highlight>
              </a:rPr>
              <a:t> As you love God, you are then able to truly love your spouse, which in turn will enable you as parents to love your kids properly and set the example for them</a:t>
            </a:r>
            <a:br>
              <a:rPr lang="en-US" dirty="0"/>
            </a:br>
            <a:r>
              <a:rPr lang="en-US" dirty="0"/>
              <a:t>- To the men, our boys need good, strong, biblical role models of what it looks like to love their wives and families as Christ loves the church</a:t>
            </a:r>
            <a:br>
              <a:rPr lang="en-US" dirty="0"/>
            </a:br>
            <a:r>
              <a:rPr lang="en-US" dirty="0"/>
              <a:t>- To lead their wives and families, to provide for them, to teach them about what God says in His written Word and be willing to lay down our lives for them. </a:t>
            </a:r>
            <a:br>
              <a:rPr lang="en-US" dirty="0"/>
            </a:br>
            <a:r>
              <a:rPr lang="en-US" dirty="0"/>
              <a:t>- So that when they grow up, they too know what it means to a biblical man</a:t>
            </a:r>
            <a:br>
              <a:rPr lang="en-US" dirty="0"/>
            </a:br>
            <a:r>
              <a:rPr lang="en-US" dirty="0"/>
              <a:t>- And to the women, our daughters need biblical role models of what it means to be a biblical lady, a wife who joyfully submits to her husband. </a:t>
            </a:r>
            <a:br>
              <a:rPr lang="en-US" dirty="0"/>
            </a:br>
            <a:r>
              <a:rPr lang="en-US" dirty="0">
                <a:highlight>
                  <a:srgbClr val="00FFFF"/>
                </a:highlight>
              </a:rPr>
              <a:t>- They need a biblical role model of what it means to be a women who is steeped in the Word of God</a:t>
            </a:r>
            <a:br>
              <a:rPr lang="en-US" dirty="0"/>
            </a:br>
            <a:r>
              <a:rPr lang="en-US" dirty="0"/>
              <a:t>- What it means to be a mother who gladly spends time with her kids in spite of how tired she may be, who will teach her children the great truths of the Word of God. </a:t>
            </a:r>
            <a:br>
              <a:rPr lang="en-US" dirty="0"/>
            </a:br>
            <a:r>
              <a:rPr lang="en-US" dirty="0"/>
              <a:t>- Men and women ought to show their kids what it means to be men and women of God, to be people who love the Word of God and love to spend time praying with God, and when we sin, showing them what it means to repent</a:t>
            </a:r>
            <a:br>
              <a:rPr lang="en-US" dirty="0"/>
            </a:br>
            <a:r>
              <a:rPr lang="en-US" dirty="0"/>
              <a:t>- All the while pointing them back to God, demonstrating that the way in which the husband and wife love each other is only possible by the grace of God </a:t>
            </a:r>
            <a:br>
              <a:rPr lang="en-US" dirty="0"/>
            </a:br>
            <a:r>
              <a:rPr lang="en-US" dirty="0"/>
              <a:t>- And on the basis that God first loved us in sending Christ to die for us, while we were still sinners. Our marriages are to be pictures of the gospel</a:t>
            </a:r>
            <a:br>
              <a:rPr lang="en-US" dirty="0"/>
            </a:br>
            <a:r>
              <a:rPr lang="en-US" dirty="0"/>
              <a:t>- So first thing, exclusive loyalty within the confines of marriage</a:t>
            </a:r>
          </a:p>
          <a:p>
            <a:pPr marL="171450" indent="-171450">
              <a:buFont typeface="Arial" panose="020B0604020202020204" pitchFamily="34" charset="0"/>
              <a:buChar char="•"/>
            </a:pPr>
            <a:r>
              <a:rPr lang="en-US" dirty="0">
                <a:highlight>
                  <a:srgbClr val="FFFF00"/>
                </a:highlight>
              </a:rPr>
              <a:t>Lifelong loyalty = Husband and wife are united to one another</a:t>
            </a:r>
            <a:br>
              <a:rPr lang="en-US" dirty="0"/>
            </a:br>
            <a:r>
              <a:rPr lang="en-US" dirty="0"/>
              <a:t>- I will try not to touch on this point too much as this will relate more so with the sermon on divorce, but it is still relevant for today’s message</a:t>
            </a:r>
            <a:br>
              <a:rPr lang="en-US" dirty="0"/>
            </a:br>
            <a:r>
              <a:rPr lang="en-US" dirty="0"/>
              <a:t>- In the gospel of Matthew chapter 19 in Jesus’ teaching on divorce he says, “What therefore God has joined together, let not man separate”</a:t>
            </a:r>
            <a:br>
              <a:rPr lang="en-US" dirty="0"/>
            </a:br>
            <a:r>
              <a:rPr lang="en-US" dirty="0">
                <a:highlight>
                  <a:srgbClr val="00FFFF"/>
                </a:highlight>
              </a:rPr>
              <a:t>- When we are married, we are committed for life, until death do us part. </a:t>
            </a:r>
            <a:br>
              <a:rPr lang="en-US" dirty="0"/>
            </a:br>
            <a:r>
              <a:rPr lang="en-US" dirty="0"/>
              <a:t>- It is often said at weddings because it is a nice thing to say, but as Christians, if we believe that the Bible is truly God-breathed then we ought to take this seriously</a:t>
            </a:r>
          </a:p>
          <a:p>
            <a:pPr marL="171450" indent="-171450">
              <a:buFont typeface="Arial" panose="020B0604020202020204" pitchFamily="34" charset="0"/>
              <a:buChar char="•"/>
            </a:pPr>
            <a:r>
              <a:rPr lang="en-US" dirty="0">
                <a:highlight>
                  <a:srgbClr val="FFFF00"/>
                </a:highlight>
              </a:rPr>
              <a:t>Bodily loyalty = Husband and wife become one flesh</a:t>
            </a:r>
            <a:br>
              <a:rPr lang="en-US" dirty="0"/>
            </a:br>
            <a:r>
              <a:rPr lang="en-US" dirty="0"/>
              <a:t>- Again in Genesis, in Matthew, in Mark it says, “So they are no longer two but one flesh” </a:t>
            </a:r>
            <a:br>
              <a:rPr lang="en-US" dirty="0"/>
            </a:br>
            <a:r>
              <a:rPr lang="en-US" dirty="0"/>
              <a:t>- The gift of sex which was designed and given to us by God, is only to exist within the confines of a marriage between one man and one woman</a:t>
            </a:r>
            <a:br>
              <a:rPr lang="en-US" dirty="0"/>
            </a:br>
            <a:r>
              <a:rPr lang="en-US" dirty="0"/>
              <a:t>- Everything else outside of that is adultery, is sin</a:t>
            </a:r>
            <a:br>
              <a:rPr lang="en-US" dirty="0"/>
            </a:br>
            <a:r>
              <a:rPr lang="en-US" dirty="0">
                <a:highlight>
                  <a:srgbClr val="00FFFF"/>
                </a:highlight>
              </a:rPr>
              <a:t>- In marriage the husband and wife seal the union of their hearts and minds with the union of their bodies</a:t>
            </a:r>
            <a:br>
              <a:rPr lang="en-US" dirty="0"/>
            </a:br>
            <a:r>
              <a:rPr lang="en-US" dirty="0"/>
              <a:t>- The intimacy of the body and intimacy of soul go together. Casual sex is not a thing, there is nothing casual about it, it is no mere bodily function</a:t>
            </a:r>
            <a:br>
              <a:rPr lang="en-US" dirty="0"/>
            </a:br>
            <a:r>
              <a:rPr lang="en-US" dirty="0"/>
              <a:t>- God intended it to be a sign and seal of the union of two lives becoming one</a:t>
            </a:r>
            <a:br>
              <a:rPr lang="en-US" dirty="0"/>
            </a:br>
            <a:r>
              <a:rPr lang="en-US" dirty="0"/>
              <a:t>- I wanted to set this as the groundwork before we get into talking specifically about today’s passage, but now let’s get into it</a:t>
            </a:r>
          </a:p>
        </p:txBody>
      </p:sp>
      <p:sp>
        <p:nvSpPr>
          <p:cNvPr id="4" name="Slide Number Placeholder 3"/>
          <p:cNvSpPr>
            <a:spLocks noGrp="1"/>
          </p:cNvSpPr>
          <p:nvPr>
            <p:ph type="sldNum" sz="quarter" idx="5"/>
          </p:nvPr>
        </p:nvSpPr>
        <p:spPr/>
        <p:txBody>
          <a:bodyPr/>
          <a:lstStyle/>
          <a:p>
            <a:fld id="{230A31DD-228C-6146-9F8B-CBFE1FBFA474}" type="slidenum">
              <a:rPr lang="en-US" smtClean="0"/>
              <a:t>3</a:t>
            </a:fld>
            <a:endParaRPr lang="en-US" dirty="0"/>
          </a:p>
        </p:txBody>
      </p:sp>
    </p:spTree>
    <p:extLst>
      <p:ext uri="{BB962C8B-B14F-4D97-AF65-F5344CB8AC3E}">
        <p14:creationId xmlns:p14="http://schemas.microsoft.com/office/powerpoint/2010/main" val="2837000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2263"/>
            <a:ext cx="5486400" cy="3086100"/>
          </a:xfrm>
        </p:spPr>
      </p:sp>
      <p:sp>
        <p:nvSpPr>
          <p:cNvPr id="3" name="Notes Placeholder 2"/>
          <p:cNvSpPr>
            <a:spLocks noGrp="1"/>
          </p:cNvSpPr>
          <p:nvPr>
            <p:ph type="body" idx="1"/>
          </p:nvPr>
        </p:nvSpPr>
        <p:spPr>
          <a:xfrm>
            <a:off x="151109" y="3548117"/>
            <a:ext cx="6555782" cy="5137096"/>
          </a:xfrm>
        </p:spPr>
        <p:txBody>
          <a:bodyPr/>
          <a:lstStyle/>
          <a:p>
            <a:pPr marL="171450" indent="-171450">
              <a:buFont typeface="Arial" panose="020B0604020202020204" pitchFamily="34" charset="0"/>
              <a:buChar char="•"/>
            </a:pPr>
            <a:r>
              <a:rPr lang="en-US" dirty="0">
                <a:highlight>
                  <a:srgbClr val="FFFF00"/>
                </a:highlight>
              </a:rPr>
              <a:t>“You have heard that it was said, ’You shall not commit adultery.’ (Matt 5:27)</a:t>
            </a:r>
            <a:br>
              <a:rPr lang="en-US" dirty="0"/>
            </a:br>
            <a:r>
              <a:rPr lang="en-US" dirty="0"/>
              <a:t>- In my last sermon that I preached 2 weeks ago, I talked about how Jesus starts out each of these sections, by stating, “Here’s the standard that you hold yourself to, here’s the standard by which you judge yourself by”</a:t>
            </a:r>
            <a:br>
              <a:rPr lang="en-US" dirty="0"/>
            </a:br>
            <a:r>
              <a:rPr lang="en-US" dirty="0"/>
              <a:t>- Now, Jesus is referring back to the 7</a:t>
            </a:r>
            <a:r>
              <a:rPr lang="en-US" baseline="30000" dirty="0"/>
              <a:t>th</a:t>
            </a:r>
            <a:r>
              <a:rPr lang="en-US" dirty="0"/>
              <a:t> commandment in Exodus 20, and plainly states it, ”you shall not commit adultery”</a:t>
            </a:r>
            <a:br>
              <a:rPr lang="en-US" dirty="0"/>
            </a:br>
            <a:r>
              <a:rPr lang="en-US" dirty="0">
                <a:highlight>
                  <a:srgbClr val="00FFFF"/>
                </a:highlight>
              </a:rPr>
              <a:t>- There is nothing wrong with this standard or this command, or with law in and of itself. </a:t>
            </a:r>
            <a:br>
              <a:rPr lang="en-US" dirty="0"/>
            </a:br>
            <a:r>
              <a:rPr lang="en-US" dirty="0"/>
              <a:t>- The law of God is perfect and unchanging because of the Lawgiver, God, who is perfect and unchanging</a:t>
            </a:r>
            <a:br>
              <a:rPr lang="en-US" dirty="0"/>
            </a:br>
            <a:r>
              <a:rPr lang="en-US" dirty="0"/>
              <a:t>- There was never anything wrong with the law of God, but with us, in the way in which we lived, and in the way in which we interpreted it</a:t>
            </a:r>
          </a:p>
          <a:p>
            <a:pPr marL="171450" indent="-171450">
              <a:buFont typeface="Arial" panose="020B0604020202020204" pitchFamily="34" charset="0"/>
              <a:buChar char="•"/>
            </a:pPr>
            <a:r>
              <a:rPr lang="en-US" dirty="0">
                <a:highlight>
                  <a:srgbClr val="FFFF00"/>
                </a:highlight>
              </a:rPr>
              <a:t>The Pharisees and scribes, when teaching this command extended it no further than the physical act of adultery</a:t>
            </a:r>
            <a:br>
              <a:rPr lang="en-US" dirty="0"/>
            </a:br>
            <a:r>
              <a:rPr lang="en-US" dirty="0"/>
              <a:t>- Their tradition confined this command purely to the physical act of sex outside of marriage</a:t>
            </a:r>
            <a:br>
              <a:rPr lang="en-US" dirty="0"/>
            </a:br>
            <a:r>
              <a:rPr lang="en-US" dirty="0"/>
              <a:t>- And by stating that, they are in turn saying that everything else is fair game, everything else is permissible </a:t>
            </a:r>
            <a:br>
              <a:rPr lang="en-US" dirty="0"/>
            </a:br>
            <a:r>
              <a:rPr lang="en-US" dirty="0">
                <a:highlight>
                  <a:srgbClr val="00FFFF"/>
                </a:highlight>
              </a:rPr>
              <a:t>- They are implying that any sin conceived in the heart, but went no further, is a sin that God could not see or hear</a:t>
            </a:r>
            <a:br>
              <a:rPr lang="en-US" dirty="0"/>
            </a:br>
            <a:r>
              <a:rPr lang="en-US" dirty="0"/>
              <a:t>- What they forget is that God the lawgiver, sees all and knows all, and has always been about the heart, the kingdom of God is concerned about the heart</a:t>
            </a:r>
            <a:br>
              <a:rPr lang="en-US" dirty="0"/>
            </a:br>
            <a:r>
              <a:rPr lang="en-US" dirty="0"/>
              <a:t>- But when it came to the 7</a:t>
            </a:r>
            <a:r>
              <a:rPr lang="en-US" baseline="30000" dirty="0"/>
              <a:t>th</a:t>
            </a:r>
            <a:r>
              <a:rPr lang="en-US" dirty="0"/>
              <a:t> commandment, they believed they could stand before God Almighty and on the merit of their own outward obedience, God would declare them innocent</a:t>
            </a:r>
          </a:p>
          <a:p>
            <a:pPr marL="171450" indent="-171450">
              <a:buFont typeface="Arial" panose="020B0604020202020204" pitchFamily="34" charset="0"/>
              <a:buChar char="•"/>
            </a:pPr>
            <a:r>
              <a:rPr lang="en-US" dirty="0">
                <a:highlight>
                  <a:srgbClr val="FFFF00"/>
                </a:highlight>
              </a:rPr>
              <a:t>So often we fall into the same trap of thinking only in terms of outward acts</a:t>
            </a:r>
            <a:br>
              <a:rPr lang="en-US" dirty="0"/>
            </a:br>
            <a:r>
              <a:rPr lang="en-US" dirty="0"/>
              <a:t>- We think that as long as I don’t physically murder someone, or as long as I don’t physically sleep with anyone outside of marriage, I’m all good</a:t>
            </a:r>
            <a:br>
              <a:rPr lang="en-US" dirty="0"/>
            </a:br>
            <a:r>
              <a:rPr lang="en-US" dirty="0"/>
              <a:t>- We know it’s bad to have bad thoughts, but we justify it, or </a:t>
            </a:r>
            <a:r>
              <a:rPr lang="en-US" dirty="0" err="1"/>
              <a:t>normalise</a:t>
            </a:r>
            <a:r>
              <a:rPr lang="en-US" dirty="0"/>
              <a:t> it and as a result we are very slow to call the thought a sin</a:t>
            </a:r>
            <a:br>
              <a:rPr lang="en-US" dirty="0"/>
            </a:br>
            <a:r>
              <a:rPr lang="en-US" dirty="0"/>
              <a:t>- Now hear me on this quickly. Do I think that the deed  of adultery is worse than the thought of adultery? ABSOLUTELY. The earthly consequences are much more severe. </a:t>
            </a:r>
            <a:br>
              <a:rPr lang="en-US" dirty="0"/>
            </a:br>
            <a:r>
              <a:rPr lang="en-US" dirty="0"/>
              <a:t>- But do I think that both are sinful in the sight of a holy and righteous God? ABSOLUTELY.</a:t>
            </a:r>
            <a:br>
              <a:rPr lang="en-US" dirty="0"/>
            </a:br>
            <a:endParaRPr lang="en-US" dirty="0"/>
          </a:p>
        </p:txBody>
      </p:sp>
      <p:sp>
        <p:nvSpPr>
          <p:cNvPr id="4" name="Slide Number Placeholder 3"/>
          <p:cNvSpPr>
            <a:spLocks noGrp="1"/>
          </p:cNvSpPr>
          <p:nvPr>
            <p:ph type="sldNum" sz="quarter" idx="5"/>
          </p:nvPr>
        </p:nvSpPr>
        <p:spPr/>
        <p:txBody>
          <a:bodyPr/>
          <a:lstStyle/>
          <a:p>
            <a:fld id="{230A31DD-228C-6146-9F8B-CBFE1FBFA474}" type="slidenum">
              <a:rPr lang="en-US" smtClean="0"/>
              <a:t>4</a:t>
            </a:fld>
            <a:endParaRPr lang="en-US"/>
          </a:p>
        </p:txBody>
      </p:sp>
    </p:spTree>
    <p:extLst>
      <p:ext uri="{BB962C8B-B14F-4D97-AF65-F5344CB8AC3E}">
        <p14:creationId xmlns:p14="http://schemas.microsoft.com/office/powerpoint/2010/main" val="2303659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36550"/>
            <a:ext cx="5486400" cy="3086100"/>
          </a:xfrm>
        </p:spPr>
      </p:sp>
      <p:sp>
        <p:nvSpPr>
          <p:cNvPr id="3" name="Notes Placeholder 2"/>
          <p:cNvSpPr>
            <a:spLocks noGrp="1"/>
          </p:cNvSpPr>
          <p:nvPr>
            <p:ph type="body" idx="1"/>
          </p:nvPr>
        </p:nvSpPr>
        <p:spPr>
          <a:xfrm>
            <a:off x="143359" y="3610136"/>
            <a:ext cx="6571281" cy="5444963"/>
          </a:xfrm>
        </p:spPr>
        <p:txBody>
          <a:bodyPr/>
          <a:lstStyle/>
          <a:p>
            <a:pPr marL="171450" indent="-171450">
              <a:buFont typeface="Arial" panose="020B0604020202020204" pitchFamily="34" charset="0"/>
              <a:buChar char="•"/>
            </a:pPr>
            <a:r>
              <a:rPr lang="en-US" dirty="0">
                <a:highlight>
                  <a:srgbClr val="FFFF00"/>
                </a:highlight>
              </a:rPr>
              <a:t>“But I say to you…” (Matt 5:28a)</a:t>
            </a:r>
            <a:br>
              <a:rPr lang="en-US" dirty="0"/>
            </a:br>
            <a:r>
              <a:rPr lang="en-US" dirty="0"/>
              <a:t>- So again, Jesus is making it very clear, “here’s your interpretation, here’s the standard by which you measure your holiness”</a:t>
            </a:r>
            <a:br>
              <a:rPr lang="en-US" dirty="0"/>
            </a:br>
            <a:r>
              <a:rPr lang="en-US" dirty="0"/>
              <a:t>- ”But here’s what I have to say. THAT’S NOT GOOD ENOUGH”. It doesn’t get to the heart of the matter</a:t>
            </a:r>
            <a:br>
              <a:rPr lang="en-US" dirty="0"/>
            </a:br>
            <a:r>
              <a:rPr lang="en-US" dirty="0"/>
              <a:t>- Jesus is about to make it very clear how a faulty interpretation and therefore, a misapplication of this law, will not change the fact that inside we are still filthy</a:t>
            </a:r>
            <a:br>
              <a:rPr lang="en-US" dirty="0"/>
            </a:br>
            <a:r>
              <a:rPr lang="en-US" dirty="0"/>
              <a:t>- And so in a way that only Jesus can, he speaks with the authority of God, and we see that his word is law, and he reveals to all those gathered on this mountain and to us today, just how deep this law goes</a:t>
            </a:r>
          </a:p>
          <a:p>
            <a:pPr marL="171450" indent="-171450">
              <a:buFont typeface="Arial" panose="020B0604020202020204" pitchFamily="34" charset="0"/>
              <a:buChar char="•"/>
            </a:pPr>
            <a:r>
              <a:rPr lang="en-US" dirty="0">
                <a:highlight>
                  <a:srgbClr val="FFFF00"/>
                </a:highlight>
              </a:rPr>
              <a:t>“That everyone who looks at a woman with lustful intent has already committed adultery” (Matt 5:28b)</a:t>
            </a:r>
            <a:br>
              <a:rPr lang="en-US" dirty="0"/>
            </a:br>
            <a:r>
              <a:rPr lang="en-US" dirty="0"/>
              <a:t>- In the Greek, this verse can also be translated to, “That everyone who looks at a woman to get her to lust after you has already committed adultery” (Matt 5:28b)</a:t>
            </a:r>
            <a:br>
              <a:rPr lang="en-US" dirty="0"/>
            </a:br>
            <a:r>
              <a:rPr lang="en-US" dirty="0"/>
              <a:t>- Which slightly changes the emphasis, but still leaves us with the same point being made</a:t>
            </a:r>
            <a:br>
              <a:rPr lang="en-US" dirty="0"/>
            </a:br>
            <a:r>
              <a:rPr lang="en-US" dirty="0"/>
              <a:t>- This lustful intent, is very strong language. Jesus is saying that if you look at a woman and desire to have her for yourself, you begin to take what is not yours to take</a:t>
            </a:r>
            <a:br>
              <a:rPr lang="en-US" dirty="0"/>
            </a:br>
            <a:r>
              <a:rPr lang="en-US" dirty="0">
                <a:highlight>
                  <a:srgbClr val="00FFFF"/>
                </a:highlight>
              </a:rPr>
              <a:t>- </a:t>
            </a:r>
            <a:r>
              <a:rPr lang="en-US" dirty="0" err="1">
                <a:highlight>
                  <a:srgbClr val="00FFFF"/>
                </a:highlight>
              </a:rPr>
              <a:t>Voddie</a:t>
            </a:r>
            <a:r>
              <a:rPr lang="en-US" dirty="0">
                <a:highlight>
                  <a:srgbClr val="00FFFF"/>
                </a:highlight>
              </a:rPr>
              <a:t> </a:t>
            </a:r>
            <a:r>
              <a:rPr lang="en-US" dirty="0" err="1">
                <a:highlight>
                  <a:srgbClr val="00FFFF"/>
                </a:highlight>
              </a:rPr>
              <a:t>Baucham</a:t>
            </a:r>
            <a:r>
              <a:rPr lang="en-US" dirty="0">
                <a:highlight>
                  <a:srgbClr val="00FFFF"/>
                </a:highlight>
              </a:rPr>
              <a:t> paints the picture like this and says, “If you’re looking and you’re saying, ‘you can have me if you want me because I definitely want you’ </a:t>
            </a:r>
            <a:br>
              <a:rPr lang="en-US" dirty="0"/>
            </a:br>
            <a:r>
              <a:rPr lang="en-US" dirty="0"/>
              <a:t>- And all that is required is the right circumstances and we could go ahead and consummate the deal’. Do you know what that is, ADULTERY</a:t>
            </a:r>
            <a:br>
              <a:rPr lang="en-US" dirty="0"/>
            </a:br>
            <a:r>
              <a:rPr lang="en-US" dirty="0"/>
              <a:t>- “Oh, but Harrison, you’re being ridiculous, I’m only looking, I would never act on it.” Those words sound like the whispers of Satan in the garden</a:t>
            </a:r>
            <a:br>
              <a:rPr lang="en-US" dirty="0"/>
            </a:br>
            <a:r>
              <a:rPr lang="en-US" dirty="0">
                <a:highlight>
                  <a:srgbClr val="00FFFF"/>
                </a:highlight>
              </a:rPr>
              <a:t>- Isn’t that the lie that Satan told Eve? “Did God really say not to eat of the tree… I know that God said you would die, but you won’t really”</a:t>
            </a:r>
            <a:br>
              <a:rPr lang="en-US" dirty="0"/>
            </a:br>
            <a:r>
              <a:rPr lang="en-US" dirty="0"/>
              <a:t>- ”Just one more look, your husband, your wife will never know”, “Just stay back late and help in the office, after all shouldn’t you be kind and love your </a:t>
            </a:r>
            <a:r>
              <a:rPr lang="en-US" dirty="0" err="1"/>
              <a:t>neighbours</a:t>
            </a:r>
            <a:r>
              <a:rPr lang="en-US" dirty="0"/>
              <a:t>”</a:t>
            </a:r>
            <a:br>
              <a:rPr lang="en-US" dirty="0"/>
            </a:br>
            <a:r>
              <a:rPr lang="en-US" b="1" dirty="0"/>
              <a:t>- Heed the Word of God and flee from sexual immorality</a:t>
            </a:r>
          </a:p>
          <a:p>
            <a:pPr marL="171450" indent="-171450">
              <a:buFont typeface="Arial" panose="020B0604020202020204" pitchFamily="34" charset="0"/>
              <a:buChar char="•"/>
            </a:pPr>
            <a:r>
              <a:rPr lang="en-US" dirty="0">
                <a:highlight>
                  <a:srgbClr val="FFFF00"/>
                </a:highlight>
              </a:rPr>
              <a:t>One of the purposes of the law is that it be a mirror</a:t>
            </a:r>
            <a:br>
              <a:rPr lang="en-US" dirty="0"/>
            </a:br>
            <a:r>
              <a:rPr lang="en-US" dirty="0"/>
              <a:t>- I’m hoping that for many of us, that the Spirit of God is convicting us</a:t>
            </a:r>
            <a:br>
              <a:rPr lang="en-US" dirty="0"/>
            </a:br>
            <a:r>
              <a:rPr lang="en-US" dirty="0"/>
              <a:t>- And we are seeing just how far short we fall</a:t>
            </a:r>
            <a:br>
              <a:rPr lang="en-US" dirty="0"/>
            </a:br>
            <a:r>
              <a:rPr lang="en-US" dirty="0"/>
              <a:t>- That’s the purpose of the law.</a:t>
            </a:r>
            <a:br>
              <a:rPr lang="en-US" dirty="0"/>
            </a:br>
            <a:r>
              <a:rPr lang="en-US" dirty="0">
                <a:highlight>
                  <a:srgbClr val="00FFFF"/>
                </a:highlight>
              </a:rPr>
              <a:t>- Jesus is wanting to expose our pride, he is holding up the law that we may gaze into it, and look inwardly and see just how wicked we are, and just how desperately we need a </a:t>
            </a:r>
            <a:r>
              <a:rPr lang="en-US" dirty="0" err="1">
                <a:highlight>
                  <a:srgbClr val="00FFFF"/>
                </a:highlight>
              </a:rPr>
              <a:t>Saviour</a:t>
            </a:r>
            <a:br>
              <a:rPr lang="en-US" dirty="0"/>
            </a:br>
            <a:r>
              <a:rPr lang="en-US" dirty="0"/>
              <a:t>- Jesus is wanting you to see that you can try and try and try for the rest of your life to measure up, but you never will</a:t>
            </a:r>
            <a:br>
              <a:rPr lang="en-US" dirty="0"/>
            </a:br>
            <a:r>
              <a:rPr lang="en-US" dirty="0"/>
              <a:t>- He is wanting you to be brought to your knees in repentance</a:t>
            </a:r>
            <a:br>
              <a:rPr lang="en-US" dirty="0"/>
            </a:br>
            <a:r>
              <a:rPr lang="en-US" dirty="0"/>
              <a:t>- Now you may ask, “well why did God make the standard so high?” </a:t>
            </a:r>
            <a:r>
              <a:rPr lang="en-US" b="1" dirty="0"/>
              <a:t>Because God is so high. </a:t>
            </a:r>
            <a:br>
              <a:rPr lang="en-US" dirty="0"/>
            </a:br>
            <a:r>
              <a:rPr lang="en-US" dirty="0">
                <a:highlight>
                  <a:srgbClr val="00FFFF"/>
                </a:highlight>
              </a:rPr>
              <a:t>- God is perfectly holy and perfectly righteous and therefore, by definition, cannot be where there are people who are unholy and unrighteous</a:t>
            </a:r>
            <a:br>
              <a:rPr lang="en-US" dirty="0"/>
            </a:br>
            <a:r>
              <a:rPr lang="en-US" dirty="0"/>
              <a:t>- And so the standard for entrance into the kingdom of heaven is perfection</a:t>
            </a:r>
            <a:br>
              <a:rPr lang="en-US" dirty="0"/>
            </a:br>
            <a:r>
              <a:rPr lang="en-US" dirty="0"/>
              <a:t>- Jesus is wanting you look at your heart, and firmly grasp the depravity of your heart</a:t>
            </a:r>
            <a:br>
              <a:rPr lang="en-US" dirty="0"/>
            </a:br>
            <a:r>
              <a:rPr lang="en-US" dirty="0"/>
              <a:t>- And Paul in Ephesians, as if this wasn’t enough, shows us that sexual immorality, is not just about the act of adultery, or about the leering looks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230A31DD-228C-6146-9F8B-CBFE1FBFA474}" type="slidenum">
              <a:rPr lang="en-US" smtClean="0"/>
              <a:t>5</a:t>
            </a:fld>
            <a:endParaRPr lang="en-US" dirty="0"/>
          </a:p>
        </p:txBody>
      </p:sp>
    </p:spTree>
    <p:extLst>
      <p:ext uri="{BB962C8B-B14F-4D97-AF65-F5344CB8AC3E}">
        <p14:creationId xmlns:p14="http://schemas.microsoft.com/office/powerpoint/2010/main" val="4019944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90513"/>
            <a:ext cx="5486400" cy="3086100"/>
          </a:xfrm>
        </p:spPr>
      </p:sp>
      <p:sp>
        <p:nvSpPr>
          <p:cNvPr id="3" name="Notes Placeholder 2"/>
          <p:cNvSpPr>
            <a:spLocks noGrp="1"/>
          </p:cNvSpPr>
          <p:nvPr>
            <p:ph type="body" idx="1"/>
          </p:nvPr>
        </p:nvSpPr>
        <p:spPr>
          <a:xfrm>
            <a:off x="135610" y="3563640"/>
            <a:ext cx="6586779" cy="5402559"/>
          </a:xfrm>
        </p:spPr>
        <p:txBody>
          <a:bodyPr/>
          <a:lstStyle/>
          <a:p>
            <a:pPr marL="171450" indent="-171450">
              <a:buFont typeface="Arial" panose="020B0604020202020204" pitchFamily="34" charset="0"/>
              <a:buChar char="•"/>
            </a:pPr>
            <a:r>
              <a:rPr lang="en-US" dirty="0">
                <a:highlight>
                  <a:srgbClr val="FFFF00"/>
                </a:highlight>
              </a:rPr>
              <a:t>“Let there be no filthiness nor foolish talk nor crude joking, which are out of place” (Eph 5:4)</a:t>
            </a:r>
            <a:br>
              <a:rPr lang="en-US" dirty="0"/>
            </a:br>
            <a:r>
              <a:rPr lang="en-US" dirty="0">
                <a:solidFill>
                  <a:schemeClr val="tx1"/>
                </a:solidFill>
                <a:highlight>
                  <a:srgbClr val="00FFFF"/>
                </a:highlight>
              </a:rPr>
              <a:t>- Let us quickly turn to Ephesians 5 starting at the beginning in verse 1</a:t>
            </a:r>
            <a:br>
              <a:rPr lang="en-US" dirty="0">
                <a:solidFill>
                  <a:schemeClr val="tx1"/>
                </a:solidFill>
                <a:highlight>
                  <a:srgbClr val="00FFFF"/>
                </a:highlight>
              </a:rPr>
            </a:br>
            <a:r>
              <a:rPr lang="en-US" dirty="0">
                <a:solidFill>
                  <a:schemeClr val="tx1"/>
                </a:solidFill>
              </a:rPr>
              <a:t>- Paul says, it’s not just about the act, or the look, but also about the speech</a:t>
            </a:r>
            <a:br>
              <a:rPr lang="en-US" dirty="0"/>
            </a:br>
            <a:r>
              <a:rPr lang="en-US" dirty="0"/>
              <a:t>- We see here that the breaking of the 7</a:t>
            </a:r>
            <a:r>
              <a:rPr lang="en-US" baseline="30000" dirty="0"/>
              <a:t>th</a:t>
            </a:r>
            <a:r>
              <a:rPr lang="en-US" dirty="0"/>
              <a:t> commandment is connected with breaking of the 10</a:t>
            </a:r>
            <a:r>
              <a:rPr lang="en-US" baseline="30000" dirty="0"/>
              <a:t>th</a:t>
            </a:r>
            <a:r>
              <a:rPr lang="en-US" dirty="0"/>
              <a:t> commandment, you shall not covet. </a:t>
            </a:r>
            <a:br>
              <a:rPr lang="en-US" dirty="0"/>
            </a:br>
            <a:r>
              <a:rPr lang="en-US" dirty="0"/>
              <a:t>- And by desiring that which is not yours, you are saying, only when I get that one thing will I be content</a:t>
            </a:r>
            <a:br>
              <a:rPr lang="en-US" dirty="0"/>
            </a:br>
            <a:r>
              <a:rPr lang="en-US" dirty="0">
                <a:highlight>
                  <a:srgbClr val="00FFFF"/>
                </a:highlight>
              </a:rPr>
              <a:t>- Which is in turn a breaking of the 1</a:t>
            </a:r>
            <a:r>
              <a:rPr lang="en-US" baseline="30000" dirty="0">
                <a:highlight>
                  <a:srgbClr val="00FFFF"/>
                </a:highlight>
              </a:rPr>
              <a:t>st</a:t>
            </a:r>
            <a:r>
              <a:rPr lang="en-US" dirty="0">
                <a:highlight>
                  <a:srgbClr val="00FFFF"/>
                </a:highlight>
              </a:rPr>
              <a:t> commandment, “You shall have no other God’s before me”, it’s idolatry</a:t>
            </a:r>
            <a:br>
              <a:rPr lang="en-US" dirty="0"/>
            </a:br>
            <a:r>
              <a:rPr lang="en-US" dirty="0"/>
              <a:t>- And then Jesus wants to make sure we don’t miss it, He wants to make sure that we aren’t left hanging as to what he is most concerned about</a:t>
            </a:r>
          </a:p>
          <a:p>
            <a:pPr marL="171450" indent="-171450">
              <a:buFont typeface="Arial" panose="020B0604020202020204" pitchFamily="34" charset="0"/>
              <a:buChar char="•"/>
            </a:pPr>
            <a:r>
              <a:rPr lang="en-US" dirty="0">
                <a:highlight>
                  <a:srgbClr val="FFFF00"/>
                </a:highlight>
              </a:rPr>
              <a:t>“Has already committed adultery with her in his heart” (Matt 25:8c)</a:t>
            </a:r>
            <a:br>
              <a:rPr lang="en-US" dirty="0"/>
            </a:br>
            <a:r>
              <a:rPr lang="en-US" dirty="0"/>
              <a:t>- The way in which we act, look, and speak all flows from our hearts.</a:t>
            </a:r>
            <a:br>
              <a:rPr lang="en-US" dirty="0"/>
            </a:br>
            <a:r>
              <a:rPr lang="en-US" dirty="0"/>
              <a:t>- Righteousness is not just about outward compliance, but about who we are inside</a:t>
            </a:r>
            <a:br>
              <a:rPr lang="en-US" dirty="0"/>
            </a:br>
            <a:r>
              <a:rPr lang="en-US" dirty="0"/>
              <a:t>- Jesus is making it very clear, that if you want to deal with the issue of adultery, if you want to deal with the issue of sin</a:t>
            </a:r>
            <a:br>
              <a:rPr lang="en-US" dirty="0"/>
            </a:br>
            <a:r>
              <a:rPr lang="en-US" dirty="0">
                <a:highlight>
                  <a:srgbClr val="00FFFF"/>
                </a:highlight>
              </a:rPr>
              <a:t>- Then we have to deal with its source. Many of us today are like the Pharisees and we look at ourselves and think, “I haven’t murdered anyone, I haven’t been to see the divorce lawyer, I haven’t been sleeping around”</a:t>
            </a:r>
            <a:br>
              <a:rPr lang="en-US" dirty="0"/>
            </a:br>
            <a:r>
              <a:rPr lang="en-US" dirty="0"/>
              <a:t>- Jesus is saying, look deeper, because in your hearts you have stabbed people with your tongues, bludgeoned people with your temper, betrayed spouses because of the lust in your eyes</a:t>
            </a:r>
            <a:br>
              <a:rPr lang="en-US" dirty="0"/>
            </a:br>
            <a:r>
              <a:rPr lang="en-US" dirty="0"/>
              <a:t>- Here’s what you need to understand…</a:t>
            </a:r>
          </a:p>
          <a:p>
            <a:pPr marL="171450" indent="-171450">
              <a:buFont typeface="Arial" panose="020B0604020202020204" pitchFamily="34" charset="0"/>
              <a:buChar char="•"/>
            </a:pPr>
            <a:r>
              <a:rPr lang="en-US" dirty="0">
                <a:highlight>
                  <a:srgbClr val="FFFF00"/>
                </a:highlight>
              </a:rPr>
              <a:t>Jesus is calling to himself disciples who will do the right things for the right reasons</a:t>
            </a:r>
            <a:br>
              <a:rPr lang="en-US" dirty="0"/>
            </a:br>
            <a:r>
              <a:rPr lang="en-US" dirty="0"/>
              <a:t>- Jesus cares about the heart, he cares about the motives</a:t>
            </a:r>
            <a:br>
              <a:rPr lang="en-US" dirty="0"/>
            </a:br>
            <a:r>
              <a:rPr lang="en-US" dirty="0"/>
              <a:t>- Jesus isn’t just saying DON’T commit adultery in your hearts. He’s also saying DO love your husband or wife, he’s calling you to be content in the one whom God has given you</a:t>
            </a:r>
            <a:br>
              <a:rPr lang="en-US" dirty="0"/>
            </a:br>
            <a:r>
              <a:rPr lang="en-US" dirty="0"/>
              <a:t>- It is a call to contentment, whether you are single or married. Stop looking around and instead look up</a:t>
            </a:r>
            <a:br>
              <a:rPr lang="en-US" dirty="0"/>
            </a:br>
            <a:r>
              <a:rPr lang="en-US" dirty="0"/>
              <a:t>- Because it is only as you begin to look up to the One who created you, will you begin to find contentment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230A31DD-228C-6146-9F8B-CBFE1FBFA474}" type="slidenum">
              <a:rPr lang="en-US" smtClean="0"/>
              <a:t>6</a:t>
            </a:fld>
            <a:endParaRPr lang="en-US"/>
          </a:p>
        </p:txBody>
      </p:sp>
    </p:spTree>
    <p:extLst>
      <p:ext uri="{BB962C8B-B14F-4D97-AF65-F5344CB8AC3E}">
        <p14:creationId xmlns:p14="http://schemas.microsoft.com/office/powerpoint/2010/main" val="321770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52425"/>
            <a:ext cx="5486400" cy="3086100"/>
          </a:xfrm>
        </p:spPr>
      </p:sp>
      <p:sp>
        <p:nvSpPr>
          <p:cNvPr id="3" name="Notes Placeholder 2"/>
          <p:cNvSpPr>
            <a:spLocks noGrp="1"/>
          </p:cNvSpPr>
          <p:nvPr>
            <p:ph type="body" idx="1"/>
          </p:nvPr>
        </p:nvSpPr>
        <p:spPr>
          <a:xfrm>
            <a:off x="197603" y="3672130"/>
            <a:ext cx="6462793" cy="5119445"/>
          </a:xfrm>
        </p:spPr>
        <p:txBody>
          <a:bodyPr/>
          <a:lstStyle/>
          <a:p>
            <a:pPr marL="171450" indent="-171450">
              <a:buFont typeface="Arial" panose="020B0604020202020204" pitchFamily="34" charset="0"/>
              <a:buChar char="•"/>
            </a:pPr>
            <a:r>
              <a:rPr lang="en-US" dirty="0">
                <a:highlight>
                  <a:srgbClr val="FFFF00"/>
                </a:highlight>
              </a:rPr>
              <a:t>“If your right eye causes you to sin, tear it out and throw it away” (Matt 5:29a)</a:t>
            </a:r>
            <a:br>
              <a:rPr lang="en-US" dirty="0"/>
            </a:br>
            <a:r>
              <a:rPr lang="en-US" dirty="0"/>
              <a:t>- And then also the beginning of verse 30, “And if your right hand causes you to sin, cut it off and throw it away”</a:t>
            </a:r>
            <a:br>
              <a:rPr lang="en-US" dirty="0"/>
            </a:br>
            <a:r>
              <a:rPr lang="en-US" dirty="0"/>
              <a:t>- Some people throughout church history have taken this literally. </a:t>
            </a:r>
            <a:br>
              <a:rPr lang="en-US" dirty="0"/>
            </a:br>
            <a:r>
              <a:rPr lang="en-US" dirty="0"/>
              <a:t>- One of the church father’s Origen, took this literally and eventually castrated himself</a:t>
            </a:r>
            <a:br>
              <a:rPr lang="en-US" dirty="0"/>
            </a:br>
            <a:r>
              <a:rPr lang="en-US" dirty="0"/>
              <a:t>- But do you know what he found, even after going to these great lengths, he still lusted after women</a:t>
            </a:r>
            <a:br>
              <a:rPr lang="en-US" dirty="0"/>
            </a:br>
            <a:r>
              <a:rPr lang="en-US" dirty="0">
                <a:highlight>
                  <a:srgbClr val="00FFFF"/>
                </a:highlight>
              </a:rPr>
              <a:t>- Here’s what we must </a:t>
            </a:r>
            <a:r>
              <a:rPr lang="en-US" b="1" dirty="0">
                <a:highlight>
                  <a:srgbClr val="00FFFF"/>
                </a:highlight>
              </a:rPr>
              <a:t>not do  with </a:t>
            </a:r>
            <a:r>
              <a:rPr lang="en-US" dirty="0">
                <a:highlight>
                  <a:srgbClr val="00FFFF"/>
                </a:highlight>
              </a:rPr>
              <a:t>these final 2 verses of this section. We must not get legalistic, nor must we be careless</a:t>
            </a:r>
            <a:br>
              <a:rPr lang="en-US" dirty="0"/>
            </a:br>
            <a:r>
              <a:rPr lang="en-US" dirty="0"/>
              <a:t>- Here’s what some may take this to mean. </a:t>
            </a:r>
            <a:br>
              <a:rPr lang="en-US" dirty="0"/>
            </a:br>
            <a:r>
              <a:rPr lang="en-US" dirty="0"/>
              <a:t>- They would say well if I can just get rid of all the causes of sin, if I just throw out my laptop, if I don’t have access to the internet, if I don’t go anywhere near the beach. </a:t>
            </a:r>
            <a:br>
              <a:rPr lang="en-US" dirty="0"/>
            </a:br>
            <a:r>
              <a:rPr lang="en-US" dirty="0"/>
              <a:t>- And basically, if I just sever all ties with the world then I will be made pure and holy. </a:t>
            </a:r>
            <a:br>
              <a:rPr lang="en-US" dirty="0"/>
            </a:br>
            <a:r>
              <a:rPr lang="en-US" dirty="0"/>
              <a:t>- Some of these are not necessarily bad measures to put in place, but they do not deal with the heart issue </a:t>
            </a:r>
            <a:br>
              <a:rPr lang="en-US" dirty="0"/>
            </a:br>
            <a:r>
              <a:rPr lang="en-US" dirty="0"/>
              <a:t>- That’s exactly what the Pharisees already tried, and Jesus is calling them out for that. </a:t>
            </a:r>
            <a:br>
              <a:rPr lang="en-US" dirty="0"/>
            </a:br>
            <a:r>
              <a:rPr lang="en-US" dirty="0"/>
              <a:t>- Jesus is addressing the fact that nothing </a:t>
            </a:r>
            <a:r>
              <a:rPr lang="en-US" b="1" dirty="0"/>
              <a:t>you do will wash away your sin and </a:t>
            </a:r>
            <a:r>
              <a:rPr lang="en-US" dirty="0"/>
              <a:t>make you right with God</a:t>
            </a:r>
          </a:p>
          <a:p>
            <a:pPr marL="171450" indent="-171450">
              <a:buFont typeface="Arial" panose="020B0604020202020204" pitchFamily="34" charset="0"/>
              <a:buChar char="•"/>
            </a:pPr>
            <a:r>
              <a:rPr lang="en-US" dirty="0">
                <a:highlight>
                  <a:srgbClr val="FFFF00"/>
                </a:highlight>
              </a:rPr>
              <a:t>Jesus does not mean mutilation but mortification</a:t>
            </a:r>
            <a:br>
              <a:rPr lang="en-US" dirty="0"/>
            </a:br>
            <a:r>
              <a:rPr lang="en-US" dirty="0"/>
              <a:t>- Mortification is the killing, the crippling of sin</a:t>
            </a:r>
            <a:br>
              <a:rPr lang="en-US" dirty="0"/>
            </a:br>
            <a:r>
              <a:rPr lang="en-US" dirty="0"/>
              <a:t>- Jesus wants his disciples to hate sin, not because they got caught but because they understand that it is an offense against their heavenly Father</a:t>
            </a:r>
            <a:br>
              <a:rPr lang="en-US" dirty="0"/>
            </a:br>
            <a:r>
              <a:rPr lang="en-US" dirty="0">
                <a:highlight>
                  <a:srgbClr val="00FFFF"/>
                </a:highlight>
              </a:rPr>
              <a:t>- Jesus wants us to so love God, and to want to be so close to Him, that all we want to do is live a life that is pleasing to Him</a:t>
            </a:r>
            <a:br>
              <a:rPr lang="en-US" dirty="0"/>
            </a:br>
            <a:r>
              <a:rPr lang="en-US" dirty="0"/>
              <a:t>- So we are to keep a constant watch over our hearts, and to suppress the first rising of lust and corruption there</a:t>
            </a:r>
            <a:br>
              <a:rPr lang="en-US" dirty="0"/>
            </a:br>
            <a:r>
              <a:rPr lang="en-US" dirty="0"/>
              <a:t>- And when temptations come to us, seek God for His grace, and depend upon His grace daily</a:t>
            </a:r>
            <a:br>
              <a:rPr lang="en-US" dirty="0"/>
            </a:br>
            <a:r>
              <a:rPr lang="en-US" dirty="0"/>
              <a:t>- God’s grace will be more effective than cutting off a hand or plucking out an eye, for God’s grace will penetrate even the most corrupt, and dark hearts, and bring new life</a:t>
            </a:r>
          </a:p>
          <a:p>
            <a:pPr marL="171450" indent="-171450">
              <a:buFont typeface="Arial" panose="020B0604020202020204" pitchFamily="34" charset="0"/>
              <a:buChar char="•"/>
            </a:pPr>
            <a:r>
              <a:rPr lang="en-US" dirty="0">
                <a:highlight>
                  <a:srgbClr val="FFFF00"/>
                </a:highlight>
              </a:rPr>
              <a:t>Throughout the gospels Jesus urges people to count the cost, deny themselves, carry their cross</a:t>
            </a:r>
            <a:br>
              <a:rPr lang="en-US" dirty="0"/>
            </a:br>
            <a:r>
              <a:rPr lang="en-US" dirty="0"/>
              <a:t>- This idea of mortification, of killing sin, is very common throughout the Bible, and particularly the gospels</a:t>
            </a:r>
            <a:br>
              <a:rPr lang="en-US" dirty="0"/>
            </a:br>
            <a:r>
              <a:rPr lang="en-US" dirty="0"/>
              <a:t>- Paul also many times in encouraging and urging Timothy to continue to preach the gospel, and to never compromise the Word of God, says to him that he will suffer</a:t>
            </a:r>
            <a:br>
              <a:rPr lang="en-US" dirty="0"/>
            </a:br>
            <a:r>
              <a:rPr lang="en-US" dirty="0">
                <a:highlight>
                  <a:srgbClr val="00FFFF"/>
                </a:highlight>
              </a:rPr>
              <a:t>- The Christian life is not easy, for the gate is narrow, and those who find it are few</a:t>
            </a:r>
            <a:br>
              <a:rPr lang="en-US" dirty="0"/>
            </a:br>
            <a:r>
              <a:rPr lang="en-US" dirty="0"/>
              <a:t>- But we must not miss this last part. </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230A31DD-228C-6146-9F8B-CBFE1FBFA474}" type="slidenum">
              <a:rPr lang="en-US" smtClean="0"/>
              <a:t>7</a:t>
            </a:fld>
            <a:endParaRPr lang="en-US"/>
          </a:p>
        </p:txBody>
      </p:sp>
    </p:spTree>
    <p:extLst>
      <p:ext uri="{BB962C8B-B14F-4D97-AF65-F5344CB8AC3E}">
        <p14:creationId xmlns:p14="http://schemas.microsoft.com/office/powerpoint/2010/main" val="2064960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36550"/>
            <a:ext cx="5486400" cy="3086100"/>
          </a:xfrm>
        </p:spPr>
      </p:sp>
      <p:sp>
        <p:nvSpPr>
          <p:cNvPr id="3" name="Notes Placeholder 2"/>
          <p:cNvSpPr>
            <a:spLocks noGrp="1"/>
          </p:cNvSpPr>
          <p:nvPr>
            <p:ph type="body" idx="1"/>
          </p:nvPr>
        </p:nvSpPr>
        <p:spPr>
          <a:xfrm>
            <a:off x="151108" y="3579138"/>
            <a:ext cx="6555783" cy="5564862"/>
          </a:xfrm>
        </p:spPr>
        <p:txBody>
          <a:bodyPr/>
          <a:lstStyle/>
          <a:p>
            <a:pPr marL="171450" indent="-171450">
              <a:buFont typeface="Arial" panose="020B0604020202020204" pitchFamily="34" charset="0"/>
              <a:buChar char="•"/>
            </a:pPr>
            <a:r>
              <a:rPr lang="en-US" dirty="0">
                <a:highlight>
                  <a:srgbClr val="FFFF00"/>
                </a:highlight>
              </a:rPr>
              <a:t>For it is better that you lose one of your members than that your whole body go into hell” (Matt 5:30b)</a:t>
            </a:r>
            <a:br>
              <a:rPr lang="en-US" dirty="0"/>
            </a:br>
            <a:r>
              <a:rPr lang="en-US" dirty="0"/>
              <a:t>- People will often misinterpret this after reading the first part of this verse</a:t>
            </a:r>
            <a:br>
              <a:rPr lang="en-US" dirty="0"/>
            </a:br>
            <a:r>
              <a:rPr lang="en-US" dirty="0"/>
              <a:t>- They put the two together and think, if </a:t>
            </a:r>
            <a:r>
              <a:rPr lang="en-US" b="1" u="sng" dirty="0"/>
              <a:t>I DON’T </a:t>
            </a:r>
            <a:r>
              <a:rPr lang="en-US" dirty="0"/>
              <a:t>do something, if </a:t>
            </a:r>
            <a:r>
              <a:rPr lang="en-US" b="1" u="sng" dirty="0"/>
              <a:t>I don’t </a:t>
            </a:r>
            <a:r>
              <a:rPr lang="en-US" dirty="0"/>
              <a:t>cut off the cause of sin, if I don’t discipline myself, if I don’t get my life together, if I don’t become a better person then I’m going to end up in hell</a:t>
            </a:r>
            <a:br>
              <a:rPr lang="en-US" dirty="0"/>
            </a:br>
            <a:r>
              <a:rPr lang="en-US" dirty="0"/>
              <a:t>- That’s how the Pharisees thought, and that’s not what Jesus is saying. </a:t>
            </a:r>
            <a:br>
              <a:rPr lang="en-US" dirty="0"/>
            </a:br>
            <a:r>
              <a:rPr lang="en-US" dirty="0"/>
              <a:t>- Here’s Jesus point: “It is better to suffer here on earth in order that you might live an eternity in the kingdom of God”</a:t>
            </a:r>
          </a:p>
          <a:p>
            <a:pPr marL="171450" indent="-171450">
              <a:buFont typeface="Arial" panose="020B0604020202020204" pitchFamily="34" charset="0"/>
              <a:buChar char="•"/>
            </a:pPr>
            <a:r>
              <a:rPr lang="en-US" dirty="0">
                <a:highlight>
                  <a:srgbClr val="FFFF00"/>
                </a:highlight>
              </a:rPr>
              <a:t>Jesus is making it clear that we are to live with eternity in mind</a:t>
            </a:r>
            <a:br>
              <a:rPr lang="en-US" dirty="0"/>
            </a:br>
            <a:r>
              <a:rPr lang="en-US" dirty="0"/>
              <a:t>- Paul tells Timothy in 2 Timothy 3, “Indeed, all who desire to live a godly life in Christ Jesus will be persecuted”</a:t>
            </a:r>
            <a:br>
              <a:rPr lang="en-US" dirty="0"/>
            </a:br>
            <a:r>
              <a:rPr lang="en-US" dirty="0"/>
              <a:t>- You will be persecuted from those in the world, and you will be tempted by the lusts of the flesh</a:t>
            </a:r>
            <a:br>
              <a:rPr lang="en-US" dirty="0"/>
            </a:br>
            <a:r>
              <a:rPr lang="en-US" dirty="0"/>
              <a:t>- But it is better that we live a life of killing sin, of crippling our sin, in order that we might one day spend forever in the presence of God</a:t>
            </a:r>
            <a:br>
              <a:rPr lang="en-US" dirty="0"/>
            </a:br>
            <a:r>
              <a:rPr lang="en-US" dirty="0">
                <a:highlight>
                  <a:srgbClr val="00FFFF"/>
                </a:highlight>
              </a:rPr>
              <a:t>- Or you can indulge your flesh, live for yourself here, give yourself over to the lusts of flesh and spend forever in hell.</a:t>
            </a:r>
            <a:br>
              <a:rPr lang="en-US" dirty="0"/>
            </a:br>
            <a:r>
              <a:rPr lang="en-US" dirty="0"/>
              <a:t>- But before you even get to hell, you will spend the rest of your life chasing meaning, chasing fulfilment, chasing satisfaction</a:t>
            </a:r>
            <a:br>
              <a:rPr lang="en-US" dirty="0"/>
            </a:br>
            <a:r>
              <a:rPr lang="en-US" dirty="0"/>
              <a:t>- If that’s how you think, then I encourage you to go read the book of Ecclesiastes. Solomon lived a life of hedonism, of chasing pleasure, only to come up with one thing</a:t>
            </a:r>
            <a:br>
              <a:rPr lang="en-US" dirty="0"/>
            </a:br>
            <a:r>
              <a:rPr lang="en-US" dirty="0">
                <a:highlight>
                  <a:srgbClr val="00FFFF"/>
                </a:highlight>
              </a:rPr>
              <a:t>- All of it is meaningless, the only way in which we find meaning in life is if we fear God and obey His commands. After having done it all, that’s what he sees the only way to find meaning</a:t>
            </a:r>
            <a:br>
              <a:rPr lang="en-US" dirty="0"/>
            </a:br>
            <a:r>
              <a:rPr lang="en-US" dirty="0"/>
              <a:t>- Adultery says, “I’m dissatisfied, I want to be satisfied, and maybe this will satisfy me”</a:t>
            </a:r>
            <a:br>
              <a:rPr lang="en-US" dirty="0"/>
            </a:br>
            <a:r>
              <a:rPr lang="en-US" dirty="0"/>
              <a:t>- ”This man or woman doesn’t satisfy me. Maybe I got the wrong spouse”</a:t>
            </a:r>
            <a:br>
              <a:rPr lang="en-US" dirty="0"/>
            </a:br>
            <a:r>
              <a:rPr lang="en-US" dirty="0"/>
              <a:t>- But our dissatisfaction has nothing to with another human being</a:t>
            </a:r>
          </a:p>
          <a:p>
            <a:pPr marL="171450" indent="-171450">
              <a:buFont typeface="Arial" panose="020B0604020202020204" pitchFamily="34" charset="0"/>
              <a:buChar char="•"/>
            </a:pPr>
            <a:r>
              <a:rPr lang="en-US" dirty="0">
                <a:highlight>
                  <a:srgbClr val="FFFF00"/>
                </a:highlight>
              </a:rPr>
              <a:t>You will only be satisfied in Christ, the God-man, and as you fix your eyes on Jesus Christ, you will soon discover that the eye ceases to wander</a:t>
            </a:r>
            <a:br>
              <a:rPr lang="en-US" dirty="0"/>
            </a:br>
            <a:r>
              <a:rPr lang="en-US" dirty="0"/>
              <a:t>- Only Jesus the great bridegroom will ever satisfy</a:t>
            </a:r>
            <a:br>
              <a:rPr lang="en-US" dirty="0"/>
            </a:br>
            <a:r>
              <a:rPr lang="en-US" dirty="0"/>
              <a:t>- Jesus came and died, taking your sin, in order that you might receive his perfection</a:t>
            </a:r>
            <a:br>
              <a:rPr lang="en-US" dirty="0"/>
            </a:br>
            <a:r>
              <a:rPr lang="en-US" dirty="0"/>
              <a:t>- Stop looking for satisfaction elsewhere. </a:t>
            </a:r>
            <a:br>
              <a:rPr lang="en-US" dirty="0"/>
            </a:br>
            <a:r>
              <a:rPr lang="en-US" dirty="0"/>
              <a:t>- You cannot find satisfaction elsewhere, you will not find it in your spouse or any other person</a:t>
            </a:r>
            <a:br>
              <a:rPr lang="en-US" dirty="0"/>
            </a:br>
            <a:r>
              <a:rPr lang="en-US" dirty="0">
                <a:highlight>
                  <a:srgbClr val="00FFFF"/>
                </a:highlight>
              </a:rPr>
              <a:t>- We have seen that the standard is so high, so unreachable.</a:t>
            </a:r>
            <a:br>
              <a:rPr lang="en-US" dirty="0"/>
            </a:br>
            <a:r>
              <a:rPr lang="en-US" dirty="0"/>
              <a:t>- So Jesus came and lived the perfect life, in your place, because you could never reach the standard</a:t>
            </a:r>
            <a:br>
              <a:rPr lang="en-US" dirty="0"/>
            </a:br>
            <a:r>
              <a:rPr lang="en-US" dirty="0"/>
              <a:t>- He came and took the punishment for your sin, for every single lustful look, every single lustful action, and he died</a:t>
            </a:r>
            <a:br>
              <a:rPr lang="en-US" dirty="0"/>
            </a:br>
            <a:r>
              <a:rPr lang="en-US" dirty="0"/>
              <a:t>- But he rose again that you might be made right with God</a:t>
            </a:r>
            <a:br>
              <a:rPr lang="en-US" dirty="0"/>
            </a:br>
            <a:r>
              <a:rPr lang="en-US" dirty="0">
                <a:highlight>
                  <a:srgbClr val="00FFFF"/>
                </a:highlight>
              </a:rPr>
              <a:t>- If you will repent of your sins, and believe in Jesus Christ, then by the power of God you will be born again</a:t>
            </a:r>
            <a:br>
              <a:rPr lang="en-US" dirty="0"/>
            </a:br>
            <a:r>
              <a:rPr lang="en-US" dirty="0"/>
              <a:t>- And as you continue to live this life with your eyes fixed on Jesus Christ, you will hate sin, because of how much it hurts God, because of what it cost God, and the Spirit of God will be killing sin in you</a:t>
            </a:r>
            <a:br>
              <a:rPr lang="en-US" dirty="0"/>
            </a:br>
            <a:r>
              <a:rPr lang="en-US" dirty="0"/>
              <a:t>- And you will love to do the things of God, as the Spirit of God generates the good works in you</a:t>
            </a:r>
            <a:br>
              <a:rPr lang="en-US" dirty="0"/>
            </a:br>
            <a:r>
              <a:rPr lang="en-US" dirty="0"/>
              <a:t>- Jesus showed how God’s law was to bring us to our knees and see that apart from a </a:t>
            </a:r>
            <a:r>
              <a:rPr lang="en-US" dirty="0" err="1"/>
              <a:t>Saviour</a:t>
            </a:r>
            <a:r>
              <a:rPr lang="en-US" dirty="0"/>
              <a:t>, apart from the grace of God we could never hope to be saved</a:t>
            </a:r>
            <a:br>
              <a:rPr lang="en-US" dirty="0"/>
            </a:br>
            <a:r>
              <a:rPr lang="en-US" dirty="0"/>
              <a:t>- In Jesus Christ and his finished work on the cross, God gives us a </a:t>
            </a:r>
            <a:r>
              <a:rPr lang="en-US" dirty="0" err="1"/>
              <a:t>Saviour</a:t>
            </a:r>
            <a:r>
              <a:rPr lang="en-US" dirty="0"/>
              <a:t>, and says, repent and believe in Jesus Christ, he is only way to come to the Father</a:t>
            </a:r>
          </a:p>
        </p:txBody>
      </p:sp>
      <p:sp>
        <p:nvSpPr>
          <p:cNvPr id="4" name="Slide Number Placeholder 3"/>
          <p:cNvSpPr>
            <a:spLocks noGrp="1"/>
          </p:cNvSpPr>
          <p:nvPr>
            <p:ph type="sldNum" sz="quarter" idx="5"/>
          </p:nvPr>
        </p:nvSpPr>
        <p:spPr/>
        <p:txBody>
          <a:bodyPr/>
          <a:lstStyle/>
          <a:p>
            <a:fld id="{230A31DD-228C-6146-9F8B-CBFE1FBFA474}" type="slidenum">
              <a:rPr lang="en-US" smtClean="0"/>
              <a:t>8</a:t>
            </a:fld>
            <a:endParaRPr lang="en-US"/>
          </a:p>
        </p:txBody>
      </p:sp>
    </p:spTree>
    <p:extLst>
      <p:ext uri="{BB962C8B-B14F-4D97-AF65-F5344CB8AC3E}">
        <p14:creationId xmlns:p14="http://schemas.microsoft.com/office/powerpoint/2010/main" val="729718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73050"/>
            <a:ext cx="5486400" cy="3086100"/>
          </a:xfrm>
        </p:spPr>
      </p:sp>
      <p:sp>
        <p:nvSpPr>
          <p:cNvPr id="3" name="Notes Placeholder 2"/>
          <p:cNvSpPr>
            <a:spLocks noGrp="1"/>
          </p:cNvSpPr>
          <p:nvPr>
            <p:ph type="body" idx="1"/>
          </p:nvPr>
        </p:nvSpPr>
        <p:spPr>
          <a:xfrm>
            <a:off x="151108" y="3423148"/>
            <a:ext cx="6555783" cy="5262066"/>
          </a:xfrm>
        </p:spPr>
        <p:txBody>
          <a:bodyPr/>
          <a:lstStyle/>
          <a:p>
            <a:pPr marL="171450" indent="-171450">
              <a:buFont typeface="Arial" panose="020B0604020202020204" pitchFamily="34" charset="0"/>
              <a:buChar char="•"/>
            </a:pPr>
            <a:r>
              <a:rPr lang="en-US" dirty="0">
                <a:highlight>
                  <a:srgbClr val="FFFF00"/>
                </a:highlight>
              </a:rPr>
              <a:t>God’s standard is so much higher, and so much more</a:t>
            </a:r>
            <a:br>
              <a:rPr lang="en-US" dirty="0"/>
            </a:br>
            <a:r>
              <a:rPr lang="en-US" dirty="0"/>
              <a:t>- The Pharisees thought they understood the law, they thought they were going to get to heaven by their own work, by their own good deeds</a:t>
            </a:r>
            <a:br>
              <a:rPr lang="en-US" dirty="0"/>
            </a:br>
            <a:r>
              <a:rPr lang="en-US" dirty="0"/>
              <a:t>- But Jesus comes along, and takes their bar and raises it to it’s original intended purpose of perfection, to expose the heart behind the commands</a:t>
            </a:r>
            <a:br>
              <a:rPr lang="en-US" dirty="0"/>
            </a:br>
            <a:r>
              <a:rPr lang="en-US" dirty="0">
                <a:highlight>
                  <a:srgbClr val="00FFFF"/>
                </a:highlight>
              </a:rPr>
              <a:t>- There will be many people on judgement day who will stand before God, who have never believed in Jesus Christ, who will say, “God, I never once had sex outside of my marriage, and so with regards to the 7</a:t>
            </a:r>
            <a:r>
              <a:rPr lang="en-US" baseline="30000" dirty="0">
                <a:highlight>
                  <a:srgbClr val="00FFFF"/>
                </a:highlight>
              </a:rPr>
              <a:t>th</a:t>
            </a:r>
            <a:r>
              <a:rPr lang="en-US" dirty="0">
                <a:highlight>
                  <a:srgbClr val="00FFFF"/>
                </a:highlight>
              </a:rPr>
              <a:t> commandment I stand before you innocent”</a:t>
            </a:r>
            <a:br>
              <a:rPr lang="en-US" dirty="0"/>
            </a:br>
            <a:r>
              <a:rPr lang="en-US" dirty="0"/>
              <a:t>- To them God will say, “Yes, but your eyes were always wandering, in your thoughts you were always desiring, because in your heart you were lusting, and looking to be satisfied apart from my one and only Son. Depart from me, I never knew you”</a:t>
            </a:r>
            <a:br>
              <a:rPr lang="en-US" dirty="0"/>
            </a:br>
            <a:r>
              <a:rPr lang="en-US" dirty="0"/>
              <a:t>- If God would not let His one and only Son escape punishment for our sin, then we would have to be foolish to think that God might let our sins slide on the day of judgement</a:t>
            </a:r>
          </a:p>
          <a:p>
            <a:pPr marL="171450" indent="-171450">
              <a:buFont typeface="Arial" panose="020B0604020202020204" pitchFamily="34" charset="0"/>
              <a:buChar char="•"/>
            </a:pPr>
            <a:r>
              <a:rPr lang="en-US" dirty="0">
                <a:highlight>
                  <a:srgbClr val="FFFF00"/>
                </a:highlight>
              </a:rPr>
              <a:t>Jesus is urging his disciples to hate sin</a:t>
            </a:r>
            <a:br>
              <a:rPr lang="en-US" dirty="0"/>
            </a:br>
            <a:r>
              <a:rPr lang="en-US" dirty="0"/>
              <a:t>- He wants us to do the right things for the right reasons</a:t>
            </a:r>
            <a:br>
              <a:rPr lang="en-US" dirty="0"/>
            </a:br>
            <a:r>
              <a:rPr lang="en-US" dirty="0"/>
              <a:t>- This can only be done when we first have a relationship with Jesus Christ</a:t>
            </a:r>
            <a:br>
              <a:rPr lang="en-US" dirty="0"/>
            </a:br>
            <a:r>
              <a:rPr lang="en-US" dirty="0"/>
              <a:t>- Because it is only by the grace of God at work in our lives, by the Spirit of God convicting us, do we become aware of the sin in our lives</a:t>
            </a:r>
            <a:br>
              <a:rPr lang="en-US" dirty="0"/>
            </a:br>
            <a:r>
              <a:rPr lang="en-US" dirty="0">
                <a:highlight>
                  <a:srgbClr val="00FFFF"/>
                </a:highlight>
              </a:rPr>
              <a:t>- And as God draws it to our attention, we must be quick to run to the arms of our heavenly Father</a:t>
            </a:r>
            <a:br>
              <a:rPr lang="en-US" dirty="0"/>
            </a:br>
            <a:r>
              <a:rPr lang="en-US" dirty="0"/>
              <a:t>- You cannot do this in your own power. Christians, we need to see just how weak we are, for it is in our weakness that God moves most mightily, and that God gets the most glory</a:t>
            </a:r>
            <a:br>
              <a:rPr lang="en-US" dirty="0"/>
            </a:br>
            <a:r>
              <a:rPr lang="en-US" dirty="0"/>
              <a:t>- </a:t>
            </a:r>
            <a:r>
              <a:rPr lang="en-US" dirty="0">
                <a:highlight>
                  <a:srgbClr val="00FF00"/>
                </a:highlight>
              </a:rPr>
              <a:t>It is as Paul says in 2 Corinthians. ”Therefore I will boast all the more gladly of my weaknesses, so that the power of Christ may rest upon me. For the sake of Christ, then, I am content with weaknesses, insults, hardships, persecutions, and calamities.. For when I am weak, then I am strong”</a:t>
            </a:r>
          </a:p>
          <a:p>
            <a:pPr marL="171450" indent="-171450">
              <a:buFont typeface="Arial" panose="020B0604020202020204" pitchFamily="34" charset="0"/>
              <a:buChar char="•"/>
            </a:pPr>
            <a:r>
              <a:rPr lang="en-US" dirty="0">
                <a:highlight>
                  <a:srgbClr val="FFFF00"/>
                </a:highlight>
              </a:rPr>
              <a:t>You will only ever be satisfied in Christ</a:t>
            </a:r>
            <a:br>
              <a:rPr lang="en-US" dirty="0"/>
            </a:br>
            <a:r>
              <a:rPr lang="en-US" dirty="0"/>
              <a:t>- We are to quit all our meaningless attempts at finding satisfaction apart from Jesus Christ</a:t>
            </a:r>
            <a:br>
              <a:rPr lang="en-US" dirty="0"/>
            </a:br>
            <a:r>
              <a:rPr lang="en-US" dirty="0"/>
              <a:t>- If you have been wandering, if you are looking for satisfaction, and you keep coming up empty handed, let me tell you, that you will spend the rest of your life searching, unless you come to Jesus Christ</a:t>
            </a:r>
            <a:br>
              <a:rPr lang="en-US" dirty="0"/>
            </a:br>
            <a:r>
              <a:rPr lang="en-US" dirty="0"/>
              <a:t>- Today’s passage is not so much about rules and regulations. It’s about Jesus Christ</a:t>
            </a:r>
            <a:br>
              <a:rPr lang="en-US" dirty="0"/>
            </a:br>
            <a:r>
              <a:rPr lang="en-US" dirty="0">
                <a:highlight>
                  <a:srgbClr val="00FFFF"/>
                </a:highlight>
              </a:rPr>
              <a:t>- Brothers and sisters in Christ, it’s about us saying, “Lord, I love you more than my own wants and desires. And because I love you with all my heart, all my soul, and all my mind, then I will gladly suffer in this life for the glory that is to come”</a:t>
            </a:r>
            <a:br>
              <a:rPr lang="en-US" dirty="0"/>
            </a:br>
            <a:r>
              <a:rPr lang="en-US" dirty="0"/>
              <a:t>- Only in Jesus will we find contentment, only in Jesus will you ever be satisfied in this life, and in eternity to come</a:t>
            </a:r>
          </a:p>
        </p:txBody>
      </p:sp>
      <p:sp>
        <p:nvSpPr>
          <p:cNvPr id="4" name="Slide Number Placeholder 3"/>
          <p:cNvSpPr>
            <a:spLocks noGrp="1"/>
          </p:cNvSpPr>
          <p:nvPr>
            <p:ph type="sldNum" sz="quarter" idx="5"/>
          </p:nvPr>
        </p:nvSpPr>
        <p:spPr/>
        <p:txBody>
          <a:bodyPr/>
          <a:lstStyle/>
          <a:p>
            <a:fld id="{230A31DD-228C-6146-9F8B-CBFE1FBFA474}" type="slidenum">
              <a:rPr lang="en-US" smtClean="0"/>
              <a:t>9</a:t>
            </a:fld>
            <a:endParaRPr lang="en-US"/>
          </a:p>
        </p:txBody>
      </p:sp>
    </p:spTree>
    <p:extLst>
      <p:ext uri="{BB962C8B-B14F-4D97-AF65-F5344CB8AC3E}">
        <p14:creationId xmlns:p14="http://schemas.microsoft.com/office/powerpoint/2010/main" val="1470230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DA43D-0EDA-1BB3-4A7A-0B177E6E97A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F790DE0-332B-A3D3-539A-983BA91742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4EEBAFF0-5417-4168-4FB6-0BDDB45C4D30}"/>
              </a:ext>
            </a:extLst>
          </p:cNvPr>
          <p:cNvSpPr>
            <a:spLocks noGrp="1"/>
          </p:cNvSpPr>
          <p:nvPr>
            <p:ph type="dt" sz="half" idx="10"/>
          </p:nvPr>
        </p:nvSpPr>
        <p:spPr/>
        <p:txBody>
          <a:bodyPr/>
          <a:lstStyle/>
          <a:p>
            <a:fld id="{2DFD008F-254D-3E4D-8641-2F35FB586E2C}" type="datetimeFigureOut">
              <a:rPr lang="en-US" smtClean="0"/>
              <a:t>5/27/2024</a:t>
            </a:fld>
            <a:endParaRPr lang="en-US"/>
          </a:p>
        </p:txBody>
      </p:sp>
      <p:sp>
        <p:nvSpPr>
          <p:cNvPr id="5" name="Footer Placeholder 4">
            <a:extLst>
              <a:ext uri="{FF2B5EF4-FFF2-40B4-BE49-F238E27FC236}">
                <a16:creationId xmlns:a16="http://schemas.microsoft.com/office/drawing/2014/main" id="{B41B1481-D867-137F-E63E-3D5E9A007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CCD880-C24F-3D3C-F437-8A80D217AA39}"/>
              </a:ext>
            </a:extLst>
          </p:cNvPr>
          <p:cNvSpPr>
            <a:spLocks noGrp="1"/>
          </p:cNvSpPr>
          <p:nvPr>
            <p:ph type="sldNum" sz="quarter" idx="12"/>
          </p:nvPr>
        </p:nvSpPr>
        <p:spPr/>
        <p:txBody>
          <a:bodyPr/>
          <a:lstStyle/>
          <a:p>
            <a:fld id="{E0527BBF-16EE-7F4A-BD54-FD1CEF344730}" type="slidenum">
              <a:rPr lang="en-US" smtClean="0"/>
              <a:t>‹#›</a:t>
            </a:fld>
            <a:endParaRPr lang="en-US"/>
          </a:p>
        </p:txBody>
      </p:sp>
    </p:spTree>
    <p:extLst>
      <p:ext uri="{BB962C8B-B14F-4D97-AF65-F5344CB8AC3E}">
        <p14:creationId xmlns:p14="http://schemas.microsoft.com/office/powerpoint/2010/main" val="3268227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5D431-5451-5105-E9A7-2B18CBDA49C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4C6EA1-4FD4-A53A-8C3D-0A6F9D19EEE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14725E3-6D6A-4304-2247-0BFBAAFDED68}"/>
              </a:ext>
            </a:extLst>
          </p:cNvPr>
          <p:cNvSpPr>
            <a:spLocks noGrp="1"/>
          </p:cNvSpPr>
          <p:nvPr>
            <p:ph type="dt" sz="half" idx="10"/>
          </p:nvPr>
        </p:nvSpPr>
        <p:spPr/>
        <p:txBody>
          <a:bodyPr/>
          <a:lstStyle/>
          <a:p>
            <a:fld id="{2DFD008F-254D-3E4D-8641-2F35FB586E2C}" type="datetimeFigureOut">
              <a:rPr lang="en-US" smtClean="0"/>
              <a:t>5/27/2024</a:t>
            </a:fld>
            <a:endParaRPr lang="en-US"/>
          </a:p>
        </p:txBody>
      </p:sp>
      <p:sp>
        <p:nvSpPr>
          <p:cNvPr id="5" name="Footer Placeholder 4">
            <a:extLst>
              <a:ext uri="{FF2B5EF4-FFF2-40B4-BE49-F238E27FC236}">
                <a16:creationId xmlns:a16="http://schemas.microsoft.com/office/drawing/2014/main" id="{8253DFC3-A5D9-90F0-0354-882732AC51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EB10E2-2E4E-BE22-005C-7984CE0B712E}"/>
              </a:ext>
            </a:extLst>
          </p:cNvPr>
          <p:cNvSpPr>
            <a:spLocks noGrp="1"/>
          </p:cNvSpPr>
          <p:nvPr>
            <p:ph type="sldNum" sz="quarter" idx="12"/>
          </p:nvPr>
        </p:nvSpPr>
        <p:spPr/>
        <p:txBody>
          <a:bodyPr/>
          <a:lstStyle/>
          <a:p>
            <a:fld id="{E0527BBF-16EE-7F4A-BD54-FD1CEF344730}" type="slidenum">
              <a:rPr lang="en-US" smtClean="0"/>
              <a:t>‹#›</a:t>
            </a:fld>
            <a:endParaRPr lang="en-US"/>
          </a:p>
        </p:txBody>
      </p:sp>
    </p:spTree>
    <p:extLst>
      <p:ext uri="{BB962C8B-B14F-4D97-AF65-F5344CB8AC3E}">
        <p14:creationId xmlns:p14="http://schemas.microsoft.com/office/powerpoint/2010/main" val="3750470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EC5C88-B3AF-4B44-2E2A-65CA7130085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C929DD0-42A5-AD33-7B97-420A937E60C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48FEF1B-682B-9130-799D-88C635858809}"/>
              </a:ext>
            </a:extLst>
          </p:cNvPr>
          <p:cNvSpPr>
            <a:spLocks noGrp="1"/>
          </p:cNvSpPr>
          <p:nvPr>
            <p:ph type="dt" sz="half" idx="10"/>
          </p:nvPr>
        </p:nvSpPr>
        <p:spPr/>
        <p:txBody>
          <a:bodyPr/>
          <a:lstStyle/>
          <a:p>
            <a:fld id="{2DFD008F-254D-3E4D-8641-2F35FB586E2C}" type="datetimeFigureOut">
              <a:rPr lang="en-US" smtClean="0"/>
              <a:t>5/27/2024</a:t>
            </a:fld>
            <a:endParaRPr lang="en-US"/>
          </a:p>
        </p:txBody>
      </p:sp>
      <p:sp>
        <p:nvSpPr>
          <p:cNvPr id="5" name="Footer Placeholder 4">
            <a:extLst>
              <a:ext uri="{FF2B5EF4-FFF2-40B4-BE49-F238E27FC236}">
                <a16:creationId xmlns:a16="http://schemas.microsoft.com/office/drawing/2014/main" id="{4C6C7931-ADA8-DF28-F3F0-99BA18FA9F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B3775-8EFE-0A70-05EE-DC1A5DC11ED9}"/>
              </a:ext>
            </a:extLst>
          </p:cNvPr>
          <p:cNvSpPr>
            <a:spLocks noGrp="1"/>
          </p:cNvSpPr>
          <p:nvPr>
            <p:ph type="sldNum" sz="quarter" idx="12"/>
          </p:nvPr>
        </p:nvSpPr>
        <p:spPr/>
        <p:txBody>
          <a:bodyPr/>
          <a:lstStyle/>
          <a:p>
            <a:fld id="{E0527BBF-16EE-7F4A-BD54-FD1CEF344730}" type="slidenum">
              <a:rPr lang="en-US" smtClean="0"/>
              <a:t>‹#›</a:t>
            </a:fld>
            <a:endParaRPr lang="en-US"/>
          </a:p>
        </p:txBody>
      </p:sp>
    </p:spTree>
    <p:extLst>
      <p:ext uri="{BB962C8B-B14F-4D97-AF65-F5344CB8AC3E}">
        <p14:creationId xmlns:p14="http://schemas.microsoft.com/office/powerpoint/2010/main" val="2313315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E6ED9-6360-20F3-FE35-7A94888F2EA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FB4329C-DBBD-7B53-5B5C-A2673A1B48E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D28552F-9E7C-4DF0-7E16-1BE5DB6D7A00}"/>
              </a:ext>
            </a:extLst>
          </p:cNvPr>
          <p:cNvSpPr>
            <a:spLocks noGrp="1"/>
          </p:cNvSpPr>
          <p:nvPr>
            <p:ph type="dt" sz="half" idx="10"/>
          </p:nvPr>
        </p:nvSpPr>
        <p:spPr/>
        <p:txBody>
          <a:bodyPr/>
          <a:lstStyle/>
          <a:p>
            <a:fld id="{2DFD008F-254D-3E4D-8641-2F35FB586E2C}" type="datetimeFigureOut">
              <a:rPr lang="en-US" smtClean="0"/>
              <a:t>5/27/2024</a:t>
            </a:fld>
            <a:endParaRPr lang="en-US"/>
          </a:p>
        </p:txBody>
      </p:sp>
      <p:sp>
        <p:nvSpPr>
          <p:cNvPr id="5" name="Footer Placeholder 4">
            <a:extLst>
              <a:ext uri="{FF2B5EF4-FFF2-40B4-BE49-F238E27FC236}">
                <a16:creationId xmlns:a16="http://schemas.microsoft.com/office/drawing/2014/main" id="{B7DF9A44-6498-E818-EAAC-79F424E853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3F2B85-5E5C-A23D-F43B-4B7C6E30E012}"/>
              </a:ext>
            </a:extLst>
          </p:cNvPr>
          <p:cNvSpPr>
            <a:spLocks noGrp="1"/>
          </p:cNvSpPr>
          <p:nvPr>
            <p:ph type="sldNum" sz="quarter" idx="12"/>
          </p:nvPr>
        </p:nvSpPr>
        <p:spPr/>
        <p:txBody>
          <a:bodyPr/>
          <a:lstStyle/>
          <a:p>
            <a:fld id="{E0527BBF-16EE-7F4A-BD54-FD1CEF344730}" type="slidenum">
              <a:rPr lang="en-US" smtClean="0"/>
              <a:t>‹#›</a:t>
            </a:fld>
            <a:endParaRPr lang="en-US"/>
          </a:p>
        </p:txBody>
      </p:sp>
    </p:spTree>
    <p:extLst>
      <p:ext uri="{BB962C8B-B14F-4D97-AF65-F5344CB8AC3E}">
        <p14:creationId xmlns:p14="http://schemas.microsoft.com/office/powerpoint/2010/main" val="861191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F3FE4-2BF1-9051-871E-D1D3B36BF37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975A3D3-E6EF-F542-EC96-E12B097CE27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017AE93-7F4B-79A7-2AF6-7DD6B0B7A72F}"/>
              </a:ext>
            </a:extLst>
          </p:cNvPr>
          <p:cNvSpPr>
            <a:spLocks noGrp="1"/>
          </p:cNvSpPr>
          <p:nvPr>
            <p:ph type="dt" sz="half" idx="10"/>
          </p:nvPr>
        </p:nvSpPr>
        <p:spPr/>
        <p:txBody>
          <a:bodyPr/>
          <a:lstStyle/>
          <a:p>
            <a:fld id="{2DFD008F-254D-3E4D-8641-2F35FB586E2C}" type="datetimeFigureOut">
              <a:rPr lang="en-US" smtClean="0"/>
              <a:t>5/27/2024</a:t>
            </a:fld>
            <a:endParaRPr lang="en-US"/>
          </a:p>
        </p:txBody>
      </p:sp>
      <p:sp>
        <p:nvSpPr>
          <p:cNvPr id="5" name="Footer Placeholder 4">
            <a:extLst>
              <a:ext uri="{FF2B5EF4-FFF2-40B4-BE49-F238E27FC236}">
                <a16:creationId xmlns:a16="http://schemas.microsoft.com/office/drawing/2014/main" id="{82D8A5AB-D537-4FB6-6238-22A2227535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07EC17-4B01-F342-585F-3E5B0990AC1B}"/>
              </a:ext>
            </a:extLst>
          </p:cNvPr>
          <p:cNvSpPr>
            <a:spLocks noGrp="1"/>
          </p:cNvSpPr>
          <p:nvPr>
            <p:ph type="sldNum" sz="quarter" idx="12"/>
          </p:nvPr>
        </p:nvSpPr>
        <p:spPr/>
        <p:txBody>
          <a:bodyPr/>
          <a:lstStyle/>
          <a:p>
            <a:fld id="{E0527BBF-16EE-7F4A-BD54-FD1CEF344730}" type="slidenum">
              <a:rPr lang="en-US" smtClean="0"/>
              <a:t>‹#›</a:t>
            </a:fld>
            <a:endParaRPr lang="en-US"/>
          </a:p>
        </p:txBody>
      </p:sp>
    </p:spTree>
    <p:extLst>
      <p:ext uri="{BB962C8B-B14F-4D97-AF65-F5344CB8AC3E}">
        <p14:creationId xmlns:p14="http://schemas.microsoft.com/office/powerpoint/2010/main" val="671300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31910-82E2-F18A-56C1-8C58349E6D4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C144E17-2D13-43D6-D124-903A46357E3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0F68FC8-A7FA-7A0E-FE41-C2C62AE663D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82C68F7-BCD2-334D-80EE-0FAE8364E03C}"/>
              </a:ext>
            </a:extLst>
          </p:cNvPr>
          <p:cNvSpPr>
            <a:spLocks noGrp="1"/>
          </p:cNvSpPr>
          <p:nvPr>
            <p:ph type="dt" sz="half" idx="10"/>
          </p:nvPr>
        </p:nvSpPr>
        <p:spPr/>
        <p:txBody>
          <a:bodyPr/>
          <a:lstStyle/>
          <a:p>
            <a:fld id="{2DFD008F-254D-3E4D-8641-2F35FB586E2C}" type="datetimeFigureOut">
              <a:rPr lang="en-US" smtClean="0"/>
              <a:t>5/27/2024</a:t>
            </a:fld>
            <a:endParaRPr lang="en-US"/>
          </a:p>
        </p:txBody>
      </p:sp>
      <p:sp>
        <p:nvSpPr>
          <p:cNvPr id="6" name="Footer Placeholder 5">
            <a:extLst>
              <a:ext uri="{FF2B5EF4-FFF2-40B4-BE49-F238E27FC236}">
                <a16:creationId xmlns:a16="http://schemas.microsoft.com/office/drawing/2014/main" id="{80A919FC-7981-25AB-732E-5FAECC205F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F8E7B4-8EF8-8F69-AAC0-6323BA205059}"/>
              </a:ext>
            </a:extLst>
          </p:cNvPr>
          <p:cNvSpPr>
            <a:spLocks noGrp="1"/>
          </p:cNvSpPr>
          <p:nvPr>
            <p:ph type="sldNum" sz="quarter" idx="12"/>
          </p:nvPr>
        </p:nvSpPr>
        <p:spPr/>
        <p:txBody>
          <a:bodyPr/>
          <a:lstStyle/>
          <a:p>
            <a:fld id="{E0527BBF-16EE-7F4A-BD54-FD1CEF344730}" type="slidenum">
              <a:rPr lang="en-US" smtClean="0"/>
              <a:t>‹#›</a:t>
            </a:fld>
            <a:endParaRPr lang="en-US"/>
          </a:p>
        </p:txBody>
      </p:sp>
    </p:spTree>
    <p:extLst>
      <p:ext uri="{BB962C8B-B14F-4D97-AF65-F5344CB8AC3E}">
        <p14:creationId xmlns:p14="http://schemas.microsoft.com/office/powerpoint/2010/main" val="3607067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903AC-8A08-656F-966F-F8A18EC7239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0F4DAB4-7749-FAFB-21B3-E423D8C503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3EF9413-C626-5E24-CB21-F6327475A3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F46C5F3-3972-57EB-8959-E96A4AFE7C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D2413D9-F127-80FD-B945-3B10791AFB4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993A662-7650-2AA6-4B97-C57E57823F1A}"/>
              </a:ext>
            </a:extLst>
          </p:cNvPr>
          <p:cNvSpPr>
            <a:spLocks noGrp="1"/>
          </p:cNvSpPr>
          <p:nvPr>
            <p:ph type="dt" sz="half" idx="10"/>
          </p:nvPr>
        </p:nvSpPr>
        <p:spPr/>
        <p:txBody>
          <a:bodyPr/>
          <a:lstStyle/>
          <a:p>
            <a:fld id="{2DFD008F-254D-3E4D-8641-2F35FB586E2C}" type="datetimeFigureOut">
              <a:rPr lang="en-US" smtClean="0"/>
              <a:t>5/27/2024</a:t>
            </a:fld>
            <a:endParaRPr lang="en-US"/>
          </a:p>
        </p:txBody>
      </p:sp>
      <p:sp>
        <p:nvSpPr>
          <p:cNvPr id="8" name="Footer Placeholder 7">
            <a:extLst>
              <a:ext uri="{FF2B5EF4-FFF2-40B4-BE49-F238E27FC236}">
                <a16:creationId xmlns:a16="http://schemas.microsoft.com/office/drawing/2014/main" id="{BBFD4630-6443-9113-DD45-C5E1DBA263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1A63DA-8F4A-D768-8754-3C2C7E7E3C46}"/>
              </a:ext>
            </a:extLst>
          </p:cNvPr>
          <p:cNvSpPr>
            <a:spLocks noGrp="1"/>
          </p:cNvSpPr>
          <p:nvPr>
            <p:ph type="sldNum" sz="quarter" idx="12"/>
          </p:nvPr>
        </p:nvSpPr>
        <p:spPr/>
        <p:txBody>
          <a:bodyPr/>
          <a:lstStyle/>
          <a:p>
            <a:fld id="{E0527BBF-16EE-7F4A-BD54-FD1CEF344730}" type="slidenum">
              <a:rPr lang="en-US" smtClean="0"/>
              <a:t>‹#›</a:t>
            </a:fld>
            <a:endParaRPr lang="en-US"/>
          </a:p>
        </p:txBody>
      </p:sp>
    </p:spTree>
    <p:extLst>
      <p:ext uri="{BB962C8B-B14F-4D97-AF65-F5344CB8AC3E}">
        <p14:creationId xmlns:p14="http://schemas.microsoft.com/office/powerpoint/2010/main" val="567461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4CBAB-BBAB-2397-2068-786C8F38777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AA7293E-1448-8CD6-3114-2AE244E85B75}"/>
              </a:ext>
            </a:extLst>
          </p:cNvPr>
          <p:cNvSpPr>
            <a:spLocks noGrp="1"/>
          </p:cNvSpPr>
          <p:nvPr>
            <p:ph type="dt" sz="half" idx="10"/>
          </p:nvPr>
        </p:nvSpPr>
        <p:spPr/>
        <p:txBody>
          <a:bodyPr/>
          <a:lstStyle/>
          <a:p>
            <a:fld id="{2DFD008F-254D-3E4D-8641-2F35FB586E2C}" type="datetimeFigureOut">
              <a:rPr lang="en-US" smtClean="0"/>
              <a:t>5/27/2024</a:t>
            </a:fld>
            <a:endParaRPr lang="en-US"/>
          </a:p>
        </p:txBody>
      </p:sp>
      <p:sp>
        <p:nvSpPr>
          <p:cNvPr id="4" name="Footer Placeholder 3">
            <a:extLst>
              <a:ext uri="{FF2B5EF4-FFF2-40B4-BE49-F238E27FC236}">
                <a16:creationId xmlns:a16="http://schemas.microsoft.com/office/drawing/2014/main" id="{92B5B379-EBB3-2318-23C6-55D82C96F3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08F3FC-FFBC-CB04-2BF9-A5645AFC0D6A}"/>
              </a:ext>
            </a:extLst>
          </p:cNvPr>
          <p:cNvSpPr>
            <a:spLocks noGrp="1"/>
          </p:cNvSpPr>
          <p:nvPr>
            <p:ph type="sldNum" sz="quarter" idx="12"/>
          </p:nvPr>
        </p:nvSpPr>
        <p:spPr/>
        <p:txBody>
          <a:bodyPr/>
          <a:lstStyle/>
          <a:p>
            <a:fld id="{E0527BBF-16EE-7F4A-BD54-FD1CEF344730}" type="slidenum">
              <a:rPr lang="en-US" smtClean="0"/>
              <a:t>‹#›</a:t>
            </a:fld>
            <a:endParaRPr lang="en-US"/>
          </a:p>
        </p:txBody>
      </p:sp>
    </p:spTree>
    <p:extLst>
      <p:ext uri="{BB962C8B-B14F-4D97-AF65-F5344CB8AC3E}">
        <p14:creationId xmlns:p14="http://schemas.microsoft.com/office/powerpoint/2010/main" val="2836462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E20C20-7916-03CF-7D49-CAB097715E1C}"/>
              </a:ext>
            </a:extLst>
          </p:cNvPr>
          <p:cNvSpPr>
            <a:spLocks noGrp="1"/>
          </p:cNvSpPr>
          <p:nvPr>
            <p:ph type="dt" sz="half" idx="10"/>
          </p:nvPr>
        </p:nvSpPr>
        <p:spPr/>
        <p:txBody>
          <a:bodyPr/>
          <a:lstStyle/>
          <a:p>
            <a:fld id="{2DFD008F-254D-3E4D-8641-2F35FB586E2C}" type="datetimeFigureOut">
              <a:rPr lang="en-US" smtClean="0"/>
              <a:t>5/27/2024</a:t>
            </a:fld>
            <a:endParaRPr lang="en-US"/>
          </a:p>
        </p:txBody>
      </p:sp>
      <p:sp>
        <p:nvSpPr>
          <p:cNvPr id="3" name="Footer Placeholder 2">
            <a:extLst>
              <a:ext uri="{FF2B5EF4-FFF2-40B4-BE49-F238E27FC236}">
                <a16:creationId xmlns:a16="http://schemas.microsoft.com/office/drawing/2014/main" id="{A335FEA0-5F3B-C4BF-4FEF-26F888DD41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F82DD6-C505-0837-70C5-C824344AA1BF}"/>
              </a:ext>
            </a:extLst>
          </p:cNvPr>
          <p:cNvSpPr>
            <a:spLocks noGrp="1"/>
          </p:cNvSpPr>
          <p:nvPr>
            <p:ph type="sldNum" sz="quarter" idx="12"/>
          </p:nvPr>
        </p:nvSpPr>
        <p:spPr/>
        <p:txBody>
          <a:bodyPr/>
          <a:lstStyle/>
          <a:p>
            <a:fld id="{E0527BBF-16EE-7F4A-BD54-FD1CEF344730}" type="slidenum">
              <a:rPr lang="en-US" smtClean="0"/>
              <a:t>‹#›</a:t>
            </a:fld>
            <a:endParaRPr lang="en-US"/>
          </a:p>
        </p:txBody>
      </p:sp>
    </p:spTree>
    <p:extLst>
      <p:ext uri="{BB962C8B-B14F-4D97-AF65-F5344CB8AC3E}">
        <p14:creationId xmlns:p14="http://schemas.microsoft.com/office/powerpoint/2010/main" val="4128243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FD0F8-7905-2154-7E62-F442885C455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28B57F9-E1CB-1280-6F64-66EF54C5BA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755681C-1A70-1AD1-A1B8-7998867FB8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54636BF-9B51-0FEA-0575-88FD2086B3CB}"/>
              </a:ext>
            </a:extLst>
          </p:cNvPr>
          <p:cNvSpPr>
            <a:spLocks noGrp="1"/>
          </p:cNvSpPr>
          <p:nvPr>
            <p:ph type="dt" sz="half" idx="10"/>
          </p:nvPr>
        </p:nvSpPr>
        <p:spPr/>
        <p:txBody>
          <a:bodyPr/>
          <a:lstStyle/>
          <a:p>
            <a:fld id="{2DFD008F-254D-3E4D-8641-2F35FB586E2C}" type="datetimeFigureOut">
              <a:rPr lang="en-US" smtClean="0"/>
              <a:t>5/27/2024</a:t>
            </a:fld>
            <a:endParaRPr lang="en-US"/>
          </a:p>
        </p:txBody>
      </p:sp>
      <p:sp>
        <p:nvSpPr>
          <p:cNvPr id="6" name="Footer Placeholder 5">
            <a:extLst>
              <a:ext uri="{FF2B5EF4-FFF2-40B4-BE49-F238E27FC236}">
                <a16:creationId xmlns:a16="http://schemas.microsoft.com/office/drawing/2014/main" id="{7E6DDF32-81A1-903B-4506-9A92FB40DE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3938B9-0617-7B31-4845-B6524167BCAA}"/>
              </a:ext>
            </a:extLst>
          </p:cNvPr>
          <p:cNvSpPr>
            <a:spLocks noGrp="1"/>
          </p:cNvSpPr>
          <p:nvPr>
            <p:ph type="sldNum" sz="quarter" idx="12"/>
          </p:nvPr>
        </p:nvSpPr>
        <p:spPr/>
        <p:txBody>
          <a:bodyPr/>
          <a:lstStyle/>
          <a:p>
            <a:fld id="{E0527BBF-16EE-7F4A-BD54-FD1CEF344730}" type="slidenum">
              <a:rPr lang="en-US" smtClean="0"/>
              <a:t>‹#›</a:t>
            </a:fld>
            <a:endParaRPr lang="en-US"/>
          </a:p>
        </p:txBody>
      </p:sp>
    </p:spTree>
    <p:extLst>
      <p:ext uri="{BB962C8B-B14F-4D97-AF65-F5344CB8AC3E}">
        <p14:creationId xmlns:p14="http://schemas.microsoft.com/office/powerpoint/2010/main" val="3025831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18242-A025-4293-B98B-88C11A79938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82F60B04-16B6-5517-CD73-9F69105557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DD2FC5-78DD-3B86-7933-12C7CA9544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D15876A-402D-5667-886D-3E5827ED1C0F}"/>
              </a:ext>
            </a:extLst>
          </p:cNvPr>
          <p:cNvSpPr>
            <a:spLocks noGrp="1"/>
          </p:cNvSpPr>
          <p:nvPr>
            <p:ph type="dt" sz="half" idx="10"/>
          </p:nvPr>
        </p:nvSpPr>
        <p:spPr/>
        <p:txBody>
          <a:bodyPr/>
          <a:lstStyle/>
          <a:p>
            <a:fld id="{2DFD008F-254D-3E4D-8641-2F35FB586E2C}" type="datetimeFigureOut">
              <a:rPr lang="en-US" smtClean="0"/>
              <a:t>5/27/2024</a:t>
            </a:fld>
            <a:endParaRPr lang="en-US"/>
          </a:p>
        </p:txBody>
      </p:sp>
      <p:sp>
        <p:nvSpPr>
          <p:cNvPr id="6" name="Footer Placeholder 5">
            <a:extLst>
              <a:ext uri="{FF2B5EF4-FFF2-40B4-BE49-F238E27FC236}">
                <a16:creationId xmlns:a16="http://schemas.microsoft.com/office/drawing/2014/main" id="{87661E40-B39B-B19B-13DF-654A34A92E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D63452-9B90-BF22-F83C-E49480F35A12}"/>
              </a:ext>
            </a:extLst>
          </p:cNvPr>
          <p:cNvSpPr>
            <a:spLocks noGrp="1"/>
          </p:cNvSpPr>
          <p:nvPr>
            <p:ph type="sldNum" sz="quarter" idx="12"/>
          </p:nvPr>
        </p:nvSpPr>
        <p:spPr/>
        <p:txBody>
          <a:bodyPr/>
          <a:lstStyle/>
          <a:p>
            <a:fld id="{E0527BBF-16EE-7F4A-BD54-FD1CEF344730}" type="slidenum">
              <a:rPr lang="en-US" smtClean="0"/>
              <a:t>‹#›</a:t>
            </a:fld>
            <a:endParaRPr lang="en-US"/>
          </a:p>
        </p:txBody>
      </p:sp>
    </p:spTree>
    <p:extLst>
      <p:ext uri="{BB962C8B-B14F-4D97-AF65-F5344CB8AC3E}">
        <p14:creationId xmlns:p14="http://schemas.microsoft.com/office/powerpoint/2010/main" val="2433530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C96BCF-4663-4F95-2305-768419AFE9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DD259BB-8766-CC76-C64B-52C303160A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8DD02EA-205B-1F1E-D1E0-96DC974A38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DFD008F-254D-3E4D-8641-2F35FB586E2C}" type="datetimeFigureOut">
              <a:rPr lang="en-US" smtClean="0"/>
              <a:t>5/27/2024</a:t>
            </a:fld>
            <a:endParaRPr lang="en-US"/>
          </a:p>
        </p:txBody>
      </p:sp>
      <p:sp>
        <p:nvSpPr>
          <p:cNvPr id="5" name="Footer Placeholder 4">
            <a:extLst>
              <a:ext uri="{FF2B5EF4-FFF2-40B4-BE49-F238E27FC236}">
                <a16:creationId xmlns:a16="http://schemas.microsoft.com/office/drawing/2014/main" id="{4D3A74D0-6D05-5800-A51F-C3F07F10CB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CDAD03C-1393-13F1-24F6-7B248222FB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0527BBF-16EE-7F4A-BD54-FD1CEF344730}" type="slidenum">
              <a:rPr lang="en-US" smtClean="0"/>
              <a:t>‹#›</a:t>
            </a:fld>
            <a:endParaRPr lang="en-US"/>
          </a:p>
        </p:txBody>
      </p:sp>
    </p:spTree>
    <p:extLst>
      <p:ext uri="{BB962C8B-B14F-4D97-AF65-F5344CB8AC3E}">
        <p14:creationId xmlns:p14="http://schemas.microsoft.com/office/powerpoint/2010/main" val="40353929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ilhouette of a person with his hand over his face&#10;&#10;Description automatically generated">
            <a:extLst>
              <a:ext uri="{FF2B5EF4-FFF2-40B4-BE49-F238E27FC236}">
                <a16:creationId xmlns:a16="http://schemas.microsoft.com/office/drawing/2014/main" id="{0840DE4C-9165-93E7-D389-30C68F500D24}"/>
              </a:ext>
            </a:extLst>
          </p:cNvPr>
          <p:cNvPicPr>
            <a:picLocks noChangeAspect="1"/>
          </p:cNvPicPr>
          <p:nvPr/>
        </p:nvPicPr>
        <p:blipFill>
          <a:blip r:embed="rId3"/>
          <a:stretch>
            <a:fillRect/>
          </a:stretch>
        </p:blipFill>
        <p:spPr>
          <a:xfrm>
            <a:off x="1" y="0"/>
            <a:ext cx="12192000" cy="6859933"/>
          </a:xfrm>
          <a:prstGeom prst="rect">
            <a:avLst/>
          </a:prstGeom>
        </p:spPr>
      </p:pic>
      <p:sp>
        <p:nvSpPr>
          <p:cNvPr id="4" name="TextBox 3">
            <a:extLst>
              <a:ext uri="{FF2B5EF4-FFF2-40B4-BE49-F238E27FC236}">
                <a16:creationId xmlns:a16="http://schemas.microsoft.com/office/drawing/2014/main" id="{BF369979-360D-CDD1-F118-A7A37FA5F3A9}"/>
              </a:ext>
            </a:extLst>
          </p:cNvPr>
          <p:cNvSpPr txBox="1"/>
          <p:nvPr/>
        </p:nvSpPr>
        <p:spPr>
          <a:xfrm>
            <a:off x="368643" y="778476"/>
            <a:ext cx="11454713" cy="1754326"/>
          </a:xfrm>
          <a:prstGeom prst="rect">
            <a:avLst/>
          </a:prstGeom>
          <a:noFill/>
        </p:spPr>
        <p:txBody>
          <a:bodyPr wrap="square" rtlCol="0">
            <a:spAutoFit/>
          </a:bodyPr>
          <a:lstStyle/>
          <a:p>
            <a:pPr algn="ctr"/>
            <a:r>
              <a:rPr lang="en-US" sz="5400" b="1" dirty="0">
                <a:solidFill>
                  <a:schemeClr val="bg1"/>
                </a:solidFill>
                <a:latin typeface="Calibri" panose="020F0502020204030204" pitchFamily="34" charset="0"/>
                <a:cs typeface="Calibri" panose="020F0502020204030204" pitchFamily="34" charset="0"/>
              </a:rPr>
              <a:t>THE DEADLY LURE OF LUST</a:t>
            </a:r>
            <a:br>
              <a:rPr lang="en-US" sz="5400" b="1" dirty="0">
                <a:solidFill>
                  <a:schemeClr val="bg1"/>
                </a:solidFill>
                <a:latin typeface="Calibri" panose="020F0502020204030204" pitchFamily="34" charset="0"/>
                <a:cs typeface="Calibri" panose="020F0502020204030204" pitchFamily="34" charset="0"/>
              </a:rPr>
            </a:br>
            <a:r>
              <a:rPr lang="en-US" sz="5400" b="1" dirty="0">
                <a:solidFill>
                  <a:schemeClr val="bg1"/>
                </a:solidFill>
                <a:latin typeface="Calibri" panose="020F0502020204030204" pitchFamily="34" charset="0"/>
                <a:cs typeface="Calibri" panose="020F0502020204030204" pitchFamily="34" charset="0"/>
              </a:rPr>
              <a:t>Matthew 5:27-30</a:t>
            </a:r>
          </a:p>
        </p:txBody>
      </p:sp>
    </p:spTree>
    <p:extLst>
      <p:ext uri="{BB962C8B-B14F-4D97-AF65-F5344CB8AC3E}">
        <p14:creationId xmlns:p14="http://schemas.microsoft.com/office/powerpoint/2010/main" val="1286864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eremiah Burroughs (1599-1646) | Reformed Theology at A Puritan's Mind">
            <a:extLst>
              <a:ext uri="{FF2B5EF4-FFF2-40B4-BE49-F238E27FC236}">
                <a16:creationId xmlns:a16="http://schemas.microsoft.com/office/drawing/2014/main" id="{A05A9F36-3509-4CE2-B2E9-5A791326EC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4673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4E45226-5482-4916-2E2D-7D55CDEAB555}"/>
              </a:ext>
            </a:extLst>
          </p:cNvPr>
          <p:cNvSpPr txBox="1"/>
          <p:nvPr/>
        </p:nvSpPr>
        <p:spPr>
          <a:xfrm>
            <a:off x="4792135" y="1166842"/>
            <a:ext cx="7247466" cy="4524315"/>
          </a:xfrm>
          <a:prstGeom prst="rect">
            <a:avLst/>
          </a:prstGeom>
          <a:noFill/>
        </p:spPr>
        <p:txBody>
          <a:bodyPr wrap="square">
            <a:spAutoFit/>
          </a:bodyPr>
          <a:lstStyle/>
          <a:p>
            <a:pPr algn="ctr"/>
            <a:r>
              <a:rPr lang="en-AU" sz="4800" b="1" dirty="0">
                <a:solidFill>
                  <a:srgbClr val="181818"/>
                </a:solidFill>
                <a:latin typeface="Calibri" panose="020F0502020204030204" pitchFamily="34" charset="0"/>
                <a:cs typeface="Calibri" panose="020F0502020204030204" pitchFamily="34" charset="0"/>
              </a:rPr>
              <a:t>“One drop of the sweetness of heaven is enough to take away all the sourness and bitterness of all the afflictions of the world</a:t>
            </a:r>
            <a:r>
              <a:rPr lang="en-AU" sz="4800" b="1" i="0" u="none" strike="noStrike" dirty="0">
                <a:solidFill>
                  <a:srgbClr val="181818"/>
                </a:solidFill>
                <a:effectLst/>
                <a:latin typeface="Calibri" panose="020F0502020204030204" pitchFamily="34" charset="0"/>
                <a:cs typeface="Calibri" panose="020F0502020204030204" pitchFamily="34" charset="0"/>
              </a:rPr>
              <a:t>.” </a:t>
            </a:r>
            <a:br>
              <a:rPr lang="en-AU" sz="4800" b="1" i="0" u="none" strike="noStrike" dirty="0">
                <a:solidFill>
                  <a:srgbClr val="181818"/>
                </a:solidFill>
                <a:effectLst/>
                <a:latin typeface="Calibri" panose="020F0502020204030204" pitchFamily="34" charset="0"/>
                <a:cs typeface="Calibri" panose="020F0502020204030204" pitchFamily="34" charset="0"/>
              </a:rPr>
            </a:br>
            <a:r>
              <a:rPr lang="en-AU" sz="4800" b="1" i="0" u="none" strike="noStrike" dirty="0">
                <a:solidFill>
                  <a:srgbClr val="181818"/>
                </a:solidFill>
                <a:effectLst/>
                <a:latin typeface="Calibri" panose="020F0502020204030204" pitchFamily="34" charset="0"/>
                <a:cs typeface="Calibri" panose="020F0502020204030204" pitchFamily="34" charset="0"/>
              </a:rPr>
              <a:t>Jeremiah Burroughs</a:t>
            </a:r>
            <a:endParaRPr lang="en-US" sz="4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2931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7" name="Rectangle 2056">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2060">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blue and red handled scissors">
            <a:extLst>
              <a:ext uri="{FF2B5EF4-FFF2-40B4-BE49-F238E27FC236}">
                <a16:creationId xmlns:a16="http://schemas.microsoft.com/office/drawing/2014/main" id="{5F663CFB-6ECF-85F4-35F2-CCAD7BDA60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259" r="2" b="2"/>
          <a:stretch/>
        </p:blipFill>
        <p:spPr bwMode="auto">
          <a:xfrm>
            <a:off x="643467" y="643467"/>
            <a:ext cx="5372099" cy="557106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wo orange fruits on table">
            <a:extLst>
              <a:ext uri="{FF2B5EF4-FFF2-40B4-BE49-F238E27FC236}">
                <a16:creationId xmlns:a16="http://schemas.microsoft.com/office/drawing/2014/main" id="{65DA4553-DC89-B051-0406-5494CACD62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8176" r="-1" b="2601"/>
          <a:stretch/>
        </p:blipFill>
        <p:spPr bwMode="auto">
          <a:xfrm>
            <a:off x="6176432" y="643467"/>
            <a:ext cx="5372100"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7897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ring&#10;&#10;Description automatically generated">
            <a:extLst>
              <a:ext uri="{FF2B5EF4-FFF2-40B4-BE49-F238E27FC236}">
                <a16:creationId xmlns:a16="http://schemas.microsoft.com/office/drawing/2014/main" id="{7AECA154-1E03-0A1E-5510-B8A32C7DD5EC}"/>
              </a:ext>
            </a:extLst>
          </p:cNvPr>
          <p:cNvPicPr>
            <a:picLocks noChangeAspect="1"/>
          </p:cNvPicPr>
          <p:nvPr/>
        </p:nvPicPr>
        <p:blipFill>
          <a:blip r:embed="rId3"/>
          <a:stretch>
            <a:fillRect/>
          </a:stretch>
        </p:blipFill>
        <p:spPr>
          <a:xfrm flipH="1">
            <a:off x="-2" y="-1"/>
            <a:ext cx="12192001" cy="6847675"/>
          </a:xfrm>
          <a:prstGeom prst="rect">
            <a:avLst/>
          </a:prstGeom>
        </p:spPr>
      </p:pic>
      <p:sp>
        <p:nvSpPr>
          <p:cNvPr id="2" name="TextBox 1">
            <a:extLst>
              <a:ext uri="{FF2B5EF4-FFF2-40B4-BE49-F238E27FC236}">
                <a16:creationId xmlns:a16="http://schemas.microsoft.com/office/drawing/2014/main" id="{A1777E9B-2FB1-EF23-E306-7017EC3504CC}"/>
              </a:ext>
            </a:extLst>
          </p:cNvPr>
          <p:cNvSpPr txBox="1"/>
          <p:nvPr/>
        </p:nvSpPr>
        <p:spPr>
          <a:xfrm>
            <a:off x="148281" y="371271"/>
            <a:ext cx="11837773" cy="707886"/>
          </a:xfrm>
          <a:prstGeom prst="rect">
            <a:avLst/>
          </a:prstGeom>
          <a:noFill/>
        </p:spPr>
        <p:txBody>
          <a:bodyPr wrap="square" rtlCol="0">
            <a:spAutoFit/>
          </a:bodyPr>
          <a:lstStyle/>
          <a:p>
            <a:pPr algn="ctr"/>
            <a:r>
              <a:rPr lang="en-US" sz="4000" b="1" dirty="0">
                <a:latin typeface="Calibri" panose="020F0502020204030204" pitchFamily="34" charset="0"/>
                <a:cs typeface="Calibri" panose="020F0502020204030204" pitchFamily="34" charset="0"/>
              </a:rPr>
              <a:t>LOYALTY WITHIN MARRIAGE</a:t>
            </a:r>
          </a:p>
        </p:txBody>
      </p:sp>
      <p:sp>
        <p:nvSpPr>
          <p:cNvPr id="3" name="TextBox 2">
            <a:extLst>
              <a:ext uri="{FF2B5EF4-FFF2-40B4-BE49-F238E27FC236}">
                <a16:creationId xmlns:a16="http://schemas.microsoft.com/office/drawing/2014/main" id="{59A93F5B-D224-93A9-9BC4-289093A39DC0}"/>
              </a:ext>
            </a:extLst>
          </p:cNvPr>
          <p:cNvSpPr txBox="1"/>
          <p:nvPr/>
        </p:nvSpPr>
        <p:spPr>
          <a:xfrm>
            <a:off x="354228" y="1266966"/>
            <a:ext cx="11631826" cy="1200329"/>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Exclusive loyalty = your own father, mother, children, friends, take second place</a:t>
            </a:r>
          </a:p>
        </p:txBody>
      </p:sp>
      <p:sp>
        <p:nvSpPr>
          <p:cNvPr id="5" name="TextBox 4">
            <a:extLst>
              <a:ext uri="{FF2B5EF4-FFF2-40B4-BE49-F238E27FC236}">
                <a16:creationId xmlns:a16="http://schemas.microsoft.com/office/drawing/2014/main" id="{696CC00D-FF2C-F4AE-73C1-C461E5683570}"/>
              </a:ext>
            </a:extLst>
          </p:cNvPr>
          <p:cNvSpPr txBox="1"/>
          <p:nvPr/>
        </p:nvSpPr>
        <p:spPr>
          <a:xfrm>
            <a:off x="354227" y="3128917"/>
            <a:ext cx="6590270" cy="1200329"/>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Lifelong loyalty = Husband and wife are united to one another</a:t>
            </a:r>
          </a:p>
        </p:txBody>
      </p:sp>
      <p:sp>
        <p:nvSpPr>
          <p:cNvPr id="6" name="TextBox 5">
            <a:extLst>
              <a:ext uri="{FF2B5EF4-FFF2-40B4-BE49-F238E27FC236}">
                <a16:creationId xmlns:a16="http://schemas.microsoft.com/office/drawing/2014/main" id="{876ABDE7-F817-82D6-0914-565E34EDF127}"/>
              </a:ext>
            </a:extLst>
          </p:cNvPr>
          <p:cNvSpPr txBox="1"/>
          <p:nvPr/>
        </p:nvSpPr>
        <p:spPr>
          <a:xfrm>
            <a:off x="354227" y="4990869"/>
            <a:ext cx="11631827" cy="646331"/>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Bodily loyalty = Husband and wife become one flesh</a:t>
            </a:r>
          </a:p>
        </p:txBody>
      </p:sp>
    </p:spTree>
    <p:extLst>
      <p:ext uri="{BB962C8B-B14F-4D97-AF65-F5344CB8AC3E}">
        <p14:creationId xmlns:p14="http://schemas.microsoft.com/office/powerpoint/2010/main" val="29173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scale on a stand&#10;&#10;Description automatically generated with medium confidence">
            <a:extLst>
              <a:ext uri="{FF2B5EF4-FFF2-40B4-BE49-F238E27FC236}">
                <a16:creationId xmlns:a16="http://schemas.microsoft.com/office/drawing/2014/main" id="{7A886030-7066-4852-87B4-5CD89E29B101}"/>
              </a:ext>
            </a:extLst>
          </p:cNvPr>
          <p:cNvPicPr>
            <a:picLocks noChangeAspect="1"/>
          </p:cNvPicPr>
          <p:nvPr/>
        </p:nvPicPr>
        <p:blipFill>
          <a:blip r:embed="rId3"/>
          <a:stretch>
            <a:fillRect/>
          </a:stretch>
        </p:blipFill>
        <p:spPr>
          <a:xfrm flipH="1">
            <a:off x="0" y="0"/>
            <a:ext cx="12192000" cy="6858000"/>
          </a:xfrm>
          <a:prstGeom prst="rect">
            <a:avLst/>
          </a:prstGeom>
        </p:spPr>
      </p:pic>
      <p:sp>
        <p:nvSpPr>
          <p:cNvPr id="2" name="TextBox 1">
            <a:extLst>
              <a:ext uri="{FF2B5EF4-FFF2-40B4-BE49-F238E27FC236}">
                <a16:creationId xmlns:a16="http://schemas.microsoft.com/office/drawing/2014/main" id="{9400E8FB-0EB0-2C09-7E99-20E495F4F04B}"/>
              </a:ext>
            </a:extLst>
          </p:cNvPr>
          <p:cNvSpPr txBox="1"/>
          <p:nvPr/>
        </p:nvSpPr>
        <p:spPr>
          <a:xfrm>
            <a:off x="148281" y="352589"/>
            <a:ext cx="11837773"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OUR STANDARD</a:t>
            </a:r>
          </a:p>
        </p:txBody>
      </p:sp>
      <p:sp>
        <p:nvSpPr>
          <p:cNvPr id="3" name="TextBox 2">
            <a:extLst>
              <a:ext uri="{FF2B5EF4-FFF2-40B4-BE49-F238E27FC236}">
                <a16:creationId xmlns:a16="http://schemas.microsoft.com/office/drawing/2014/main" id="{08B89A50-46A6-446E-A820-66A11AFDCD61}"/>
              </a:ext>
            </a:extLst>
          </p:cNvPr>
          <p:cNvSpPr txBox="1"/>
          <p:nvPr/>
        </p:nvSpPr>
        <p:spPr>
          <a:xfrm>
            <a:off x="280086" y="1132702"/>
            <a:ext cx="11705968"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“You have heard that it was said, ‘You shall not commit adultery.’ (Matt 5:27)</a:t>
            </a:r>
          </a:p>
        </p:txBody>
      </p:sp>
      <p:sp>
        <p:nvSpPr>
          <p:cNvPr id="4" name="TextBox 3">
            <a:extLst>
              <a:ext uri="{FF2B5EF4-FFF2-40B4-BE49-F238E27FC236}">
                <a16:creationId xmlns:a16="http://schemas.microsoft.com/office/drawing/2014/main" id="{ABC3DBBD-4412-9359-FED9-4C2FFF023004}"/>
              </a:ext>
            </a:extLst>
          </p:cNvPr>
          <p:cNvSpPr txBox="1"/>
          <p:nvPr/>
        </p:nvSpPr>
        <p:spPr>
          <a:xfrm>
            <a:off x="148281" y="2828835"/>
            <a:ext cx="11837773"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The Pharisees and scribes, when teaching this command, extended it no further than the physical act of adultery</a:t>
            </a:r>
          </a:p>
        </p:txBody>
      </p:sp>
      <p:sp>
        <p:nvSpPr>
          <p:cNvPr id="5" name="TextBox 4">
            <a:extLst>
              <a:ext uri="{FF2B5EF4-FFF2-40B4-BE49-F238E27FC236}">
                <a16:creationId xmlns:a16="http://schemas.microsoft.com/office/drawing/2014/main" id="{FD8BDC11-429B-D1C5-0C2E-7AB84694EA51}"/>
              </a:ext>
            </a:extLst>
          </p:cNvPr>
          <p:cNvSpPr txBox="1"/>
          <p:nvPr/>
        </p:nvSpPr>
        <p:spPr>
          <a:xfrm>
            <a:off x="148281" y="4527364"/>
            <a:ext cx="11837773"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So often we fall into the same trap of thinking only in terms of outward acts</a:t>
            </a:r>
          </a:p>
        </p:txBody>
      </p:sp>
    </p:spTree>
    <p:extLst>
      <p:ext uri="{BB962C8B-B14F-4D97-AF65-F5344CB8AC3E}">
        <p14:creationId xmlns:p14="http://schemas.microsoft.com/office/powerpoint/2010/main" val="235906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person's eye&#10;&#10;Description automatically generated">
            <a:extLst>
              <a:ext uri="{FF2B5EF4-FFF2-40B4-BE49-F238E27FC236}">
                <a16:creationId xmlns:a16="http://schemas.microsoft.com/office/drawing/2014/main" id="{C00E32E7-9CB5-7AF5-83F1-EE390C4B3B88}"/>
              </a:ext>
            </a:extLst>
          </p:cNvPr>
          <p:cNvPicPr>
            <a:picLocks noChangeAspect="1"/>
          </p:cNvPicPr>
          <p:nvPr/>
        </p:nvPicPr>
        <p:blipFill>
          <a:blip r:embed="rId3"/>
          <a:stretch>
            <a:fillRect/>
          </a:stretch>
        </p:blipFill>
        <p:spPr>
          <a:xfrm>
            <a:off x="0" y="-1"/>
            <a:ext cx="12192000" cy="6862119"/>
          </a:xfrm>
          <a:prstGeom prst="rect">
            <a:avLst/>
          </a:prstGeom>
        </p:spPr>
      </p:pic>
      <p:sp>
        <p:nvSpPr>
          <p:cNvPr id="2" name="TextBox 1">
            <a:extLst>
              <a:ext uri="{FF2B5EF4-FFF2-40B4-BE49-F238E27FC236}">
                <a16:creationId xmlns:a16="http://schemas.microsoft.com/office/drawing/2014/main" id="{D2DF88F0-C207-8409-A084-B533ECC945EE}"/>
              </a:ext>
            </a:extLst>
          </p:cNvPr>
          <p:cNvSpPr txBox="1"/>
          <p:nvPr/>
        </p:nvSpPr>
        <p:spPr>
          <a:xfrm>
            <a:off x="148279" y="392791"/>
            <a:ext cx="11837773"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GOD’S STANDARD</a:t>
            </a:r>
          </a:p>
        </p:txBody>
      </p:sp>
      <p:sp>
        <p:nvSpPr>
          <p:cNvPr id="3" name="TextBox 2">
            <a:extLst>
              <a:ext uri="{FF2B5EF4-FFF2-40B4-BE49-F238E27FC236}">
                <a16:creationId xmlns:a16="http://schemas.microsoft.com/office/drawing/2014/main" id="{DFDA9917-397F-B986-C57C-6B4A9A95A1D1}"/>
              </a:ext>
            </a:extLst>
          </p:cNvPr>
          <p:cNvSpPr txBox="1"/>
          <p:nvPr/>
        </p:nvSpPr>
        <p:spPr>
          <a:xfrm>
            <a:off x="148279" y="1329909"/>
            <a:ext cx="11837773"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“But I say to you…” (Matt 5:28a)</a:t>
            </a:r>
          </a:p>
        </p:txBody>
      </p:sp>
      <p:sp>
        <p:nvSpPr>
          <p:cNvPr id="4" name="TextBox 3">
            <a:extLst>
              <a:ext uri="{FF2B5EF4-FFF2-40B4-BE49-F238E27FC236}">
                <a16:creationId xmlns:a16="http://schemas.microsoft.com/office/drawing/2014/main" id="{4F5C910B-DFA1-0AAC-544F-4F2DFACA8136}"/>
              </a:ext>
            </a:extLst>
          </p:cNvPr>
          <p:cNvSpPr txBox="1"/>
          <p:nvPr/>
        </p:nvSpPr>
        <p:spPr>
          <a:xfrm>
            <a:off x="148279" y="2633794"/>
            <a:ext cx="11837773"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“That everyone who looks at woman with lustful intent has already committed adultery” (Matt 5:28b)</a:t>
            </a:r>
          </a:p>
        </p:txBody>
      </p:sp>
      <p:sp>
        <p:nvSpPr>
          <p:cNvPr id="5" name="TextBox 4">
            <a:extLst>
              <a:ext uri="{FF2B5EF4-FFF2-40B4-BE49-F238E27FC236}">
                <a16:creationId xmlns:a16="http://schemas.microsoft.com/office/drawing/2014/main" id="{5BDAF672-8FEC-2165-D14C-40C34172F9BE}"/>
              </a:ext>
            </a:extLst>
          </p:cNvPr>
          <p:cNvSpPr txBox="1"/>
          <p:nvPr/>
        </p:nvSpPr>
        <p:spPr>
          <a:xfrm>
            <a:off x="148279" y="4491677"/>
            <a:ext cx="11837773"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One of the purposes of the law is that it be a mirror</a:t>
            </a:r>
          </a:p>
        </p:txBody>
      </p:sp>
    </p:spTree>
    <p:extLst>
      <p:ext uri="{BB962C8B-B14F-4D97-AF65-F5344CB8AC3E}">
        <p14:creationId xmlns:p14="http://schemas.microsoft.com/office/powerpoint/2010/main" val="2407637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hands holding a heart&#10;&#10;Description automatically generated">
            <a:extLst>
              <a:ext uri="{FF2B5EF4-FFF2-40B4-BE49-F238E27FC236}">
                <a16:creationId xmlns:a16="http://schemas.microsoft.com/office/drawing/2014/main" id="{D17C0D1F-0401-6BD6-4A26-0F425589F6A2}"/>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168D6AC0-BB2B-691E-4B20-6A5BE392F7CA}"/>
              </a:ext>
            </a:extLst>
          </p:cNvPr>
          <p:cNvSpPr txBox="1"/>
          <p:nvPr/>
        </p:nvSpPr>
        <p:spPr>
          <a:xfrm>
            <a:off x="234777" y="308919"/>
            <a:ext cx="11837773"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“Let there be no filthiness nor foolish talk nor crude joking, which are out of place” (Eph 5:4)</a:t>
            </a:r>
          </a:p>
        </p:txBody>
      </p:sp>
      <p:sp>
        <p:nvSpPr>
          <p:cNvPr id="4" name="TextBox 3">
            <a:extLst>
              <a:ext uri="{FF2B5EF4-FFF2-40B4-BE49-F238E27FC236}">
                <a16:creationId xmlns:a16="http://schemas.microsoft.com/office/drawing/2014/main" id="{8A071FCF-FE40-FB55-0A4A-EB2B0DFFFC71}"/>
              </a:ext>
            </a:extLst>
          </p:cNvPr>
          <p:cNvSpPr txBox="1"/>
          <p:nvPr/>
        </p:nvSpPr>
        <p:spPr>
          <a:xfrm>
            <a:off x="234777" y="1907395"/>
            <a:ext cx="11837773"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“Has already committed adultery with her in his heart” </a:t>
            </a:r>
            <a:br>
              <a:rPr lang="en-US" sz="3600" b="1" dirty="0">
                <a:solidFill>
                  <a:schemeClr val="bg1"/>
                </a:solidFill>
                <a:latin typeface="Calibri" panose="020F0502020204030204" pitchFamily="34" charset="0"/>
                <a:cs typeface="Calibri" panose="020F0502020204030204" pitchFamily="34" charset="0"/>
              </a:rPr>
            </a:br>
            <a:r>
              <a:rPr lang="en-US" sz="3600" b="1" dirty="0">
                <a:solidFill>
                  <a:schemeClr val="bg1"/>
                </a:solidFill>
                <a:latin typeface="Calibri" panose="020F0502020204030204" pitchFamily="34" charset="0"/>
                <a:cs typeface="Calibri" panose="020F0502020204030204" pitchFamily="34" charset="0"/>
              </a:rPr>
              <a:t>(Matt 5:28c)</a:t>
            </a:r>
          </a:p>
        </p:txBody>
      </p:sp>
      <p:sp>
        <p:nvSpPr>
          <p:cNvPr id="5" name="TextBox 4">
            <a:extLst>
              <a:ext uri="{FF2B5EF4-FFF2-40B4-BE49-F238E27FC236}">
                <a16:creationId xmlns:a16="http://schemas.microsoft.com/office/drawing/2014/main" id="{46DDA889-F04D-440D-6655-E60AF065FFC6}"/>
              </a:ext>
            </a:extLst>
          </p:cNvPr>
          <p:cNvSpPr txBox="1"/>
          <p:nvPr/>
        </p:nvSpPr>
        <p:spPr>
          <a:xfrm>
            <a:off x="234777" y="3505871"/>
            <a:ext cx="11635946"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Jesus is calling to himself disciples who will do the right things for the right reasons</a:t>
            </a:r>
          </a:p>
        </p:txBody>
      </p:sp>
    </p:spTree>
    <p:extLst>
      <p:ext uri="{BB962C8B-B14F-4D97-AF65-F5344CB8AC3E}">
        <p14:creationId xmlns:p14="http://schemas.microsoft.com/office/powerpoint/2010/main" val="224530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ilhouette of a person carrying a cross&#10;&#10;Description automatically generated">
            <a:extLst>
              <a:ext uri="{FF2B5EF4-FFF2-40B4-BE49-F238E27FC236}">
                <a16:creationId xmlns:a16="http://schemas.microsoft.com/office/drawing/2014/main" id="{777D6208-9DBC-DAA8-14A6-9DA04D33A32D}"/>
              </a:ext>
            </a:extLst>
          </p:cNvPr>
          <p:cNvPicPr>
            <a:picLocks noChangeAspect="1"/>
          </p:cNvPicPr>
          <p:nvPr/>
        </p:nvPicPr>
        <p:blipFill>
          <a:blip r:embed="rId3"/>
          <a:stretch>
            <a:fillRect/>
          </a:stretch>
        </p:blipFill>
        <p:spPr>
          <a:xfrm>
            <a:off x="0" y="0"/>
            <a:ext cx="12192000" cy="6873217"/>
          </a:xfrm>
          <a:prstGeom prst="rect">
            <a:avLst/>
          </a:prstGeom>
        </p:spPr>
      </p:pic>
      <p:sp>
        <p:nvSpPr>
          <p:cNvPr id="2" name="TextBox 1">
            <a:extLst>
              <a:ext uri="{FF2B5EF4-FFF2-40B4-BE49-F238E27FC236}">
                <a16:creationId xmlns:a16="http://schemas.microsoft.com/office/drawing/2014/main" id="{4C2F6B17-9E4B-F7B0-15C2-58B006A5B943}"/>
              </a:ext>
            </a:extLst>
          </p:cNvPr>
          <p:cNvSpPr txBox="1"/>
          <p:nvPr/>
        </p:nvSpPr>
        <p:spPr>
          <a:xfrm>
            <a:off x="148281" y="383059"/>
            <a:ext cx="11837773"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AN ETERNAL PERSPECTIVE</a:t>
            </a:r>
          </a:p>
        </p:txBody>
      </p:sp>
      <p:sp>
        <p:nvSpPr>
          <p:cNvPr id="3" name="TextBox 2">
            <a:extLst>
              <a:ext uri="{FF2B5EF4-FFF2-40B4-BE49-F238E27FC236}">
                <a16:creationId xmlns:a16="http://schemas.microsoft.com/office/drawing/2014/main" id="{BA1594D3-4987-C011-3406-46CE60597939}"/>
              </a:ext>
            </a:extLst>
          </p:cNvPr>
          <p:cNvSpPr txBox="1"/>
          <p:nvPr/>
        </p:nvSpPr>
        <p:spPr>
          <a:xfrm>
            <a:off x="148281" y="1198605"/>
            <a:ext cx="11714205"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“If your right eye causes you to sin, tear it out and throw it away” (Matt 5:29a)</a:t>
            </a:r>
          </a:p>
        </p:txBody>
      </p:sp>
      <p:sp>
        <p:nvSpPr>
          <p:cNvPr id="4" name="TextBox 3">
            <a:extLst>
              <a:ext uri="{FF2B5EF4-FFF2-40B4-BE49-F238E27FC236}">
                <a16:creationId xmlns:a16="http://schemas.microsoft.com/office/drawing/2014/main" id="{1F34CE88-7FE7-F845-8296-C64F89604756}"/>
              </a:ext>
            </a:extLst>
          </p:cNvPr>
          <p:cNvSpPr txBox="1"/>
          <p:nvPr/>
        </p:nvSpPr>
        <p:spPr>
          <a:xfrm>
            <a:off x="148281" y="3011374"/>
            <a:ext cx="11714205"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Jesus does not mean mutilation but mortification</a:t>
            </a:r>
          </a:p>
        </p:txBody>
      </p:sp>
      <p:sp>
        <p:nvSpPr>
          <p:cNvPr id="5" name="TextBox 4">
            <a:extLst>
              <a:ext uri="{FF2B5EF4-FFF2-40B4-BE49-F238E27FC236}">
                <a16:creationId xmlns:a16="http://schemas.microsoft.com/office/drawing/2014/main" id="{83271D58-419C-E21F-A41A-61DA3A7325BE}"/>
              </a:ext>
            </a:extLst>
          </p:cNvPr>
          <p:cNvSpPr txBox="1"/>
          <p:nvPr/>
        </p:nvSpPr>
        <p:spPr>
          <a:xfrm>
            <a:off x="148281" y="4270145"/>
            <a:ext cx="11714205"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Throughout the gospels Jesus urges people to count the cost, deny themselves, carry their cross</a:t>
            </a:r>
          </a:p>
        </p:txBody>
      </p:sp>
    </p:spTree>
    <p:extLst>
      <p:ext uri="{BB962C8B-B14F-4D97-AF65-F5344CB8AC3E}">
        <p14:creationId xmlns:p14="http://schemas.microsoft.com/office/powerpoint/2010/main" val="107391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ross on a hill&#10;&#10;Description automatically generated">
            <a:extLst>
              <a:ext uri="{FF2B5EF4-FFF2-40B4-BE49-F238E27FC236}">
                <a16:creationId xmlns:a16="http://schemas.microsoft.com/office/drawing/2014/main" id="{2D95FC2E-43BB-2D27-3AE1-163E049F257B}"/>
              </a:ext>
            </a:extLst>
          </p:cNvPr>
          <p:cNvPicPr>
            <a:picLocks noChangeAspect="1"/>
          </p:cNvPicPr>
          <p:nvPr/>
        </p:nvPicPr>
        <p:blipFill>
          <a:blip r:embed="rId3"/>
          <a:stretch>
            <a:fillRect/>
          </a:stretch>
        </p:blipFill>
        <p:spPr>
          <a:xfrm>
            <a:off x="0" y="0"/>
            <a:ext cx="12192000" cy="6882480"/>
          </a:xfrm>
          <a:prstGeom prst="rect">
            <a:avLst/>
          </a:prstGeom>
        </p:spPr>
      </p:pic>
      <p:sp>
        <p:nvSpPr>
          <p:cNvPr id="2" name="TextBox 1">
            <a:extLst>
              <a:ext uri="{FF2B5EF4-FFF2-40B4-BE49-F238E27FC236}">
                <a16:creationId xmlns:a16="http://schemas.microsoft.com/office/drawing/2014/main" id="{E6564B2D-3037-A349-5F43-06B988F54730}"/>
              </a:ext>
            </a:extLst>
          </p:cNvPr>
          <p:cNvSpPr txBox="1"/>
          <p:nvPr/>
        </p:nvSpPr>
        <p:spPr>
          <a:xfrm>
            <a:off x="238897" y="459599"/>
            <a:ext cx="11714205" cy="1200329"/>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“For it is better that you lose one of your members than that your whole body go into hell” (Matt 5:30b)</a:t>
            </a:r>
          </a:p>
        </p:txBody>
      </p:sp>
      <p:sp>
        <p:nvSpPr>
          <p:cNvPr id="3" name="TextBox 2">
            <a:extLst>
              <a:ext uri="{FF2B5EF4-FFF2-40B4-BE49-F238E27FC236}">
                <a16:creationId xmlns:a16="http://schemas.microsoft.com/office/drawing/2014/main" id="{70F519C3-3A23-7F80-706F-E1B0ABA8092E}"/>
              </a:ext>
            </a:extLst>
          </p:cNvPr>
          <p:cNvSpPr txBox="1"/>
          <p:nvPr/>
        </p:nvSpPr>
        <p:spPr>
          <a:xfrm>
            <a:off x="238895" y="2251844"/>
            <a:ext cx="11714205" cy="1200329"/>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Jesus is making it clear, that we are to live with eternity in mind</a:t>
            </a:r>
          </a:p>
        </p:txBody>
      </p:sp>
      <p:sp>
        <p:nvSpPr>
          <p:cNvPr id="4" name="TextBox 3">
            <a:extLst>
              <a:ext uri="{FF2B5EF4-FFF2-40B4-BE49-F238E27FC236}">
                <a16:creationId xmlns:a16="http://schemas.microsoft.com/office/drawing/2014/main" id="{3F99B19A-5905-DC12-38FE-AC86CD4AA4A4}"/>
              </a:ext>
            </a:extLst>
          </p:cNvPr>
          <p:cNvSpPr txBox="1"/>
          <p:nvPr/>
        </p:nvSpPr>
        <p:spPr>
          <a:xfrm>
            <a:off x="238895" y="4044090"/>
            <a:ext cx="9337591" cy="2308324"/>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You will only be satisfied in Christ, the God-man, and as you fix your eyes on Jesus Christ, you will soon discover that the eye ceases to wander</a:t>
            </a:r>
          </a:p>
        </p:txBody>
      </p:sp>
    </p:spTree>
    <p:extLst>
      <p:ext uri="{BB962C8B-B14F-4D97-AF65-F5344CB8AC3E}">
        <p14:creationId xmlns:p14="http://schemas.microsoft.com/office/powerpoint/2010/main" val="236433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ross with a scarf on it&#10;&#10;Description automatically generated">
            <a:extLst>
              <a:ext uri="{FF2B5EF4-FFF2-40B4-BE49-F238E27FC236}">
                <a16:creationId xmlns:a16="http://schemas.microsoft.com/office/drawing/2014/main" id="{5E40FDC5-B078-8AF7-297B-C8D563236DC3}"/>
              </a:ext>
            </a:extLst>
          </p:cNvPr>
          <p:cNvPicPr>
            <a:picLocks noChangeAspect="1"/>
          </p:cNvPicPr>
          <p:nvPr/>
        </p:nvPicPr>
        <p:blipFill rotWithShape="1">
          <a:blip r:embed="rId3">
            <a:alphaModFix amt="85000"/>
          </a:blip>
          <a:srcRect l="14748" b="12900"/>
          <a:stretch/>
        </p:blipFill>
        <p:spPr>
          <a:xfrm flipH="1">
            <a:off x="-3" y="0"/>
            <a:ext cx="12192001" cy="6858000"/>
          </a:xfrm>
          <a:prstGeom prst="rect">
            <a:avLst/>
          </a:prstGeom>
        </p:spPr>
      </p:pic>
      <p:sp>
        <p:nvSpPr>
          <p:cNvPr id="2" name="TextBox 1">
            <a:extLst>
              <a:ext uri="{FF2B5EF4-FFF2-40B4-BE49-F238E27FC236}">
                <a16:creationId xmlns:a16="http://schemas.microsoft.com/office/drawing/2014/main" id="{E3E77FD0-8139-1B46-FF6D-7A72175FA058}"/>
              </a:ext>
            </a:extLst>
          </p:cNvPr>
          <p:cNvSpPr txBox="1"/>
          <p:nvPr/>
        </p:nvSpPr>
        <p:spPr>
          <a:xfrm>
            <a:off x="148278" y="444843"/>
            <a:ext cx="11837773" cy="707886"/>
          </a:xfrm>
          <a:prstGeom prst="rect">
            <a:avLst/>
          </a:prstGeom>
          <a:noFill/>
        </p:spPr>
        <p:txBody>
          <a:bodyPr wrap="square" rtlCol="0">
            <a:spAutoFit/>
          </a:bodyPr>
          <a:lstStyle/>
          <a:p>
            <a:pPr algn="ctr"/>
            <a:r>
              <a:rPr lang="en-US" sz="4000" b="1" dirty="0">
                <a:latin typeface="Calibri" panose="020F0502020204030204" pitchFamily="34" charset="0"/>
                <a:cs typeface="Calibri" panose="020F0502020204030204" pitchFamily="34" charset="0"/>
              </a:rPr>
              <a:t>SUMMARY</a:t>
            </a:r>
          </a:p>
        </p:txBody>
      </p:sp>
      <p:sp>
        <p:nvSpPr>
          <p:cNvPr id="3" name="TextBox 2">
            <a:extLst>
              <a:ext uri="{FF2B5EF4-FFF2-40B4-BE49-F238E27FC236}">
                <a16:creationId xmlns:a16="http://schemas.microsoft.com/office/drawing/2014/main" id="{9FF84648-38A1-6D63-0889-4680822AE44D}"/>
              </a:ext>
            </a:extLst>
          </p:cNvPr>
          <p:cNvSpPr txBox="1"/>
          <p:nvPr/>
        </p:nvSpPr>
        <p:spPr>
          <a:xfrm>
            <a:off x="148278" y="1394423"/>
            <a:ext cx="8686803" cy="1200329"/>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God’s standard is so much higher, and so much more pure</a:t>
            </a:r>
          </a:p>
        </p:txBody>
      </p:sp>
      <p:sp>
        <p:nvSpPr>
          <p:cNvPr id="4" name="TextBox 3">
            <a:extLst>
              <a:ext uri="{FF2B5EF4-FFF2-40B4-BE49-F238E27FC236}">
                <a16:creationId xmlns:a16="http://schemas.microsoft.com/office/drawing/2014/main" id="{6543F28D-ED9D-0FB4-0729-DD7D01F5FF96}"/>
              </a:ext>
            </a:extLst>
          </p:cNvPr>
          <p:cNvSpPr txBox="1"/>
          <p:nvPr/>
        </p:nvSpPr>
        <p:spPr>
          <a:xfrm>
            <a:off x="148277" y="3139789"/>
            <a:ext cx="11837773" cy="646331"/>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Jesus is urging his disciples to hate sin</a:t>
            </a:r>
          </a:p>
        </p:txBody>
      </p:sp>
      <p:sp>
        <p:nvSpPr>
          <p:cNvPr id="5" name="TextBox 4">
            <a:extLst>
              <a:ext uri="{FF2B5EF4-FFF2-40B4-BE49-F238E27FC236}">
                <a16:creationId xmlns:a16="http://schemas.microsoft.com/office/drawing/2014/main" id="{1F30C570-A111-0A62-D8BD-8830EB411580}"/>
              </a:ext>
            </a:extLst>
          </p:cNvPr>
          <p:cNvSpPr txBox="1"/>
          <p:nvPr/>
        </p:nvSpPr>
        <p:spPr>
          <a:xfrm>
            <a:off x="148276" y="4331157"/>
            <a:ext cx="11837773" cy="646331"/>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You will only ever be satisfied in Jesus Christ</a:t>
            </a:r>
          </a:p>
        </p:txBody>
      </p:sp>
    </p:spTree>
    <p:extLst>
      <p:ext uri="{BB962C8B-B14F-4D97-AF65-F5344CB8AC3E}">
        <p14:creationId xmlns:p14="http://schemas.microsoft.com/office/powerpoint/2010/main" val="410764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1653</TotalTime>
  <Words>5358</Words>
  <Application>Microsoft Office PowerPoint</Application>
  <PresentationFormat>Widescreen</PresentationFormat>
  <Paragraphs>85</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Aptos</vt:lpstr>
      <vt:lpstr>Aptos Display</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Harrison Gallagher</dc:creator>
  <cp:lastModifiedBy>Sue Roberts</cp:lastModifiedBy>
  <cp:revision>37</cp:revision>
  <dcterms:created xsi:type="dcterms:W3CDTF">2024-05-23T00:02:57Z</dcterms:created>
  <dcterms:modified xsi:type="dcterms:W3CDTF">2024-05-27T12:07:01Z</dcterms:modified>
</cp:coreProperties>
</file>