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67" r:id="rId3"/>
    <p:sldId id="257" r:id="rId4"/>
    <p:sldId id="258" r:id="rId5"/>
    <p:sldId id="259" r:id="rId6"/>
    <p:sldId id="261" r:id="rId7"/>
    <p:sldId id="263" r:id="rId8"/>
    <p:sldId id="264"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73180"/>
  </p:normalViewPr>
  <p:slideViewPr>
    <p:cSldViewPr snapToGrid="0">
      <p:cViewPr varScale="1">
        <p:scale>
          <a:sx n="91" d="100"/>
          <a:sy n="91" d="100"/>
        </p:scale>
        <p:origin x="552" y="7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64" d="100"/>
          <a:sy n="164" d="100"/>
        </p:scale>
        <p:origin x="2178" y="-175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A512EA-5180-4A4E-8B28-B4A52D4785D0}" type="datetimeFigureOut">
              <a:rPr lang="en-US" smtClean="0"/>
              <a:t>5/13/2024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23BE74-B13E-5946-9B41-7C2E90040EB5}" type="slidenum">
              <a:rPr lang="en-US" smtClean="0"/>
              <a:t>‹#›</a:t>
            </a:fld>
            <a:endParaRPr lang="en-US"/>
          </a:p>
        </p:txBody>
      </p:sp>
    </p:spTree>
    <p:extLst>
      <p:ext uri="{BB962C8B-B14F-4D97-AF65-F5344CB8AC3E}">
        <p14:creationId xmlns:p14="http://schemas.microsoft.com/office/powerpoint/2010/main" val="3038110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16977" y="4400550"/>
            <a:ext cx="6524786" cy="3600450"/>
          </a:xfrm>
        </p:spPr>
        <p:txBody>
          <a:bodyPr/>
          <a:lstStyle/>
          <a:p>
            <a:pPr marL="171450" indent="-171450">
              <a:buFont typeface="Arial" panose="020B0604020202020204" pitchFamily="34" charset="0"/>
              <a:buChar char="•"/>
            </a:pPr>
            <a:r>
              <a:rPr lang="en-US" dirty="0"/>
              <a:t>Good morning everyone. Happy Mother’s day to all the mothers out there</a:t>
            </a:r>
          </a:p>
          <a:p>
            <a:pPr marL="171450" indent="-171450">
              <a:buFont typeface="Arial" panose="020B0604020202020204" pitchFamily="34" charset="0"/>
              <a:buChar char="•"/>
            </a:pPr>
            <a:r>
              <a:rPr lang="en-US" dirty="0"/>
              <a:t>Well, what a great Mother’s day sermon, getting to talk to you all about how Jesus Christ has fulfilled the law</a:t>
            </a:r>
          </a:p>
          <a:p>
            <a:pPr marL="171450" indent="-171450">
              <a:buFont typeface="Arial" panose="020B0604020202020204" pitchFamily="34" charset="0"/>
              <a:buChar char="•"/>
            </a:pPr>
            <a:r>
              <a:rPr lang="en-US" dirty="0"/>
              <a:t>For those of who are new or have missed the last couple weeks, we are doing a series on the Sermon on the Mount, and we are up to our third one in the series</a:t>
            </a:r>
          </a:p>
          <a:p>
            <a:pPr marL="171450" indent="-171450">
              <a:buFont typeface="Arial" panose="020B0604020202020204" pitchFamily="34" charset="0"/>
              <a:buChar char="•"/>
            </a:pPr>
            <a:r>
              <a:rPr lang="en-US" dirty="0"/>
              <a:t>I know that perhaps during the Bible reading many of you may have been thinking that this passage seems rather boring, and so what hope is there for this sermon. </a:t>
            </a:r>
          </a:p>
          <a:p>
            <a:pPr marL="171450" indent="-171450">
              <a:buFont typeface="Arial" panose="020B0604020202020204" pitchFamily="34" charset="0"/>
              <a:buChar char="•"/>
            </a:pPr>
            <a:r>
              <a:rPr lang="en-US" dirty="0"/>
              <a:t>But, many scholars and pastors believe this passage to be the most important or one of the most important verses in the Sermon on the Mount, and some even extend it as far as saying that it is one of the most important verses in the entire Bible</a:t>
            </a:r>
          </a:p>
        </p:txBody>
      </p:sp>
      <p:sp>
        <p:nvSpPr>
          <p:cNvPr id="4" name="Slide Number Placeholder 3"/>
          <p:cNvSpPr>
            <a:spLocks noGrp="1"/>
          </p:cNvSpPr>
          <p:nvPr>
            <p:ph type="sldNum" sz="quarter" idx="5"/>
          </p:nvPr>
        </p:nvSpPr>
        <p:spPr/>
        <p:txBody>
          <a:bodyPr/>
          <a:lstStyle/>
          <a:p>
            <a:fld id="{7E23BE74-B13E-5946-9B41-7C2E90040EB5}" type="slidenum">
              <a:rPr lang="en-US" smtClean="0"/>
              <a:t>1</a:t>
            </a:fld>
            <a:endParaRPr lang="en-US"/>
          </a:p>
        </p:txBody>
      </p:sp>
    </p:spTree>
    <p:extLst>
      <p:ext uri="{BB962C8B-B14F-4D97-AF65-F5344CB8AC3E}">
        <p14:creationId xmlns:p14="http://schemas.microsoft.com/office/powerpoint/2010/main" val="3830678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85980" y="4400550"/>
            <a:ext cx="6540284" cy="3600450"/>
          </a:xfrm>
        </p:spPr>
        <p:txBody>
          <a:bodyPr/>
          <a:lstStyle/>
          <a:p>
            <a:pPr marL="171450" indent="-171450">
              <a:buFont typeface="Arial" panose="020B0604020202020204" pitchFamily="34" charset="0"/>
              <a:buChar char="•"/>
            </a:pPr>
            <a:r>
              <a:rPr lang="en-US" dirty="0"/>
              <a:t>So here’s what I want you to understand brothers and sisters in Christ. </a:t>
            </a:r>
          </a:p>
          <a:p>
            <a:pPr marL="171450" indent="-171450">
              <a:buFont typeface="Arial" panose="020B0604020202020204" pitchFamily="34" charset="0"/>
              <a:buChar char="•"/>
            </a:pPr>
            <a:r>
              <a:rPr lang="en-US" dirty="0"/>
              <a:t>The moral law of God is our standard of holiness and how we know whether we are sinning, and so we must not neglect it or cover it up</a:t>
            </a:r>
          </a:p>
          <a:p>
            <a:pPr marL="171450" indent="-171450">
              <a:buFont typeface="Arial" panose="020B0604020202020204" pitchFamily="34" charset="0"/>
              <a:buChar char="•"/>
            </a:pPr>
            <a:r>
              <a:rPr lang="en-US" dirty="0"/>
              <a:t>Nor is it there so that you might beat yourself to death. It is how we measure our holiness, so that you might look back and see how the power of God has been at work in your life and that you have grown</a:t>
            </a:r>
          </a:p>
          <a:p>
            <a:pPr marL="171450" indent="-171450">
              <a:buFont typeface="Arial" panose="020B0604020202020204" pitchFamily="34" charset="0"/>
              <a:buChar char="•"/>
            </a:pPr>
            <a:r>
              <a:rPr lang="en-US" dirty="0"/>
              <a:t>And we echo the words of John Newton, the writer of Amazing Grace, and we can 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1" i="0" u="none" strike="noStrike" dirty="0">
                <a:solidFill>
                  <a:srgbClr val="181818"/>
                </a:solidFill>
                <a:effectLst/>
                <a:highlight>
                  <a:srgbClr val="00FF00"/>
                </a:highlight>
                <a:latin typeface="Calibri" panose="020F0502020204030204" pitchFamily="34" charset="0"/>
                <a:cs typeface="Calibri" panose="020F0502020204030204" pitchFamily="34" charset="0"/>
              </a:rPr>
              <a:t>“I am not what I ought to be, I am not what I want to be, I am not what I hope to be in another world; but still, I am not what I once used to be, and by the grace of God I am what I am” John Newton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dirty="0">
                <a:solidFill>
                  <a:srgbClr val="181818"/>
                </a:solidFill>
                <a:effectLst/>
                <a:latin typeface="Calibri" panose="020F0502020204030204" pitchFamily="34" charset="0"/>
                <a:cs typeface="Calibri" panose="020F0502020204030204" pitchFamily="34" charset="0"/>
              </a:rPr>
              <a:t>We look at the law of God and see that only by the grace of God I’ve grown, only by the grace of God I am what I am</a:t>
            </a:r>
            <a:endParaRPr lang="en-AU" sz="1200" b="1" i="0" u="none" strike="noStrike" dirty="0">
              <a:solidFill>
                <a:srgbClr val="181818"/>
              </a:solidFill>
              <a:effectLst/>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E23BE74-B13E-5946-9B41-7C2E90040EB5}" type="slidenum">
              <a:rPr lang="en-US" smtClean="0"/>
              <a:t>10</a:t>
            </a:fld>
            <a:endParaRPr lang="en-US"/>
          </a:p>
        </p:txBody>
      </p:sp>
    </p:spTree>
    <p:extLst>
      <p:ext uri="{BB962C8B-B14F-4D97-AF65-F5344CB8AC3E}">
        <p14:creationId xmlns:p14="http://schemas.microsoft.com/office/powerpoint/2010/main" val="625268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0481" y="4400550"/>
            <a:ext cx="6509287" cy="3600450"/>
          </a:xfrm>
        </p:spPr>
        <p:txBody>
          <a:bodyPr/>
          <a:lstStyle/>
          <a:p>
            <a:pPr marL="171450" indent="-171450">
              <a:buFont typeface="Arial" panose="020B0604020202020204" pitchFamily="34" charset="0"/>
              <a:buChar char="•"/>
            </a:pPr>
            <a:r>
              <a:rPr lang="en-US" dirty="0"/>
              <a:t>In our culture and even in our churches we don’t like talking about the Law of God, or we feel like we need to </a:t>
            </a:r>
            <a:r>
              <a:rPr lang="en-US" dirty="0" err="1"/>
              <a:t>apologise</a:t>
            </a:r>
            <a:r>
              <a:rPr lang="en-US" dirty="0"/>
              <a:t> for it. </a:t>
            </a:r>
          </a:p>
          <a:p>
            <a:pPr marL="171450" indent="-171450">
              <a:buFont typeface="Arial" panose="020B0604020202020204" pitchFamily="34" charset="0"/>
              <a:buChar char="•"/>
            </a:pPr>
            <a:r>
              <a:rPr lang="en-US" dirty="0"/>
              <a:t>Or sometimes we try to cover it up, pretending like it doesn’t exist</a:t>
            </a:r>
          </a:p>
          <a:p>
            <a:pPr marL="171450" indent="-171450">
              <a:buFont typeface="Arial" panose="020B0604020202020204" pitchFamily="34" charset="0"/>
              <a:buChar char="•"/>
            </a:pPr>
            <a:r>
              <a:rPr lang="en-US" dirty="0"/>
              <a:t>Here’s what my good friend Charles Spurgeon has to say on preaching the law: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1" i="0" u="none" strike="noStrike" dirty="0">
                <a:effectLst/>
                <a:highlight>
                  <a:srgbClr val="00FF00"/>
                </a:highlight>
                <a:latin typeface="Calibri" panose="020F0502020204030204" pitchFamily="34" charset="0"/>
                <a:cs typeface="Calibri" panose="020F0502020204030204" pitchFamily="34" charset="0"/>
              </a:rPr>
              <a:t>“I do not believe that any man can preach the gospel who does not preach the Law. Lower the Law and you dim the light by which man perceives his guilt</a:t>
            </a:r>
            <a:r>
              <a:rPr lang="en-AU" sz="1200" b="1" dirty="0">
                <a:highlight>
                  <a:srgbClr val="00FF00"/>
                </a:highlight>
                <a:latin typeface="Calibri" panose="020F0502020204030204" pitchFamily="34" charset="0"/>
                <a:cs typeface="Calibri" panose="020F0502020204030204" pitchFamily="34" charset="0"/>
              </a:rPr>
              <a:t>… </a:t>
            </a:r>
            <a:r>
              <a:rPr lang="en-AU" sz="1200" b="1" i="0" u="none" strike="noStrike" dirty="0">
                <a:effectLst/>
                <a:highlight>
                  <a:srgbClr val="00FF00"/>
                </a:highlight>
                <a:latin typeface="Calibri" panose="020F0502020204030204" pitchFamily="34" charset="0"/>
                <a:cs typeface="Calibri" panose="020F0502020204030204" pitchFamily="34" charset="0"/>
              </a:rPr>
              <a:t>it lessens the likelihood of his conviction and conversion. I say you have deprived the gospel of its most powerful weapon when you have set aside the Law. You have taken away from it the schoolmaster that is to bring men to Christ . . . They will never accept grace till they tremble before a just and holy Law. Therefore, the Law serves a most necessary purpose, and it must not be removed from its place.” </a:t>
            </a:r>
            <a:endParaRPr lang="en-US" dirty="0">
              <a:highlight>
                <a:srgbClr val="00FF00"/>
              </a:highlight>
            </a:endParaRPr>
          </a:p>
          <a:p>
            <a:pPr marL="171450" indent="-171450">
              <a:buFont typeface="Arial" panose="020B0604020202020204" pitchFamily="34" charset="0"/>
              <a:buChar char="•"/>
            </a:pPr>
            <a:r>
              <a:rPr lang="en-US" dirty="0"/>
              <a:t>If we fail to understand just what these 4 verses are saying here in the Sermon on the Mount, then we fail to grasp exactly what the gospel is and what it is that Jesus accomplished for us on the cross</a:t>
            </a:r>
          </a:p>
          <a:p>
            <a:endParaRPr lang="en-US" dirty="0"/>
          </a:p>
        </p:txBody>
      </p:sp>
      <p:sp>
        <p:nvSpPr>
          <p:cNvPr id="4" name="Slide Number Placeholder 3"/>
          <p:cNvSpPr>
            <a:spLocks noGrp="1"/>
          </p:cNvSpPr>
          <p:nvPr>
            <p:ph type="sldNum" sz="quarter" idx="5"/>
          </p:nvPr>
        </p:nvSpPr>
        <p:spPr/>
        <p:txBody>
          <a:bodyPr/>
          <a:lstStyle/>
          <a:p>
            <a:fld id="{7E23BE74-B13E-5946-9B41-7C2E90040EB5}" type="slidenum">
              <a:rPr lang="en-US" smtClean="0"/>
              <a:t>2</a:t>
            </a:fld>
            <a:endParaRPr lang="en-US"/>
          </a:p>
        </p:txBody>
      </p:sp>
    </p:spTree>
    <p:extLst>
      <p:ext uri="{BB962C8B-B14F-4D97-AF65-F5344CB8AC3E}">
        <p14:creationId xmlns:p14="http://schemas.microsoft.com/office/powerpoint/2010/main" val="3045437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46088"/>
            <a:ext cx="5486400" cy="3086100"/>
          </a:xfrm>
        </p:spPr>
      </p:sp>
      <p:sp>
        <p:nvSpPr>
          <p:cNvPr id="3" name="Notes Placeholder 2"/>
          <p:cNvSpPr>
            <a:spLocks noGrp="1"/>
          </p:cNvSpPr>
          <p:nvPr>
            <p:ph type="body" idx="1"/>
          </p:nvPr>
        </p:nvSpPr>
        <p:spPr>
          <a:xfrm>
            <a:off x="189854" y="3811587"/>
            <a:ext cx="6478292" cy="5091113"/>
          </a:xfrm>
        </p:spPr>
        <p:txBody>
          <a:bodyPr/>
          <a:lstStyle/>
          <a:p>
            <a:pPr marL="171450" indent="-171450">
              <a:buFont typeface="Arial" panose="020B0604020202020204" pitchFamily="34" charset="0"/>
              <a:buChar char="•"/>
            </a:pPr>
            <a:r>
              <a:rPr lang="en-US" dirty="0">
                <a:highlight>
                  <a:srgbClr val="FFFF00"/>
                </a:highlight>
              </a:rPr>
              <a:t>“Do not think…” (Matt 5:17a)</a:t>
            </a:r>
            <a:br>
              <a:rPr lang="en-US" dirty="0"/>
            </a:br>
            <a:r>
              <a:rPr lang="en-US" dirty="0"/>
              <a:t>- Firstly, this makes me think of Matthew 9, the story of Jesus and the paralytic, where the </a:t>
            </a:r>
            <a:r>
              <a:rPr lang="en-US" dirty="0" err="1"/>
              <a:t>paralysed</a:t>
            </a:r>
            <a:r>
              <a:rPr lang="en-US" dirty="0"/>
              <a:t> man’s friends lower him into the building</a:t>
            </a:r>
            <a:br>
              <a:rPr lang="en-US" dirty="0"/>
            </a:br>
            <a:r>
              <a:rPr lang="en-US" dirty="0"/>
              <a:t>- And Jesus says something amazing, he says that the man’s sins are forgiven before even healing him. </a:t>
            </a:r>
            <a:br>
              <a:rPr lang="en-US" dirty="0"/>
            </a:br>
            <a:r>
              <a:rPr lang="en-US" dirty="0"/>
              <a:t>- And this triggers the scribes, and they say to themselves, Jesus is blaspheming, because they don’t believe Jesus to be the Son of God</a:t>
            </a:r>
            <a:br>
              <a:rPr lang="en-US" dirty="0"/>
            </a:br>
            <a:r>
              <a:rPr lang="en-US" dirty="0"/>
              <a:t>- </a:t>
            </a:r>
            <a:r>
              <a:rPr lang="en-US" dirty="0">
                <a:highlight>
                  <a:srgbClr val="00FFFF"/>
                </a:highlight>
              </a:rPr>
              <a:t>And then verse 4 of that chapter, “But Jesus, </a:t>
            </a:r>
            <a:r>
              <a:rPr lang="en-US" b="1" dirty="0">
                <a:highlight>
                  <a:srgbClr val="00FFFF"/>
                </a:highlight>
              </a:rPr>
              <a:t>knowing their thoughts</a:t>
            </a:r>
            <a:r>
              <a:rPr lang="en-US" dirty="0">
                <a:highlight>
                  <a:srgbClr val="00FFFF"/>
                </a:highlight>
              </a:rPr>
              <a:t>”</a:t>
            </a:r>
            <a:br>
              <a:rPr lang="en-US" dirty="0"/>
            </a:br>
            <a:r>
              <a:rPr lang="en-US" dirty="0"/>
              <a:t>- Or John 2:24-25 – “Jesus on his part did not entrust himself to them, because he knew all people, and needed no one to bear witness about man, </a:t>
            </a:r>
            <a:r>
              <a:rPr lang="en-US" b="1" dirty="0"/>
              <a:t>for he himself knew what was in man</a:t>
            </a:r>
            <a:r>
              <a:rPr lang="en-US" dirty="0"/>
              <a:t>”</a:t>
            </a:r>
            <a:br>
              <a:rPr lang="en-US" dirty="0"/>
            </a:br>
            <a:r>
              <a:rPr lang="en-US" dirty="0"/>
              <a:t>- Jesus knows that many of the scribes and Pharisees are going to see him do things that will make them think that Jesus is a lawbreaker</a:t>
            </a:r>
            <a:br>
              <a:rPr lang="en-US" dirty="0"/>
            </a:br>
            <a:r>
              <a:rPr lang="en-US" dirty="0"/>
              <a:t>- But Jesus is saying, do not think that, do not be so quick to declare me a lawbreaker because I break the law in accordance with your understanding</a:t>
            </a:r>
            <a:br>
              <a:rPr lang="en-US" dirty="0"/>
            </a:br>
            <a:r>
              <a:rPr lang="en-US" dirty="0"/>
              <a:t>- “Do not think…”</a:t>
            </a:r>
          </a:p>
          <a:p>
            <a:pPr marL="171450" indent="-171450">
              <a:buFont typeface="Arial" panose="020B0604020202020204" pitchFamily="34" charset="0"/>
              <a:buChar char="•"/>
            </a:pPr>
            <a:r>
              <a:rPr lang="en-US" dirty="0">
                <a:highlight>
                  <a:srgbClr val="FFFF00"/>
                </a:highlight>
              </a:rPr>
              <a:t>“That I have come to abolish the Law or the Prophets” (Matt 5:17B)</a:t>
            </a:r>
            <a:br>
              <a:rPr lang="en-US" dirty="0"/>
            </a:br>
            <a:r>
              <a:rPr lang="en-US" dirty="0"/>
              <a:t>- Now the Law often referred to the Torah, the first 5 books of the Bible written by Moses</a:t>
            </a:r>
            <a:br>
              <a:rPr lang="en-US" dirty="0"/>
            </a:br>
            <a:r>
              <a:rPr lang="en-US" dirty="0"/>
              <a:t>- And there are 12 books written by prophets in the Old Testament</a:t>
            </a:r>
            <a:br>
              <a:rPr lang="en-US" dirty="0"/>
            </a:br>
            <a:r>
              <a:rPr lang="en-US" dirty="0"/>
              <a:t>- But I think Jesus is referring not just to those 17 books of the Old Testament, but the whole of the Old Testament Scriptures</a:t>
            </a:r>
            <a:br>
              <a:rPr lang="en-US" dirty="0"/>
            </a:br>
            <a:r>
              <a:rPr lang="en-US" dirty="0"/>
              <a:t>- So Jesus is saying, I know that many of you know the Old Testament, but your interpretation is incorrect</a:t>
            </a:r>
            <a:br>
              <a:rPr lang="en-US" dirty="0"/>
            </a:br>
            <a:r>
              <a:rPr lang="en-US" dirty="0"/>
              <a:t>- They are going to see Jesus share meals with sinners, heal people on the Sabbath, show compassion and love and even touch the unclean such as the lepers</a:t>
            </a:r>
            <a:br>
              <a:rPr lang="en-US" dirty="0"/>
            </a:br>
            <a:r>
              <a:rPr lang="en-US" dirty="0"/>
              <a:t>- And the Pharisees will be very quick to call him out on it, to declare him unclean, a sinner, a blasphemer, a false teacher</a:t>
            </a:r>
          </a:p>
          <a:p>
            <a:pPr marL="171450" indent="-171450">
              <a:buFont typeface="Arial" panose="020B0604020202020204" pitchFamily="34" charset="0"/>
              <a:buChar char="•"/>
            </a:pPr>
            <a:r>
              <a:rPr lang="en-US" dirty="0">
                <a:highlight>
                  <a:srgbClr val="FFFF00"/>
                </a:highlight>
              </a:rPr>
              <a:t>“I have not come to abolish them but to fulfill them” (Matt 5:17c)</a:t>
            </a:r>
            <a:br>
              <a:rPr lang="en-US" dirty="0"/>
            </a:br>
            <a:r>
              <a:rPr lang="en-US" dirty="0"/>
              <a:t>- If we think that Jesus is breaking the law, then our interpretation is wrong, as was the Pharisees and the scribes</a:t>
            </a:r>
            <a:br>
              <a:rPr lang="en-US" dirty="0"/>
            </a:br>
            <a:r>
              <a:rPr lang="en-US" dirty="0"/>
              <a:t>- Why would Jesus come and abolish that which God established</a:t>
            </a:r>
            <a:br>
              <a:rPr lang="en-US" dirty="0"/>
            </a:br>
            <a:r>
              <a:rPr lang="en-US" dirty="0"/>
              <a:t>- There has never been anything wrong with the Law of God. The Law of God is perfect because God, the law giver is perfect</a:t>
            </a:r>
            <a:br>
              <a:rPr lang="en-US" dirty="0"/>
            </a:br>
            <a:r>
              <a:rPr lang="en-US" dirty="0"/>
              <a:t>- The law has never been the issue, the issue has always been with us</a:t>
            </a:r>
            <a:br>
              <a:rPr lang="en-US" dirty="0"/>
            </a:br>
            <a:r>
              <a:rPr lang="en-US" dirty="0"/>
              <a:t>- Jesus has come to fulfill the law. And this word fulfill has a lot of weight to it</a:t>
            </a:r>
            <a:br>
              <a:rPr lang="en-US" dirty="0"/>
            </a:br>
            <a:r>
              <a:rPr lang="en-US" dirty="0"/>
              <a:t>- So what does it really mean?</a:t>
            </a:r>
          </a:p>
        </p:txBody>
      </p:sp>
      <p:sp>
        <p:nvSpPr>
          <p:cNvPr id="4" name="Slide Number Placeholder 3"/>
          <p:cNvSpPr>
            <a:spLocks noGrp="1"/>
          </p:cNvSpPr>
          <p:nvPr>
            <p:ph type="sldNum" sz="quarter" idx="5"/>
          </p:nvPr>
        </p:nvSpPr>
        <p:spPr/>
        <p:txBody>
          <a:bodyPr/>
          <a:lstStyle/>
          <a:p>
            <a:fld id="{7E23BE74-B13E-5946-9B41-7C2E90040EB5}" type="slidenum">
              <a:rPr lang="en-US" smtClean="0"/>
              <a:t>3</a:t>
            </a:fld>
            <a:endParaRPr lang="en-US"/>
          </a:p>
        </p:txBody>
      </p:sp>
    </p:spTree>
    <p:extLst>
      <p:ext uri="{BB962C8B-B14F-4D97-AF65-F5344CB8AC3E}">
        <p14:creationId xmlns:p14="http://schemas.microsoft.com/office/powerpoint/2010/main" val="1436980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46088"/>
            <a:ext cx="5486400" cy="3086100"/>
          </a:xfrm>
        </p:spPr>
      </p:sp>
      <p:sp>
        <p:nvSpPr>
          <p:cNvPr id="3" name="Notes Placeholder 2"/>
          <p:cNvSpPr>
            <a:spLocks noGrp="1"/>
          </p:cNvSpPr>
          <p:nvPr>
            <p:ph type="body" idx="1"/>
          </p:nvPr>
        </p:nvSpPr>
        <p:spPr>
          <a:xfrm>
            <a:off x="174356" y="3749621"/>
            <a:ext cx="6509287" cy="4556180"/>
          </a:xfrm>
        </p:spPr>
        <p:txBody>
          <a:bodyPr/>
          <a:lstStyle/>
          <a:p>
            <a:pPr marL="171450" indent="-171450">
              <a:buFont typeface="Arial" panose="020B0604020202020204" pitchFamily="34" charset="0"/>
              <a:buChar char="•"/>
            </a:pPr>
            <a:r>
              <a:rPr lang="en-US" dirty="0">
                <a:highlight>
                  <a:srgbClr val="FFFF00"/>
                </a:highlight>
              </a:rPr>
              <a:t>The law and the Prophets have always pointed forward to Jesus (1 Pet 1:10-12)</a:t>
            </a:r>
            <a:br>
              <a:rPr lang="en-US" dirty="0"/>
            </a:br>
            <a:r>
              <a:rPr lang="en-US" dirty="0"/>
              <a:t>- Let us read </a:t>
            </a:r>
            <a:r>
              <a:rPr lang="en-US" dirty="0">
                <a:highlight>
                  <a:srgbClr val="00FFFF"/>
                </a:highlight>
              </a:rPr>
              <a:t>1 Peter 1:10-12</a:t>
            </a:r>
            <a:br>
              <a:rPr lang="en-US" dirty="0">
                <a:highlight>
                  <a:srgbClr val="00FFFF"/>
                </a:highlight>
              </a:rPr>
            </a:br>
            <a:r>
              <a:rPr lang="en-US" dirty="0"/>
              <a:t>- Jesus himself is the fulfillment and substance of all the types, and prophecies, and commands of the law</a:t>
            </a:r>
            <a:br>
              <a:rPr lang="en-US" dirty="0"/>
            </a:br>
            <a:r>
              <a:rPr lang="en-US" dirty="0"/>
              <a:t>- He establishes in its deepest sense all that is written in Holy Scripture, and puts a new fullness into it</a:t>
            </a:r>
            <a:br>
              <a:rPr lang="en-US" dirty="0"/>
            </a:br>
            <a:r>
              <a:rPr lang="en-US" dirty="0"/>
              <a:t>- </a:t>
            </a:r>
            <a:r>
              <a:rPr lang="en-US" dirty="0">
                <a:highlight>
                  <a:srgbClr val="00FFFF"/>
                </a:highlight>
              </a:rPr>
              <a:t>You see the law is perfect. But it was not plan A, and then as if to say there was something wrong with plan A, Jesus needed to come and fix it and be plan B</a:t>
            </a:r>
            <a:br>
              <a:rPr lang="en-US" dirty="0"/>
            </a:br>
            <a:r>
              <a:rPr lang="en-US" dirty="0"/>
              <a:t>- Jesus is also not the fulfillment of plan A as if they are separate from one another. As if Jesus comes second to the law</a:t>
            </a:r>
            <a:br>
              <a:rPr lang="en-US" dirty="0"/>
            </a:br>
            <a:r>
              <a:rPr lang="en-US" dirty="0"/>
              <a:t>- There is only one plan, God’s redemptive plan, which is found and ultimately culminates in the person and work of Jesus Christ.</a:t>
            </a:r>
            <a:br>
              <a:rPr lang="en-US" dirty="0"/>
            </a:br>
            <a:r>
              <a:rPr lang="en-US" dirty="0"/>
              <a:t>-  The Law of God is perfect, and Jesus fulfills the law in that it points to him, the perfect Son of God, the second member of the Trinity</a:t>
            </a:r>
          </a:p>
          <a:p>
            <a:pPr marL="171450" indent="-171450">
              <a:buFont typeface="Arial" panose="020B0604020202020204" pitchFamily="34" charset="0"/>
              <a:buChar char="•"/>
            </a:pPr>
            <a:r>
              <a:rPr lang="en-US" dirty="0">
                <a:highlight>
                  <a:srgbClr val="FFFF00"/>
                </a:highlight>
              </a:rPr>
              <a:t>“All of Scripture is breathed out by God…” (2 Tim 3:16-17)</a:t>
            </a:r>
            <a:br>
              <a:rPr lang="en-US" dirty="0"/>
            </a:br>
            <a:r>
              <a:rPr lang="en-US" dirty="0"/>
              <a:t>- The 2 testaments must always go together. Jesus is telling us here that all of this is the Word of God, it is all authoritative.</a:t>
            </a:r>
            <a:br>
              <a:rPr lang="en-US" dirty="0"/>
            </a:br>
            <a:r>
              <a:rPr lang="en-US" dirty="0"/>
              <a:t>- Jesus in his ministry quotes the Old Testament everywhere</a:t>
            </a:r>
            <a:br>
              <a:rPr lang="en-US" dirty="0"/>
            </a:br>
            <a:r>
              <a:rPr lang="en-US" dirty="0"/>
              <a:t>- Remember when Jesus was </a:t>
            </a:r>
            <a:r>
              <a:rPr lang="en-US" dirty="0" err="1"/>
              <a:t>baptised</a:t>
            </a:r>
            <a:r>
              <a:rPr lang="en-US" dirty="0"/>
              <a:t> and he went into the desert for 40 days and 40 nights, and Satan comes to tempt him. </a:t>
            </a:r>
            <a:br>
              <a:rPr lang="en-US" dirty="0"/>
            </a:br>
            <a:r>
              <a:rPr lang="en-US" dirty="0">
                <a:highlight>
                  <a:srgbClr val="00FFFF"/>
                </a:highlight>
              </a:rPr>
              <a:t>- How does Jesus defeat Satan here and overcome the temptation?</a:t>
            </a:r>
            <a:br>
              <a:rPr lang="en-US" dirty="0"/>
            </a:br>
            <a:r>
              <a:rPr lang="en-US" dirty="0"/>
              <a:t>- He takes hold of the sword of the Spirit, he wields the Word of God, and quotes the Old Testament, and by the written word of God in the Old Testament, Satan’s plans are thwarted and he flees</a:t>
            </a:r>
          </a:p>
          <a:p>
            <a:pPr marL="171450" indent="-171450">
              <a:buFont typeface="Arial" panose="020B0604020202020204" pitchFamily="34" charset="0"/>
              <a:buChar char="•"/>
            </a:pPr>
            <a:r>
              <a:rPr lang="en-US" dirty="0">
                <a:highlight>
                  <a:srgbClr val="FFFF00"/>
                </a:highlight>
              </a:rPr>
              <a:t>Jesus fulfilled the Law of God in perfect obedience to the Father</a:t>
            </a:r>
            <a:br>
              <a:rPr lang="en-US" dirty="0"/>
            </a:br>
            <a:r>
              <a:rPr lang="en-US" dirty="0"/>
              <a:t>- If Jesus doesn’t fulfill the law of God, then we have no perfect sacrifice, no substitute and no </a:t>
            </a:r>
            <a:r>
              <a:rPr lang="en-US" dirty="0" err="1"/>
              <a:t>Saviour</a:t>
            </a:r>
            <a:r>
              <a:rPr lang="en-US" dirty="0"/>
              <a:t> and therefore, </a:t>
            </a:r>
            <a:r>
              <a:rPr lang="en-US" b="1" dirty="0"/>
              <a:t>NO GOSPEL.</a:t>
            </a:r>
            <a:br>
              <a:rPr lang="en-US" b="1" dirty="0"/>
            </a:br>
            <a:r>
              <a:rPr lang="en-US" b="0" dirty="0"/>
              <a:t>- And you might be thinking in what way did Jesus actually keep and obey the Law of God?</a:t>
            </a:r>
            <a:br>
              <a:rPr lang="en-US" dirty="0"/>
            </a:br>
            <a:r>
              <a:rPr lang="en-US" dirty="0"/>
              <a:t>- Well, the law in the Old Testament is often broken down into 3 categories, judicial or civil law, moral law, and ceremonial law</a:t>
            </a:r>
            <a:br>
              <a:rPr lang="en-US" dirty="0"/>
            </a:br>
            <a:r>
              <a:rPr lang="en-US" dirty="0"/>
              <a:t>- </a:t>
            </a:r>
            <a:r>
              <a:rPr lang="en-US" dirty="0">
                <a:highlight>
                  <a:srgbClr val="00FFFF"/>
                </a:highlight>
              </a:rPr>
              <a:t>The judicial law is those laws given specifically for the culture and place of the Israelites that encompass all of the moral law, except the 10 commandments, but often tied in with the 10 commandments</a:t>
            </a:r>
            <a:br>
              <a:rPr lang="en-US" dirty="0"/>
            </a:br>
            <a:r>
              <a:rPr lang="en-US" dirty="0"/>
              <a:t>- The moral law is basically summed up in the 10 commandments. And Jesus perfectly fulfills the moral law in living the perfect life, coming and living a life of perfect obedience on our behalf to the Father</a:t>
            </a:r>
            <a:br>
              <a:rPr lang="en-US" dirty="0"/>
            </a:br>
            <a:r>
              <a:rPr lang="en-US" dirty="0">
                <a:highlight>
                  <a:srgbClr val="00FFFF"/>
                </a:highlight>
              </a:rPr>
              <a:t>- The ceremonial law is basically found all throughout the Old Testament, but probably best </a:t>
            </a:r>
            <a:r>
              <a:rPr lang="en-US" dirty="0" err="1">
                <a:highlight>
                  <a:srgbClr val="00FFFF"/>
                </a:highlight>
              </a:rPr>
              <a:t>summarised</a:t>
            </a:r>
            <a:r>
              <a:rPr lang="en-US" dirty="0">
                <a:highlight>
                  <a:srgbClr val="00FFFF"/>
                </a:highlight>
              </a:rPr>
              <a:t> in the book of Leviticus, which deals a whole lot with sacrifices</a:t>
            </a:r>
            <a:br>
              <a:rPr lang="en-US" dirty="0"/>
            </a:br>
            <a:r>
              <a:rPr lang="en-US" dirty="0"/>
              <a:t>- And so through Jesus Christ’s death, his sacrifice, resurrection and ascension to the right hand of the Father, all of the ceremonial law is fulfilled</a:t>
            </a:r>
            <a:br>
              <a:rPr lang="en-US" dirty="0"/>
            </a:br>
            <a:r>
              <a:rPr lang="en-US" dirty="0"/>
              <a:t>- Jesus is the once for all sacrifice, the just for the unjust, the perfect for the imperfect. </a:t>
            </a:r>
            <a:br>
              <a:rPr lang="en-US" dirty="0"/>
            </a:br>
            <a:r>
              <a:rPr lang="en-US" dirty="0"/>
              <a:t>- Never again is another sacrifice to be made for our sins, because in Jesus it was accomplished, it is finished</a:t>
            </a:r>
            <a:br>
              <a:rPr lang="en-US" dirty="0"/>
            </a:br>
            <a:r>
              <a:rPr lang="en-US" dirty="0"/>
              <a:t>- And Jesus is raised to life for our justification, that we may be made right with God and he ascends to the right hand of the Father</a:t>
            </a:r>
            <a:br>
              <a:rPr lang="en-US" dirty="0"/>
            </a:br>
            <a:r>
              <a:rPr lang="en-US" dirty="0">
                <a:highlight>
                  <a:srgbClr val="00FFFF"/>
                </a:highlight>
              </a:rPr>
              <a:t>- And unlike the priests of Israel  who were constantly standing because there were always sacrifices that needed to be made for sins</a:t>
            </a:r>
            <a:br>
              <a:rPr lang="en-US" dirty="0"/>
            </a:br>
            <a:r>
              <a:rPr lang="en-US" dirty="0"/>
              <a:t>- Christ our great high priest goes to the right hand of the Father and </a:t>
            </a:r>
            <a:r>
              <a:rPr lang="en-US" b="1" dirty="0"/>
              <a:t>SITS, </a:t>
            </a:r>
            <a:r>
              <a:rPr lang="en-US" dirty="0"/>
              <a:t>because Jesus death was sufficient</a:t>
            </a:r>
            <a:br>
              <a:rPr lang="en-US" dirty="0"/>
            </a:br>
            <a:r>
              <a:rPr lang="en-US" dirty="0"/>
              <a:t>- And so because Christ fulfilled the law of God, we have the gospel which is the power of God unto salvation </a:t>
            </a:r>
            <a:r>
              <a:rPr lang="en-US" b="1" dirty="0"/>
              <a:t>FOR ALL WHO WILL BELIEVE</a:t>
            </a:r>
            <a:br>
              <a:rPr lang="en-US" b="1" dirty="0"/>
            </a:br>
            <a:br>
              <a:rPr lang="en-US" dirty="0"/>
            </a:br>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4253490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2263"/>
            <a:ext cx="5486400" cy="3086100"/>
          </a:xfrm>
        </p:spPr>
      </p:sp>
      <p:sp>
        <p:nvSpPr>
          <p:cNvPr id="3" name="Notes Placeholder 2"/>
          <p:cNvSpPr>
            <a:spLocks noGrp="1"/>
          </p:cNvSpPr>
          <p:nvPr>
            <p:ph type="body" idx="1"/>
          </p:nvPr>
        </p:nvSpPr>
        <p:spPr>
          <a:xfrm>
            <a:off x="120111" y="3525958"/>
            <a:ext cx="6617777" cy="5509553"/>
          </a:xfrm>
        </p:spPr>
        <p:txBody>
          <a:bodyPr/>
          <a:lstStyle/>
          <a:p>
            <a:pPr marL="171450" indent="-171450">
              <a:buFont typeface="Arial" panose="020B0604020202020204" pitchFamily="34" charset="0"/>
              <a:buChar char="•"/>
            </a:pPr>
            <a:r>
              <a:rPr lang="en-US" dirty="0">
                <a:highlight>
                  <a:srgbClr val="FFFF00"/>
                </a:highlight>
              </a:rPr>
              <a:t>“For truly, I say to you, until heaven and earth pass away” (Matt 5:18a)</a:t>
            </a:r>
            <a:br>
              <a:rPr lang="en-US" dirty="0"/>
            </a:br>
            <a:r>
              <a:rPr lang="en-US" dirty="0"/>
              <a:t>- When Jesus says, “For truly, I say to you”, this is a form of speech that basically means Jesus is making a solemn declaration about a weighty truth</a:t>
            </a:r>
            <a:br>
              <a:rPr lang="en-US" dirty="0"/>
            </a:br>
            <a:r>
              <a:rPr lang="en-US" dirty="0"/>
              <a:t>- Jesus is saying, listen up because what comes next is important, and I need you to try and grasp whatever it is I’m about to say</a:t>
            </a:r>
            <a:br>
              <a:rPr lang="en-US" dirty="0"/>
            </a:br>
            <a:r>
              <a:rPr lang="en-US" dirty="0"/>
              <a:t>- Until heaven and earth pass away. That is to say, NEVER. </a:t>
            </a:r>
            <a:br>
              <a:rPr lang="en-US" dirty="0"/>
            </a:br>
            <a:r>
              <a:rPr lang="en-US" dirty="0"/>
              <a:t>- Jesus is about to make a statement that will stand the test of time</a:t>
            </a:r>
          </a:p>
          <a:p>
            <a:pPr marL="171450" indent="-171450">
              <a:buFont typeface="Arial" panose="020B0604020202020204" pitchFamily="34" charset="0"/>
              <a:buChar char="•"/>
            </a:pPr>
            <a:r>
              <a:rPr lang="en-US" dirty="0">
                <a:highlight>
                  <a:srgbClr val="FFFF00"/>
                </a:highlight>
              </a:rPr>
              <a:t>“Not an iota, not a dot, will pass from the Law” (Matt 5:18b)</a:t>
            </a:r>
            <a:br>
              <a:rPr lang="en-US" dirty="0"/>
            </a:br>
            <a:r>
              <a:rPr lang="en-US" dirty="0"/>
              <a:t>- An iota or a dot are among the smallest strokes in Hebrew writing</a:t>
            </a:r>
            <a:br>
              <a:rPr lang="en-US" dirty="0"/>
            </a:br>
            <a:r>
              <a:rPr lang="en-US" dirty="0"/>
              <a:t>- Therefore, the Law of God is unchangeable, it is permanent, it is timeless, even right down to the smallest stroke of the pen</a:t>
            </a:r>
            <a:br>
              <a:rPr lang="en-US" dirty="0"/>
            </a:br>
            <a:r>
              <a:rPr lang="en-US" dirty="0"/>
              <a:t>- Jesus has the highest possible view of the Old Testament. He is saying that none of it shall ever pass away</a:t>
            </a:r>
          </a:p>
          <a:p>
            <a:pPr marL="171450" indent="-171450">
              <a:buFont typeface="Arial" panose="020B0604020202020204" pitchFamily="34" charset="0"/>
              <a:buChar char="•"/>
            </a:pPr>
            <a:r>
              <a:rPr lang="en-US" dirty="0">
                <a:highlight>
                  <a:srgbClr val="FFFF00"/>
                </a:highlight>
              </a:rPr>
              <a:t>“Until all is accomplished” (Matt 15:18c)</a:t>
            </a:r>
            <a:br>
              <a:rPr lang="en-US" dirty="0"/>
            </a:br>
            <a:r>
              <a:rPr lang="en-US" dirty="0"/>
              <a:t>- This is not simply a reiteration of the Law of God never passing away</a:t>
            </a:r>
            <a:br>
              <a:rPr lang="en-US" dirty="0"/>
            </a:br>
            <a:r>
              <a:rPr lang="en-US" dirty="0"/>
              <a:t>- It is that, but it is even more than that. </a:t>
            </a:r>
            <a:br>
              <a:rPr lang="en-US" dirty="0"/>
            </a:br>
            <a:r>
              <a:rPr lang="en-US" dirty="0"/>
              <a:t>- The accomplishment is not just referring to Jesus’ life, death, resurrection and ascension</a:t>
            </a:r>
            <a:br>
              <a:rPr lang="en-US" dirty="0"/>
            </a:br>
            <a:r>
              <a:rPr lang="en-US" dirty="0"/>
              <a:t>- For all of the prophesies in the Old Testament must take place. Not one jot or tittle will fail in its fulfillment</a:t>
            </a:r>
            <a:br>
              <a:rPr lang="en-US" dirty="0"/>
            </a:br>
            <a:r>
              <a:rPr lang="en-US" dirty="0">
                <a:highlight>
                  <a:srgbClr val="00FFFF"/>
                </a:highlight>
              </a:rPr>
              <a:t>- Jesus is saying one day all will be accomplished in my kingdom at the end of time, which was prophesied by the prophets of old, and would be prophesied by people like John in the book of Revelation</a:t>
            </a:r>
            <a:br>
              <a:rPr lang="en-US" dirty="0"/>
            </a:br>
            <a:r>
              <a:rPr lang="en-US" dirty="0"/>
              <a:t>- The only way the for the Law of God to change is if God changes, and we know that God cannot change</a:t>
            </a:r>
            <a:br>
              <a:rPr lang="en-US" dirty="0"/>
            </a:br>
            <a:r>
              <a:rPr lang="en-US" dirty="0"/>
              <a:t>- So because the Word of God in it’s whole is timeless, and unchangeable let us find comfort and hope in this</a:t>
            </a:r>
            <a:br>
              <a:rPr lang="en-US" dirty="0"/>
            </a:br>
            <a:r>
              <a:rPr lang="en-US" dirty="0"/>
              <a:t>- Though the word of mankind may fail you, not an iota, not a dot of God’s Word shall pass unfulfilled. </a:t>
            </a:r>
            <a:br>
              <a:rPr lang="en-US" dirty="0"/>
            </a:br>
            <a:r>
              <a:rPr lang="en-US" dirty="0"/>
              <a:t>- His promises, His truth, His Word, will never fail you, for it is a firm foundation</a:t>
            </a:r>
            <a:br>
              <a:rPr lang="en-US" dirty="0"/>
            </a:br>
            <a:endParaRPr lang="en-US" dirty="0"/>
          </a:p>
        </p:txBody>
      </p:sp>
      <p:sp>
        <p:nvSpPr>
          <p:cNvPr id="4" name="Slide Number Placeholder 3"/>
          <p:cNvSpPr>
            <a:spLocks noGrp="1"/>
          </p:cNvSpPr>
          <p:nvPr>
            <p:ph type="sldNum" sz="quarter" idx="5"/>
          </p:nvPr>
        </p:nvSpPr>
        <p:spPr/>
        <p:txBody>
          <a:bodyPr/>
          <a:lstStyle/>
          <a:p>
            <a:fld id="{7E23BE74-B13E-5946-9B41-7C2E90040EB5}" type="slidenum">
              <a:rPr lang="en-US" smtClean="0"/>
              <a:t>5</a:t>
            </a:fld>
            <a:endParaRPr lang="en-US"/>
          </a:p>
        </p:txBody>
      </p:sp>
    </p:spTree>
    <p:extLst>
      <p:ext uri="{BB962C8B-B14F-4D97-AF65-F5344CB8AC3E}">
        <p14:creationId xmlns:p14="http://schemas.microsoft.com/office/powerpoint/2010/main" val="284920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0513"/>
            <a:ext cx="5486400" cy="3086100"/>
          </a:xfrm>
        </p:spPr>
      </p:sp>
      <p:sp>
        <p:nvSpPr>
          <p:cNvPr id="3" name="Notes Placeholder 2"/>
          <p:cNvSpPr>
            <a:spLocks noGrp="1"/>
          </p:cNvSpPr>
          <p:nvPr>
            <p:ph type="body" idx="1"/>
          </p:nvPr>
        </p:nvSpPr>
        <p:spPr>
          <a:xfrm>
            <a:off x="166606" y="3563640"/>
            <a:ext cx="6524787" cy="4869159"/>
          </a:xfrm>
        </p:spPr>
        <p:txBody>
          <a:bodyPr/>
          <a:lstStyle/>
          <a:p>
            <a:pPr marL="171450" indent="-171450">
              <a:buFont typeface="Arial" panose="020B0604020202020204" pitchFamily="34" charset="0"/>
              <a:buChar char="•"/>
            </a:pPr>
            <a:r>
              <a:rPr lang="en-US" dirty="0">
                <a:highlight>
                  <a:srgbClr val="FFFF00"/>
                </a:highlight>
              </a:rPr>
              <a:t>“Therefore whoever relaxes one of the least of these commandments and teaches others to do the same will be called least in the kingdom of heaven” (Matt 5:19a)</a:t>
            </a:r>
            <a:br>
              <a:rPr lang="en-US" dirty="0"/>
            </a:br>
            <a:r>
              <a:rPr lang="en-US" dirty="0"/>
              <a:t>- So now that we understand that not even the smallest component of God’s Law will pass away</a:t>
            </a:r>
            <a:br>
              <a:rPr lang="en-US" dirty="0"/>
            </a:br>
            <a:r>
              <a:rPr lang="en-US" dirty="0"/>
              <a:t>- We must understand that even the least of these commandments is expected to be obeyed</a:t>
            </a:r>
            <a:br>
              <a:rPr lang="en-US" dirty="0"/>
            </a:br>
            <a:r>
              <a:rPr lang="en-US" dirty="0"/>
              <a:t>- Now some of you are probably squirming in your seats wondering where I am going with this, perhaps thinking I’m about to make some very legalistic claim</a:t>
            </a:r>
            <a:br>
              <a:rPr lang="en-US" dirty="0"/>
            </a:br>
            <a:r>
              <a:rPr lang="en-US" dirty="0">
                <a:highlight>
                  <a:srgbClr val="00FFFF"/>
                </a:highlight>
              </a:rPr>
              <a:t>- Those who are a part of God’s kingdom, ought to live their lives in accordance with a kingdom ethic, and it is still relevant and applicable in our lives today</a:t>
            </a:r>
            <a:br>
              <a:rPr lang="en-US" dirty="0"/>
            </a:br>
            <a:r>
              <a:rPr lang="en-US" dirty="0"/>
              <a:t>- The issue here though is </a:t>
            </a:r>
            <a:r>
              <a:rPr lang="en-US" b="1" dirty="0"/>
              <a:t>NOT just </a:t>
            </a:r>
            <a:r>
              <a:rPr lang="en-US" dirty="0"/>
              <a:t>obedience, whilst that is certainly an aspect, but whether we undermine the law’s authority by teaching that it can be ignored or lowered in severity</a:t>
            </a:r>
            <a:br>
              <a:rPr lang="en-US" dirty="0"/>
            </a:br>
            <a:r>
              <a:rPr lang="en-US" dirty="0"/>
              <a:t>- But those who do this will be called the least in the kingdom of heaven</a:t>
            </a:r>
          </a:p>
          <a:p>
            <a:pPr marL="171450" indent="-171450">
              <a:buFont typeface="Arial" panose="020B0604020202020204" pitchFamily="34" charset="0"/>
              <a:buChar char="•"/>
            </a:pPr>
            <a:r>
              <a:rPr lang="en-US" dirty="0">
                <a:highlight>
                  <a:srgbClr val="FFFF00"/>
                </a:highlight>
              </a:rPr>
              <a:t>“But whoever does them and teaches them will be called great in the kingdom of heaven” (Matt 5:19b)</a:t>
            </a:r>
            <a:br>
              <a:rPr lang="en-US" dirty="0"/>
            </a:br>
            <a:r>
              <a:rPr lang="en-US" dirty="0"/>
              <a:t>- In the gospel of John, Jesus tells us that those who love him, will keep his commandments</a:t>
            </a:r>
            <a:br>
              <a:rPr lang="en-US" dirty="0"/>
            </a:br>
            <a:r>
              <a:rPr lang="en-US" dirty="0"/>
              <a:t>- In 1 John, we are told that to the children of God, His commands are not burdensome</a:t>
            </a:r>
            <a:br>
              <a:rPr lang="en-US" dirty="0"/>
            </a:br>
            <a:r>
              <a:rPr lang="en-US" dirty="0"/>
              <a:t>- But rather as a </a:t>
            </a:r>
            <a:r>
              <a:rPr lang="en-US" b="1" dirty="0"/>
              <a:t>RESULT</a:t>
            </a:r>
            <a:r>
              <a:rPr lang="en-US" dirty="0"/>
              <a:t> of the saving power of the gospel, we now enjoy doing what pleases God </a:t>
            </a:r>
            <a:br>
              <a:rPr lang="en-US" dirty="0"/>
            </a:br>
            <a:r>
              <a:rPr lang="en-US" dirty="0">
                <a:highlight>
                  <a:srgbClr val="00FFFF"/>
                </a:highlight>
              </a:rPr>
              <a:t>- And as a result of the sanctifying power of the gospel, </a:t>
            </a:r>
            <a:r>
              <a:rPr lang="en-US" b="1" dirty="0">
                <a:highlight>
                  <a:srgbClr val="00FFFF"/>
                </a:highlight>
              </a:rPr>
              <a:t>HE PRODUCES FRUIT </a:t>
            </a:r>
            <a:r>
              <a:rPr lang="en-US" dirty="0">
                <a:highlight>
                  <a:srgbClr val="00FFFF"/>
                </a:highlight>
              </a:rPr>
              <a:t>in our lives</a:t>
            </a:r>
            <a:br>
              <a:rPr lang="en-US" dirty="0">
                <a:highlight>
                  <a:srgbClr val="00FFFF"/>
                </a:highlight>
              </a:rPr>
            </a:br>
            <a:r>
              <a:rPr lang="en-US" dirty="0"/>
              <a:t>- It is the work of God from beginning to end</a:t>
            </a:r>
            <a:br>
              <a:rPr lang="en-US" dirty="0"/>
            </a:br>
            <a:r>
              <a:rPr lang="en-US" dirty="0"/>
              <a:t>- Our King, Jesus Christ, fulfills the law, and His Spirit works in all who have believed in Jesus Christ, to do that of God’s good pleasure as set forth in the written Word of God</a:t>
            </a:r>
            <a:br>
              <a:rPr lang="en-US" dirty="0"/>
            </a:br>
            <a:r>
              <a:rPr lang="en-US" dirty="0"/>
              <a:t>- And so, teachers, pastors, elders in the church, the universal church, must not only talk about God’s grace, and God’s love, and God’s goodness and His kindness</a:t>
            </a:r>
            <a:br>
              <a:rPr lang="en-US" dirty="0"/>
            </a:br>
            <a:r>
              <a:rPr lang="en-US" dirty="0"/>
              <a:t>- But Jesus tells us we must teach the children of God about the holiness of God and the justice and righteousness of God as demonstrated in the  commands of God</a:t>
            </a:r>
          </a:p>
          <a:p>
            <a:pPr marL="171450" indent="-171450">
              <a:buFont typeface="Arial" panose="020B0604020202020204" pitchFamily="34" charset="0"/>
              <a:buChar char="•"/>
            </a:pPr>
            <a:r>
              <a:rPr lang="en-US" dirty="0">
                <a:highlight>
                  <a:srgbClr val="FFFF00"/>
                </a:highlight>
              </a:rPr>
              <a:t>God’s Law as fulfilled in Jesus and interpreted by Jesus is our standard of holiness</a:t>
            </a:r>
            <a:br>
              <a:rPr lang="en-US" dirty="0"/>
            </a:br>
            <a:r>
              <a:rPr lang="en-US" dirty="0"/>
              <a:t>- Too many teachers and preachers neglect to remind people of the holiness to which the Spirit of God works in us</a:t>
            </a:r>
            <a:br>
              <a:rPr lang="en-US" dirty="0"/>
            </a:br>
            <a:r>
              <a:rPr lang="en-US" dirty="0"/>
              <a:t>- We are telling people that they are saved by grace, and forgetting to remind them about the sheer awesomeness and holiness of the God of whom we serve</a:t>
            </a:r>
            <a:br>
              <a:rPr lang="en-US" dirty="0"/>
            </a:br>
            <a:r>
              <a:rPr lang="en-US" dirty="0"/>
              <a:t>- And as a result, we are seeing Christians who think that because they are saved by grace, they can sin, they can sleep around, live with their boyfriend or girlfriend before marriage </a:t>
            </a:r>
            <a:br>
              <a:rPr lang="en-US" dirty="0"/>
            </a:br>
            <a:r>
              <a:rPr lang="en-US" dirty="0"/>
              <a:t>- And God won’t mind because we are saved by grace</a:t>
            </a:r>
            <a:br>
              <a:rPr lang="en-US" dirty="0"/>
            </a:br>
            <a:r>
              <a:rPr lang="en-US" dirty="0">
                <a:highlight>
                  <a:srgbClr val="00FFFF"/>
                </a:highlight>
              </a:rPr>
              <a:t>- We are seeing people who proclaim to be Christian in name and yet proudly and boldly live lives that go directly against the Word of God, but it’s okay because we are saved by grace</a:t>
            </a:r>
            <a:br>
              <a:rPr lang="en-US" dirty="0"/>
            </a:br>
            <a:r>
              <a:rPr lang="en-US" dirty="0"/>
              <a:t>- And yet Paul in Romans 6 directly speaks to this. He says,  “Shall we go on sinning so that grace may abound? </a:t>
            </a:r>
            <a:r>
              <a:rPr lang="en-US" b="1" dirty="0"/>
              <a:t>MAY IT NEVER BE”</a:t>
            </a:r>
            <a:br>
              <a:rPr lang="en-US" b="1" dirty="0"/>
            </a:br>
            <a:r>
              <a:rPr lang="en-US" b="0" dirty="0"/>
              <a:t>- Listen to me. Don’t get the wrong idea here. It is by grace, through faith, in Christ alone that you are saved. But as a direct result of your salvation, and if you are truly a born again believer</a:t>
            </a:r>
            <a:br>
              <a:rPr lang="en-US" b="0" dirty="0"/>
            </a:br>
            <a:r>
              <a:rPr lang="en-US" b="0" dirty="0"/>
              <a:t>- By the power of God at work in you, one day at a time, one sin at a time, He will convict you of sin and kill that sin in you and transform you, that you might be conformed to the image of Jesus Christ</a:t>
            </a:r>
            <a:br>
              <a:rPr lang="en-US" dirty="0"/>
            </a:br>
            <a:r>
              <a:rPr lang="en-US" dirty="0"/>
              <a:t>- N</a:t>
            </a:r>
            <a:r>
              <a:rPr lang="en-US" b="0" dirty="0"/>
              <a:t>ever in this life will you be perfect, be completely rid of sin, until one day, when Jesus returns,  </a:t>
            </a:r>
            <a:r>
              <a:rPr lang="en-US" dirty="0"/>
              <a:t>and all the saints are raised to life, </a:t>
            </a:r>
            <a:r>
              <a:rPr lang="en-US" b="0" dirty="0"/>
              <a:t>and then you </a:t>
            </a:r>
            <a:r>
              <a:rPr lang="en-US" dirty="0"/>
              <a:t>will be</a:t>
            </a:r>
            <a:r>
              <a:rPr lang="en-US" b="0" dirty="0"/>
              <a:t> glorified and sin will be no more</a:t>
            </a:r>
          </a:p>
        </p:txBody>
      </p:sp>
      <p:sp>
        <p:nvSpPr>
          <p:cNvPr id="4" name="Slide Number Placeholder 3"/>
          <p:cNvSpPr>
            <a:spLocks noGrp="1"/>
          </p:cNvSpPr>
          <p:nvPr>
            <p:ph type="sldNum" sz="quarter" idx="5"/>
          </p:nvPr>
        </p:nvSpPr>
        <p:spPr/>
        <p:txBody>
          <a:bodyPr/>
          <a:lstStyle/>
          <a:p>
            <a:fld id="{7E23BE74-B13E-5946-9B41-7C2E90040EB5}" type="slidenum">
              <a:rPr lang="en-US" smtClean="0"/>
              <a:t>6</a:t>
            </a:fld>
            <a:endParaRPr lang="en-US"/>
          </a:p>
        </p:txBody>
      </p:sp>
    </p:spTree>
    <p:extLst>
      <p:ext uri="{BB962C8B-B14F-4D97-AF65-F5344CB8AC3E}">
        <p14:creationId xmlns:p14="http://schemas.microsoft.com/office/powerpoint/2010/main" val="136626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44475"/>
            <a:ext cx="5486400" cy="3086100"/>
          </a:xfrm>
        </p:spPr>
      </p:sp>
      <p:sp>
        <p:nvSpPr>
          <p:cNvPr id="3" name="Notes Placeholder 2"/>
          <p:cNvSpPr>
            <a:spLocks noGrp="1"/>
          </p:cNvSpPr>
          <p:nvPr>
            <p:ph type="body" idx="1"/>
          </p:nvPr>
        </p:nvSpPr>
        <p:spPr>
          <a:xfrm>
            <a:off x="166607" y="3563641"/>
            <a:ext cx="6524786" cy="4913932"/>
          </a:xfrm>
        </p:spPr>
        <p:txBody>
          <a:bodyPr/>
          <a:lstStyle/>
          <a:p>
            <a:pPr marL="171450" indent="-171450">
              <a:buFont typeface="Arial" panose="020B0604020202020204" pitchFamily="34" charset="0"/>
              <a:buChar char="•"/>
            </a:pPr>
            <a:r>
              <a:rPr lang="en-US" dirty="0">
                <a:highlight>
                  <a:srgbClr val="FFFF00"/>
                </a:highlight>
              </a:rPr>
              <a:t>“For I tell you, unless your righteousness exceeds that of the scribes and Pharisees” (Matt 20a)</a:t>
            </a:r>
            <a:br>
              <a:rPr lang="en-US" dirty="0"/>
            </a:br>
            <a:r>
              <a:rPr lang="en-US" dirty="0"/>
              <a:t>- Scribes were professional students and teachers of the law of Moses, but also many of them added laws and traditions into the Law of God</a:t>
            </a:r>
            <a:br>
              <a:rPr lang="en-US" dirty="0"/>
            </a:br>
            <a:r>
              <a:rPr lang="en-US" dirty="0"/>
              <a:t>- They were essentially bureaucrats and experts on the Jewish life</a:t>
            </a:r>
            <a:br>
              <a:rPr lang="en-US" dirty="0"/>
            </a:br>
            <a:r>
              <a:rPr lang="en-US" dirty="0"/>
              <a:t>- Pharisees was the title of the reformist movement or school within Judaism, which people volunteered to, and were devoted to the meticulous practice of the law – ritual purity, tithing, sabbath observance etc.</a:t>
            </a:r>
            <a:br>
              <a:rPr lang="en-US" dirty="0"/>
            </a:br>
            <a:r>
              <a:rPr lang="en-US" dirty="0"/>
              <a:t>- Both these groups were most holy outwardly, and of chief importance among the Jews</a:t>
            </a:r>
          </a:p>
          <a:p>
            <a:pPr marL="171450" indent="-171450">
              <a:buFont typeface="Arial" panose="020B0604020202020204" pitchFamily="34" charset="0"/>
              <a:buChar char="•"/>
            </a:pPr>
            <a:r>
              <a:rPr lang="en-US" dirty="0">
                <a:highlight>
                  <a:srgbClr val="FFFF00"/>
                </a:highlight>
              </a:rPr>
              <a:t>During the 1</a:t>
            </a:r>
            <a:r>
              <a:rPr lang="en-US" baseline="30000" dirty="0">
                <a:highlight>
                  <a:srgbClr val="FFFF00"/>
                </a:highlight>
              </a:rPr>
              <a:t>st</a:t>
            </a:r>
            <a:r>
              <a:rPr lang="en-US" dirty="0">
                <a:highlight>
                  <a:srgbClr val="FFFF00"/>
                </a:highlight>
              </a:rPr>
              <a:t> Century if you asked someone “who are the most ethical, righteous, godly people you know of?”</a:t>
            </a:r>
            <a:br>
              <a:rPr lang="en-US" dirty="0"/>
            </a:br>
            <a:r>
              <a:rPr lang="en-US" dirty="0"/>
              <a:t>- Without hesitation the answer would have been the Scribes and the Pharisees, without hesitation</a:t>
            </a:r>
            <a:br>
              <a:rPr lang="en-US" dirty="0"/>
            </a:br>
            <a:r>
              <a:rPr lang="en-US" dirty="0"/>
              <a:t>- This is so important for us to understand because as is often rightly preached and taught, Jesus and the disciples are like the good guys, and the Pharisees and Scribes are like the bad guys, the villains of the story</a:t>
            </a:r>
            <a:br>
              <a:rPr lang="en-US" dirty="0"/>
            </a:br>
            <a:r>
              <a:rPr lang="en-US" dirty="0"/>
              <a:t>- But we must not fail to see that the Pharisees and the scribes were looked up to, and were considered the most holy of men during the times of Jesus</a:t>
            </a:r>
            <a:br>
              <a:rPr lang="en-US" dirty="0"/>
            </a:br>
            <a:r>
              <a:rPr lang="en-US" dirty="0"/>
              <a:t>- But the verse doesn’t finish there. Jesus says unless your righteousness exceeds that of the scribes and Pharisees</a:t>
            </a:r>
          </a:p>
          <a:p>
            <a:pPr marL="171450" indent="-171450">
              <a:buFont typeface="Arial" panose="020B0604020202020204" pitchFamily="34" charset="0"/>
              <a:buChar char="•"/>
            </a:pPr>
            <a:r>
              <a:rPr lang="en-US" dirty="0">
                <a:highlight>
                  <a:srgbClr val="FFFF00"/>
                </a:highlight>
              </a:rPr>
              <a:t>“You will never enter the kingdom of heaven” (Matt 5:20b)</a:t>
            </a:r>
            <a:br>
              <a:rPr lang="en-US" dirty="0"/>
            </a:br>
            <a:r>
              <a:rPr lang="en-US" dirty="0"/>
              <a:t>- Jesus just drops a bomb and is saying, “If you want to be a part of my kingdom, then you have to be more righteous than the most righteous people any of you know of”</a:t>
            </a:r>
            <a:br>
              <a:rPr lang="en-US" dirty="0"/>
            </a:br>
            <a:r>
              <a:rPr lang="en-US" dirty="0"/>
              <a:t>- And so you can imagine, the sighs in the crowd, the dropping of many heads thinking, “I have to do more, be more, pray more, fast more, preach more, give more and be greater than the most holy and devout men we know?” What hope do I have?</a:t>
            </a:r>
            <a:br>
              <a:rPr lang="en-US" dirty="0"/>
            </a:br>
            <a:r>
              <a:rPr lang="en-US" dirty="0">
                <a:highlight>
                  <a:srgbClr val="00FFFF"/>
                </a:highlight>
              </a:rPr>
              <a:t>- But here’s what we need to understand. For the Pharisees and the scribes, their religion, their hope rested in their works, their legalism</a:t>
            </a:r>
            <a:br>
              <a:rPr lang="en-US" dirty="0"/>
            </a:br>
            <a:r>
              <a:rPr lang="en-US" dirty="0"/>
              <a:t>- They thought, like all other world religions today, that by being obedient to the law in deed only, they could attempt to attain or retain salvation by works, that they could earn God’s </a:t>
            </a:r>
            <a:r>
              <a:rPr lang="en-US" dirty="0" err="1"/>
              <a:t>favour</a:t>
            </a:r>
            <a:br>
              <a:rPr lang="en-US" dirty="0"/>
            </a:br>
            <a:r>
              <a:rPr lang="en-US" dirty="0"/>
              <a:t>- They thought that they had the highest view of the law possible, that they have obeyed so well, and held the law in such high esteem that God would have to be pleased with them</a:t>
            </a:r>
            <a:br>
              <a:rPr lang="en-US" dirty="0"/>
            </a:br>
            <a:r>
              <a:rPr lang="en-US" dirty="0"/>
              <a:t>- As if somehow they were now good enough for God based on their own merit</a:t>
            </a:r>
          </a:p>
        </p:txBody>
      </p:sp>
      <p:sp>
        <p:nvSpPr>
          <p:cNvPr id="4" name="Slide Number Placeholder 3"/>
          <p:cNvSpPr>
            <a:spLocks noGrp="1"/>
          </p:cNvSpPr>
          <p:nvPr>
            <p:ph type="sldNum" sz="quarter" idx="5"/>
          </p:nvPr>
        </p:nvSpPr>
        <p:spPr/>
        <p:txBody>
          <a:bodyPr/>
          <a:lstStyle/>
          <a:p>
            <a:fld id="{7E23BE74-B13E-5946-9B41-7C2E90040EB5}" type="slidenum">
              <a:rPr lang="en-US" smtClean="0"/>
              <a:t>7</a:t>
            </a:fld>
            <a:endParaRPr lang="en-US" dirty="0"/>
          </a:p>
        </p:txBody>
      </p:sp>
    </p:spTree>
    <p:extLst>
      <p:ext uri="{BB962C8B-B14F-4D97-AF65-F5344CB8AC3E}">
        <p14:creationId xmlns:p14="http://schemas.microsoft.com/office/powerpoint/2010/main" val="1550457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60350"/>
            <a:ext cx="5486400" cy="3086100"/>
          </a:xfrm>
        </p:spPr>
      </p:sp>
      <p:sp>
        <p:nvSpPr>
          <p:cNvPr id="3" name="Notes Placeholder 2"/>
          <p:cNvSpPr>
            <a:spLocks noGrp="1"/>
          </p:cNvSpPr>
          <p:nvPr>
            <p:ph type="body" idx="1"/>
          </p:nvPr>
        </p:nvSpPr>
        <p:spPr>
          <a:xfrm>
            <a:off x="166606" y="3517146"/>
            <a:ext cx="6524787" cy="5626854"/>
          </a:xfrm>
        </p:spPr>
        <p:txBody>
          <a:bodyPr/>
          <a:lstStyle/>
          <a:p>
            <a:pPr marL="171450" indent="-171450">
              <a:buFont typeface="Arial" panose="020B0604020202020204" pitchFamily="34" charset="0"/>
              <a:buChar char="•"/>
            </a:pPr>
            <a:r>
              <a:rPr lang="en-US" dirty="0">
                <a:highlight>
                  <a:srgbClr val="FFFF00"/>
                </a:highlight>
              </a:rPr>
              <a:t>The Kingdom of God is concerned about the heart</a:t>
            </a:r>
            <a:br>
              <a:rPr lang="en-US" dirty="0"/>
            </a:br>
            <a:r>
              <a:rPr lang="en-US" dirty="0"/>
              <a:t>- You see the actual problem was they didn’t have a high enough view of the Law of God </a:t>
            </a:r>
            <a:br>
              <a:rPr lang="en-US" dirty="0"/>
            </a:br>
            <a:r>
              <a:rPr lang="en-US" dirty="0"/>
              <a:t>- As they studied the Law of God they should have seen this beautiful, unattainable law, that drives them to their knees in repentance, and see that their works are but filthy rags, and only by the grace of God, could they ever be saved</a:t>
            </a:r>
            <a:br>
              <a:rPr lang="en-US" dirty="0"/>
            </a:br>
            <a:r>
              <a:rPr lang="en-US" dirty="0"/>
              <a:t>- Only by an encounter with God Almighty, taking their heart of stone and replacing it with a heart of flesh and thus causing them to be born again</a:t>
            </a:r>
            <a:br>
              <a:rPr lang="en-US" dirty="0"/>
            </a:br>
            <a:r>
              <a:rPr lang="en-US" dirty="0"/>
              <a:t>- Could they ever receive the </a:t>
            </a:r>
            <a:r>
              <a:rPr lang="en-US" dirty="0" err="1"/>
              <a:t>favour</a:t>
            </a:r>
            <a:r>
              <a:rPr lang="en-US" dirty="0"/>
              <a:t> of God, based on the all-sufficient merit of Jesus Christ</a:t>
            </a:r>
            <a:br>
              <a:rPr lang="en-US" dirty="0"/>
            </a:br>
            <a:r>
              <a:rPr lang="en-US" dirty="0">
                <a:highlight>
                  <a:srgbClr val="00FFFF"/>
                </a:highlight>
              </a:rPr>
              <a:t>- God doesn’t want </a:t>
            </a:r>
            <a:r>
              <a:rPr lang="en-US" b="1" dirty="0">
                <a:highlight>
                  <a:srgbClr val="00FFFF"/>
                </a:highlight>
              </a:rPr>
              <a:t>YOUR</a:t>
            </a:r>
            <a:r>
              <a:rPr lang="en-US" dirty="0">
                <a:highlight>
                  <a:srgbClr val="00FFFF"/>
                </a:highlight>
              </a:rPr>
              <a:t> works, he wants you to believe in the finished work of Jesus Christ. </a:t>
            </a:r>
            <a:br>
              <a:rPr lang="en-US" dirty="0"/>
            </a:br>
            <a:r>
              <a:rPr lang="en-US" dirty="0"/>
              <a:t>- And once you believe in Jesus Christ, the Spirit of God works in you that you might be conformed and begin to bear the family resemblance. </a:t>
            </a:r>
            <a:br>
              <a:rPr lang="en-US" dirty="0"/>
            </a:br>
            <a:r>
              <a:rPr lang="en-US" dirty="0"/>
              <a:t>- You are not saved by good works but for good works</a:t>
            </a:r>
          </a:p>
          <a:p>
            <a:pPr marL="171450" indent="-171450">
              <a:buFont typeface="Arial" panose="020B0604020202020204" pitchFamily="34" charset="0"/>
              <a:buChar char="•"/>
            </a:pPr>
            <a:r>
              <a:rPr lang="en-US" dirty="0">
                <a:highlight>
                  <a:srgbClr val="FFFF00"/>
                </a:highlight>
              </a:rPr>
              <a:t>Following on from these verses (vs 21-48) Jesus deals with 6 laws/attitudes of the heart</a:t>
            </a:r>
            <a:br>
              <a:rPr lang="en-US" dirty="0"/>
            </a:br>
            <a:r>
              <a:rPr lang="en-US" dirty="0"/>
              <a:t>- And we will be dealing with these in the next few sermons, but let me give you an overview of what Jesus basically says</a:t>
            </a:r>
            <a:br>
              <a:rPr lang="en-US" dirty="0"/>
            </a:br>
            <a:r>
              <a:rPr lang="en-US" dirty="0"/>
              <a:t>- Jesus basically says this, “You’ve heard this from the Pharisees and the Scribes, here’s the standard you have been judging yourself by”</a:t>
            </a:r>
            <a:br>
              <a:rPr lang="en-US" dirty="0"/>
            </a:br>
            <a:r>
              <a:rPr lang="en-US" dirty="0"/>
              <a:t>- “Here’s what I want to say to you, </a:t>
            </a:r>
            <a:r>
              <a:rPr lang="en-US" b="1" dirty="0"/>
              <a:t>THAT’S NOT GOOD ENOUGH!” </a:t>
            </a:r>
            <a:r>
              <a:rPr lang="en-US" dirty="0"/>
              <a:t>It doesn’t get to heart of the matter</a:t>
            </a:r>
            <a:br>
              <a:rPr lang="en-US" dirty="0"/>
            </a:br>
            <a:r>
              <a:rPr lang="en-US" dirty="0">
                <a:highlight>
                  <a:srgbClr val="00FFFF"/>
                </a:highlight>
              </a:rPr>
              <a:t>- And in this very last verse of this section, verse 48, in summing it all up Jesus says, “You therefore must be perfect, as your heavenly Father is perfect”</a:t>
            </a:r>
            <a:br>
              <a:rPr lang="en-US" dirty="0"/>
            </a:br>
            <a:r>
              <a:rPr lang="en-US" dirty="0"/>
              <a:t>- The standard is perfection. And we could never hope to do that in our own strength, but that’s the beauty of the gospel, you don’t have to, it actually has nothing to do with you, and everything to do with Jesus Christ</a:t>
            </a:r>
            <a:br>
              <a:rPr lang="en-US" dirty="0"/>
            </a:br>
            <a:r>
              <a:rPr lang="en-US" dirty="0"/>
              <a:t>- Jesus is saying, lift that drooping head, and look to the cross of Jesus Christ </a:t>
            </a:r>
            <a:br>
              <a:rPr lang="en-US" dirty="0"/>
            </a:br>
            <a:r>
              <a:rPr lang="en-US" dirty="0"/>
              <a:t>- And understand that it is impossible for you, but what is impossible for man is possible with God. </a:t>
            </a:r>
            <a:br>
              <a:rPr lang="en-US" dirty="0"/>
            </a:br>
            <a:r>
              <a:rPr lang="en-US" dirty="0"/>
              <a:t>- The very reason Christ came was to fulfill the law, to obey the law of God, to die as the perfect substitutionary sacrifice on your behalf</a:t>
            </a:r>
            <a:br>
              <a:rPr lang="en-US" dirty="0"/>
            </a:br>
            <a:r>
              <a:rPr lang="en-US" dirty="0"/>
              <a:t>- So that you might receive the perfect righteousness of Jesus Christ</a:t>
            </a:r>
          </a:p>
          <a:p>
            <a:pPr marL="171450" indent="-171450">
              <a:buFont typeface="Arial" panose="020B0604020202020204" pitchFamily="34" charset="0"/>
              <a:buChar char="•"/>
            </a:pPr>
            <a:r>
              <a:rPr lang="en-US" dirty="0">
                <a:highlight>
                  <a:srgbClr val="FFFF00"/>
                </a:highlight>
              </a:rPr>
              <a:t>The perfect righteousness that grants us entrance into the kingdom of heaven is only accomplished by believing in the finished work of Jesus Christ</a:t>
            </a:r>
            <a:br>
              <a:rPr lang="en-US" dirty="0"/>
            </a:br>
            <a:r>
              <a:rPr lang="en-US" dirty="0"/>
              <a:t>- Jesus perfect righteousness goes beyond anything you have ever seen. </a:t>
            </a:r>
            <a:br>
              <a:rPr lang="en-US" dirty="0"/>
            </a:br>
            <a:r>
              <a:rPr lang="en-US" dirty="0"/>
              <a:t>- If the law was enough we could have stopped there, but the law was always pointing to something, someone greater</a:t>
            </a:r>
            <a:br>
              <a:rPr lang="en-US" dirty="0"/>
            </a:br>
            <a:r>
              <a:rPr lang="en-US" dirty="0"/>
              <a:t>- We moved beyond Mount Sinai, to the hill of calvary</a:t>
            </a:r>
            <a:br>
              <a:rPr lang="en-US" dirty="0"/>
            </a:br>
            <a:r>
              <a:rPr lang="en-US" dirty="0"/>
              <a:t>- And just as God gave His law to Moses for the people of Israel on top of Sinai. </a:t>
            </a:r>
            <a:br>
              <a:rPr lang="en-US" dirty="0"/>
            </a:br>
            <a:r>
              <a:rPr lang="en-US" dirty="0"/>
              <a:t>- On calvary, God gave His one and only Son so that whoever believes in him shall not perish but have eternal life</a:t>
            </a:r>
            <a:br>
              <a:rPr lang="en-US" dirty="0"/>
            </a:br>
            <a:r>
              <a:rPr lang="en-US" dirty="0"/>
              <a:t>- He made him who knew no sin, to be sin, so that in him we might become the righteousness of God</a:t>
            </a:r>
            <a:br>
              <a:rPr lang="en-US" dirty="0"/>
            </a:br>
            <a:r>
              <a:rPr lang="en-US" dirty="0"/>
              <a:t>- And so if we have believed in Jesus Christ for our only hope of salvation, we are no longer under law but grace</a:t>
            </a:r>
            <a:br>
              <a:rPr lang="en-US" dirty="0"/>
            </a:br>
            <a:r>
              <a:rPr lang="en-US" dirty="0"/>
              <a:t>- And so I rejoice in the grace of God, because I’m not under the law, I’ve been saved by Jesus Christ and I’m now free for the first time to live in right relationship with God when it comes to the law</a:t>
            </a:r>
            <a:br>
              <a:rPr lang="en-US" dirty="0"/>
            </a:br>
            <a:r>
              <a:rPr lang="en-US" dirty="0"/>
              <a:t>- And we are free to render joyful obedience to the law of God. </a:t>
            </a:r>
            <a:br>
              <a:rPr lang="en-US" dirty="0"/>
            </a:br>
            <a:r>
              <a:rPr lang="en-US" dirty="0"/>
              <a:t>- And when we are walking with Christ and keeping our eyes on him, and we look to the law and see the sin in ourselves, we can always turn it back to praise and worship because Christ kept the law</a:t>
            </a:r>
            <a:br>
              <a:rPr lang="en-US" dirty="0"/>
            </a:br>
            <a:r>
              <a:rPr lang="en-US" dirty="0"/>
              <a:t>- And we repent of our sins, knowing that we will be forgiven, and we praise God because Christ has fulfilled and kept the law, and that he is the one who will also keep it in me</a:t>
            </a:r>
            <a:br>
              <a:rPr lang="en-US" dirty="0"/>
            </a:br>
            <a:r>
              <a:rPr lang="en-US" dirty="0"/>
              <a:t>- It is only by the righteousness of Jesus Christ and by believing in him that we enter the kingdom of heaven</a:t>
            </a:r>
          </a:p>
        </p:txBody>
      </p:sp>
      <p:sp>
        <p:nvSpPr>
          <p:cNvPr id="4" name="Slide Number Placeholder 3"/>
          <p:cNvSpPr>
            <a:spLocks noGrp="1"/>
          </p:cNvSpPr>
          <p:nvPr>
            <p:ph type="sldNum" sz="quarter" idx="5"/>
          </p:nvPr>
        </p:nvSpPr>
        <p:spPr/>
        <p:txBody>
          <a:bodyPr/>
          <a:lstStyle/>
          <a:p>
            <a:fld id="{7E23BE74-B13E-5946-9B41-7C2E90040EB5}" type="slidenum">
              <a:rPr lang="en-US" smtClean="0"/>
              <a:t>8</a:t>
            </a:fld>
            <a:endParaRPr lang="en-US" dirty="0"/>
          </a:p>
        </p:txBody>
      </p:sp>
    </p:spTree>
    <p:extLst>
      <p:ext uri="{BB962C8B-B14F-4D97-AF65-F5344CB8AC3E}">
        <p14:creationId xmlns:p14="http://schemas.microsoft.com/office/powerpoint/2010/main" val="617159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1478" y="4400550"/>
            <a:ext cx="6524786" cy="3953036"/>
          </a:xfrm>
        </p:spPr>
        <p:txBody>
          <a:bodyPr/>
          <a:lstStyle/>
          <a:p>
            <a:pPr marL="171450" indent="-171450">
              <a:buFont typeface="Arial" panose="020B0604020202020204" pitchFamily="34" charset="0"/>
              <a:buChar char="•"/>
            </a:pPr>
            <a:r>
              <a:rPr lang="en-US" dirty="0">
                <a:highlight>
                  <a:srgbClr val="FFFF00"/>
                </a:highlight>
              </a:rPr>
              <a:t>The perfect Law of God was perfectly fulfilled by Jesus Christ</a:t>
            </a:r>
            <a:br>
              <a:rPr lang="en-US" dirty="0"/>
            </a:br>
            <a:r>
              <a:rPr lang="en-US" dirty="0"/>
              <a:t>- The law and the prophets were always signs pointing to the person in whom they would find their culmination and completion</a:t>
            </a:r>
            <a:br>
              <a:rPr lang="en-US" dirty="0"/>
            </a:br>
            <a:r>
              <a:rPr lang="en-US" dirty="0"/>
              <a:t>- Jesus did not come to turn the Old Testament upside down, </a:t>
            </a:r>
            <a:br>
              <a:rPr lang="en-US" dirty="0"/>
            </a:br>
            <a:r>
              <a:rPr lang="en-US" dirty="0"/>
              <a:t>- He was pointing out to the Pharisees and the Scribes that in all their rigorous study, they had entirely missed the point of the law, that it was already the right way up because it pointed to Jesus Christ</a:t>
            </a:r>
          </a:p>
          <a:p>
            <a:pPr marL="171450" indent="-171450">
              <a:buFont typeface="Arial" panose="020B0604020202020204" pitchFamily="34" charset="0"/>
              <a:buChar char="•"/>
            </a:pPr>
            <a:r>
              <a:rPr lang="en-US" dirty="0">
                <a:highlight>
                  <a:srgbClr val="FFFF00"/>
                </a:highlight>
              </a:rPr>
              <a:t>“Whoever has my commandments and keeps them, he it is who loves me” (John 15:21)</a:t>
            </a:r>
            <a:br>
              <a:rPr lang="en-US" dirty="0"/>
            </a:br>
            <a:r>
              <a:rPr lang="en-US" dirty="0"/>
              <a:t>- Obedience to the commands of God is not the means of my justification, of being made right with God</a:t>
            </a:r>
            <a:br>
              <a:rPr lang="en-US" dirty="0"/>
            </a:br>
            <a:r>
              <a:rPr lang="en-US" dirty="0"/>
              <a:t>- But rather it is the fruit, the evidence of God’s grace at work in me</a:t>
            </a:r>
            <a:br>
              <a:rPr lang="en-US" dirty="0"/>
            </a:br>
            <a:r>
              <a:rPr lang="en-US" dirty="0"/>
              <a:t>- For the law is no longer written on stone but on the hearts of all those who have been born again, and we meditate upon the law of God, and we consider it a great privilege and joy to live a life of obedience, a life that is pleasing and glorifying to God</a:t>
            </a:r>
          </a:p>
          <a:p>
            <a:pPr marL="171450" indent="-171450">
              <a:buFont typeface="Arial" panose="020B0604020202020204" pitchFamily="34" charset="0"/>
              <a:buChar char="•"/>
            </a:pPr>
            <a:r>
              <a:rPr lang="en-US" dirty="0">
                <a:highlight>
                  <a:srgbClr val="FFFF00"/>
                </a:highlight>
              </a:rPr>
              <a:t>The Law of God in and of itself cannot save you and was never meant to save, only the one to whom it points can save you</a:t>
            </a:r>
            <a:br>
              <a:rPr lang="en-US" dirty="0"/>
            </a:br>
            <a:r>
              <a:rPr lang="en-US" dirty="0"/>
              <a:t>- Can you keep the law perfectly? Absolutely not</a:t>
            </a:r>
            <a:br>
              <a:rPr lang="en-US" dirty="0"/>
            </a:br>
            <a:r>
              <a:rPr lang="en-US" dirty="0"/>
              <a:t>- Jesus Christ is the only who has ever kept it or ever will</a:t>
            </a:r>
            <a:br>
              <a:rPr lang="en-US" dirty="0"/>
            </a:br>
            <a:r>
              <a:rPr lang="en-US" dirty="0"/>
              <a:t>- We do not ask, are we trying hard enough, but am I firmly rooted and grounded in him?</a:t>
            </a:r>
            <a:br>
              <a:rPr lang="en-US" dirty="0"/>
            </a:br>
            <a:r>
              <a:rPr lang="en-US" dirty="0"/>
              <a:t>- And so we abide in him, the one who has done it all, that’s the way to righteousness, abiding in Jesus Christ who is our perfect righteousness</a:t>
            </a:r>
          </a:p>
        </p:txBody>
      </p:sp>
      <p:sp>
        <p:nvSpPr>
          <p:cNvPr id="4" name="Slide Number Placeholder 3"/>
          <p:cNvSpPr>
            <a:spLocks noGrp="1"/>
          </p:cNvSpPr>
          <p:nvPr>
            <p:ph type="sldNum" sz="quarter" idx="5"/>
          </p:nvPr>
        </p:nvSpPr>
        <p:spPr/>
        <p:txBody>
          <a:bodyPr/>
          <a:lstStyle/>
          <a:p>
            <a:fld id="{7E23BE74-B13E-5946-9B41-7C2E90040EB5}" type="slidenum">
              <a:rPr lang="en-US" smtClean="0"/>
              <a:t>9</a:t>
            </a:fld>
            <a:endParaRPr lang="en-US"/>
          </a:p>
        </p:txBody>
      </p:sp>
    </p:spTree>
    <p:extLst>
      <p:ext uri="{BB962C8B-B14F-4D97-AF65-F5344CB8AC3E}">
        <p14:creationId xmlns:p14="http://schemas.microsoft.com/office/powerpoint/2010/main" val="3529921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DA20F-F65B-54F8-3F13-516CB6CE07A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CCFDD58-BCFA-7C44-4557-74430BA444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B66196B-ED5B-7A86-8FAB-4D2BE52BE8BD}"/>
              </a:ext>
            </a:extLst>
          </p:cNvPr>
          <p:cNvSpPr>
            <a:spLocks noGrp="1"/>
          </p:cNvSpPr>
          <p:nvPr>
            <p:ph type="dt" sz="half" idx="10"/>
          </p:nvPr>
        </p:nvSpPr>
        <p:spPr/>
        <p:txBody>
          <a:bodyPr/>
          <a:lstStyle/>
          <a:p>
            <a:fld id="{F0CCAB0D-29F4-C64D-8130-57057B0A1DA8}" type="datetimeFigureOut">
              <a:rPr lang="en-US" smtClean="0"/>
              <a:t>5/13/2024</a:t>
            </a:fld>
            <a:endParaRPr lang="en-US"/>
          </a:p>
        </p:txBody>
      </p:sp>
      <p:sp>
        <p:nvSpPr>
          <p:cNvPr id="5" name="Footer Placeholder 4">
            <a:extLst>
              <a:ext uri="{FF2B5EF4-FFF2-40B4-BE49-F238E27FC236}">
                <a16:creationId xmlns:a16="http://schemas.microsoft.com/office/drawing/2014/main" id="{D2FB1743-9835-7744-39A6-D54E09B2C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375DD-F81D-E54D-215B-1D3673509CE2}"/>
              </a:ext>
            </a:extLst>
          </p:cNvPr>
          <p:cNvSpPr>
            <a:spLocks noGrp="1"/>
          </p:cNvSpPr>
          <p:nvPr>
            <p:ph type="sldNum" sz="quarter" idx="12"/>
          </p:nvPr>
        </p:nvSpPr>
        <p:spPr/>
        <p:txBody>
          <a:bodyPr/>
          <a:lstStyle/>
          <a:p>
            <a:fld id="{B2E89DE7-989A-AE4B-9390-A7F7D595B51D}" type="slidenum">
              <a:rPr lang="en-US" smtClean="0"/>
              <a:t>‹#›</a:t>
            </a:fld>
            <a:endParaRPr lang="en-US"/>
          </a:p>
        </p:txBody>
      </p:sp>
    </p:spTree>
    <p:extLst>
      <p:ext uri="{BB962C8B-B14F-4D97-AF65-F5344CB8AC3E}">
        <p14:creationId xmlns:p14="http://schemas.microsoft.com/office/powerpoint/2010/main" val="3935538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86E0F-139B-A543-F2D1-D1AC32F6B66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35BA166-5066-9F53-8F9E-B1C41DDBD7E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60DAE0F-305B-3D12-E433-505BBDF23415}"/>
              </a:ext>
            </a:extLst>
          </p:cNvPr>
          <p:cNvSpPr>
            <a:spLocks noGrp="1"/>
          </p:cNvSpPr>
          <p:nvPr>
            <p:ph type="dt" sz="half" idx="10"/>
          </p:nvPr>
        </p:nvSpPr>
        <p:spPr/>
        <p:txBody>
          <a:bodyPr/>
          <a:lstStyle/>
          <a:p>
            <a:fld id="{F0CCAB0D-29F4-C64D-8130-57057B0A1DA8}" type="datetimeFigureOut">
              <a:rPr lang="en-US" smtClean="0"/>
              <a:t>5/13/2024</a:t>
            </a:fld>
            <a:endParaRPr lang="en-US"/>
          </a:p>
        </p:txBody>
      </p:sp>
      <p:sp>
        <p:nvSpPr>
          <p:cNvPr id="5" name="Footer Placeholder 4">
            <a:extLst>
              <a:ext uri="{FF2B5EF4-FFF2-40B4-BE49-F238E27FC236}">
                <a16:creationId xmlns:a16="http://schemas.microsoft.com/office/drawing/2014/main" id="{B56130D6-0753-50F1-0601-EFEE5CE2C0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A75E47-7894-E4EE-713C-698101B5E130}"/>
              </a:ext>
            </a:extLst>
          </p:cNvPr>
          <p:cNvSpPr>
            <a:spLocks noGrp="1"/>
          </p:cNvSpPr>
          <p:nvPr>
            <p:ph type="sldNum" sz="quarter" idx="12"/>
          </p:nvPr>
        </p:nvSpPr>
        <p:spPr/>
        <p:txBody>
          <a:bodyPr/>
          <a:lstStyle/>
          <a:p>
            <a:fld id="{B2E89DE7-989A-AE4B-9390-A7F7D595B51D}" type="slidenum">
              <a:rPr lang="en-US" smtClean="0"/>
              <a:t>‹#›</a:t>
            </a:fld>
            <a:endParaRPr lang="en-US"/>
          </a:p>
        </p:txBody>
      </p:sp>
    </p:spTree>
    <p:extLst>
      <p:ext uri="{BB962C8B-B14F-4D97-AF65-F5344CB8AC3E}">
        <p14:creationId xmlns:p14="http://schemas.microsoft.com/office/powerpoint/2010/main" val="3475102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700514-9F70-1D49-94A5-7F4A9582367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DDF99E8-806F-1C05-C039-BF36AEC0967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504F2ED-AFCE-147E-9D8F-2588B02506A3}"/>
              </a:ext>
            </a:extLst>
          </p:cNvPr>
          <p:cNvSpPr>
            <a:spLocks noGrp="1"/>
          </p:cNvSpPr>
          <p:nvPr>
            <p:ph type="dt" sz="half" idx="10"/>
          </p:nvPr>
        </p:nvSpPr>
        <p:spPr/>
        <p:txBody>
          <a:bodyPr/>
          <a:lstStyle/>
          <a:p>
            <a:fld id="{F0CCAB0D-29F4-C64D-8130-57057B0A1DA8}" type="datetimeFigureOut">
              <a:rPr lang="en-US" smtClean="0"/>
              <a:t>5/13/2024</a:t>
            </a:fld>
            <a:endParaRPr lang="en-US"/>
          </a:p>
        </p:txBody>
      </p:sp>
      <p:sp>
        <p:nvSpPr>
          <p:cNvPr id="5" name="Footer Placeholder 4">
            <a:extLst>
              <a:ext uri="{FF2B5EF4-FFF2-40B4-BE49-F238E27FC236}">
                <a16:creationId xmlns:a16="http://schemas.microsoft.com/office/drawing/2014/main" id="{4F3C8623-37C6-CF46-FE10-B0C76ECAB3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D07F87-6023-16BF-0D99-7D7A845DC4BD}"/>
              </a:ext>
            </a:extLst>
          </p:cNvPr>
          <p:cNvSpPr>
            <a:spLocks noGrp="1"/>
          </p:cNvSpPr>
          <p:nvPr>
            <p:ph type="sldNum" sz="quarter" idx="12"/>
          </p:nvPr>
        </p:nvSpPr>
        <p:spPr/>
        <p:txBody>
          <a:bodyPr/>
          <a:lstStyle/>
          <a:p>
            <a:fld id="{B2E89DE7-989A-AE4B-9390-A7F7D595B51D}" type="slidenum">
              <a:rPr lang="en-US" smtClean="0"/>
              <a:t>‹#›</a:t>
            </a:fld>
            <a:endParaRPr lang="en-US"/>
          </a:p>
        </p:txBody>
      </p:sp>
    </p:spTree>
    <p:extLst>
      <p:ext uri="{BB962C8B-B14F-4D97-AF65-F5344CB8AC3E}">
        <p14:creationId xmlns:p14="http://schemas.microsoft.com/office/powerpoint/2010/main" val="1323820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A3D28-ACF5-BF69-5AF3-529872C7203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EE70B87-B8A6-83EB-4160-E1E11325549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FA1A303-F571-2C8E-7600-9FC7746EA189}"/>
              </a:ext>
            </a:extLst>
          </p:cNvPr>
          <p:cNvSpPr>
            <a:spLocks noGrp="1"/>
          </p:cNvSpPr>
          <p:nvPr>
            <p:ph type="dt" sz="half" idx="10"/>
          </p:nvPr>
        </p:nvSpPr>
        <p:spPr/>
        <p:txBody>
          <a:bodyPr/>
          <a:lstStyle/>
          <a:p>
            <a:fld id="{F0CCAB0D-29F4-C64D-8130-57057B0A1DA8}" type="datetimeFigureOut">
              <a:rPr lang="en-US" smtClean="0"/>
              <a:t>5/13/2024</a:t>
            </a:fld>
            <a:endParaRPr lang="en-US"/>
          </a:p>
        </p:txBody>
      </p:sp>
      <p:sp>
        <p:nvSpPr>
          <p:cNvPr id="5" name="Footer Placeholder 4">
            <a:extLst>
              <a:ext uri="{FF2B5EF4-FFF2-40B4-BE49-F238E27FC236}">
                <a16:creationId xmlns:a16="http://schemas.microsoft.com/office/drawing/2014/main" id="{FE311E95-D5E6-3A2D-452F-01D0404F77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22972-3C82-61CC-2AC6-A34917D00220}"/>
              </a:ext>
            </a:extLst>
          </p:cNvPr>
          <p:cNvSpPr>
            <a:spLocks noGrp="1"/>
          </p:cNvSpPr>
          <p:nvPr>
            <p:ph type="sldNum" sz="quarter" idx="12"/>
          </p:nvPr>
        </p:nvSpPr>
        <p:spPr/>
        <p:txBody>
          <a:bodyPr/>
          <a:lstStyle/>
          <a:p>
            <a:fld id="{B2E89DE7-989A-AE4B-9390-A7F7D595B51D}" type="slidenum">
              <a:rPr lang="en-US" smtClean="0"/>
              <a:t>‹#›</a:t>
            </a:fld>
            <a:endParaRPr lang="en-US"/>
          </a:p>
        </p:txBody>
      </p:sp>
    </p:spTree>
    <p:extLst>
      <p:ext uri="{BB962C8B-B14F-4D97-AF65-F5344CB8AC3E}">
        <p14:creationId xmlns:p14="http://schemas.microsoft.com/office/powerpoint/2010/main" val="3051715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1E488-476B-DC26-5EE5-C434046F935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19E1D1E-A49C-19B4-BCAA-87FE038C4A4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5D24A2D-2464-D730-A09D-9522B8639BEE}"/>
              </a:ext>
            </a:extLst>
          </p:cNvPr>
          <p:cNvSpPr>
            <a:spLocks noGrp="1"/>
          </p:cNvSpPr>
          <p:nvPr>
            <p:ph type="dt" sz="half" idx="10"/>
          </p:nvPr>
        </p:nvSpPr>
        <p:spPr/>
        <p:txBody>
          <a:bodyPr/>
          <a:lstStyle/>
          <a:p>
            <a:fld id="{F0CCAB0D-29F4-C64D-8130-57057B0A1DA8}" type="datetimeFigureOut">
              <a:rPr lang="en-US" smtClean="0"/>
              <a:t>5/13/2024</a:t>
            </a:fld>
            <a:endParaRPr lang="en-US"/>
          </a:p>
        </p:txBody>
      </p:sp>
      <p:sp>
        <p:nvSpPr>
          <p:cNvPr id="5" name="Footer Placeholder 4">
            <a:extLst>
              <a:ext uri="{FF2B5EF4-FFF2-40B4-BE49-F238E27FC236}">
                <a16:creationId xmlns:a16="http://schemas.microsoft.com/office/drawing/2014/main" id="{2232FBDB-BF88-68DC-44D0-EB5F02483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1A5FEE-9DA3-13BF-80E2-A6786A50653B}"/>
              </a:ext>
            </a:extLst>
          </p:cNvPr>
          <p:cNvSpPr>
            <a:spLocks noGrp="1"/>
          </p:cNvSpPr>
          <p:nvPr>
            <p:ph type="sldNum" sz="quarter" idx="12"/>
          </p:nvPr>
        </p:nvSpPr>
        <p:spPr/>
        <p:txBody>
          <a:bodyPr/>
          <a:lstStyle/>
          <a:p>
            <a:fld id="{B2E89DE7-989A-AE4B-9390-A7F7D595B51D}" type="slidenum">
              <a:rPr lang="en-US" smtClean="0"/>
              <a:t>‹#›</a:t>
            </a:fld>
            <a:endParaRPr lang="en-US"/>
          </a:p>
        </p:txBody>
      </p:sp>
    </p:spTree>
    <p:extLst>
      <p:ext uri="{BB962C8B-B14F-4D97-AF65-F5344CB8AC3E}">
        <p14:creationId xmlns:p14="http://schemas.microsoft.com/office/powerpoint/2010/main" val="2347096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8F3A2-129C-6C26-8FF8-B0FC3EA48E3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1C5A8D4-0DCB-2566-0AF1-F1264CC4740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29320C8-F615-A77C-9329-9C165C8CB31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88249EB-36BB-F13D-3E89-422FD611ADA9}"/>
              </a:ext>
            </a:extLst>
          </p:cNvPr>
          <p:cNvSpPr>
            <a:spLocks noGrp="1"/>
          </p:cNvSpPr>
          <p:nvPr>
            <p:ph type="dt" sz="half" idx="10"/>
          </p:nvPr>
        </p:nvSpPr>
        <p:spPr/>
        <p:txBody>
          <a:bodyPr/>
          <a:lstStyle/>
          <a:p>
            <a:fld id="{F0CCAB0D-29F4-C64D-8130-57057B0A1DA8}" type="datetimeFigureOut">
              <a:rPr lang="en-US" smtClean="0"/>
              <a:t>5/13/2024</a:t>
            </a:fld>
            <a:endParaRPr lang="en-US"/>
          </a:p>
        </p:txBody>
      </p:sp>
      <p:sp>
        <p:nvSpPr>
          <p:cNvPr id="6" name="Footer Placeholder 5">
            <a:extLst>
              <a:ext uri="{FF2B5EF4-FFF2-40B4-BE49-F238E27FC236}">
                <a16:creationId xmlns:a16="http://schemas.microsoft.com/office/drawing/2014/main" id="{08D3C354-B7C2-2A83-B75C-CCC07EDC4F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377036-FD72-E239-0B17-2D9EF659229F}"/>
              </a:ext>
            </a:extLst>
          </p:cNvPr>
          <p:cNvSpPr>
            <a:spLocks noGrp="1"/>
          </p:cNvSpPr>
          <p:nvPr>
            <p:ph type="sldNum" sz="quarter" idx="12"/>
          </p:nvPr>
        </p:nvSpPr>
        <p:spPr/>
        <p:txBody>
          <a:bodyPr/>
          <a:lstStyle/>
          <a:p>
            <a:fld id="{B2E89DE7-989A-AE4B-9390-A7F7D595B51D}" type="slidenum">
              <a:rPr lang="en-US" smtClean="0"/>
              <a:t>‹#›</a:t>
            </a:fld>
            <a:endParaRPr lang="en-US"/>
          </a:p>
        </p:txBody>
      </p:sp>
    </p:spTree>
    <p:extLst>
      <p:ext uri="{BB962C8B-B14F-4D97-AF65-F5344CB8AC3E}">
        <p14:creationId xmlns:p14="http://schemas.microsoft.com/office/powerpoint/2010/main" val="3214763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A41EE-A351-DDFA-3D8E-C5EF370366E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4D8BC34-28E5-7A22-077F-5287282FCF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C4B504E-96E9-84E0-4603-CC3F4072460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F4BEB34-5877-7D42-64A0-4B1801E382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D30C5F1-FA30-CA4B-4778-A7AC0761CFC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DEF9E78-C69E-9710-6093-77400F716282}"/>
              </a:ext>
            </a:extLst>
          </p:cNvPr>
          <p:cNvSpPr>
            <a:spLocks noGrp="1"/>
          </p:cNvSpPr>
          <p:nvPr>
            <p:ph type="dt" sz="half" idx="10"/>
          </p:nvPr>
        </p:nvSpPr>
        <p:spPr/>
        <p:txBody>
          <a:bodyPr/>
          <a:lstStyle/>
          <a:p>
            <a:fld id="{F0CCAB0D-29F4-C64D-8130-57057B0A1DA8}" type="datetimeFigureOut">
              <a:rPr lang="en-US" smtClean="0"/>
              <a:t>5/13/2024</a:t>
            </a:fld>
            <a:endParaRPr lang="en-US"/>
          </a:p>
        </p:txBody>
      </p:sp>
      <p:sp>
        <p:nvSpPr>
          <p:cNvPr id="8" name="Footer Placeholder 7">
            <a:extLst>
              <a:ext uri="{FF2B5EF4-FFF2-40B4-BE49-F238E27FC236}">
                <a16:creationId xmlns:a16="http://schemas.microsoft.com/office/drawing/2014/main" id="{A538BD54-75FF-4FD0-D78E-A90AE1282E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56A41E-17C8-39B8-6006-CA86E1229C2A}"/>
              </a:ext>
            </a:extLst>
          </p:cNvPr>
          <p:cNvSpPr>
            <a:spLocks noGrp="1"/>
          </p:cNvSpPr>
          <p:nvPr>
            <p:ph type="sldNum" sz="quarter" idx="12"/>
          </p:nvPr>
        </p:nvSpPr>
        <p:spPr/>
        <p:txBody>
          <a:bodyPr/>
          <a:lstStyle/>
          <a:p>
            <a:fld id="{B2E89DE7-989A-AE4B-9390-A7F7D595B51D}" type="slidenum">
              <a:rPr lang="en-US" smtClean="0"/>
              <a:t>‹#›</a:t>
            </a:fld>
            <a:endParaRPr lang="en-US"/>
          </a:p>
        </p:txBody>
      </p:sp>
    </p:spTree>
    <p:extLst>
      <p:ext uri="{BB962C8B-B14F-4D97-AF65-F5344CB8AC3E}">
        <p14:creationId xmlns:p14="http://schemas.microsoft.com/office/powerpoint/2010/main" val="3404193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08888-9EC9-3B38-0806-9B72D46CD01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F10A06B-3AB2-A10D-462D-6D5A606F9F3F}"/>
              </a:ext>
            </a:extLst>
          </p:cNvPr>
          <p:cNvSpPr>
            <a:spLocks noGrp="1"/>
          </p:cNvSpPr>
          <p:nvPr>
            <p:ph type="dt" sz="half" idx="10"/>
          </p:nvPr>
        </p:nvSpPr>
        <p:spPr/>
        <p:txBody>
          <a:bodyPr/>
          <a:lstStyle/>
          <a:p>
            <a:fld id="{F0CCAB0D-29F4-C64D-8130-57057B0A1DA8}" type="datetimeFigureOut">
              <a:rPr lang="en-US" smtClean="0"/>
              <a:t>5/13/2024</a:t>
            </a:fld>
            <a:endParaRPr lang="en-US"/>
          </a:p>
        </p:txBody>
      </p:sp>
      <p:sp>
        <p:nvSpPr>
          <p:cNvPr id="4" name="Footer Placeholder 3">
            <a:extLst>
              <a:ext uri="{FF2B5EF4-FFF2-40B4-BE49-F238E27FC236}">
                <a16:creationId xmlns:a16="http://schemas.microsoft.com/office/drawing/2014/main" id="{34E87B35-C80C-5358-4614-046DD4FEDE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0ED9BF-A8D2-C9A5-5930-6DA684393176}"/>
              </a:ext>
            </a:extLst>
          </p:cNvPr>
          <p:cNvSpPr>
            <a:spLocks noGrp="1"/>
          </p:cNvSpPr>
          <p:nvPr>
            <p:ph type="sldNum" sz="quarter" idx="12"/>
          </p:nvPr>
        </p:nvSpPr>
        <p:spPr/>
        <p:txBody>
          <a:bodyPr/>
          <a:lstStyle/>
          <a:p>
            <a:fld id="{B2E89DE7-989A-AE4B-9390-A7F7D595B51D}" type="slidenum">
              <a:rPr lang="en-US" smtClean="0"/>
              <a:t>‹#›</a:t>
            </a:fld>
            <a:endParaRPr lang="en-US"/>
          </a:p>
        </p:txBody>
      </p:sp>
    </p:spTree>
    <p:extLst>
      <p:ext uri="{BB962C8B-B14F-4D97-AF65-F5344CB8AC3E}">
        <p14:creationId xmlns:p14="http://schemas.microsoft.com/office/powerpoint/2010/main" val="3317741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760650-20B4-E7D0-FD3E-79F57E721A05}"/>
              </a:ext>
            </a:extLst>
          </p:cNvPr>
          <p:cNvSpPr>
            <a:spLocks noGrp="1"/>
          </p:cNvSpPr>
          <p:nvPr>
            <p:ph type="dt" sz="half" idx="10"/>
          </p:nvPr>
        </p:nvSpPr>
        <p:spPr/>
        <p:txBody>
          <a:bodyPr/>
          <a:lstStyle/>
          <a:p>
            <a:fld id="{F0CCAB0D-29F4-C64D-8130-57057B0A1DA8}" type="datetimeFigureOut">
              <a:rPr lang="en-US" smtClean="0"/>
              <a:t>5/13/2024</a:t>
            </a:fld>
            <a:endParaRPr lang="en-US"/>
          </a:p>
        </p:txBody>
      </p:sp>
      <p:sp>
        <p:nvSpPr>
          <p:cNvPr id="3" name="Footer Placeholder 2">
            <a:extLst>
              <a:ext uri="{FF2B5EF4-FFF2-40B4-BE49-F238E27FC236}">
                <a16:creationId xmlns:a16="http://schemas.microsoft.com/office/drawing/2014/main" id="{8FF256D5-ADEA-8274-06B6-E160D4A76B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5E4775-BE18-8C94-96A2-0E352D02F5DA}"/>
              </a:ext>
            </a:extLst>
          </p:cNvPr>
          <p:cNvSpPr>
            <a:spLocks noGrp="1"/>
          </p:cNvSpPr>
          <p:nvPr>
            <p:ph type="sldNum" sz="quarter" idx="12"/>
          </p:nvPr>
        </p:nvSpPr>
        <p:spPr/>
        <p:txBody>
          <a:bodyPr/>
          <a:lstStyle/>
          <a:p>
            <a:fld id="{B2E89DE7-989A-AE4B-9390-A7F7D595B51D}" type="slidenum">
              <a:rPr lang="en-US" smtClean="0"/>
              <a:t>‹#›</a:t>
            </a:fld>
            <a:endParaRPr lang="en-US"/>
          </a:p>
        </p:txBody>
      </p:sp>
    </p:spTree>
    <p:extLst>
      <p:ext uri="{BB962C8B-B14F-4D97-AF65-F5344CB8AC3E}">
        <p14:creationId xmlns:p14="http://schemas.microsoft.com/office/powerpoint/2010/main" val="4176479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36DD-58FA-0F0F-A1E5-4A71BD7B4FD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FB77A70-CEB7-55D3-995E-4A9D4E9656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DDD5B26-10F1-C848-7475-CB1105EC9D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8FF3993-6819-E197-BB16-9441FF6EB79B}"/>
              </a:ext>
            </a:extLst>
          </p:cNvPr>
          <p:cNvSpPr>
            <a:spLocks noGrp="1"/>
          </p:cNvSpPr>
          <p:nvPr>
            <p:ph type="dt" sz="half" idx="10"/>
          </p:nvPr>
        </p:nvSpPr>
        <p:spPr/>
        <p:txBody>
          <a:bodyPr/>
          <a:lstStyle/>
          <a:p>
            <a:fld id="{F0CCAB0D-29F4-C64D-8130-57057B0A1DA8}" type="datetimeFigureOut">
              <a:rPr lang="en-US" smtClean="0"/>
              <a:t>5/13/2024</a:t>
            </a:fld>
            <a:endParaRPr lang="en-US"/>
          </a:p>
        </p:txBody>
      </p:sp>
      <p:sp>
        <p:nvSpPr>
          <p:cNvPr id="6" name="Footer Placeholder 5">
            <a:extLst>
              <a:ext uri="{FF2B5EF4-FFF2-40B4-BE49-F238E27FC236}">
                <a16:creationId xmlns:a16="http://schemas.microsoft.com/office/drawing/2014/main" id="{36A413E1-6D5A-4A40-EBB0-508804F860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9F83E0-1674-5E92-8E60-F4BB164E07FD}"/>
              </a:ext>
            </a:extLst>
          </p:cNvPr>
          <p:cNvSpPr>
            <a:spLocks noGrp="1"/>
          </p:cNvSpPr>
          <p:nvPr>
            <p:ph type="sldNum" sz="quarter" idx="12"/>
          </p:nvPr>
        </p:nvSpPr>
        <p:spPr/>
        <p:txBody>
          <a:bodyPr/>
          <a:lstStyle/>
          <a:p>
            <a:fld id="{B2E89DE7-989A-AE4B-9390-A7F7D595B51D}" type="slidenum">
              <a:rPr lang="en-US" smtClean="0"/>
              <a:t>‹#›</a:t>
            </a:fld>
            <a:endParaRPr lang="en-US"/>
          </a:p>
        </p:txBody>
      </p:sp>
    </p:spTree>
    <p:extLst>
      <p:ext uri="{BB962C8B-B14F-4D97-AF65-F5344CB8AC3E}">
        <p14:creationId xmlns:p14="http://schemas.microsoft.com/office/powerpoint/2010/main" val="2641907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A535F-1F67-2ABC-6E90-9A1662DD4C7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4772648-0CEC-C968-94BA-334619AB57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AABE29-B547-819D-4BAA-AFB7581EDB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0B1A290-BE8E-7DD1-6A73-DE991EA3DE91}"/>
              </a:ext>
            </a:extLst>
          </p:cNvPr>
          <p:cNvSpPr>
            <a:spLocks noGrp="1"/>
          </p:cNvSpPr>
          <p:nvPr>
            <p:ph type="dt" sz="half" idx="10"/>
          </p:nvPr>
        </p:nvSpPr>
        <p:spPr/>
        <p:txBody>
          <a:bodyPr/>
          <a:lstStyle/>
          <a:p>
            <a:fld id="{F0CCAB0D-29F4-C64D-8130-57057B0A1DA8}" type="datetimeFigureOut">
              <a:rPr lang="en-US" smtClean="0"/>
              <a:t>5/13/2024</a:t>
            </a:fld>
            <a:endParaRPr lang="en-US"/>
          </a:p>
        </p:txBody>
      </p:sp>
      <p:sp>
        <p:nvSpPr>
          <p:cNvPr id="6" name="Footer Placeholder 5">
            <a:extLst>
              <a:ext uri="{FF2B5EF4-FFF2-40B4-BE49-F238E27FC236}">
                <a16:creationId xmlns:a16="http://schemas.microsoft.com/office/drawing/2014/main" id="{0048EC24-4ED4-BB1B-2FA5-A847CDA224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5876FB-38C2-40B6-08F5-2D4583D3B31C}"/>
              </a:ext>
            </a:extLst>
          </p:cNvPr>
          <p:cNvSpPr>
            <a:spLocks noGrp="1"/>
          </p:cNvSpPr>
          <p:nvPr>
            <p:ph type="sldNum" sz="quarter" idx="12"/>
          </p:nvPr>
        </p:nvSpPr>
        <p:spPr/>
        <p:txBody>
          <a:bodyPr/>
          <a:lstStyle/>
          <a:p>
            <a:fld id="{B2E89DE7-989A-AE4B-9390-A7F7D595B51D}" type="slidenum">
              <a:rPr lang="en-US" smtClean="0"/>
              <a:t>‹#›</a:t>
            </a:fld>
            <a:endParaRPr lang="en-US"/>
          </a:p>
        </p:txBody>
      </p:sp>
    </p:spTree>
    <p:extLst>
      <p:ext uri="{BB962C8B-B14F-4D97-AF65-F5344CB8AC3E}">
        <p14:creationId xmlns:p14="http://schemas.microsoft.com/office/powerpoint/2010/main" val="2295924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CA8423-EC48-9D41-9310-A7749221C4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B5D5261-23AD-6883-EA5A-E6EEF3CA6E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7729F2A-F36F-47F6-5C3A-A9F780EF73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0CCAB0D-29F4-C64D-8130-57057B0A1DA8}" type="datetimeFigureOut">
              <a:rPr lang="en-US" smtClean="0"/>
              <a:t>5/13/2024</a:t>
            </a:fld>
            <a:endParaRPr lang="en-US"/>
          </a:p>
        </p:txBody>
      </p:sp>
      <p:sp>
        <p:nvSpPr>
          <p:cNvPr id="5" name="Footer Placeholder 4">
            <a:extLst>
              <a:ext uri="{FF2B5EF4-FFF2-40B4-BE49-F238E27FC236}">
                <a16:creationId xmlns:a16="http://schemas.microsoft.com/office/drawing/2014/main" id="{E49FCA7B-930A-1C03-1AEC-8012500254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6E07AB7-CEC9-47A1-9C8D-0DADD00C79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E89DE7-989A-AE4B-9390-A7F7D595B51D}" type="slidenum">
              <a:rPr lang="en-US" smtClean="0"/>
              <a:t>‹#›</a:t>
            </a:fld>
            <a:endParaRPr lang="en-US"/>
          </a:p>
        </p:txBody>
      </p:sp>
    </p:spTree>
    <p:extLst>
      <p:ext uri="{BB962C8B-B14F-4D97-AF65-F5344CB8AC3E}">
        <p14:creationId xmlns:p14="http://schemas.microsoft.com/office/powerpoint/2010/main" val="2926074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avel on a book&#10;&#10;Description automatically generated">
            <a:extLst>
              <a:ext uri="{FF2B5EF4-FFF2-40B4-BE49-F238E27FC236}">
                <a16:creationId xmlns:a16="http://schemas.microsoft.com/office/drawing/2014/main" id="{56102EBC-F602-51A2-8076-A1AD90F4DB54}"/>
              </a:ext>
            </a:extLst>
          </p:cNvPr>
          <p:cNvPicPr>
            <a:picLocks noChangeAspect="1"/>
          </p:cNvPicPr>
          <p:nvPr/>
        </p:nvPicPr>
        <p:blipFill rotWithShape="1">
          <a:blip r:embed="rId3"/>
          <a:srcRect l="20031" t="9091" r="3268"/>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6F025A4-5D15-3E88-3450-5E41D907F22D}"/>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dirty="0">
                <a:solidFill>
                  <a:schemeClr val="bg1"/>
                </a:solidFill>
                <a:latin typeface="Calibri" panose="020F0502020204030204" pitchFamily="34" charset="0"/>
                <a:ea typeface="+mj-ea"/>
                <a:cs typeface="Calibri" panose="020F0502020204030204" pitchFamily="34" charset="0"/>
              </a:rPr>
              <a:t>CHRIST FULFILLS THE LAW</a:t>
            </a:r>
          </a:p>
        </p:txBody>
      </p:sp>
      <p:sp>
        <p:nvSpPr>
          <p:cNvPr id="5" name="TextBox 4">
            <a:extLst>
              <a:ext uri="{FF2B5EF4-FFF2-40B4-BE49-F238E27FC236}">
                <a16:creationId xmlns:a16="http://schemas.microsoft.com/office/drawing/2014/main" id="{355DC068-BFE3-F6FB-2D6D-083437269250}"/>
              </a:ext>
            </a:extLst>
          </p:cNvPr>
          <p:cNvSpPr txBox="1"/>
          <p:nvPr/>
        </p:nvSpPr>
        <p:spPr>
          <a:xfrm>
            <a:off x="477980" y="4872922"/>
            <a:ext cx="4023359" cy="1208141"/>
          </a:xfrm>
          <a:prstGeom prst="rect">
            <a:avLst/>
          </a:prstGeom>
        </p:spPr>
        <p:txBody>
          <a:bodyPr vert="horz" lIns="91440" tIns="45720" rIns="91440" bIns="45720" rtlCol="0">
            <a:normAutofit/>
          </a:bodyPr>
          <a:lstStyle/>
          <a:p>
            <a:pPr>
              <a:lnSpc>
                <a:spcPct val="90000"/>
              </a:lnSpc>
              <a:spcBef>
                <a:spcPts val="1000"/>
              </a:spcBef>
            </a:pPr>
            <a:r>
              <a:rPr lang="en-US" sz="3600" b="1" dirty="0">
                <a:solidFill>
                  <a:schemeClr val="bg1"/>
                </a:solidFill>
                <a:latin typeface="Calibri" panose="020F0502020204030204" pitchFamily="34" charset="0"/>
                <a:cs typeface="Calibri" panose="020F0502020204030204" pitchFamily="34" charset="0"/>
              </a:rPr>
              <a:t>MATTHEW 5:17-20</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4971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A452F3-9F11-9E25-72B9-B61519849CB0}"/>
              </a:ext>
            </a:extLst>
          </p:cNvPr>
          <p:cNvSpPr txBox="1"/>
          <p:nvPr/>
        </p:nvSpPr>
        <p:spPr>
          <a:xfrm>
            <a:off x="6096000" y="612844"/>
            <a:ext cx="5551487" cy="5632311"/>
          </a:xfrm>
          <a:prstGeom prst="rect">
            <a:avLst/>
          </a:prstGeom>
          <a:noFill/>
        </p:spPr>
        <p:txBody>
          <a:bodyPr wrap="square">
            <a:spAutoFit/>
          </a:bodyPr>
          <a:lstStyle/>
          <a:p>
            <a:pPr algn="ctr"/>
            <a:r>
              <a:rPr lang="en-AU" sz="4000" b="1" i="0" u="none" strike="noStrike" dirty="0">
                <a:solidFill>
                  <a:srgbClr val="181818"/>
                </a:solidFill>
                <a:effectLst/>
                <a:latin typeface="Calibri" panose="020F0502020204030204" pitchFamily="34" charset="0"/>
                <a:cs typeface="Calibri" panose="020F0502020204030204" pitchFamily="34" charset="0"/>
              </a:rPr>
              <a:t>“I am not what I ought to be, I am not what I want to be, I am not what I hope to be in another world; but still, I am not what I once used to be, and by the grace of God I am what I am” John Newton</a:t>
            </a:r>
          </a:p>
        </p:txBody>
      </p:sp>
      <p:pic>
        <p:nvPicPr>
          <p:cNvPr id="1026" name="Picture 2" descr="John Newton | Biography, Conversion, Hymns, Abolition, &amp; Facts | Britannica">
            <a:extLst>
              <a:ext uri="{FF2B5EF4-FFF2-40B4-BE49-F238E27FC236}">
                <a16:creationId xmlns:a16="http://schemas.microsoft.com/office/drawing/2014/main" id="{3D6B79D5-C27B-1B23-4746-71F8EC8819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22"/>
            <a:ext cx="55514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68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8FE606-A837-97C6-02BA-A8DA1667972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0AC3C105-8181-648E-B3E2-D2C894EBCE0B}"/>
              </a:ext>
            </a:extLst>
          </p:cNvPr>
          <p:cNvSpPr txBox="1"/>
          <p:nvPr/>
        </p:nvSpPr>
        <p:spPr>
          <a:xfrm>
            <a:off x="332014" y="284512"/>
            <a:ext cx="11489872" cy="6186309"/>
          </a:xfrm>
          <a:prstGeom prst="rect">
            <a:avLst/>
          </a:prstGeom>
          <a:noFill/>
        </p:spPr>
        <p:txBody>
          <a:bodyPr wrap="square">
            <a:spAutoFit/>
          </a:bodyPr>
          <a:lstStyle/>
          <a:p>
            <a:pPr algn="ctr"/>
            <a:r>
              <a:rPr lang="en-AU" sz="3600" b="1" i="0" u="none" strike="noStrike" dirty="0">
                <a:solidFill>
                  <a:schemeClr val="bg1"/>
                </a:solidFill>
                <a:effectLst/>
                <a:latin typeface="Calibri" panose="020F0502020204030204" pitchFamily="34" charset="0"/>
                <a:cs typeface="Calibri" panose="020F0502020204030204" pitchFamily="34" charset="0"/>
              </a:rPr>
              <a:t>“I do not believe that any man can preach the gospel who does not preach the Law. Lower the Law and you dim the light by which man perceives his guilt</a:t>
            </a:r>
            <a:r>
              <a:rPr lang="en-AU" sz="3600" b="1" dirty="0">
                <a:solidFill>
                  <a:schemeClr val="bg1"/>
                </a:solidFill>
                <a:latin typeface="Calibri" panose="020F0502020204030204" pitchFamily="34" charset="0"/>
                <a:cs typeface="Calibri" panose="020F0502020204030204" pitchFamily="34" charset="0"/>
              </a:rPr>
              <a:t>… </a:t>
            </a:r>
            <a:r>
              <a:rPr lang="en-AU" sz="3600" b="1" i="0" u="none" strike="noStrike" dirty="0">
                <a:solidFill>
                  <a:schemeClr val="bg1"/>
                </a:solidFill>
                <a:effectLst/>
                <a:latin typeface="Calibri" panose="020F0502020204030204" pitchFamily="34" charset="0"/>
                <a:cs typeface="Calibri" panose="020F0502020204030204" pitchFamily="34" charset="0"/>
              </a:rPr>
              <a:t>it lessens the likelihood of his conviction and conversion. I say you have deprived the gospel of its most powerful weapon when you have set aside the Law. You have taken away from it the schoolmaster that is to bring men to Christ . . . They will never accept grace till they tremble before a just and holy Law. Therefore, the Law serves a most necessary purpose, and it must not be removed from its place.” </a:t>
            </a:r>
            <a:br>
              <a:rPr lang="en-AU" sz="3600" b="1" i="0" u="none" strike="noStrike" dirty="0">
                <a:solidFill>
                  <a:schemeClr val="bg1"/>
                </a:solidFill>
                <a:effectLst/>
                <a:latin typeface="Calibri" panose="020F0502020204030204" pitchFamily="34" charset="0"/>
                <a:cs typeface="Calibri" panose="020F0502020204030204" pitchFamily="34" charset="0"/>
              </a:rPr>
            </a:br>
            <a:r>
              <a:rPr lang="en-AU" sz="3600" b="1" i="0" u="none" strike="noStrike" dirty="0">
                <a:solidFill>
                  <a:schemeClr val="bg1"/>
                </a:solidFill>
                <a:effectLst/>
                <a:latin typeface="Calibri" panose="020F0502020204030204" pitchFamily="34" charset="0"/>
                <a:cs typeface="Calibri" panose="020F0502020204030204" pitchFamily="34" charset="0"/>
              </a:rPr>
              <a:t>Charles Spurgeon</a:t>
            </a:r>
            <a:endParaRPr lang="en-US" sz="36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807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gavel&#10;&#10;Description automatically generated">
            <a:extLst>
              <a:ext uri="{FF2B5EF4-FFF2-40B4-BE49-F238E27FC236}">
                <a16:creationId xmlns:a16="http://schemas.microsoft.com/office/drawing/2014/main" id="{E5C380AD-0868-6DD0-3122-95C90DCFC76B}"/>
              </a:ext>
            </a:extLst>
          </p:cNvPr>
          <p:cNvPicPr>
            <a:picLocks noChangeAspect="1"/>
          </p:cNvPicPr>
          <p:nvPr/>
        </p:nvPicPr>
        <p:blipFill>
          <a:blip r:embed="rId3"/>
          <a:stretch>
            <a:fillRect/>
          </a:stretch>
        </p:blipFill>
        <p:spPr>
          <a:xfrm>
            <a:off x="-1" y="0"/>
            <a:ext cx="12192001" cy="6867871"/>
          </a:xfrm>
          <a:prstGeom prst="rect">
            <a:avLst/>
          </a:prstGeom>
        </p:spPr>
      </p:pic>
      <p:sp>
        <p:nvSpPr>
          <p:cNvPr id="2" name="TextBox 1">
            <a:extLst>
              <a:ext uri="{FF2B5EF4-FFF2-40B4-BE49-F238E27FC236}">
                <a16:creationId xmlns:a16="http://schemas.microsoft.com/office/drawing/2014/main" id="{76BE6784-F88A-EFAA-9104-C8F16654BF14}"/>
              </a:ext>
            </a:extLst>
          </p:cNvPr>
          <p:cNvSpPr txBox="1"/>
          <p:nvPr/>
        </p:nvSpPr>
        <p:spPr>
          <a:xfrm>
            <a:off x="172995" y="330130"/>
            <a:ext cx="11825416"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CHRIST FULFILLS THE LAW</a:t>
            </a:r>
          </a:p>
        </p:txBody>
      </p:sp>
      <p:sp>
        <p:nvSpPr>
          <p:cNvPr id="3" name="TextBox 2">
            <a:extLst>
              <a:ext uri="{FF2B5EF4-FFF2-40B4-BE49-F238E27FC236}">
                <a16:creationId xmlns:a16="http://schemas.microsoft.com/office/drawing/2014/main" id="{286565F8-B7D6-52E1-5175-E5E8EDAEEE24}"/>
              </a:ext>
            </a:extLst>
          </p:cNvPr>
          <p:cNvSpPr txBox="1"/>
          <p:nvPr/>
        </p:nvSpPr>
        <p:spPr>
          <a:xfrm>
            <a:off x="172995" y="1181271"/>
            <a:ext cx="11664778"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“Do not think…” (Matt 5:17a)</a:t>
            </a:r>
          </a:p>
        </p:txBody>
      </p:sp>
      <p:sp>
        <p:nvSpPr>
          <p:cNvPr id="4" name="TextBox 3">
            <a:extLst>
              <a:ext uri="{FF2B5EF4-FFF2-40B4-BE49-F238E27FC236}">
                <a16:creationId xmlns:a16="http://schemas.microsoft.com/office/drawing/2014/main" id="{1096EDD2-536E-C536-1FC7-F0CE51BEE7FE}"/>
              </a:ext>
            </a:extLst>
          </p:cNvPr>
          <p:cNvSpPr txBox="1"/>
          <p:nvPr/>
        </p:nvSpPr>
        <p:spPr>
          <a:xfrm>
            <a:off x="172995" y="2800435"/>
            <a:ext cx="11664778"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“That I have come to abolish the Law or the Prophets” </a:t>
            </a:r>
            <a:br>
              <a:rPr lang="en-US" sz="3600" b="1" dirty="0">
                <a:solidFill>
                  <a:schemeClr val="bg1"/>
                </a:solidFill>
                <a:latin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cs typeface="Calibri" panose="020F0502020204030204" pitchFamily="34" charset="0"/>
              </a:rPr>
              <a:t>(Matt 5:17b)</a:t>
            </a:r>
          </a:p>
        </p:txBody>
      </p:sp>
      <p:sp>
        <p:nvSpPr>
          <p:cNvPr id="5" name="TextBox 4">
            <a:extLst>
              <a:ext uri="{FF2B5EF4-FFF2-40B4-BE49-F238E27FC236}">
                <a16:creationId xmlns:a16="http://schemas.microsoft.com/office/drawing/2014/main" id="{CE48EB16-94BE-8578-7395-D3B6E19B8F2F}"/>
              </a:ext>
            </a:extLst>
          </p:cNvPr>
          <p:cNvSpPr txBox="1"/>
          <p:nvPr/>
        </p:nvSpPr>
        <p:spPr>
          <a:xfrm>
            <a:off x="172995" y="4973598"/>
            <a:ext cx="11664778"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“I have not come to abolish them but to fulfill them” </a:t>
            </a:r>
            <a:br>
              <a:rPr lang="en-US" sz="3600" b="1" dirty="0">
                <a:solidFill>
                  <a:schemeClr val="bg1"/>
                </a:solidFill>
                <a:latin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cs typeface="Calibri" panose="020F0502020204030204" pitchFamily="34" charset="0"/>
              </a:rPr>
              <a:t>(Matt 5:17c)</a:t>
            </a:r>
          </a:p>
        </p:txBody>
      </p:sp>
    </p:spTree>
    <p:extLst>
      <p:ext uri="{BB962C8B-B14F-4D97-AF65-F5344CB8AC3E}">
        <p14:creationId xmlns:p14="http://schemas.microsoft.com/office/powerpoint/2010/main" val="423999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ok on a table&#10;&#10;Description automatically generated">
            <a:extLst>
              <a:ext uri="{FF2B5EF4-FFF2-40B4-BE49-F238E27FC236}">
                <a16:creationId xmlns:a16="http://schemas.microsoft.com/office/drawing/2014/main" id="{4FFFDD23-21E8-F398-B8AC-264BCFC98023}"/>
              </a:ext>
            </a:extLst>
          </p:cNvPr>
          <p:cNvPicPr>
            <a:picLocks noChangeAspect="1"/>
          </p:cNvPicPr>
          <p:nvPr/>
        </p:nvPicPr>
        <p:blipFill>
          <a:blip r:embed="rId3"/>
          <a:stretch>
            <a:fillRect/>
          </a:stretch>
        </p:blipFill>
        <p:spPr>
          <a:xfrm flipH="1">
            <a:off x="-2" y="0"/>
            <a:ext cx="12192001" cy="6872396"/>
          </a:xfrm>
          <a:prstGeom prst="rect">
            <a:avLst/>
          </a:prstGeom>
        </p:spPr>
      </p:pic>
      <p:sp>
        <p:nvSpPr>
          <p:cNvPr id="2" name="TextBox 1">
            <a:extLst>
              <a:ext uri="{FF2B5EF4-FFF2-40B4-BE49-F238E27FC236}">
                <a16:creationId xmlns:a16="http://schemas.microsoft.com/office/drawing/2014/main" id="{853E9CC7-323F-CB37-73A4-414F07DC95DA}"/>
              </a:ext>
            </a:extLst>
          </p:cNvPr>
          <p:cNvSpPr txBox="1"/>
          <p:nvPr/>
        </p:nvSpPr>
        <p:spPr>
          <a:xfrm>
            <a:off x="210065" y="333632"/>
            <a:ext cx="11627708"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The Law and the Prophets have always pointed forward to Jesus (1 Pet 1:10-12)</a:t>
            </a:r>
          </a:p>
        </p:txBody>
      </p:sp>
      <p:sp>
        <p:nvSpPr>
          <p:cNvPr id="3" name="TextBox 2">
            <a:extLst>
              <a:ext uri="{FF2B5EF4-FFF2-40B4-BE49-F238E27FC236}">
                <a16:creationId xmlns:a16="http://schemas.microsoft.com/office/drawing/2014/main" id="{AEBA8ECA-023D-9832-CF10-3AE9D95AF68D}"/>
              </a:ext>
            </a:extLst>
          </p:cNvPr>
          <p:cNvSpPr txBox="1"/>
          <p:nvPr/>
        </p:nvSpPr>
        <p:spPr>
          <a:xfrm>
            <a:off x="210065" y="2063578"/>
            <a:ext cx="11541211"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“All of Scripture is breathed out by God…” (2 Tim 3:16-17) which applies to BOTH the New and Old Testament</a:t>
            </a:r>
          </a:p>
        </p:txBody>
      </p:sp>
      <p:sp>
        <p:nvSpPr>
          <p:cNvPr id="4" name="TextBox 3">
            <a:extLst>
              <a:ext uri="{FF2B5EF4-FFF2-40B4-BE49-F238E27FC236}">
                <a16:creationId xmlns:a16="http://schemas.microsoft.com/office/drawing/2014/main" id="{3DB2EF1C-3FC8-1CB0-052F-034776674864}"/>
              </a:ext>
            </a:extLst>
          </p:cNvPr>
          <p:cNvSpPr txBox="1"/>
          <p:nvPr/>
        </p:nvSpPr>
        <p:spPr>
          <a:xfrm>
            <a:off x="210065" y="3793524"/>
            <a:ext cx="11775989"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Jesus fulfilled the Law of God in perfect obedience to the Father</a:t>
            </a:r>
          </a:p>
        </p:txBody>
      </p:sp>
    </p:spTree>
    <p:extLst>
      <p:ext uri="{BB962C8B-B14F-4D97-AF65-F5344CB8AC3E}">
        <p14:creationId xmlns:p14="http://schemas.microsoft.com/office/powerpoint/2010/main" val="53468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lanet in space with stars&#10;&#10;Description automatically generated">
            <a:extLst>
              <a:ext uri="{FF2B5EF4-FFF2-40B4-BE49-F238E27FC236}">
                <a16:creationId xmlns:a16="http://schemas.microsoft.com/office/drawing/2014/main" id="{7FCCACA1-7A50-6FF9-1998-DB55D4690DAE}"/>
              </a:ext>
            </a:extLst>
          </p:cNvPr>
          <p:cNvPicPr>
            <a:picLocks noChangeAspect="1"/>
          </p:cNvPicPr>
          <p:nvPr/>
        </p:nvPicPr>
        <p:blipFill>
          <a:blip r:embed="rId3"/>
          <a:stretch>
            <a:fillRect/>
          </a:stretch>
        </p:blipFill>
        <p:spPr>
          <a:xfrm flipH="1">
            <a:off x="0" y="0"/>
            <a:ext cx="12192000" cy="6863954"/>
          </a:xfrm>
          <a:prstGeom prst="rect">
            <a:avLst/>
          </a:prstGeom>
        </p:spPr>
      </p:pic>
      <p:sp>
        <p:nvSpPr>
          <p:cNvPr id="2" name="TextBox 1">
            <a:extLst>
              <a:ext uri="{FF2B5EF4-FFF2-40B4-BE49-F238E27FC236}">
                <a16:creationId xmlns:a16="http://schemas.microsoft.com/office/drawing/2014/main" id="{E518D815-50D3-DDAC-0F12-21A971062716}"/>
              </a:ext>
            </a:extLst>
          </p:cNvPr>
          <p:cNvSpPr txBox="1"/>
          <p:nvPr/>
        </p:nvSpPr>
        <p:spPr>
          <a:xfrm>
            <a:off x="172995" y="417563"/>
            <a:ext cx="11825416"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THE LAW IS TIMELESS</a:t>
            </a:r>
          </a:p>
        </p:txBody>
      </p:sp>
      <p:sp>
        <p:nvSpPr>
          <p:cNvPr id="3" name="TextBox 2">
            <a:extLst>
              <a:ext uri="{FF2B5EF4-FFF2-40B4-BE49-F238E27FC236}">
                <a16:creationId xmlns:a16="http://schemas.microsoft.com/office/drawing/2014/main" id="{F37287A2-FCBF-BD82-857D-773E1E48DB14}"/>
              </a:ext>
            </a:extLst>
          </p:cNvPr>
          <p:cNvSpPr txBox="1"/>
          <p:nvPr/>
        </p:nvSpPr>
        <p:spPr>
          <a:xfrm>
            <a:off x="172995" y="1161535"/>
            <a:ext cx="11825416" cy="2051222"/>
          </a:xfrm>
          <a:prstGeom prst="rect">
            <a:avLst/>
          </a:prstGeom>
          <a:noFill/>
        </p:spPr>
        <p:txBody>
          <a:bodyPr wrap="square" rtlCol="0">
            <a:spAutoFit/>
          </a:bodyPr>
          <a:lstStyle/>
          <a:p>
            <a:endParaRPr lang="en-US"/>
          </a:p>
        </p:txBody>
      </p:sp>
      <p:sp>
        <p:nvSpPr>
          <p:cNvPr id="4" name="TextBox 3">
            <a:extLst>
              <a:ext uri="{FF2B5EF4-FFF2-40B4-BE49-F238E27FC236}">
                <a16:creationId xmlns:a16="http://schemas.microsoft.com/office/drawing/2014/main" id="{9C51D2C2-DD9D-895D-C474-3D9A15F57C53}"/>
              </a:ext>
            </a:extLst>
          </p:cNvPr>
          <p:cNvSpPr txBox="1"/>
          <p:nvPr/>
        </p:nvSpPr>
        <p:spPr>
          <a:xfrm>
            <a:off x="172995" y="1362833"/>
            <a:ext cx="11825416"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“For truly, I say to you, until heaven and earth pass away” (Matt 5:18a)</a:t>
            </a:r>
          </a:p>
        </p:txBody>
      </p:sp>
      <p:sp>
        <p:nvSpPr>
          <p:cNvPr id="5" name="TextBox 4">
            <a:extLst>
              <a:ext uri="{FF2B5EF4-FFF2-40B4-BE49-F238E27FC236}">
                <a16:creationId xmlns:a16="http://schemas.microsoft.com/office/drawing/2014/main" id="{E10E2912-8773-956E-BCAE-11E7C0A722F4}"/>
              </a:ext>
            </a:extLst>
          </p:cNvPr>
          <p:cNvSpPr txBox="1"/>
          <p:nvPr/>
        </p:nvSpPr>
        <p:spPr>
          <a:xfrm>
            <a:off x="172995" y="3212757"/>
            <a:ext cx="11825416"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“Not an iota, not a dot, will pass from the Law” (Matt 5:18b)</a:t>
            </a:r>
          </a:p>
        </p:txBody>
      </p:sp>
      <p:sp>
        <p:nvSpPr>
          <p:cNvPr id="6" name="TextBox 5">
            <a:extLst>
              <a:ext uri="{FF2B5EF4-FFF2-40B4-BE49-F238E27FC236}">
                <a16:creationId xmlns:a16="http://schemas.microsoft.com/office/drawing/2014/main" id="{C18376B9-E961-ED51-59D1-9FB57489D6AA}"/>
              </a:ext>
            </a:extLst>
          </p:cNvPr>
          <p:cNvSpPr txBox="1"/>
          <p:nvPr/>
        </p:nvSpPr>
        <p:spPr>
          <a:xfrm>
            <a:off x="172995" y="4508683"/>
            <a:ext cx="11825416"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“Until all is accomplished” (Matt 5:18c)</a:t>
            </a:r>
          </a:p>
        </p:txBody>
      </p:sp>
    </p:spTree>
    <p:extLst>
      <p:ext uri="{BB962C8B-B14F-4D97-AF65-F5344CB8AC3E}">
        <p14:creationId xmlns:p14="http://schemas.microsoft.com/office/powerpoint/2010/main" val="201511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ale on a stand&#10;&#10;Description automatically generated with medium confidence">
            <a:extLst>
              <a:ext uri="{FF2B5EF4-FFF2-40B4-BE49-F238E27FC236}">
                <a16:creationId xmlns:a16="http://schemas.microsoft.com/office/drawing/2014/main" id="{1CDA51A1-9932-40A9-6774-C454FA21CC62}"/>
              </a:ext>
            </a:extLst>
          </p:cNvPr>
          <p:cNvPicPr>
            <a:picLocks noChangeAspect="1"/>
          </p:cNvPicPr>
          <p:nvPr/>
        </p:nvPicPr>
        <p:blipFill rotWithShape="1">
          <a:blip r:embed="rId3"/>
          <a:srcRect l="2297" b="3964"/>
          <a:stretch/>
        </p:blipFill>
        <p:spPr>
          <a:xfrm flipH="1">
            <a:off x="-2" y="0"/>
            <a:ext cx="12191997" cy="6858001"/>
          </a:xfrm>
          <a:prstGeom prst="rect">
            <a:avLst/>
          </a:prstGeom>
        </p:spPr>
      </p:pic>
      <p:sp>
        <p:nvSpPr>
          <p:cNvPr id="2" name="TextBox 1">
            <a:extLst>
              <a:ext uri="{FF2B5EF4-FFF2-40B4-BE49-F238E27FC236}">
                <a16:creationId xmlns:a16="http://schemas.microsoft.com/office/drawing/2014/main" id="{BDE650AA-EE90-A352-FE18-0D0716825989}"/>
              </a:ext>
            </a:extLst>
          </p:cNvPr>
          <p:cNvSpPr txBox="1"/>
          <p:nvPr/>
        </p:nvSpPr>
        <p:spPr>
          <a:xfrm>
            <a:off x="172992" y="396732"/>
            <a:ext cx="11825416"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THE LAW IS RELEVANT</a:t>
            </a:r>
          </a:p>
        </p:txBody>
      </p:sp>
      <p:sp>
        <p:nvSpPr>
          <p:cNvPr id="3" name="TextBox 2">
            <a:extLst>
              <a:ext uri="{FF2B5EF4-FFF2-40B4-BE49-F238E27FC236}">
                <a16:creationId xmlns:a16="http://schemas.microsoft.com/office/drawing/2014/main" id="{DB5AE242-BBF3-3C4C-FBA4-DE9786C3503B}"/>
              </a:ext>
            </a:extLst>
          </p:cNvPr>
          <p:cNvSpPr txBox="1"/>
          <p:nvPr/>
        </p:nvSpPr>
        <p:spPr>
          <a:xfrm>
            <a:off x="172995" y="1136822"/>
            <a:ext cx="11738919" cy="1754326"/>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“Therefore, whoever relaxes one of the least of these commandments and teaches others to do the same will be called least in the kingdom of heaven” (Matt 5:19a)</a:t>
            </a:r>
          </a:p>
        </p:txBody>
      </p:sp>
      <p:sp>
        <p:nvSpPr>
          <p:cNvPr id="5" name="TextBox 4">
            <a:extLst>
              <a:ext uri="{FF2B5EF4-FFF2-40B4-BE49-F238E27FC236}">
                <a16:creationId xmlns:a16="http://schemas.microsoft.com/office/drawing/2014/main" id="{067D8CAD-D1E2-ED23-7215-3924720516CA}"/>
              </a:ext>
            </a:extLst>
          </p:cNvPr>
          <p:cNvSpPr txBox="1"/>
          <p:nvPr/>
        </p:nvSpPr>
        <p:spPr>
          <a:xfrm>
            <a:off x="172992" y="3205885"/>
            <a:ext cx="11738919"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“But whoever does them and teaches them will be called great in the kingdom of heaven” (Matt 5:19b)</a:t>
            </a:r>
          </a:p>
        </p:txBody>
      </p:sp>
      <p:sp>
        <p:nvSpPr>
          <p:cNvPr id="6" name="TextBox 5">
            <a:extLst>
              <a:ext uri="{FF2B5EF4-FFF2-40B4-BE49-F238E27FC236}">
                <a16:creationId xmlns:a16="http://schemas.microsoft.com/office/drawing/2014/main" id="{769D7C51-C5AC-5993-7287-CFD4D8DC4979}"/>
              </a:ext>
            </a:extLst>
          </p:cNvPr>
          <p:cNvSpPr txBox="1"/>
          <p:nvPr/>
        </p:nvSpPr>
        <p:spPr>
          <a:xfrm>
            <a:off x="172993" y="4792361"/>
            <a:ext cx="11738919"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God’s Law as fulfilled in Jesus and interpreted by Jesus is our standard of holiness</a:t>
            </a:r>
          </a:p>
        </p:txBody>
      </p:sp>
    </p:spTree>
    <p:extLst>
      <p:ext uri="{BB962C8B-B14F-4D97-AF65-F5344CB8AC3E}">
        <p14:creationId xmlns:p14="http://schemas.microsoft.com/office/powerpoint/2010/main" val="54812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standing in a field at night&#10;&#10;Description automatically generated">
            <a:extLst>
              <a:ext uri="{FF2B5EF4-FFF2-40B4-BE49-F238E27FC236}">
                <a16:creationId xmlns:a16="http://schemas.microsoft.com/office/drawing/2014/main" id="{EF9FA535-FC71-C6AC-7A8B-E77C70B9BA60}"/>
              </a:ext>
            </a:extLst>
          </p:cNvPr>
          <p:cNvPicPr>
            <a:picLocks noChangeAspect="1"/>
          </p:cNvPicPr>
          <p:nvPr/>
        </p:nvPicPr>
        <p:blipFill>
          <a:blip r:embed="rId3"/>
          <a:stretch>
            <a:fillRect/>
          </a:stretch>
        </p:blipFill>
        <p:spPr>
          <a:xfrm>
            <a:off x="-1" y="0"/>
            <a:ext cx="12192001" cy="6858000"/>
          </a:xfrm>
          <a:prstGeom prst="rect">
            <a:avLst/>
          </a:prstGeom>
        </p:spPr>
      </p:pic>
      <p:sp>
        <p:nvSpPr>
          <p:cNvPr id="2" name="TextBox 1">
            <a:extLst>
              <a:ext uri="{FF2B5EF4-FFF2-40B4-BE49-F238E27FC236}">
                <a16:creationId xmlns:a16="http://schemas.microsoft.com/office/drawing/2014/main" id="{EC6EFDA7-C08F-FC55-F501-9A8EABE4DA20}"/>
              </a:ext>
            </a:extLst>
          </p:cNvPr>
          <p:cNvSpPr txBox="1"/>
          <p:nvPr/>
        </p:nvSpPr>
        <p:spPr>
          <a:xfrm>
            <a:off x="172995" y="464716"/>
            <a:ext cx="11825416"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THE LAW IS INSUFFICIENT</a:t>
            </a:r>
          </a:p>
        </p:txBody>
      </p:sp>
      <p:sp>
        <p:nvSpPr>
          <p:cNvPr id="3" name="TextBox 2">
            <a:extLst>
              <a:ext uri="{FF2B5EF4-FFF2-40B4-BE49-F238E27FC236}">
                <a16:creationId xmlns:a16="http://schemas.microsoft.com/office/drawing/2014/main" id="{D09F8F85-14DB-5CF4-88AE-F581D2746424}"/>
              </a:ext>
            </a:extLst>
          </p:cNvPr>
          <p:cNvSpPr txBox="1"/>
          <p:nvPr/>
        </p:nvSpPr>
        <p:spPr>
          <a:xfrm>
            <a:off x="172995" y="1173892"/>
            <a:ext cx="11714205"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“For I tell you, unless your righteousness exceeds that of the scribes and Pharisees” (Matt 5:20a)</a:t>
            </a:r>
          </a:p>
        </p:txBody>
      </p:sp>
      <p:sp>
        <p:nvSpPr>
          <p:cNvPr id="4" name="TextBox 3">
            <a:extLst>
              <a:ext uri="{FF2B5EF4-FFF2-40B4-BE49-F238E27FC236}">
                <a16:creationId xmlns:a16="http://schemas.microsoft.com/office/drawing/2014/main" id="{1ECEC911-D122-6B61-D91A-0F84678D9750}"/>
              </a:ext>
            </a:extLst>
          </p:cNvPr>
          <p:cNvSpPr txBox="1"/>
          <p:nvPr/>
        </p:nvSpPr>
        <p:spPr>
          <a:xfrm>
            <a:off x="172995" y="2729454"/>
            <a:ext cx="11714205"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During the 1</a:t>
            </a:r>
            <a:r>
              <a:rPr lang="en-US" sz="3600" b="1" baseline="30000" dirty="0">
                <a:solidFill>
                  <a:schemeClr val="bg1"/>
                </a:solidFill>
                <a:latin typeface="Calibri" panose="020F0502020204030204" pitchFamily="34" charset="0"/>
                <a:cs typeface="Calibri" panose="020F0502020204030204" pitchFamily="34" charset="0"/>
              </a:rPr>
              <a:t>st</a:t>
            </a:r>
            <a:r>
              <a:rPr lang="en-US" sz="3600" b="1" dirty="0">
                <a:solidFill>
                  <a:schemeClr val="bg1"/>
                </a:solidFill>
                <a:latin typeface="Calibri" panose="020F0502020204030204" pitchFamily="34" charset="0"/>
                <a:cs typeface="Calibri" panose="020F0502020204030204" pitchFamily="34" charset="0"/>
              </a:rPr>
              <a:t> Century if you asked someone “who are the most ethical, righteous, godly people you know of?”</a:t>
            </a:r>
          </a:p>
        </p:txBody>
      </p:sp>
      <p:sp>
        <p:nvSpPr>
          <p:cNvPr id="5" name="TextBox 4">
            <a:extLst>
              <a:ext uri="{FF2B5EF4-FFF2-40B4-BE49-F238E27FC236}">
                <a16:creationId xmlns:a16="http://schemas.microsoft.com/office/drawing/2014/main" id="{29B695D6-C780-2569-D00A-433D9B717146}"/>
              </a:ext>
            </a:extLst>
          </p:cNvPr>
          <p:cNvSpPr txBox="1"/>
          <p:nvPr/>
        </p:nvSpPr>
        <p:spPr>
          <a:xfrm>
            <a:off x="172996" y="4483779"/>
            <a:ext cx="8526162"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“You will never enter the kingdom of heaven” (Matt 5:20b)</a:t>
            </a:r>
          </a:p>
        </p:txBody>
      </p:sp>
    </p:spTree>
    <p:extLst>
      <p:ext uri="{BB962C8B-B14F-4D97-AF65-F5344CB8AC3E}">
        <p14:creationId xmlns:p14="http://schemas.microsoft.com/office/powerpoint/2010/main" val="16212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ross with a scarf on it&#10;&#10;Description automatically generated">
            <a:extLst>
              <a:ext uri="{FF2B5EF4-FFF2-40B4-BE49-F238E27FC236}">
                <a16:creationId xmlns:a16="http://schemas.microsoft.com/office/drawing/2014/main" id="{5716B23C-3115-B3E5-929D-42C1E6928C5E}"/>
              </a:ext>
            </a:extLst>
          </p:cNvPr>
          <p:cNvPicPr>
            <a:picLocks noChangeAspect="1"/>
          </p:cNvPicPr>
          <p:nvPr/>
        </p:nvPicPr>
        <p:blipFill rotWithShape="1">
          <a:blip r:embed="rId3">
            <a:alphaModFix amt="85000"/>
          </a:blip>
          <a:srcRect l="14845" b="17909"/>
          <a:stretch/>
        </p:blipFill>
        <p:spPr>
          <a:xfrm flipH="1">
            <a:off x="-2" y="0"/>
            <a:ext cx="12192001" cy="6866989"/>
          </a:xfrm>
          <a:prstGeom prst="rect">
            <a:avLst/>
          </a:prstGeom>
        </p:spPr>
      </p:pic>
      <p:sp>
        <p:nvSpPr>
          <p:cNvPr id="2" name="TextBox 1">
            <a:extLst>
              <a:ext uri="{FF2B5EF4-FFF2-40B4-BE49-F238E27FC236}">
                <a16:creationId xmlns:a16="http://schemas.microsoft.com/office/drawing/2014/main" id="{8B6AF4BB-0F3D-F32B-0E7E-1A1DF5D85ED6}"/>
              </a:ext>
            </a:extLst>
          </p:cNvPr>
          <p:cNvSpPr txBox="1"/>
          <p:nvPr/>
        </p:nvSpPr>
        <p:spPr>
          <a:xfrm>
            <a:off x="245076" y="383059"/>
            <a:ext cx="11701848"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The Kingdom of God is concerned about the heart</a:t>
            </a:r>
          </a:p>
        </p:txBody>
      </p:sp>
      <p:sp>
        <p:nvSpPr>
          <p:cNvPr id="3" name="TextBox 2">
            <a:extLst>
              <a:ext uri="{FF2B5EF4-FFF2-40B4-BE49-F238E27FC236}">
                <a16:creationId xmlns:a16="http://schemas.microsoft.com/office/drawing/2014/main" id="{C87DF044-32A4-8A31-7288-75E4E3FB3A3B}"/>
              </a:ext>
            </a:extLst>
          </p:cNvPr>
          <p:cNvSpPr txBox="1"/>
          <p:nvPr/>
        </p:nvSpPr>
        <p:spPr>
          <a:xfrm>
            <a:off x="245076" y="1666028"/>
            <a:ext cx="8083378" cy="1754326"/>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Following on from these verses (vs 21-48) Jesus deals with 6 laws/attitudes of the heart</a:t>
            </a:r>
          </a:p>
        </p:txBody>
      </p:sp>
      <p:sp>
        <p:nvSpPr>
          <p:cNvPr id="4" name="TextBox 3">
            <a:extLst>
              <a:ext uri="{FF2B5EF4-FFF2-40B4-BE49-F238E27FC236}">
                <a16:creationId xmlns:a16="http://schemas.microsoft.com/office/drawing/2014/main" id="{4DE6CBF5-7E89-4A89-7219-E3FCE5CF853B}"/>
              </a:ext>
            </a:extLst>
          </p:cNvPr>
          <p:cNvSpPr txBox="1"/>
          <p:nvPr/>
        </p:nvSpPr>
        <p:spPr>
          <a:xfrm>
            <a:off x="245076" y="4056993"/>
            <a:ext cx="7898027" cy="2308324"/>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The perfect righteousness that grants us entrance into the kingdom of heaven is only accomplished by believing in the finished work of Jesus Christ</a:t>
            </a:r>
          </a:p>
        </p:txBody>
      </p:sp>
    </p:spTree>
    <p:extLst>
      <p:ext uri="{BB962C8B-B14F-4D97-AF65-F5344CB8AC3E}">
        <p14:creationId xmlns:p14="http://schemas.microsoft.com/office/powerpoint/2010/main" val="419919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s hands in the sun&#10;&#10;Description automatically generated">
            <a:extLst>
              <a:ext uri="{FF2B5EF4-FFF2-40B4-BE49-F238E27FC236}">
                <a16:creationId xmlns:a16="http://schemas.microsoft.com/office/drawing/2014/main" id="{DB257C9F-BD5F-9878-2418-6D122D4C97B9}"/>
              </a:ext>
            </a:extLst>
          </p:cNvPr>
          <p:cNvPicPr>
            <a:picLocks noChangeAspect="1"/>
          </p:cNvPicPr>
          <p:nvPr/>
        </p:nvPicPr>
        <p:blipFill>
          <a:blip r:embed="rId3">
            <a:alphaModFix amt="85000"/>
          </a:blip>
          <a:stretch>
            <a:fillRect/>
          </a:stretch>
        </p:blipFill>
        <p:spPr>
          <a:xfrm>
            <a:off x="-1" y="0"/>
            <a:ext cx="12192001" cy="6867268"/>
          </a:xfrm>
          <a:prstGeom prst="rect">
            <a:avLst/>
          </a:prstGeom>
        </p:spPr>
      </p:pic>
      <p:sp>
        <p:nvSpPr>
          <p:cNvPr id="2" name="TextBox 1">
            <a:extLst>
              <a:ext uri="{FF2B5EF4-FFF2-40B4-BE49-F238E27FC236}">
                <a16:creationId xmlns:a16="http://schemas.microsoft.com/office/drawing/2014/main" id="{AFE847B1-1827-BF6C-4795-4654C3FB0D68}"/>
              </a:ext>
            </a:extLst>
          </p:cNvPr>
          <p:cNvSpPr txBox="1"/>
          <p:nvPr/>
        </p:nvSpPr>
        <p:spPr>
          <a:xfrm>
            <a:off x="172995" y="424941"/>
            <a:ext cx="11825416" cy="707886"/>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SUMMARY</a:t>
            </a:r>
          </a:p>
        </p:txBody>
      </p:sp>
      <p:sp>
        <p:nvSpPr>
          <p:cNvPr id="3" name="TextBox 2">
            <a:extLst>
              <a:ext uri="{FF2B5EF4-FFF2-40B4-BE49-F238E27FC236}">
                <a16:creationId xmlns:a16="http://schemas.microsoft.com/office/drawing/2014/main" id="{451FF51F-6ADD-1972-4CD3-2B273E319B2C}"/>
              </a:ext>
            </a:extLst>
          </p:cNvPr>
          <p:cNvSpPr txBox="1"/>
          <p:nvPr/>
        </p:nvSpPr>
        <p:spPr>
          <a:xfrm>
            <a:off x="172995" y="1186249"/>
            <a:ext cx="11689491"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The perfect Law of God was perfectly fulfilled by Jesus Christ</a:t>
            </a:r>
          </a:p>
        </p:txBody>
      </p:sp>
      <p:sp>
        <p:nvSpPr>
          <p:cNvPr id="4" name="TextBox 3">
            <a:extLst>
              <a:ext uri="{FF2B5EF4-FFF2-40B4-BE49-F238E27FC236}">
                <a16:creationId xmlns:a16="http://schemas.microsoft.com/office/drawing/2014/main" id="{032BB41F-BB66-B1DD-3DBC-0E8D7AF68970}"/>
              </a:ext>
            </a:extLst>
          </p:cNvPr>
          <p:cNvSpPr txBox="1"/>
          <p:nvPr/>
        </p:nvSpPr>
        <p:spPr>
          <a:xfrm>
            <a:off x="172995" y="2155306"/>
            <a:ext cx="11689491" cy="1200329"/>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“Whoever has my commandments and keeps them, he it is who loves me” (John 15:21)</a:t>
            </a:r>
          </a:p>
        </p:txBody>
      </p:sp>
      <p:sp>
        <p:nvSpPr>
          <p:cNvPr id="5" name="TextBox 4">
            <a:extLst>
              <a:ext uri="{FF2B5EF4-FFF2-40B4-BE49-F238E27FC236}">
                <a16:creationId xmlns:a16="http://schemas.microsoft.com/office/drawing/2014/main" id="{9F90F69A-660C-D0E9-6AF0-E38F259354FA}"/>
              </a:ext>
            </a:extLst>
          </p:cNvPr>
          <p:cNvSpPr txBox="1"/>
          <p:nvPr/>
        </p:nvSpPr>
        <p:spPr>
          <a:xfrm>
            <a:off x="240957" y="3678362"/>
            <a:ext cx="11689491" cy="1754326"/>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The Law of God in and of itself cannot save you and was never meant to save you, only the one to whom it points to can save you</a:t>
            </a:r>
          </a:p>
        </p:txBody>
      </p:sp>
    </p:spTree>
    <p:extLst>
      <p:ext uri="{BB962C8B-B14F-4D97-AF65-F5344CB8AC3E}">
        <p14:creationId xmlns:p14="http://schemas.microsoft.com/office/powerpoint/2010/main" val="160728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1269</TotalTime>
  <Words>5193</Words>
  <Application>Microsoft Office PowerPoint</Application>
  <PresentationFormat>Widescreen</PresentationFormat>
  <Paragraphs>76</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Harrison Gallagher</dc:creator>
  <cp:lastModifiedBy>Sue Roberts</cp:lastModifiedBy>
  <cp:revision>33</cp:revision>
  <dcterms:created xsi:type="dcterms:W3CDTF">2024-05-09T05:09:23Z</dcterms:created>
  <dcterms:modified xsi:type="dcterms:W3CDTF">2024-05-13T10:27:33Z</dcterms:modified>
</cp:coreProperties>
</file>