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3" r:id="rId8"/>
    <p:sldId id="268" r:id="rId9"/>
    <p:sldId id="265" r:id="rId10"/>
    <p:sldId id="26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2879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8892" autoAdjust="0"/>
    <p:restoredTop sz="72073"/>
  </p:normalViewPr>
  <p:slideViewPr>
    <p:cSldViewPr snapToGrid="0">
      <p:cViewPr varScale="1">
        <p:scale>
          <a:sx n="89" d="100"/>
          <a:sy n="89" d="100"/>
        </p:scale>
        <p:origin x="636" y="90"/>
      </p:cViewPr>
      <p:guideLst/>
    </p:cSldViewPr>
  </p:slideViewPr>
  <p:notesTextViewPr>
    <p:cViewPr>
      <p:scale>
        <a:sx n="1" d="1"/>
        <a:sy n="1" d="1"/>
      </p:scale>
      <p:origin x="0" y="-324"/>
    </p:cViewPr>
  </p:notesTextViewPr>
  <p:sorterViewPr>
    <p:cViewPr>
      <p:scale>
        <a:sx n="100" d="100"/>
        <a:sy n="100" d="100"/>
      </p:scale>
      <p:origin x="0" y="0"/>
    </p:cViewPr>
  </p:sorterViewPr>
  <p:notesViewPr>
    <p:cSldViewPr snapToGrid="0">
      <p:cViewPr>
        <p:scale>
          <a:sx n="118" d="100"/>
          <a:sy n="118" d="100"/>
        </p:scale>
        <p:origin x="3168" y="-78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06AB2B-5D0A-064C-BEC1-3D2CDF8B3FFB}" type="datetimeFigureOut">
              <a:rPr lang="en-US" smtClean="0"/>
              <a:t>4/23/2024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156A3E-2F63-5A4F-AAB8-371C611CFFEC}" type="slidenum">
              <a:rPr lang="en-US" smtClean="0"/>
              <a:t>‹#›</a:t>
            </a:fld>
            <a:endParaRPr lang="en-US" dirty="0"/>
          </a:p>
        </p:txBody>
      </p:sp>
    </p:spTree>
    <p:extLst>
      <p:ext uri="{BB962C8B-B14F-4D97-AF65-F5344CB8AC3E}">
        <p14:creationId xmlns:p14="http://schemas.microsoft.com/office/powerpoint/2010/main" val="38626755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01478" y="4400550"/>
            <a:ext cx="6493790" cy="4165226"/>
          </a:xfrm>
        </p:spPr>
        <p:txBody>
          <a:bodyPr/>
          <a:lstStyle/>
          <a:p>
            <a:pPr marL="171450" indent="-171450">
              <a:buFont typeface="Arial" panose="020B0604020202020204" pitchFamily="34" charset="0"/>
              <a:buChar char="•"/>
            </a:pPr>
            <a:r>
              <a:rPr lang="en-US" dirty="0"/>
              <a:t>Good morning everyone. Today I have the great privilege of being able to preach the final sermon in our series on Genesis 1-11</a:t>
            </a:r>
          </a:p>
          <a:p>
            <a:pPr marL="171450" indent="-171450">
              <a:buFont typeface="Arial" panose="020B0604020202020204" pitchFamily="34" charset="0"/>
              <a:buChar char="•"/>
            </a:pPr>
            <a:r>
              <a:rPr lang="en-US" dirty="0"/>
              <a:t>As I was studying this passage this week, I couldn’t help but smile at the cleverness and the wit of this story</a:t>
            </a:r>
          </a:p>
          <a:p>
            <a:pPr marL="171450" indent="-171450">
              <a:buFont typeface="Arial" panose="020B0604020202020204" pitchFamily="34" charset="0"/>
              <a:buChar char="•"/>
            </a:pPr>
            <a:r>
              <a:rPr lang="en-US" dirty="0"/>
              <a:t>It is a short but brilliant example of storytelling. God has taught me so much in preparing this message, and I had many of my Sunday School interpretations of this story broadened and deepened</a:t>
            </a:r>
          </a:p>
          <a:p>
            <a:pPr marL="171450" indent="-171450">
              <a:buFont typeface="Arial" panose="020B0604020202020204" pitchFamily="34" charset="0"/>
              <a:buChar char="•"/>
            </a:pPr>
            <a:r>
              <a:rPr lang="en-US" dirty="0"/>
              <a:t>And so I pray that as we look at what I’m sure is a very familiar passage to many of you, you will have open hearts and minds as to what God might be saying to us today </a:t>
            </a:r>
          </a:p>
          <a:p>
            <a:pPr marL="171450" indent="-171450">
              <a:buFont typeface="Arial" panose="020B0604020202020204" pitchFamily="34" charset="0"/>
              <a:buChar char="•"/>
            </a:pPr>
            <a:r>
              <a:rPr lang="en-US" dirty="0"/>
              <a:t>Let me begin today by sharing a quote from a man by the name of George</a:t>
            </a:r>
          </a:p>
          <a:p>
            <a:pPr marL="171450" indent="-171450">
              <a:buFont typeface="Arial" panose="020B0604020202020204" pitchFamily="34" charset="0"/>
              <a:buChar char="•"/>
            </a:pPr>
            <a:r>
              <a:rPr lang="en-AU" b="0" i="0" u="none" strike="noStrike" dirty="0">
                <a:solidFill>
                  <a:srgbClr val="000000"/>
                </a:solidFill>
                <a:effectLst/>
                <a:latin typeface="+mn-lt"/>
              </a:rPr>
              <a:t>There once lived a man by the name George Gordon Liddy,  and he was a Watergate conspirator </a:t>
            </a:r>
            <a:br>
              <a:rPr lang="en-AU" b="0" i="0" u="none" strike="noStrike" dirty="0">
                <a:solidFill>
                  <a:srgbClr val="000000"/>
                </a:solidFill>
                <a:effectLst/>
                <a:latin typeface="+mn-lt"/>
              </a:rPr>
            </a:br>
            <a:r>
              <a:rPr lang="en-AU" b="0" i="0" u="none" strike="noStrike" dirty="0">
                <a:solidFill>
                  <a:srgbClr val="000000"/>
                </a:solidFill>
                <a:effectLst/>
                <a:latin typeface="+mn-lt"/>
              </a:rPr>
              <a:t>- When he had been recently released from prison he stated this</a:t>
            </a:r>
            <a:br>
              <a:rPr lang="en-AU" b="0" i="0" u="none" strike="noStrike" dirty="0">
                <a:solidFill>
                  <a:srgbClr val="000000"/>
                </a:solidFill>
                <a:effectLst/>
                <a:latin typeface="+mn-lt"/>
              </a:rPr>
            </a:br>
            <a:r>
              <a:rPr lang="en-AU" b="0" i="0" u="none" strike="noStrike" dirty="0">
                <a:solidFill>
                  <a:srgbClr val="000000"/>
                </a:solidFill>
                <a:effectLst/>
                <a:highlight>
                  <a:srgbClr val="00FF00"/>
                </a:highlight>
                <a:latin typeface="+mn-lt"/>
              </a:rPr>
              <a:t>- "I have found within myself all I need and all I ever shall need. I am a man of great faith, but my faith is in George Gordon Liddy. I have never failed me." </a:t>
            </a:r>
          </a:p>
          <a:p>
            <a:pPr marL="171450" indent="-171450">
              <a:buFont typeface="Arial" panose="020B0604020202020204" pitchFamily="34" charset="0"/>
              <a:buChar char="•"/>
            </a:pPr>
            <a:r>
              <a:rPr lang="en-AU" b="0" i="0" u="none" strike="noStrike" dirty="0">
                <a:solidFill>
                  <a:srgbClr val="000000"/>
                </a:solidFill>
                <a:effectLst/>
                <a:latin typeface="+mn-lt"/>
              </a:rPr>
              <a:t>I think that this not only represents the tower-builders in today’s story quite well, but reflects the sinful hearts of many people in the world today</a:t>
            </a:r>
          </a:p>
          <a:p>
            <a:pPr marL="171450" indent="-171450">
              <a:buFont typeface="Arial" panose="020B0604020202020204" pitchFamily="34" charset="0"/>
              <a:buChar char="•"/>
            </a:pPr>
            <a:r>
              <a:rPr lang="en-AU" b="0" i="0" u="none" strike="noStrike" dirty="0">
                <a:solidFill>
                  <a:srgbClr val="000000"/>
                </a:solidFill>
                <a:effectLst/>
                <a:latin typeface="+mn-lt"/>
              </a:rPr>
              <a:t>They want nothing to do with God, because they think they can find all that they need within themselves and they can accomplish all things in their own strength</a:t>
            </a:r>
          </a:p>
          <a:p>
            <a:pPr marL="171450" indent="-171450">
              <a:buFont typeface="Arial" panose="020B0604020202020204" pitchFamily="34" charset="0"/>
              <a:buChar char="•"/>
            </a:pPr>
            <a:r>
              <a:rPr lang="en-AU" b="0" i="0" u="none" strike="noStrike" dirty="0">
                <a:solidFill>
                  <a:srgbClr val="000000"/>
                </a:solidFill>
                <a:effectLst/>
                <a:latin typeface="+mn-lt"/>
              </a:rPr>
              <a:t>But much like the people in today’s passage, whether they find out now or when Christ returns, either way they will discover that </a:t>
            </a:r>
            <a:r>
              <a:rPr lang="en-AU" b="1" i="0" u="none" strike="noStrike" dirty="0">
                <a:solidFill>
                  <a:srgbClr val="000000"/>
                </a:solidFill>
                <a:effectLst/>
                <a:latin typeface="+mn-lt"/>
              </a:rPr>
              <a:t>apart</a:t>
            </a:r>
            <a:r>
              <a:rPr lang="en-AU" b="0" i="0" u="none" strike="noStrike" dirty="0">
                <a:solidFill>
                  <a:srgbClr val="000000"/>
                </a:solidFill>
                <a:effectLst/>
                <a:latin typeface="+mn-lt"/>
              </a:rPr>
              <a:t> from Christ they </a:t>
            </a:r>
            <a:r>
              <a:rPr lang="en-AU" b="1" i="0" u="none" strike="noStrike" dirty="0">
                <a:solidFill>
                  <a:srgbClr val="000000"/>
                </a:solidFill>
                <a:effectLst/>
                <a:latin typeface="+mn-lt"/>
              </a:rPr>
              <a:t>have</a:t>
            </a:r>
            <a:r>
              <a:rPr lang="en-AU" b="0" i="0" u="none" strike="noStrike" dirty="0">
                <a:solidFill>
                  <a:srgbClr val="000000"/>
                </a:solidFill>
                <a:effectLst/>
                <a:latin typeface="+mn-lt"/>
              </a:rPr>
              <a:t> nothing and </a:t>
            </a:r>
            <a:r>
              <a:rPr lang="en-AU" b="1" i="0" u="none" strike="noStrike" dirty="0">
                <a:solidFill>
                  <a:srgbClr val="000000"/>
                </a:solidFill>
                <a:effectLst/>
                <a:latin typeface="+mn-lt"/>
              </a:rPr>
              <a:t>can do </a:t>
            </a:r>
            <a:r>
              <a:rPr lang="en-AU" b="0" i="0" u="none" strike="noStrike" dirty="0">
                <a:solidFill>
                  <a:srgbClr val="000000"/>
                </a:solidFill>
                <a:effectLst/>
                <a:latin typeface="+mn-lt"/>
              </a:rPr>
              <a:t>nothing</a:t>
            </a:r>
            <a:endParaRPr lang="en-US" dirty="0">
              <a:latin typeface="+mn-lt"/>
            </a:endParaRPr>
          </a:p>
        </p:txBody>
      </p:sp>
      <p:sp>
        <p:nvSpPr>
          <p:cNvPr id="4" name="Slide Number Placeholder 3"/>
          <p:cNvSpPr>
            <a:spLocks noGrp="1"/>
          </p:cNvSpPr>
          <p:nvPr>
            <p:ph type="sldNum" sz="quarter" idx="5"/>
          </p:nvPr>
        </p:nvSpPr>
        <p:spPr/>
        <p:txBody>
          <a:bodyPr/>
          <a:lstStyle/>
          <a:p>
            <a:fld id="{24156A3E-2F63-5A4F-AAB8-371C611CFFEC}" type="slidenum">
              <a:rPr lang="en-US" smtClean="0"/>
              <a:t>1</a:t>
            </a:fld>
            <a:endParaRPr lang="en-US" dirty="0"/>
          </a:p>
        </p:txBody>
      </p:sp>
    </p:spTree>
    <p:extLst>
      <p:ext uri="{BB962C8B-B14F-4D97-AF65-F5344CB8AC3E}">
        <p14:creationId xmlns:p14="http://schemas.microsoft.com/office/powerpoint/2010/main" val="1295053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01478" y="4400550"/>
            <a:ext cx="6509288" cy="3600450"/>
          </a:xfrm>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i="0" u="none" strike="noStrike" dirty="0">
                <a:solidFill>
                  <a:srgbClr val="2B353B"/>
                </a:solidFill>
                <a:effectLst/>
                <a:latin typeface="+mn-lt"/>
              </a:rPr>
              <a:t>At the beginning of this sermon, I shared a quote from a man named George stating, </a:t>
            </a:r>
            <a:r>
              <a:rPr lang="en-AU" b="0" i="0" u="none" strike="noStrike" dirty="0">
                <a:solidFill>
                  <a:srgbClr val="000000"/>
                </a:solidFill>
                <a:effectLst/>
                <a:latin typeface="+mn-lt"/>
              </a:rPr>
              <a:t>"I have found within myself all I need and all I ever shall need. I am a man of great faith, but my faith is in George Gordon Liddy. I have never failed me."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i="0" u="none" strike="noStrike" dirty="0">
                <a:solidFill>
                  <a:srgbClr val="000000"/>
                </a:solidFill>
                <a:effectLst/>
                <a:latin typeface="+mn-lt"/>
              </a:rPr>
              <a:t>Let me share with you a quote </a:t>
            </a:r>
            <a:r>
              <a:rPr lang="en-AU" dirty="0">
                <a:solidFill>
                  <a:srgbClr val="000000"/>
                </a:solidFill>
              </a:rPr>
              <a:t>from </a:t>
            </a:r>
            <a:r>
              <a:rPr lang="en-AU" b="0" i="0" u="none" strike="noStrike" dirty="0">
                <a:solidFill>
                  <a:srgbClr val="000000"/>
                </a:solidFill>
                <a:effectLst/>
                <a:latin typeface="+mn-lt"/>
              </a:rPr>
              <a:t>another man by the name of George</a:t>
            </a:r>
            <a:endParaRPr lang="en-AU" b="0" i="0" u="none" strike="noStrike" dirty="0">
              <a:solidFill>
                <a:srgbClr val="2B353B"/>
              </a:solidFill>
              <a:effectLst/>
              <a:latin typeface="+mn-lt"/>
            </a:endParaRPr>
          </a:p>
          <a:p>
            <a:pPr marL="171450" indent="-171450">
              <a:buFont typeface="Arial" panose="020B0604020202020204" pitchFamily="34" charset="0"/>
              <a:buChar char="•"/>
            </a:pPr>
            <a:r>
              <a:rPr lang="en-AU" b="0" i="0" u="none" strike="noStrike" dirty="0">
                <a:solidFill>
                  <a:srgbClr val="2B353B"/>
                </a:solidFill>
                <a:effectLst/>
                <a:latin typeface="+mn-lt"/>
              </a:rPr>
              <a:t>When a man asked George Mueller the secret of his service, Mueller responded:</a:t>
            </a:r>
            <a:br>
              <a:rPr lang="en-AU" b="0" i="0" u="none" strike="noStrike" dirty="0">
                <a:solidFill>
                  <a:srgbClr val="2B353B"/>
                </a:solidFill>
                <a:effectLst/>
                <a:latin typeface="+mn-lt"/>
              </a:rPr>
            </a:br>
            <a:r>
              <a:rPr lang="en-AU" b="1" i="0" u="none" strike="noStrike" dirty="0">
                <a:solidFill>
                  <a:srgbClr val="2B353B"/>
                </a:solidFill>
                <a:effectLst/>
                <a:latin typeface="+mn-lt"/>
              </a:rPr>
              <a:t>-  </a:t>
            </a:r>
            <a:r>
              <a:rPr lang="en-AU" b="1" i="0" u="none" strike="noStrike" dirty="0">
                <a:solidFill>
                  <a:srgbClr val="2B353B"/>
                </a:solidFill>
                <a:effectLst/>
                <a:highlight>
                  <a:srgbClr val="00FF00"/>
                </a:highlight>
                <a:latin typeface="+mn-lt"/>
              </a:rPr>
              <a:t>“There was a day when I died, </a:t>
            </a:r>
            <a:r>
              <a:rPr lang="en-AU" b="1" i="1" u="none" strike="noStrike" dirty="0">
                <a:solidFill>
                  <a:srgbClr val="2B353B"/>
                </a:solidFill>
                <a:effectLst/>
                <a:highlight>
                  <a:srgbClr val="00FF00"/>
                </a:highlight>
                <a:latin typeface="+mn-lt"/>
              </a:rPr>
              <a:t>utterly died</a:t>
            </a:r>
            <a:r>
              <a:rPr lang="en-AU" b="1" i="0" u="none" strike="noStrike" dirty="0">
                <a:solidFill>
                  <a:srgbClr val="2B353B"/>
                </a:solidFill>
                <a:effectLst/>
                <a:highlight>
                  <a:srgbClr val="00FF00"/>
                </a:highlight>
                <a:latin typeface="+mn-lt"/>
              </a:rPr>
              <a:t>; died to George Mueller, his opinions, preferences, tastes, and will; died to the world, its approval or censure; died to the approval or blame even of my brethren and friends; and since then I have studied to show myself approved only to God.”</a:t>
            </a:r>
          </a:p>
          <a:p>
            <a:pPr marL="171450" indent="-171450">
              <a:buFont typeface="Arial" panose="020B0604020202020204" pitchFamily="34" charset="0"/>
              <a:buChar char="•"/>
            </a:pPr>
            <a:r>
              <a:rPr lang="en-AU" b="0" i="0" u="none" strike="noStrike" dirty="0">
                <a:solidFill>
                  <a:srgbClr val="2B353B"/>
                </a:solidFill>
                <a:effectLst/>
                <a:latin typeface="+mn-lt"/>
              </a:rPr>
              <a:t>Let us not be like George Gordon Liddy, but like George Mueller</a:t>
            </a:r>
          </a:p>
          <a:p>
            <a:pPr marL="171450" indent="-171450">
              <a:buFont typeface="Arial" panose="020B0604020202020204" pitchFamily="34" charset="0"/>
              <a:buChar char="•"/>
            </a:pPr>
            <a:r>
              <a:rPr lang="en-AU" b="0" i="0" u="none" strike="noStrike" dirty="0">
                <a:solidFill>
                  <a:srgbClr val="2B353B"/>
                </a:solidFill>
                <a:effectLst/>
                <a:latin typeface="+mn-lt"/>
              </a:rPr>
              <a:t>Let us not place our trust in our own sinful selves</a:t>
            </a:r>
          </a:p>
          <a:p>
            <a:pPr marL="171450" indent="-171450">
              <a:buFont typeface="Arial" panose="020B0604020202020204" pitchFamily="34" charset="0"/>
              <a:buChar char="•"/>
            </a:pPr>
            <a:r>
              <a:rPr lang="en-AU" b="0" i="0" u="none" strike="noStrike" dirty="0">
                <a:solidFill>
                  <a:srgbClr val="2B353B"/>
                </a:solidFill>
                <a:effectLst/>
                <a:latin typeface="+mn-lt"/>
              </a:rPr>
              <a:t>And let us not work for the applause of the world</a:t>
            </a:r>
          </a:p>
          <a:p>
            <a:pPr marL="171450" indent="-171450">
              <a:buFont typeface="Arial" panose="020B0604020202020204" pitchFamily="34" charset="0"/>
              <a:buChar char="•"/>
            </a:pPr>
            <a:r>
              <a:rPr lang="en-AU" b="0" i="0" u="none" strike="noStrike" dirty="0">
                <a:solidFill>
                  <a:srgbClr val="2B353B"/>
                </a:solidFill>
                <a:effectLst/>
                <a:latin typeface="+mn-lt"/>
              </a:rPr>
              <a:t>But let us be a church filled with men women who will die to self and live for Christ, that we might show ourselves approved only to God</a:t>
            </a:r>
          </a:p>
          <a:p>
            <a:endParaRPr lang="en-US" dirty="0">
              <a:latin typeface="+mn-lt"/>
            </a:endParaRPr>
          </a:p>
        </p:txBody>
      </p:sp>
      <p:sp>
        <p:nvSpPr>
          <p:cNvPr id="4" name="Slide Number Placeholder 3"/>
          <p:cNvSpPr>
            <a:spLocks noGrp="1"/>
          </p:cNvSpPr>
          <p:nvPr>
            <p:ph type="sldNum" sz="quarter" idx="5"/>
          </p:nvPr>
        </p:nvSpPr>
        <p:spPr/>
        <p:txBody>
          <a:bodyPr/>
          <a:lstStyle/>
          <a:p>
            <a:fld id="{24156A3E-2F63-5A4F-AAB8-371C611CFFEC}" type="slidenum">
              <a:rPr lang="en-US" smtClean="0"/>
              <a:t>10</a:t>
            </a:fld>
            <a:endParaRPr lang="en-US" dirty="0"/>
          </a:p>
        </p:txBody>
      </p:sp>
    </p:spTree>
    <p:extLst>
      <p:ext uri="{BB962C8B-B14F-4D97-AF65-F5344CB8AC3E}">
        <p14:creationId xmlns:p14="http://schemas.microsoft.com/office/powerpoint/2010/main" val="909428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68300"/>
            <a:ext cx="5486400" cy="3086100"/>
          </a:xfrm>
        </p:spPr>
      </p:sp>
      <p:sp>
        <p:nvSpPr>
          <p:cNvPr id="3" name="Notes Placeholder 2"/>
          <p:cNvSpPr>
            <a:spLocks noGrp="1"/>
          </p:cNvSpPr>
          <p:nvPr>
            <p:ph type="body" idx="1"/>
          </p:nvPr>
        </p:nvSpPr>
        <p:spPr>
          <a:xfrm>
            <a:off x="213102" y="3687627"/>
            <a:ext cx="6431795" cy="4883617"/>
          </a:xfrm>
        </p:spPr>
        <p:txBody>
          <a:bodyPr/>
          <a:lstStyle/>
          <a:p>
            <a:pPr marL="171450" indent="-171450">
              <a:buFont typeface="Arial" panose="020B0604020202020204" pitchFamily="34" charset="0"/>
              <a:buChar char="•"/>
            </a:pPr>
            <a:r>
              <a:rPr lang="en-US" dirty="0">
                <a:highlight>
                  <a:srgbClr val="FFFF00"/>
                </a:highlight>
              </a:rPr>
              <a:t>“Now the whole earth…” (Gen 11:1a)</a:t>
            </a:r>
            <a:br>
              <a:rPr lang="en-US" dirty="0"/>
            </a:br>
            <a:r>
              <a:rPr lang="en-US" dirty="0"/>
              <a:t>- When it says the whole earth, I believe it literally means everybody. I don’t believe that Moses in writing this section is using hyperbole or writing poetry to convey a moral message</a:t>
            </a:r>
            <a:br>
              <a:rPr lang="en-US" dirty="0"/>
            </a:br>
            <a:r>
              <a:rPr lang="en-US" dirty="0"/>
              <a:t>- The story beginning this way stresses that the picture is universal, including all of humanity in its original linguistic solidarity</a:t>
            </a:r>
            <a:br>
              <a:rPr lang="en-US" dirty="0"/>
            </a:br>
            <a:r>
              <a:rPr lang="en-US" dirty="0"/>
              <a:t>- It is in the next part of this verse that we discover that Moses has to mean the whole earth, and everyone in it</a:t>
            </a:r>
          </a:p>
          <a:p>
            <a:pPr marL="171450" indent="-171450">
              <a:buFont typeface="Arial" panose="020B0604020202020204" pitchFamily="34" charset="0"/>
              <a:buChar char="•"/>
            </a:pPr>
            <a:r>
              <a:rPr lang="en-US" dirty="0"/>
              <a:t> </a:t>
            </a:r>
            <a:r>
              <a:rPr lang="en-US" dirty="0">
                <a:highlight>
                  <a:srgbClr val="FFFF00"/>
                </a:highlight>
              </a:rPr>
              <a:t>“Had one language and the same words” (Gen 11:1b)</a:t>
            </a:r>
            <a:br>
              <a:rPr lang="en-US" dirty="0"/>
            </a:br>
            <a:r>
              <a:rPr lang="en-US" dirty="0"/>
              <a:t>- If we turn back to Gen 10:5 it says, </a:t>
            </a:r>
            <a:r>
              <a:rPr lang="en-US" dirty="0">
                <a:highlight>
                  <a:srgbClr val="00FFFF"/>
                </a:highlight>
              </a:rPr>
              <a:t>“From these the coastland people’s spread in their lands, </a:t>
            </a:r>
            <a:r>
              <a:rPr lang="en-US" b="1" dirty="0">
                <a:highlight>
                  <a:srgbClr val="00FFFF"/>
                </a:highlight>
              </a:rPr>
              <a:t>each with his own language, </a:t>
            </a:r>
            <a:r>
              <a:rPr lang="en-US" dirty="0">
                <a:highlight>
                  <a:srgbClr val="00FFFF"/>
                </a:highlight>
              </a:rPr>
              <a:t>by their clans, in their nations”</a:t>
            </a:r>
            <a:br>
              <a:rPr lang="en-US" dirty="0"/>
            </a:br>
            <a:r>
              <a:rPr lang="en-US" dirty="0"/>
              <a:t>- And you will then find similar wording after the next two sons of Noah stating that each had their own language, so logically, the Tower of Babel must be the cause, and the Table of Nations account in Genesis 10 must be the effect</a:t>
            </a:r>
            <a:br>
              <a:rPr lang="en-US" dirty="0"/>
            </a:br>
            <a:r>
              <a:rPr lang="en-US" dirty="0"/>
              <a:t>- We see this being done earlier in Genesis when God made mankind and then concludes day 6, but then Genesis 2 rewinds and walks us through exactly how God created Adam</a:t>
            </a:r>
            <a:br>
              <a:rPr lang="en-US" dirty="0"/>
            </a:br>
            <a:r>
              <a:rPr lang="en-US" dirty="0"/>
              <a:t>- Therefore we can conclude that all of humanity really is gathered at Babel</a:t>
            </a:r>
            <a:br>
              <a:rPr lang="en-US" dirty="0"/>
            </a:br>
            <a:r>
              <a:rPr lang="en-US" dirty="0"/>
              <a:t>- </a:t>
            </a:r>
            <a:r>
              <a:rPr lang="en-US" dirty="0">
                <a:highlight>
                  <a:srgbClr val="00FFFF"/>
                </a:highlight>
              </a:rPr>
              <a:t>In Hebrew the word here used for language is literally lip. So they had one lip, and the same words</a:t>
            </a:r>
            <a:r>
              <a:rPr lang="en-US" dirty="0"/>
              <a:t>.</a:t>
            </a:r>
            <a:br>
              <a:rPr lang="en-US" dirty="0"/>
            </a:br>
            <a:r>
              <a:rPr lang="en-US" dirty="0"/>
              <a:t>-  It is not saying that they had a limited vocabulary but Moses is being very intentional and making it very clear that there was unity, a oneness in their language and speech</a:t>
            </a:r>
            <a:br>
              <a:rPr lang="en-US" dirty="0"/>
            </a:br>
            <a:r>
              <a:rPr lang="en-US" dirty="0"/>
              <a:t>- Now you would think that this communion of language ought to have promoted a godly oneness of faith, but sin was alive and well among Noah’s descendants</a:t>
            </a:r>
            <a:br>
              <a:rPr lang="en-US" dirty="0"/>
            </a:br>
            <a:r>
              <a:rPr lang="en-US" dirty="0"/>
              <a:t>- Time and time again, sin rears its ugly head. Humanity’s depraved heart is always looking to rebel against God. </a:t>
            </a:r>
            <a:br>
              <a:rPr lang="en-US" dirty="0"/>
            </a:br>
            <a:r>
              <a:rPr lang="en-US" dirty="0"/>
              <a:t>- As Ephesians 2 puts it, we are dead in our trespasses, we are dead to God and the things of God, and we are constantly in rebellion against our Creator God, as we are going to see</a:t>
            </a:r>
          </a:p>
          <a:p>
            <a:pPr marL="171450" indent="-171450">
              <a:buFont typeface="Arial" panose="020B0604020202020204" pitchFamily="34" charset="0"/>
              <a:buChar char="•"/>
            </a:pPr>
            <a:r>
              <a:rPr lang="en-US" dirty="0">
                <a:highlight>
                  <a:srgbClr val="FFFF00"/>
                </a:highlight>
              </a:rPr>
              <a:t>“And as people migrated from the east, they found a plain in the land of Shinar” (Gen 11:2)</a:t>
            </a:r>
            <a:br>
              <a:rPr lang="en-US" dirty="0"/>
            </a:br>
            <a:r>
              <a:rPr lang="en-US" dirty="0"/>
              <a:t>- This whole idea of migrating from the east is probably both a statement about their location, and also a theological statement</a:t>
            </a:r>
            <a:br>
              <a:rPr lang="en-US" dirty="0"/>
            </a:br>
            <a:r>
              <a:rPr lang="en-US" dirty="0"/>
              <a:t>- Location wise, the people were literally travelling east toward a place called Shinar.</a:t>
            </a:r>
            <a:br>
              <a:rPr lang="en-US" dirty="0"/>
            </a:br>
            <a:r>
              <a:rPr lang="en-US" dirty="0"/>
              <a:t>- It is often said that this idea of east, or from the east suggests away from God and away from the covenant obligations of God</a:t>
            </a:r>
            <a:br>
              <a:rPr lang="en-US" dirty="0"/>
            </a:br>
            <a:r>
              <a:rPr lang="en-US" dirty="0">
                <a:highlight>
                  <a:srgbClr val="00FFFF"/>
                </a:highlight>
              </a:rPr>
              <a:t>- We have seen this when Adam and Eve were kicked out of the garden the Cherubim guarded the entry on the east side. </a:t>
            </a:r>
            <a:br>
              <a:rPr lang="en-US" dirty="0"/>
            </a:br>
            <a:r>
              <a:rPr lang="en-US" dirty="0"/>
              <a:t>- In just a few chapters after today’s passage, we read how Lot left Abraham and chose Sodom and Gomorrah, and in doing so travelled east, away from God’s covenant people that would be established through Abraham</a:t>
            </a:r>
            <a:br>
              <a:rPr lang="en-US" dirty="0"/>
            </a:br>
            <a:r>
              <a:rPr lang="en-US" dirty="0"/>
              <a:t>- But it is in these next 3 words where the trouble really begins</a:t>
            </a:r>
          </a:p>
        </p:txBody>
      </p:sp>
      <p:sp>
        <p:nvSpPr>
          <p:cNvPr id="4" name="Slide Number Placeholder 3"/>
          <p:cNvSpPr>
            <a:spLocks noGrp="1"/>
          </p:cNvSpPr>
          <p:nvPr>
            <p:ph type="sldNum" sz="quarter" idx="5"/>
          </p:nvPr>
        </p:nvSpPr>
        <p:spPr/>
        <p:txBody>
          <a:bodyPr/>
          <a:lstStyle/>
          <a:p>
            <a:fld id="{24156A3E-2F63-5A4F-AAB8-371C611CFFEC}" type="slidenum">
              <a:rPr lang="en-US" smtClean="0"/>
              <a:t>2</a:t>
            </a:fld>
            <a:endParaRPr lang="en-US" dirty="0"/>
          </a:p>
        </p:txBody>
      </p:sp>
    </p:spTree>
    <p:extLst>
      <p:ext uri="{BB962C8B-B14F-4D97-AF65-F5344CB8AC3E}">
        <p14:creationId xmlns:p14="http://schemas.microsoft.com/office/powerpoint/2010/main" val="40451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25" y="430213"/>
            <a:ext cx="5486400" cy="3086100"/>
          </a:xfrm>
        </p:spPr>
      </p:sp>
      <p:sp>
        <p:nvSpPr>
          <p:cNvPr id="3" name="Notes Placeholder 2"/>
          <p:cNvSpPr>
            <a:spLocks noGrp="1"/>
          </p:cNvSpPr>
          <p:nvPr>
            <p:ph type="body" idx="1"/>
          </p:nvPr>
        </p:nvSpPr>
        <p:spPr>
          <a:xfrm>
            <a:off x="186680" y="3718624"/>
            <a:ext cx="6478290" cy="5142987"/>
          </a:xfrm>
        </p:spPr>
        <p:txBody>
          <a:bodyPr/>
          <a:lstStyle/>
          <a:p>
            <a:pPr marL="171450" indent="-171450">
              <a:buFont typeface="Arial" panose="020B0604020202020204" pitchFamily="34" charset="0"/>
              <a:buChar char="•"/>
            </a:pPr>
            <a:r>
              <a:rPr lang="en-US" dirty="0">
                <a:highlight>
                  <a:srgbClr val="FFFF00"/>
                </a:highlight>
              </a:rPr>
              <a:t>“…and SETTLED there” (Gen 11:2)</a:t>
            </a:r>
            <a:br>
              <a:rPr lang="en-US" dirty="0"/>
            </a:br>
            <a:r>
              <a:rPr lang="en-US" dirty="0"/>
              <a:t>- The first thing to note is that at the very end of this chapter, Terah settles down in Haran when he was meant to go to Canaan. But then we read in the first verse of chapter 12 that God tells Abram to go from his country</a:t>
            </a:r>
            <a:br>
              <a:rPr lang="en-US" dirty="0"/>
            </a:br>
            <a:r>
              <a:rPr lang="en-US" dirty="0"/>
              <a:t>- Settling was followed by great upheaval. </a:t>
            </a:r>
            <a:br>
              <a:rPr lang="en-US" dirty="0"/>
            </a:br>
            <a:r>
              <a:rPr lang="en-US" dirty="0"/>
              <a:t>- You see, God is sovereign, and you can try to fight His will and go against His will, but ultimately God’s plans will always come to pass</a:t>
            </a:r>
            <a:br>
              <a:rPr lang="en-US" dirty="0"/>
            </a:br>
            <a:r>
              <a:rPr lang="en-US" dirty="0"/>
              <a:t>- </a:t>
            </a:r>
            <a:r>
              <a:rPr lang="en-US" dirty="0">
                <a:highlight>
                  <a:srgbClr val="00FFFF"/>
                </a:highlight>
              </a:rPr>
              <a:t>The second thing to note is that often in Sunday School, or even with a very shallow reading of the text, it is often the building of the tower that is portrayed as the main sinful act</a:t>
            </a:r>
            <a:br>
              <a:rPr lang="en-US" dirty="0"/>
            </a:br>
            <a:r>
              <a:rPr lang="en-US" dirty="0"/>
              <a:t>- But it is actually right here, right here in this settling that they defied the command of God,</a:t>
            </a:r>
            <a:br>
              <a:rPr lang="en-US" dirty="0"/>
            </a:br>
            <a:r>
              <a:rPr lang="en-US" dirty="0"/>
              <a:t>- What is it that God commanded Adam and Eve when He first created them way back in Genesis </a:t>
            </a:r>
          </a:p>
          <a:p>
            <a:pPr marL="171450" indent="-171450">
              <a:buFont typeface="Arial" panose="020B0604020202020204" pitchFamily="34" charset="0"/>
              <a:buChar char="•"/>
            </a:pPr>
            <a:r>
              <a:rPr lang="en-US" dirty="0">
                <a:highlight>
                  <a:srgbClr val="FFFF00"/>
                </a:highlight>
              </a:rPr>
              <a:t>“Be fruitful and multiply and fill the earth and subdue it, and have dominion over…” (Gen 1:28)</a:t>
            </a:r>
            <a:br>
              <a:rPr lang="en-US" dirty="0"/>
            </a:br>
            <a:r>
              <a:rPr lang="en-US" dirty="0"/>
              <a:t>- And then again, after God had wiped out the world with the great flood, </a:t>
            </a:r>
            <a:r>
              <a:rPr lang="en-US" dirty="0">
                <a:highlight>
                  <a:srgbClr val="00FFFF"/>
                </a:highlight>
              </a:rPr>
              <a:t>God said to Noah and his sons, “Be fruitful and multiply and fill the earth”. </a:t>
            </a:r>
            <a:br>
              <a:rPr lang="en-US" dirty="0">
                <a:highlight>
                  <a:srgbClr val="00FFFF"/>
                </a:highlight>
              </a:rPr>
            </a:br>
            <a:r>
              <a:rPr lang="en-US" dirty="0"/>
              <a:t>- Given that the tower-builders come from the line of Noah’s sons, they would have known and yet chose to defy God’s order</a:t>
            </a:r>
            <a:br>
              <a:rPr lang="en-US" dirty="0"/>
            </a:br>
            <a:r>
              <a:rPr lang="en-US" dirty="0"/>
              <a:t>- God had commanded and given the crown jewel of His creation the great privilege of spreading His glory, His image, across the earth</a:t>
            </a:r>
            <a:br>
              <a:rPr lang="en-US" dirty="0"/>
            </a:br>
            <a:r>
              <a:rPr lang="en-US" dirty="0"/>
              <a:t>- But instead, in defiance, they chose to </a:t>
            </a:r>
            <a:r>
              <a:rPr lang="en-US" b="1" dirty="0"/>
              <a:t>settle!</a:t>
            </a:r>
          </a:p>
          <a:p>
            <a:pPr marL="171450" indent="-171450">
              <a:buFont typeface="Arial" panose="020B0604020202020204" pitchFamily="34" charset="0"/>
              <a:buChar char="•"/>
            </a:pPr>
            <a:r>
              <a:rPr lang="en-US" b="0" dirty="0">
                <a:highlight>
                  <a:srgbClr val="FFFF00"/>
                </a:highlight>
              </a:rPr>
              <a:t>The tower-builder’s great sin was in their disobedience to God’s mandate to fill the earth</a:t>
            </a:r>
            <a:br>
              <a:rPr lang="en-US" b="0" dirty="0"/>
            </a:br>
            <a:r>
              <a:rPr lang="en-US" b="0" dirty="0"/>
              <a:t>- Now don’t get me wrong, the acts that follow on from this are sinful, and full of pride, trying to play the role of God</a:t>
            </a:r>
            <a:br>
              <a:rPr lang="en-US" b="0" dirty="0"/>
            </a:br>
            <a:r>
              <a:rPr lang="en-US" b="0" dirty="0"/>
              <a:t>- But it is this sin here that is the sticking point for God, it goes against God’s plan for humanity to fill the earth</a:t>
            </a:r>
            <a:br>
              <a:rPr lang="en-US" b="0" dirty="0"/>
            </a:br>
            <a:r>
              <a:rPr lang="en-US" b="0" dirty="0"/>
              <a:t>- And so it is this act that God mostly addresses in His judgement at the end of this passage </a:t>
            </a:r>
            <a:br>
              <a:rPr lang="en-US" b="0" dirty="0"/>
            </a:br>
            <a:r>
              <a:rPr lang="en-US" b="0" dirty="0"/>
              <a:t>- But it doesn’t stop here, we see that unrepentant sin leads to more sin</a:t>
            </a:r>
          </a:p>
        </p:txBody>
      </p:sp>
      <p:sp>
        <p:nvSpPr>
          <p:cNvPr id="4" name="Slide Number Placeholder 3"/>
          <p:cNvSpPr>
            <a:spLocks noGrp="1"/>
          </p:cNvSpPr>
          <p:nvPr>
            <p:ph type="sldNum" sz="quarter" idx="5"/>
          </p:nvPr>
        </p:nvSpPr>
        <p:spPr/>
        <p:txBody>
          <a:bodyPr/>
          <a:lstStyle/>
          <a:p>
            <a:fld id="{24156A3E-2F63-5A4F-AAB8-371C611CFFEC}" type="slidenum">
              <a:rPr lang="en-US" smtClean="0"/>
              <a:t>3</a:t>
            </a:fld>
            <a:endParaRPr lang="en-US" dirty="0"/>
          </a:p>
        </p:txBody>
      </p:sp>
    </p:spTree>
    <p:extLst>
      <p:ext uri="{BB962C8B-B14F-4D97-AF65-F5344CB8AC3E}">
        <p14:creationId xmlns:p14="http://schemas.microsoft.com/office/powerpoint/2010/main" val="1376257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30213"/>
            <a:ext cx="5486400" cy="3086100"/>
          </a:xfrm>
        </p:spPr>
      </p:sp>
      <p:sp>
        <p:nvSpPr>
          <p:cNvPr id="3" name="Notes Placeholder 2"/>
          <p:cNvSpPr>
            <a:spLocks noGrp="1"/>
          </p:cNvSpPr>
          <p:nvPr>
            <p:ph type="body" idx="1"/>
          </p:nvPr>
        </p:nvSpPr>
        <p:spPr>
          <a:xfrm>
            <a:off x="182105" y="3703127"/>
            <a:ext cx="6493790" cy="4867436"/>
          </a:xfrm>
        </p:spPr>
        <p:txBody>
          <a:bodyPr/>
          <a:lstStyle/>
          <a:p>
            <a:pPr marL="171450" indent="-171450">
              <a:buFont typeface="Arial" panose="020B0604020202020204" pitchFamily="34" charset="0"/>
              <a:buChar char="•"/>
            </a:pPr>
            <a:r>
              <a:rPr lang="en-US" dirty="0">
                <a:highlight>
                  <a:srgbClr val="FFFF00"/>
                </a:highlight>
              </a:rPr>
              <a:t>“And they said to one another, “Come, let us make bricks, and burn them thoroughly” (Gen 11:3a)</a:t>
            </a:r>
            <a:br>
              <a:rPr lang="en-US" dirty="0"/>
            </a:br>
            <a:r>
              <a:rPr lang="en-US" dirty="0"/>
              <a:t>- And so, they had brick for stone, and bitumen for mortar</a:t>
            </a:r>
            <a:br>
              <a:rPr lang="en-US" dirty="0"/>
            </a:br>
            <a:r>
              <a:rPr lang="en-US" dirty="0"/>
              <a:t>- Sun-dried bricks set with tar was a Babylonian invention. We see here the ingenuity of mankind, the creativeness and sheer brilliance that God has set into humanity</a:t>
            </a:r>
            <a:br>
              <a:rPr lang="en-US" dirty="0"/>
            </a:br>
            <a:r>
              <a:rPr lang="en-US" dirty="0"/>
              <a:t>- </a:t>
            </a:r>
            <a:r>
              <a:rPr lang="en-US" dirty="0">
                <a:highlight>
                  <a:srgbClr val="00FFFF"/>
                </a:highlight>
              </a:rPr>
              <a:t>There are Babylonian poems that describe gods as molding the bricks for a year to make the ziggurat, basically a step-pyramid that was to be a ‘gate to the gods’</a:t>
            </a:r>
            <a:br>
              <a:rPr lang="en-US" dirty="0"/>
            </a:br>
            <a:r>
              <a:rPr lang="en-US" dirty="0"/>
              <a:t>- But we see here it is no immortal gods building, but it is mortal man.</a:t>
            </a:r>
            <a:br>
              <a:rPr lang="en-US" dirty="0"/>
            </a:br>
            <a:r>
              <a:rPr lang="en-US" dirty="0"/>
              <a:t>- The vast potential we see here was placed in us to glorify God, but these tower-builders expressed their ingenuity without any reference to God, wanting to take all the glory for themselves</a:t>
            </a:r>
          </a:p>
          <a:p>
            <a:pPr marL="171450" indent="-171450">
              <a:buFont typeface="Arial" panose="020B0604020202020204" pitchFamily="34" charset="0"/>
              <a:buChar char="•"/>
            </a:pPr>
            <a:r>
              <a:rPr lang="en-US" dirty="0">
                <a:highlight>
                  <a:srgbClr val="FFFF00"/>
                </a:highlight>
              </a:rPr>
              <a:t>“Then they said, “Come, let us build ourselves a city and a tower with its top in the heavens” (Gen 11:4a)</a:t>
            </a:r>
            <a:br>
              <a:rPr lang="en-US" dirty="0"/>
            </a:br>
            <a:r>
              <a:rPr lang="en-US" dirty="0"/>
              <a:t>- They want to continue in their rebellion. They have no intention of ever leaving. They are building a city, probably with homes, they want security</a:t>
            </a:r>
            <a:br>
              <a:rPr lang="en-US" dirty="0"/>
            </a:br>
            <a:r>
              <a:rPr lang="en-US" dirty="0"/>
              <a:t>- This great endeavour is all about them, they state “let us” build, “let us” make.</a:t>
            </a:r>
            <a:br>
              <a:rPr lang="en-US" dirty="0"/>
            </a:br>
            <a:r>
              <a:rPr lang="en-US" dirty="0"/>
              <a:t>- </a:t>
            </a:r>
            <a:r>
              <a:rPr lang="en-US" dirty="0">
                <a:highlight>
                  <a:srgbClr val="00FFFF"/>
                </a:highlight>
              </a:rPr>
              <a:t>This tower that was to reach into the heavens was in Babylonian literature called a ziggurat, a solid brick structure, that was multi-staged up to heaven, so that they could have access to the gods and vice versa</a:t>
            </a:r>
            <a:br>
              <a:rPr lang="en-US" dirty="0"/>
            </a:br>
            <a:r>
              <a:rPr lang="en-US" dirty="0"/>
              <a:t>- Like all false religions, they thought they could work and build their way to heaven, that if they could just make enough bricks, and build a great city, and construct a great tower then immortality would be theirs, eternity would be within their reach</a:t>
            </a:r>
          </a:p>
          <a:p>
            <a:pPr marL="171450" indent="-171450">
              <a:buFont typeface="Arial" panose="020B0604020202020204" pitchFamily="34" charset="0"/>
              <a:buChar char="•"/>
            </a:pPr>
            <a:r>
              <a:rPr lang="en-US" dirty="0">
                <a:highlight>
                  <a:srgbClr val="FFFF00"/>
                </a:highlight>
              </a:rPr>
              <a:t>“And let us make a name for ourselves” (Gen 11:4b)</a:t>
            </a:r>
            <a:br>
              <a:rPr lang="en-US" dirty="0"/>
            </a:br>
            <a:r>
              <a:rPr lang="en-US" dirty="0"/>
              <a:t>- Are you getting the picture? This was all about their glory, and nothing to do with God</a:t>
            </a:r>
            <a:br>
              <a:rPr lang="en-US" dirty="0"/>
            </a:br>
            <a:r>
              <a:rPr lang="en-US" dirty="0"/>
              <a:t>- And again we see “let us”. Which causes us to cast our minds back to the creation of mankind when God said as the triune God, “Let us make mankind in our image”</a:t>
            </a:r>
            <a:br>
              <a:rPr lang="en-US" dirty="0"/>
            </a:br>
            <a:r>
              <a:rPr lang="en-US" dirty="0"/>
              <a:t>- God did this so that people could see God and see how amazing He is, how awesome He is</a:t>
            </a:r>
            <a:br>
              <a:rPr lang="en-US" dirty="0"/>
            </a:br>
            <a:r>
              <a:rPr lang="en-US" dirty="0"/>
              <a:t>- At Babel it was “let us make a city, and a tower and a name, in our image” so that people could see how amazing we are</a:t>
            </a:r>
            <a:br>
              <a:rPr lang="en-US" dirty="0"/>
            </a:br>
            <a:r>
              <a:rPr lang="en-US" dirty="0"/>
              <a:t>- </a:t>
            </a:r>
            <a:r>
              <a:rPr lang="en-US" dirty="0">
                <a:highlight>
                  <a:srgbClr val="00FFFF"/>
                </a:highlight>
              </a:rPr>
              <a:t>God makes a people so that His name could be great and they would disperse over the earth, instead people stop and do the exact opposite, wanting to make a name for themselves and not disperse</a:t>
            </a:r>
            <a:br>
              <a:rPr lang="en-US" dirty="0"/>
            </a:br>
            <a:r>
              <a:rPr lang="en-US" dirty="0"/>
              <a:t>- There was a study done with American youths that showed that the youth of today would rather share a dinner with a celebrity rather than Jesus Christ, because what they most crave in life is to be famous, is to be known</a:t>
            </a:r>
            <a:br>
              <a:rPr lang="en-US" dirty="0"/>
            </a:br>
            <a:r>
              <a:rPr lang="en-US" dirty="0"/>
              <a:t>- But what the world fails to see is that what they most crave in life, is not evil, but it was built into us to point us to Jesus Christ, and to believe in the gospel </a:t>
            </a:r>
            <a:br>
              <a:rPr lang="en-US" dirty="0"/>
            </a:br>
            <a:r>
              <a:rPr lang="en-US" dirty="0"/>
              <a:t>- In Genesis 12, God says to Abraham, that He would make Abraham’s name great, but it would be done God’s way and not Abraham’s way</a:t>
            </a:r>
            <a:br>
              <a:rPr lang="en-US" dirty="0"/>
            </a:br>
            <a:r>
              <a:rPr lang="en-US" dirty="0"/>
              <a:t>- God says, you want to be known and loved like you never have been before, there is only one way, and it is found in the gospel of Jesus Christ</a:t>
            </a:r>
          </a:p>
        </p:txBody>
      </p:sp>
      <p:sp>
        <p:nvSpPr>
          <p:cNvPr id="4" name="Slide Number Placeholder 3"/>
          <p:cNvSpPr>
            <a:spLocks noGrp="1"/>
          </p:cNvSpPr>
          <p:nvPr>
            <p:ph type="sldNum" sz="quarter" idx="5"/>
          </p:nvPr>
        </p:nvSpPr>
        <p:spPr/>
        <p:txBody>
          <a:bodyPr/>
          <a:lstStyle/>
          <a:p>
            <a:fld id="{24156A3E-2F63-5A4F-AAB8-371C611CFFEC}" type="slidenum">
              <a:rPr lang="en-US" smtClean="0"/>
              <a:t>4</a:t>
            </a:fld>
            <a:endParaRPr lang="en-US" dirty="0"/>
          </a:p>
        </p:txBody>
      </p:sp>
    </p:spTree>
    <p:extLst>
      <p:ext uri="{BB962C8B-B14F-4D97-AF65-F5344CB8AC3E}">
        <p14:creationId xmlns:p14="http://schemas.microsoft.com/office/powerpoint/2010/main" val="2161818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30213"/>
            <a:ext cx="5486400" cy="3086100"/>
          </a:xfrm>
        </p:spPr>
      </p:sp>
      <p:sp>
        <p:nvSpPr>
          <p:cNvPr id="3" name="Notes Placeholder 2"/>
          <p:cNvSpPr>
            <a:spLocks noGrp="1"/>
          </p:cNvSpPr>
          <p:nvPr>
            <p:ph type="body" idx="1"/>
          </p:nvPr>
        </p:nvSpPr>
        <p:spPr>
          <a:xfrm>
            <a:off x="189855" y="3718623"/>
            <a:ext cx="6478290" cy="4726129"/>
          </a:xfrm>
        </p:spPr>
        <p:txBody>
          <a:bodyPr/>
          <a:lstStyle/>
          <a:p>
            <a:pPr marL="171450" indent="-171450">
              <a:buFont typeface="Arial" panose="020B0604020202020204" pitchFamily="34" charset="0"/>
              <a:buChar char="•"/>
            </a:pPr>
            <a:r>
              <a:rPr lang="en-US" dirty="0">
                <a:highlight>
                  <a:srgbClr val="FFFF00"/>
                </a:highlight>
              </a:rPr>
              <a:t>“Lest we be dispersed over the face of the whole earth” (Gen 11:4c)</a:t>
            </a:r>
            <a:br>
              <a:rPr lang="en-US" dirty="0"/>
            </a:br>
            <a:r>
              <a:rPr lang="en-US" dirty="0"/>
              <a:t>- It’s rather ironic that their greatest fear, was the very thing they ought to have done in the first place</a:t>
            </a:r>
            <a:br>
              <a:rPr lang="en-US" dirty="0"/>
            </a:br>
            <a:r>
              <a:rPr lang="en-US" dirty="0"/>
              <a:t>- But if they dispersed, they feared they would be anonymous</a:t>
            </a:r>
            <a:br>
              <a:rPr lang="en-US" dirty="0"/>
            </a:br>
            <a:r>
              <a:rPr lang="en-US" dirty="0"/>
              <a:t>- How would anyone remember their name, and make a legacy for themselves if people weren’t around to witness the great city and tower</a:t>
            </a:r>
            <a:br>
              <a:rPr lang="en-US" dirty="0"/>
            </a:br>
            <a:r>
              <a:rPr lang="en-US" dirty="0"/>
              <a:t>- But we see in these first four verses that the tower  builders, were in one place, with one language, as one people, with one city, and one goal… to glorify themselves. </a:t>
            </a:r>
          </a:p>
          <a:p>
            <a:pPr marL="171450" indent="-171450">
              <a:buFont typeface="Arial" panose="020B0604020202020204" pitchFamily="34" charset="0"/>
              <a:buChar char="•"/>
            </a:pPr>
            <a:r>
              <a:rPr lang="en-US" dirty="0">
                <a:highlight>
                  <a:srgbClr val="FFFF00"/>
                </a:highlight>
              </a:rPr>
              <a:t>The tower builders craved security (building a city), significance (make a name and fear of dispersion), and eternity (build to the heavens)</a:t>
            </a:r>
            <a:br>
              <a:rPr lang="en-US" dirty="0"/>
            </a:br>
            <a:r>
              <a:rPr lang="en-US" dirty="0"/>
              <a:t>- The things that they craved are not sinful or evil, they are things that every human being craves</a:t>
            </a:r>
            <a:br>
              <a:rPr lang="en-US" dirty="0"/>
            </a:br>
            <a:r>
              <a:rPr lang="en-US" dirty="0"/>
              <a:t>- And that’s what makes this story so frustrating in a sense, is that the very things that they craved could only be found in God, the very person they were walking away from</a:t>
            </a:r>
            <a:br>
              <a:rPr lang="en-US" dirty="0"/>
            </a:br>
            <a:r>
              <a:rPr lang="en-US" dirty="0"/>
              <a:t>- Their identity and significance could never be found in the applause of this world</a:t>
            </a:r>
          </a:p>
          <a:p>
            <a:pPr marL="171450" indent="-171450">
              <a:buFont typeface="Arial" panose="020B0604020202020204" pitchFamily="34" charset="0"/>
              <a:buChar char="•"/>
            </a:pPr>
            <a:r>
              <a:rPr lang="en-US" dirty="0">
                <a:highlight>
                  <a:srgbClr val="FFFF00"/>
                </a:highlight>
              </a:rPr>
              <a:t>The world today goes searching far and wide for this, but like the tower-builders, they will not look to Jesus Christ, the only source of these blessings</a:t>
            </a:r>
            <a:br>
              <a:rPr lang="en-US" dirty="0"/>
            </a:br>
            <a:r>
              <a:rPr lang="en-US" dirty="0"/>
              <a:t>- We see that the search for security, significance and eternity did not stop with Babel, but is perhaps even more prevalent today</a:t>
            </a:r>
            <a:br>
              <a:rPr lang="en-US" dirty="0"/>
            </a:br>
            <a:r>
              <a:rPr lang="en-US" dirty="0"/>
              <a:t>- The western world is having an identity crisis, we have boys wanting to be girls, and girls wanting to be boys, and men who want to birth babies, and woman who don’t want to have babies</a:t>
            </a:r>
            <a:br>
              <a:rPr lang="en-US" dirty="0"/>
            </a:br>
            <a:r>
              <a:rPr lang="en-US" dirty="0"/>
              <a:t>- Why, </a:t>
            </a:r>
            <a:r>
              <a:rPr lang="en-US" b="1" dirty="0"/>
              <a:t>why</a:t>
            </a:r>
            <a:r>
              <a:rPr lang="en-US" dirty="0"/>
              <a:t> do so many people seem so lost and seem to have no idea who they are? Why is the problem with identity running rife through our young people?</a:t>
            </a:r>
            <a:br>
              <a:rPr lang="en-US" dirty="0"/>
            </a:br>
            <a:r>
              <a:rPr lang="en-US" dirty="0"/>
              <a:t>- Because they look to be satisfied in everything else but Jesus Christ</a:t>
            </a:r>
            <a:br>
              <a:rPr lang="en-US" dirty="0"/>
            </a:br>
            <a:r>
              <a:rPr lang="en-US" dirty="0"/>
              <a:t>- There is no place more secure than in the arms of our heavenly Father</a:t>
            </a:r>
            <a:br>
              <a:rPr lang="en-US" dirty="0"/>
            </a:br>
            <a:r>
              <a:rPr lang="en-US" dirty="0"/>
              <a:t>- You want to know how much you are worth, you want to discover your significance</a:t>
            </a:r>
            <a:br>
              <a:rPr lang="en-US" dirty="0"/>
            </a:br>
            <a:r>
              <a:rPr lang="en-US" dirty="0"/>
              <a:t>- Look to the cross and see how God sent His one and only Son to die the death you deserved so that you might live and be adopted into the family of God</a:t>
            </a:r>
            <a:br>
              <a:rPr lang="en-US" dirty="0"/>
            </a:br>
            <a:r>
              <a:rPr lang="en-US" dirty="0"/>
              <a:t>- And if you are looking for eternity, eternal life, there is no other way than through Jesus Christ, by believing in his finished work</a:t>
            </a:r>
            <a:br>
              <a:rPr lang="en-US" dirty="0"/>
            </a:br>
            <a:r>
              <a:rPr lang="en-US" dirty="0"/>
              <a:t>- That he died for your sins, and so if you will repent and believe in Jesus, you will have eternal life</a:t>
            </a:r>
          </a:p>
        </p:txBody>
      </p:sp>
      <p:sp>
        <p:nvSpPr>
          <p:cNvPr id="4" name="Slide Number Placeholder 3"/>
          <p:cNvSpPr>
            <a:spLocks noGrp="1"/>
          </p:cNvSpPr>
          <p:nvPr>
            <p:ph type="sldNum" sz="quarter" idx="5"/>
          </p:nvPr>
        </p:nvSpPr>
        <p:spPr/>
        <p:txBody>
          <a:bodyPr/>
          <a:lstStyle/>
          <a:p>
            <a:fld id="{24156A3E-2F63-5A4F-AAB8-371C611CFFEC}" type="slidenum">
              <a:rPr lang="en-US" smtClean="0"/>
              <a:t>5</a:t>
            </a:fld>
            <a:endParaRPr lang="en-US" dirty="0"/>
          </a:p>
        </p:txBody>
      </p:sp>
    </p:spTree>
    <p:extLst>
      <p:ext uri="{BB962C8B-B14F-4D97-AF65-F5344CB8AC3E}">
        <p14:creationId xmlns:p14="http://schemas.microsoft.com/office/powerpoint/2010/main" val="2008730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4688" y="430213"/>
            <a:ext cx="5486400" cy="3086100"/>
          </a:xfrm>
        </p:spPr>
      </p:sp>
      <p:sp>
        <p:nvSpPr>
          <p:cNvPr id="3" name="Notes Placeholder 2"/>
          <p:cNvSpPr>
            <a:spLocks noGrp="1"/>
          </p:cNvSpPr>
          <p:nvPr>
            <p:ph type="body" idx="1"/>
          </p:nvPr>
        </p:nvSpPr>
        <p:spPr>
          <a:xfrm>
            <a:off x="182105" y="3718622"/>
            <a:ext cx="6493789" cy="4699237"/>
          </a:xfrm>
        </p:spPr>
        <p:txBody>
          <a:bodyPr/>
          <a:lstStyle/>
          <a:p>
            <a:pPr marL="171450" indent="-171450">
              <a:buFont typeface="Arial" panose="020B0604020202020204" pitchFamily="34" charset="0"/>
              <a:buChar char="•"/>
            </a:pPr>
            <a:r>
              <a:rPr lang="en-US" dirty="0">
                <a:highlight>
                  <a:srgbClr val="FFFF00"/>
                </a:highlight>
              </a:rPr>
              <a:t>“And the Lord came down to see the city and the tower, which the children of man had built” (Gen 11:5)</a:t>
            </a:r>
            <a:br>
              <a:rPr lang="en-US" dirty="0"/>
            </a:br>
            <a:r>
              <a:rPr lang="en-US" dirty="0"/>
              <a:t>- This verse sits smack bang in the middle of the story, and you can see the satire that Moses has written into this, you can almost imagine Israel chuckling as this story is read aloud to them</a:t>
            </a:r>
            <a:br>
              <a:rPr lang="en-US" dirty="0"/>
            </a:br>
            <a:r>
              <a:rPr lang="en-US" dirty="0"/>
              <a:t>- That in spite of all the people of Babel’s gigantic efforts to build this city, and build this tower into the heavens. </a:t>
            </a:r>
            <a:br>
              <a:rPr lang="en-US" dirty="0"/>
            </a:br>
            <a:r>
              <a:rPr lang="en-US" dirty="0"/>
              <a:t>- It’s as though God has to get out His magnifying glass, and He’s squinting, and decides that in order to see this tower, He simply must come down to see it</a:t>
            </a:r>
            <a:br>
              <a:rPr lang="en-US" dirty="0"/>
            </a:br>
            <a:r>
              <a:rPr lang="en-US" dirty="0"/>
              <a:t>- In God’s eyes, nothing we can ever do will impress Him in His genius and infinite power</a:t>
            </a:r>
          </a:p>
          <a:p>
            <a:pPr marL="171450" indent="-171450">
              <a:buFont typeface="Arial" panose="020B0604020202020204" pitchFamily="34" charset="0"/>
              <a:buChar char="•"/>
            </a:pPr>
            <a:r>
              <a:rPr lang="en-US" dirty="0">
                <a:highlight>
                  <a:srgbClr val="FFFF00"/>
                </a:highlight>
              </a:rPr>
              <a:t>“And the Lord said, “Behold, they are one people, and they have all one language” (Gen 11:6a)</a:t>
            </a:r>
            <a:br>
              <a:rPr lang="en-US" dirty="0"/>
            </a:br>
            <a:r>
              <a:rPr lang="en-US" dirty="0"/>
              <a:t>- God’s first comment about what He sees is not about the tower but about their unity and peace which is not from God, but of the world</a:t>
            </a:r>
            <a:br>
              <a:rPr lang="en-US" dirty="0"/>
            </a:br>
            <a:r>
              <a:rPr lang="en-US" dirty="0"/>
              <a:t>- The one people, in one city is what concerns God, that they have defied His command to fill the earth</a:t>
            </a:r>
            <a:br>
              <a:rPr lang="en-US" dirty="0"/>
            </a:br>
            <a:r>
              <a:rPr lang="en-US" dirty="0">
                <a:highlight>
                  <a:srgbClr val="FFFF00"/>
                </a:highlight>
              </a:rPr>
              <a:t>“This is only the beginning of what they will do. And nothing that they propose to do will now be impossible for them” (Gen 11:6b)</a:t>
            </a:r>
            <a:br>
              <a:rPr lang="en-US" dirty="0"/>
            </a:br>
            <a:r>
              <a:rPr lang="en-US" dirty="0"/>
              <a:t>- This verse is not speaking of God feeling threatened by mankind as if to say “Oh no, if they bond together what ever shall I do?” I mean if anyone thinks that, can I encourage you to go and reread the flood narrative</a:t>
            </a:r>
            <a:br>
              <a:rPr lang="en-US" dirty="0"/>
            </a:br>
            <a:r>
              <a:rPr lang="en-US" dirty="0"/>
              <a:t>- The Creator is not feeling threatened by His creation. Nor is He admiring their works, but rather noting the perversity of their unbelief</a:t>
            </a:r>
            <a:br>
              <a:rPr lang="en-US" dirty="0"/>
            </a:br>
            <a:r>
              <a:rPr lang="en-US" dirty="0"/>
              <a:t>- This verse is the voice of a concerned Father for His creation. He sees the depravity, the wickedness of their hearts and is troubled by what might happen to humanity if they are left unchecked</a:t>
            </a:r>
            <a:br>
              <a:rPr lang="en-US" dirty="0"/>
            </a:br>
            <a:r>
              <a:rPr lang="en-US" dirty="0"/>
              <a:t>- He is concerned not what they might do to Him, but what they might do to themselves in their unbelief</a:t>
            </a:r>
            <a:br>
              <a:rPr lang="en-US" dirty="0"/>
            </a:br>
            <a:r>
              <a:rPr lang="en-US" dirty="0"/>
              <a:t>- The good news, which is a great reminder for us today, is that God is sovereign and He will intervene</a:t>
            </a:r>
          </a:p>
        </p:txBody>
      </p:sp>
      <p:sp>
        <p:nvSpPr>
          <p:cNvPr id="4" name="Slide Number Placeholder 3"/>
          <p:cNvSpPr>
            <a:spLocks noGrp="1"/>
          </p:cNvSpPr>
          <p:nvPr>
            <p:ph type="sldNum" sz="quarter" idx="5"/>
          </p:nvPr>
        </p:nvSpPr>
        <p:spPr/>
        <p:txBody>
          <a:bodyPr/>
          <a:lstStyle/>
          <a:p>
            <a:fld id="{24156A3E-2F63-5A4F-AAB8-371C611CFFEC}" type="slidenum">
              <a:rPr lang="en-US" smtClean="0"/>
              <a:t>6</a:t>
            </a:fld>
            <a:endParaRPr lang="en-US" dirty="0"/>
          </a:p>
        </p:txBody>
      </p:sp>
    </p:spTree>
    <p:extLst>
      <p:ext uri="{BB962C8B-B14F-4D97-AF65-F5344CB8AC3E}">
        <p14:creationId xmlns:p14="http://schemas.microsoft.com/office/powerpoint/2010/main" val="4086472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14338"/>
            <a:ext cx="5486400" cy="3086100"/>
          </a:xfrm>
        </p:spPr>
      </p:sp>
      <p:sp>
        <p:nvSpPr>
          <p:cNvPr id="3" name="Notes Placeholder 2"/>
          <p:cNvSpPr>
            <a:spLocks noGrp="1"/>
          </p:cNvSpPr>
          <p:nvPr>
            <p:ph type="body" idx="1"/>
          </p:nvPr>
        </p:nvSpPr>
        <p:spPr>
          <a:xfrm>
            <a:off x="189854" y="3703126"/>
            <a:ext cx="6478292" cy="5026535"/>
          </a:xfrm>
        </p:spPr>
        <p:txBody>
          <a:bodyPr/>
          <a:lstStyle/>
          <a:p>
            <a:pPr marL="171450" indent="-171450">
              <a:buFont typeface="Arial" panose="020B0604020202020204" pitchFamily="34" charset="0"/>
              <a:buChar char="•"/>
            </a:pPr>
            <a:r>
              <a:rPr lang="en-US" dirty="0">
                <a:highlight>
                  <a:srgbClr val="FFFF00"/>
                </a:highlight>
              </a:rPr>
              <a:t>“Come, let us go down and there confuse their language, so that they may not understand one another’s speech” (Gen 11:7)</a:t>
            </a:r>
            <a:br>
              <a:rPr lang="en-US" dirty="0"/>
            </a:br>
            <a:r>
              <a:rPr lang="en-US" dirty="0"/>
              <a:t>- So now, we see that the language used is similar to that at the start of the narrative where mankind was saying “let us”, and so now as if to mock them we read of God saying, “Let us go down”</a:t>
            </a:r>
            <a:br>
              <a:rPr lang="en-US" dirty="0"/>
            </a:br>
            <a:r>
              <a:rPr lang="en-US" dirty="0"/>
              <a:t>- The first thing that we see about God’s judgement is how wise and effective God’s intervention is. </a:t>
            </a:r>
            <a:br>
              <a:rPr lang="en-US" dirty="0"/>
            </a:br>
            <a:r>
              <a:rPr lang="en-US" dirty="0"/>
              <a:t>- God could have toppled the tower with simply a word, but He knew that if He did that, they most likely would have just started all over again, rather than dispersing</a:t>
            </a:r>
            <a:br>
              <a:rPr lang="en-US" dirty="0"/>
            </a:br>
            <a:r>
              <a:rPr lang="en-US" dirty="0"/>
              <a:t>- But by confusing their language they would have no choice but to face their greatest fear</a:t>
            </a:r>
          </a:p>
          <a:p>
            <a:pPr marL="171450" indent="-171450">
              <a:buFont typeface="Arial" panose="020B0604020202020204" pitchFamily="34" charset="0"/>
              <a:buChar char="•"/>
            </a:pPr>
            <a:r>
              <a:rPr lang="en-US" dirty="0">
                <a:highlight>
                  <a:srgbClr val="FFFF00"/>
                </a:highlight>
              </a:rPr>
              <a:t>“So the Lord dispersed them from there over the face of all the earth” (Gen 11:8)</a:t>
            </a:r>
            <a:br>
              <a:rPr lang="en-US" dirty="0"/>
            </a:br>
            <a:r>
              <a:rPr lang="en-US" dirty="0"/>
              <a:t>- Back in verse 4 we read that what they were most scared of was being scattered, and yet this was the very thing God commanded mankind to do</a:t>
            </a:r>
            <a:br>
              <a:rPr lang="en-US" dirty="0"/>
            </a:br>
            <a:r>
              <a:rPr lang="en-US" dirty="0"/>
              <a:t>- And so in confusing their language they were forced to find those who spoke the same as them and go their separate ways</a:t>
            </a:r>
            <a:br>
              <a:rPr lang="en-US" dirty="0"/>
            </a:br>
            <a:r>
              <a:rPr lang="en-US" dirty="0"/>
              <a:t>- </a:t>
            </a:r>
            <a:r>
              <a:rPr lang="en-US" dirty="0">
                <a:highlight>
                  <a:srgbClr val="00FFFF"/>
                </a:highlight>
              </a:rPr>
              <a:t>Humanities plans will never usurp God’s plans. It is God who is sovereign and to try and thwart His plans or run away from them is pointless, because in the end He will have the last word</a:t>
            </a:r>
            <a:br>
              <a:rPr lang="en-US" dirty="0"/>
            </a:br>
            <a:r>
              <a:rPr lang="en-US" dirty="0"/>
              <a:t>- Many people hate the idea that God gets His way. But we live in God’s world, and play out our lives in His story, with a plot and an ending that He penned before the foundations of the world</a:t>
            </a:r>
            <a:br>
              <a:rPr lang="en-US" dirty="0"/>
            </a:br>
            <a:r>
              <a:rPr lang="en-US" dirty="0"/>
              <a:t>- And so we see that God achieved what He had planned all along in judgement, that His creation would be fruitful, multiply and fill the earth</a:t>
            </a:r>
          </a:p>
          <a:p>
            <a:pPr marL="171450" indent="-171450">
              <a:buFont typeface="Arial" panose="020B0604020202020204" pitchFamily="34" charset="0"/>
              <a:buChar char="•"/>
            </a:pPr>
            <a:r>
              <a:rPr lang="en-US" dirty="0">
                <a:highlight>
                  <a:srgbClr val="FFFF00"/>
                </a:highlight>
              </a:rPr>
              <a:t>Therefore its name was called Babel, because there the Lord confused the language of all the earth” (Gen 11:9)</a:t>
            </a:r>
            <a:br>
              <a:rPr lang="en-US" dirty="0"/>
            </a:br>
            <a:r>
              <a:rPr lang="en-US" dirty="0"/>
              <a:t>- The tower-builders were wanting to make a name for themselves, and as it would turn out, they did</a:t>
            </a:r>
            <a:br>
              <a:rPr lang="en-US" dirty="0"/>
            </a:br>
            <a:r>
              <a:rPr lang="en-US" dirty="0"/>
              <a:t>– But it was not name to wear around with honour, or in pride. </a:t>
            </a:r>
            <a:br>
              <a:rPr lang="en-US" dirty="0"/>
            </a:br>
            <a:r>
              <a:rPr lang="en-US" dirty="0"/>
              <a:t>- Instead they would be remembered in history as the people who got confused</a:t>
            </a:r>
            <a:br>
              <a:rPr lang="en-US" dirty="0"/>
            </a:br>
            <a:r>
              <a:rPr lang="en-US" dirty="0"/>
              <a:t>- They went from 1 language to many, from 1 place to every place, from 1 people to many peoples, and from one goal, to make a name for themselves and build a tower that reaches to the heavens, to a name of humiliation and an inadequate tower </a:t>
            </a:r>
            <a:br>
              <a:rPr lang="en-US" dirty="0"/>
            </a:br>
            <a:r>
              <a:rPr lang="en-US" dirty="0"/>
              <a:t>- But judgement would not be God’s final word</a:t>
            </a:r>
          </a:p>
        </p:txBody>
      </p:sp>
      <p:sp>
        <p:nvSpPr>
          <p:cNvPr id="4" name="Slide Number Placeholder 3"/>
          <p:cNvSpPr>
            <a:spLocks noGrp="1"/>
          </p:cNvSpPr>
          <p:nvPr>
            <p:ph type="sldNum" sz="quarter" idx="5"/>
          </p:nvPr>
        </p:nvSpPr>
        <p:spPr/>
        <p:txBody>
          <a:bodyPr/>
          <a:lstStyle/>
          <a:p>
            <a:fld id="{24156A3E-2F63-5A4F-AAB8-371C611CFFEC}" type="slidenum">
              <a:rPr lang="en-US" smtClean="0"/>
              <a:t>7</a:t>
            </a:fld>
            <a:endParaRPr lang="en-US" dirty="0"/>
          </a:p>
        </p:txBody>
      </p:sp>
    </p:spTree>
    <p:extLst>
      <p:ext uri="{BB962C8B-B14F-4D97-AF65-F5344CB8AC3E}">
        <p14:creationId xmlns:p14="http://schemas.microsoft.com/office/powerpoint/2010/main" val="43506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14338"/>
            <a:ext cx="5486400" cy="3086100"/>
          </a:xfrm>
        </p:spPr>
      </p:sp>
      <p:sp>
        <p:nvSpPr>
          <p:cNvPr id="3" name="Notes Placeholder 2"/>
          <p:cNvSpPr>
            <a:spLocks noGrp="1"/>
          </p:cNvSpPr>
          <p:nvPr>
            <p:ph type="body" idx="1"/>
          </p:nvPr>
        </p:nvSpPr>
        <p:spPr>
          <a:xfrm>
            <a:off x="108488" y="3718623"/>
            <a:ext cx="6617776" cy="4732041"/>
          </a:xfrm>
        </p:spPr>
        <p:txBody>
          <a:bodyPr/>
          <a:lstStyle/>
          <a:p>
            <a:pPr marL="171450" indent="-171450">
              <a:buFont typeface="Arial" panose="020B0604020202020204" pitchFamily="34" charset="0"/>
              <a:buChar char="•"/>
            </a:pPr>
            <a:r>
              <a:rPr lang="en-US" dirty="0">
                <a:highlight>
                  <a:srgbClr val="FFFF00"/>
                </a:highlight>
              </a:rPr>
              <a:t>“And at this sound the multitude came together, and they were bewildered, because each one was hearing them speak in his own language” (Acts 2:6)</a:t>
            </a:r>
            <a:br>
              <a:rPr lang="en-US" dirty="0"/>
            </a:br>
            <a:r>
              <a:rPr lang="en-US" dirty="0"/>
              <a:t>- In Acts 2 we witness the great reversal of Babel</a:t>
            </a:r>
            <a:br>
              <a:rPr lang="en-US" dirty="0"/>
            </a:br>
            <a:r>
              <a:rPr lang="en-US" dirty="0">
                <a:highlight>
                  <a:srgbClr val="00FFFF"/>
                </a:highlight>
              </a:rPr>
              <a:t>- Let us read Acts 2:5-12</a:t>
            </a:r>
            <a:br>
              <a:rPr lang="en-US" dirty="0"/>
            </a:br>
            <a:r>
              <a:rPr lang="en-US" dirty="0"/>
              <a:t>- Once again, people were gathered in one place, all who spoke many different languages, which is a direct result of Babel, now hearing, by the power of the Holy Spirit, the Apostles speaking as though it was one language, in the tongues of men</a:t>
            </a:r>
            <a:br>
              <a:rPr lang="en-US" dirty="0"/>
            </a:br>
            <a:r>
              <a:rPr lang="en-US" dirty="0"/>
              <a:t>- This time it is not language that unified these people but the Spirit of God</a:t>
            </a:r>
            <a:br>
              <a:rPr lang="en-US" dirty="0"/>
            </a:br>
            <a:r>
              <a:rPr lang="en-US" dirty="0"/>
              <a:t>- And then straight after this Peter preaches a sermon that would see thousands saved and brought into the church. </a:t>
            </a:r>
            <a:br>
              <a:rPr lang="en-US" dirty="0"/>
            </a:br>
            <a:r>
              <a:rPr lang="en-US" dirty="0"/>
              <a:t>- How? Did this happen because it was as though Peter was speaking in one language?</a:t>
            </a:r>
            <a:br>
              <a:rPr lang="en-US" dirty="0"/>
            </a:br>
            <a:r>
              <a:rPr lang="en-US" dirty="0"/>
              <a:t>- Absolutely not! It happened because of a mighty movement of God upon the preaching of God’s Word</a:t>
            </a:r>
          </a:p>
          <a:p>
            <a:pPr marL="171450" indent="-171450">
              <a:buFont typeface="Arial" panose="020B0604020202020204" pitchFamily="34" charset="0"/>
              <a:buChar char="•"/>
            </a:pPr>
            <a:r>
              <a:rPr lang="en-US" dirty="0">
                <a:highlight>
                  <a:srgbClr val="FFFF00"/>
                </a:highlight>
              </a:rPr>
              <a:t>The miracle of Pentecost shows that what man sought vainly through rebellion would be achieved by grace through faith in Christ</a:t>
            </a:r>
            <a:br>
              <a:rPr lang="en-US" dirty="0"/>
            </a:br>
            <a:r>
              <a:rPr lang="en-US" dirty="0"/>
              <a:t>- The unity that the tower-builders were looking for can only be found in Jesus, where all who believe in Jesus Christ become one</a:t>
            </a:r>
            <a:br>
              <a:rPr lang="en-US" dirty="0"/>
            </a:br>
            <a:r>
              <a:rPr lang="en-US" dirty="0"/>
              <a:t>- As a child of God, you need not fear anything in this world, not even death, because to live is Christ and to die is gain</a:t>
            </a:r>
            <a:br>
              <a:rPr lang="en-US" dirty="0"/>
            </a:br>
            <a:r>
              <a:rPr lang="en-US" dirty="0">
                <a:highlight>
                  <a:srgbClr val="00FFFF"/>
                </a:highlight>
              </a:rPr>
              <a:t>- And in Jesus Christ you receive the approval of God, because He no longer sees your dirty, unworthy record, but sees Christ’s perfect, spotless record</a:t>
            </a:r>
            <a:br>
              <a:rPr lang="en-US" dirty="0"/>
            </a:br>
            <a:r>
              <a:rPr lang="en-US" dirty="0"/>
              <a:t>- And so we love God because He first loved us by sending Jesus Christ to die for us while we were still sinners</a:t>
            </a:r>
            <a:br>
              <a:rPr lang="en-US" dirty="0"/>
            </a:br>
            <a:r>
              <a:rPr lang="en-US" dirty="0"/>
              <a:t>- All of the things that the soul of every human being on this planet craves can be only be found by grace, through faith, in Christ alone</a:t>
            </a:r>
          </a:p>
          <a:p>
            <a:pPr marL="171450" indent="-171450">
              <a:buFont typeface="Arial" panose="020B0604020202020204" pitchFamily="34" charset="0"/>
              <a:buChar char="•"/>
            </a:pPr>
            <a:r>
              <a:rPr lang="en-US" dirty="0">
                <a:highlight>
                  <a:srgbClr val="FFFF00"/>
                </a:highlight>
              </a:rPr>
              <a:t>In Genesis they were given the great mandate to fill the earth. We have been given the great commission to take the gospel to the ends of the earth</a:t>
            </a:r>
            <a:br>
              <a:rPr lang="en-US" dirty="0"/>
            </a:br>
            <a:r>
              <a:rPr lang="en-US" dirty="0"/>
              <a:t>- I do believe that as humans, we are still to be fruitful, and multiply, and fill the earth</a:t>
            </a:r>
            <a:br>
              <a:rPr lang="en-US" dirty="0"/>
            </a:br>
            <a:r>
              <a:rPr lang="en-US" dirty="0"/>
              <a:t>- But God has given those who belong to Jesus Christ, a greater command, a greater privilege and that is to go out and share the gospel to the ends of the earth</a:t>
            </a:r>
            <a:br>
              <a:rPr lang="en-US" dirty="0"/>
            </a:br>
            <a:r>
              <a:rPr lang="en-US" dirty="0"/>
              <a:t>- And unlike the tower-builders, we do not stop, there never comes a time when we settle and think we have heard the gospel enough, or that we have shared the gospel enough</a:t>
            </a:r>
            <a:br>
              <a:rPr lang="en-US" dirty="0"/>
            </a:br>
            <a:r>
              <a:rPr lang="en-US" dirty="0"/>
              <a:t>- Don’t stop, go everywhere. “Go therefore and make disciples of all nations, baptising them in the name of the Father and of the Son and of the Holy Spirit”</a:t>
            </a:r>
          </a:p>
        </p:txBody>
      </p:sp>
      <p:sp>
        <p:nvSpPr>
          <p:cNvPr id="4" name="Slide Number Placeholder 3"/>
          <p:cNvSpPr>
            <a:spLocks noGrp="1"/>
          </p:cNvSpPr>
          <p:nvPr>
            <p:ph type="sldNum" sz="quarter" idx="5"/>
          </p:nvPr>
        </p:nvSpPr>
        <p:spPr/>
        <p:txBody>
          <a:bodyPr/>
          <a:lstStyle/>
          <a:p>
            <a:fld id="{24156A3E-2F63-5A4F-AAB8-371C611CFFEC}" type="slidenum">
              <a:rPr lang="en-US" smtClean="0"/>
              <a:t>8</a:t>
            </a:fld>
            <a:endParaRPr lang="en-US" dirty="0"/>
          </a:p>
        </p:txBody>
      </p:sp>
    </p:spTree>
    <p:extLst>
      <p:ext uri="{BB962C8B-B14F-4D97-AF65-F5344CB8AC3E}">
        <p14:creationId xmlns:p14="http://schemas.microsoft.com/office/powerpoint/2010/main" val="7186252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4175"/>
            <a:ext cx="5486400" cy="3086100"/>
          </a:xfrm>
        </p:spPr>
      </p:sp>
      <p:sp>
        <p:nvSpPr>
          <p:cNvPr id="3" name="Notes Placeholder 2"/>
          <p:cNvSpPr>
            <a:spLocks noGrp="1"/>
          </p:cNvSpPr>
          <p:nvPr>
            <p:ph type="body" idx="1"/>
          </p:nvPr>
        </p:nvSpPr>
        <p:spPr>
          <a:xfrm>
            <a:off x="182106" y="3718624"/>
            <a:ext cx="6493788" cy="5317800"/>
          </a:xfrm>
        </p:spPr>
        <p:txBody>
          <a:bodyPr/>
          <a:lstStyle/>
          <a:p>
            <a:pPr marL="171450" indent="-171450">
              <a:buFont typeface="Arial" panose="020B0604020202020204" pitchFamily="34" charset="0"/>
              <a:buChar char="•"/>
            </a:pPr>
            <a:r>
              <a:rPr lang="en-US" dirty="0">
                <a:highlight>
                  <a:srgbClr val="FFFF00"/>
                </a:highlight>
              </a:rPr>
              <a:t>God is sovereign over all</a:t>
            </a:r>
            <a:br>
              <a:rPr lang="en-US" dirty="0"/>
            </a:br>
            <a:r>
              <a:rPr lang="en-US" dirty="0"/>
              <a:t>- Over the course of our time spent in Genesis if there is one thing that you should take away it is that God is sovereign, that nothing happens apart from His will</a:t>
            </a:r>
            <a:br>
              <a:rPr lang="en-US" dirty="0"/>
            </a:br>
            <a:r>
              <a:rPr lang="en-US" dirty="0"/>
              <a:t>- God will bring His purposes to pass in spite of man’s sinful hearts and sinful plans</a:t>
            </a:r>
            <a:br>
              <a:rPr lang="en-US" dirty="0"/>
            </a:br>
            <a:r>
              <a:rPr lang="en-US" dirty="0"/>
              <a:t>- The only plan that will ever succeed in achieving salvation is God’s redemptive plan that is centred on the reign of His Son, the Lord Jesus Christ</a:t>
            </a:r>
            <a:br>
              <a:rPr lang="en-US" dirty="0"/>
            </a:br>
            <a:r>
              <a:rPr lang="en-US" dirty="0"/>
              <a:t>- Rather than fight God’s plan let us embrace God’s plan and vision both for the world and for our own lives</a:t>
            </a:r>
          </a:p>
          <a:p>
            <a:pPr marL="171450" indent="-171450">
              <a:buFont typeface="Arial" panose="020B0604020202020204" pitchFamily="34" charset="0"/>
              <a:buChar char="•"/>
            </a:pPr>
            <a:r>
              <a:rPr lang="en-US" dirty="0">
                <a:highlight>
                  <a:srgbClr val="FFFF00"/>
                </a:highlight>
              </a:rPr>
              <a:t>The tower of Babel, and Genesis 1-11 shows us that problem of sin is not a new development but as old as time itself</a:t>
            </a:r>
            <a:br>
              <a:rPr lang="en-US" dirty="0"/>
            </a:br>
            <a:r>
              <a:rPr lang="en-US" dirty="0"/>
              <a:t>- As Christians we often look around at the world we live in and become despondent, and depressed, and we should be grieved by sin, just as God is</a:t>
            </a:r>
            <a:br>
              <a:rPr lang="en-US" dirty="0"/>
            </a:br>
            <a:r>
              <a:rPr lang="en-US" dirty="0"/>
              <a:t>- But also we must be reminded that while sin may be a part of this world that we live in now</a:t>
            </a:r>
            <a:br>
              <a:rPr lang="en-US" dirty="0"/>
            </a:br>
            <a:r>
              <a:rPr lang="en-US" dirty="0"/>
              <a:t>- </a:t>
            </a:r>
            <a:r>
              <a:rPr lang="en-US" dirty="0">
                <a:highlight>
                  <a:srgbClr val="00FFFF"/>
                </a:highlight>
              </a:rPr>
              <a:t>There will come a day when there will be a new heavens and new earth, and all will be united under one king, the king of kings, Jesus Christ</a:t>
            </a:r>
            <a:br>
              <a:rPr lang="en-US" dirty="0"/>
            </a:br>
            <a:r>
              <a:rPr lang="en-US" dirty="0"/>
              <a:t>- And in this place, sin will be no more</a:t>
            </a:r>
            <a:br>
              <a:rPr lang="en-US" dirty="0"/>
            </a:br>
            <a:r>
              <a:rPr lang="en-US" dirty="0"/>
              <a:t>- And we will stand with our fellow brothers and sisters in singing praise to our sovereign God who has vanquished sin once and for all</a:t>
            </a:r>
          </a:p>
          <a:p>
            <a:pPr marL="171450" indent="-171450">
              <a:buFont typeface="Arial" panose="020B0604020202020204" pitchFamily="34" charset="0"/>
              <a:buChar char="•"/>
            </a:pPr>
            <a:r>
              <a:rPr lang="en-US" dirty="0">
                <a:highlight>
                  <a:srgbClr val="FFFF00"/>
                </a:highlight>
              </a:rPr>
              <a:t>God is not impressed by us or our works, or our buildings. God has only ever been impressed with one man</a:t>
            </a:r>
            <a:br>
              <a:rPr lang="en-US" dirty="0"/>
            </a:br>
            <a:r>
              <a:rPr lang="en-US" dirty="0"/>
              <a:t>- God looks down upon earth and sees that none is righteous and none do what is good. We are dead in our sins, and our works are but filthy rags</a:t>
            </a:r>
            <a:br>
              <a:rPr lang="en-US" dirty="0"/>
            </a:br>
            <a:r>
              <a:rPr lang="en-US" dirty="0"/>
              <a:t>- But Jesus Christ, God’s only Son, this is the one with whom God is well pleased. </a:t>
            </a:r>
            <a:br>
              <a:rPr lang="en-US" dirty="0"/>
            </a:br>
            <a:r>
              <a:rPr lang="en-US" dirty="0"/>
              <a:t>- And so the only way to receive God’s favour, His mercy is to repent of your sins and believe in Jesus Christ</a:t>
            </a:r>
            <a:br>
              <a:rPr lang="en-US" dirty="0"/>
            </a:br>
            <a:r>
              <a:rPr lang="en-US" dirty="0"/>
              <a:t>- Our hope is not some utopian world, our hope rests in Christ alone</a:t>
            </a:r>
            <a:br>
              <a:rPr lang="en-US" dirty="0"/>
            </a:br>
            <a:r>
              <a:rPr lang="en-US" dirty="0"/>
              <a:t>- For it is only in him that we find all that our souls long for, we find unity, we find peace, we find significance, and we find eternal life</a:t>
            </a:r>
          </a:p>
        </p:txBody>
      </p:sp>
      <p:sp>
        <p:nvSpPr>
          <p:cNvPr id="4" name="Slide Number Placeholder 3"/>
          <p:cNvSpPr>
            <a:spLocks noGrp="1"/>
          </p:cNvSpPr>
          <p:nvPr>
            <p:ph type="sldNum" sz="quarter" idx="5"/>
          </p:nvPr>
        </p:nvSpPr>
        <p:spPr/>
        <p:txBody>
          <a:bodyPr/>
          <a:lstStyle/>
          <a:p>
            <a:fld id="{24156A3E-2F63-5A4F-AAB8-371C611CFFEC}" type="slidenum">
              <a:rPr lang="en-US" smtClean="0"/>
              <a:t>9</a:t>
            </a:fld>
            <a:endParaRPr lang="en-US" dirty="0"/>
          </a:p>
        </p:txBody>
      </p:sp>
    </p:spTree>
    <p:extLst>
      <p:ext uri="{BB962C8B-B14F-4D97-AF65-F5344CB8AC3E}">
        <p14:creationId xmlns:p14="http://schemas.microsoft.com/office/powerpoint/2010/main" val="2796631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4CE89-5E0E-E597-BFE0-3EA32283AD8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DA611D4C-1AE9-CD64-2B86-7989B2D108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1D5A023-EAA2-D521-E52B-718C08B8F8F9}"/>
              </a:ext>
            </a:extLst>
          </p:cNvPr>
          <p:cNvSpPr>
            <a:spLocks noGrp="1"/>
          </p:cNvSpPr>
          <p:nvPr>
            <p:ph type="dt" sz="half" idx="10"/>
          </p:nvPr>
        </p:nvSpPr>
        <p:spPr/>
        <p:txBody>
          <a:bodyPr/>
          <a:lstStyle/>
          <a:p>
            <a:fld id="{0B2E5C44-CA30-B54A-A12E-48030747D145}" type="datetimeFigureOut">
              <a:rPr lang="en-US" smtClean="0"/>
              <a:t>4/23/2024</a:t>
            </a:fld>
            <a:endParaRPr lang="en-US" dirty="0"/>
          </a:p>
        </p:txBody>
      </p:sp>
      <p:sp>
        <p:nvSpPr>
          <p:cNvPr id="5" name="Footer Placeholder 4">
            <a:extLst>
              <a:ext uri="{FF2B5EF4-FFF2-40B4-BE49-F238E27FC236}">
                <a16:creationId xmlns:a16="http://schemas.microsoft.com/office/drawing/2014/main" id="{6FA563FD-E3A8-F215-C11E-96E4F87E15C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1FEA9D5-556B-5BDE-26FB-C83F73FE36A4}"/>
              </a:ext>
            </a:extLst>
          </p:cNvPr>
          <p:cNvSpPr>
            <a:spLocks noGrp="1"/>
          </p:cNvSpPr>
          <p:nvPr>
            <p:ph type="sldNum" sz="quarter" idx="12"/>
          </p:nvPr>
        </p:nvSpPr>
        <p:spPr/>
        <p:txBody>
          <a:bodyPr/>
          <a:lstStyle/>
          <a:p>
            <a:fld id="{AEF4DDAB-7347-F24E-876B-6EDEC3434E85}" type="slidenum">
              <a:rPr lang="en-US" smtClean="0"/>
              <a:t>‹#›</a:t>
            </a:fld>
            <a:endParaRPr lang="en-US" dirty="0"/>
          </a:p>
        </p:txBody>
      </p:sp>
    </p:spTree>
    <p:extLst>
      <p:ext uri="{BB962C8B-B14F-4D97-AF65-F5344CB8AC3E}">
        <p14:creationId xmlns:p14="http://schemas.microsoft.com/office/powerpoint/2010/main" val="996875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90CB7-D724-C7E1-403C-2A563BF097ED}"/>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3F37CE8-8F84-DF02-D649-F1CB911A633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1DEBB6A-D9B8-AD48-B319-63DA6CFA1810}"/>
              </a:ext>
            </a:extLst>
          </p:cNvPr>
          <p:cNvSpPr>
            <a:spLocks noGrp="1"/>
          </p:cNvSpPr>
          <p:nvPr>
            <p:ph type="dt" sz="half" idx="10"/>
          </p:nvPr>
        </p:nvSpPr>
        <p:spPr/>
        <p:txBody>
          <a:bodyPr/>
          <a:lstStyle/>
          <a:p>
            <a:fld id="{0B2E5C44-CA30-B54A-A12E-48030747D145}" type="datetimeFigureOut">
              <a:rPr lang="en-US" smtClean="0"/>
              <a:t>4/23/2024</a:t>
            </a:fld>
            <a:endParaRPr lang="en-US" dirty="0"/>
          </a:p>
        </p:txBody>
      </p:sp>
      <p:sp>
        <p:nvSpPr>
          <p:cNvPr id="5" name="Footer Placeholder 4">
            <a:extLst>
              <a:ext uri="{FF2B5EF4-FFF2-40B4-BE49-F238E27FC236}">
                <a16:creationId xmlns:a16="http://schemas.microsoft.com/office/drawing/2014/main" id="{452E7364-0734-5ACF-6260-BCE09EBCD9A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733C8C1-E33A-04D3-1BC5-36A9D2F0E27E}"/>
              </a:ext>
            </a:extLst>
          </p:cNvPr>
          <p:cNvSpPr>
            <a:spLocks noGrp="1"/>
          </p:cNvSpPr>
          <p:nvPr>
            <p:ph type="sldNum" sz="quarter" idx="12"/>
          </p:nvPr>
        </p:nvSpPr>
        <p:spPr/>
        <p:txBody>
          <a:bodyPr/>
          <a:lstStyle/>
          <a:p>
            <a:fld id="{AEF4DDAB-7347-F24E-876B-6EDEC3434E85}" type="slidenum">
              <a:rPr lang="en-US" smtClean="0"/>
              <a:t>‹#›</a:t>
            </a:fld>
            <a:endParaRPr lang="en-US" dirty="0"/>
          </a:p>
        </p:txBody>
      </p:sp>
    </p:spTree>
    <p:extLst>
      <p:ext uri="{BB962C8B-B14F-4D97-AF65-F5344CB8AC3E}">
        <p14:creationId xmlns:p14="http://schemas.microsoft.com/office/powerpoint/2010/main" val="282897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5589C3-1D7D-5999-57ED-48C6D1A50B01}"/>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E03E237-6708-F7D1-0694-CEA4B6FE4CE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7219920-B4C0-E813-6678-BC6BCD35A2D8}"/>
              </a:ext>
            </a:extLst>
          </p:cNvPr>
          <p:cNvSpPr>
            <a:spLocks noGrp="1"/>
          </p:cNvSpPr>
          <p:nvPr>
            <p:ph type="dt" sz="half" idx="10"/>
          </p:nvPr>
        </p:nvSpPr>
        <p:spPr/>
        <p:txBody>
          <a:bodyPr/>
          <a:lstStyle/>
          <a:p>
            <a:fld id="{0B2E5C44-CA30-B54A-A12E-48030747D145}" type="datetimeFigureOut">
              <a:rPr lang="en-US" smtClean="0"/>
              <a:t>4/23/2024</a:t>
            </a:fld>
            <a:endParaRPr lang="en-US" dirty="0"/>
          </a:p>
        </p:txBody>
      </p:sp>
      <p:sp>
        <p:nvSpPr>
          <p:cNvPr id="5" name="Footer Placeholder 4">
            <a:extLst>
              <a:ext uri="{FF2B5EF4-FFF2-40B4-BE49-F238E27FC236}">
                <a16:creationId xmlns:a16="http://schemas.microsoft.com/office/drawing/2014/main" id="{F8D66761-839A-F89F-394D-CFB8144C4FF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C817057-8700-E03C-72E0-579DE70B7E14}"/>
              </a:ext>
            </a:extLst>
          </p:cNvPr>
          <p:cNvSpPr>
            <a:spLocks noGrp="1"/>
          </p:cNvSpPr>
          <p:nvPr>
            <p:ph type="sldNum" sz="quarter" idx="12"/>
          </p:nvPr>
        </p:nvSpPr>
        <p:spPr/>
        <p:txBody>
          <a:bodyPr/>
          <a:lstStyle/>
          <a:p>
            <a:fld id="{AEF4DDAB-7347-F24E-876B-6EDEC3434E85}" type="slidenum">
              <a:rPr lang="en-US" smtClean="0"/>
              <a:t>‹#›</a:t>
            </a:fld>
            <a:endParaRPr lang="en-US" dirty="0"/>
          </a:p>
        </p:txBody>
      </p:sp>
    </p:spTree>
    <p:extLst>
      <p:ext uri="{BB962C8B-B14F-4D97-AF65-F5344CB8AC3E}">
        <p14:creationId xmlns:p14="http://schemas.microsoft.com/office/powerpoint/2010/main" val="2822465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3EEE5-D48E-245E-2393-439D6F020B4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BA6512D-D94C-5E98-6A98-0EAF182D4B9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BDAFC8-287E-F20D-8A86-039A8FBC8819}"/>
              </a:ext>
            </a:extLst>
          </p:cNvPr>
          <p:cNvSpPr>
            <a:spLocks noGrp="1"/>
          </p:cNvSpPr>
          <p:nvPr>
            <p:ph type="dt" sz="half" idx="10"/>
          </p:nvPr>
        </p:nvSpPr>
        <p:spPr/>
        <p:txBody>
          <a:bodyPr/>
          <a:lstStyle/>
          <a:p>
            <a:fld id="{0B2E5C44-CA30-B54A-A12E-48030747D145}" type="datetimeFigureOut">
              <a:rPr lang="en-US" smtClean="0"/>
              <a:t>4/23/2024</a:t>
            </a:fld>
            <a:endParaRPr lang="en-US" dirty="0"/>
          </a:p>
        </p:txBody>
      </p:sp>
      <p:sp>
        <p:nvSpPr>
          <p:cNvPr id="5" name="Footer Placeholder 4">
            <a:extLst>
              <a:ext uri="{FF2B5EF4-FFF2-40B4-BE49-F238E27FC236}">
                <a16:creationId xmlns:a16="http://schemas.microsoft.com/office/drawing/2014/main" id="{0E5BD977-CDE9-485D-881F-9DE1776FB70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67BDFDE-C71F-2372-1F42-CD440243DC3F}"/>
              </a:ext>
            </a:extLst>
          </p:cNvPr>
          <p:cNvSpPr>
            <a:spLocks noGrp="1"/>
          </p:cNvSpPr>
          <p:nvPr>
            <p:ph type="sldNum" sz="quarter" idx="12"/>
          </p:nvPr>
        </p:nvSpPr>
        <p:spPr/>
        <p:txBody>
          <a:bodyPr/>
          <a:lstStyle/>
          <a:p>
            <a:fld id="{AEF4DDAB-7347-F24E-876B-6EDEC3434E85}" type="slidenum">
              <a:rPr lang="en-US" smtClean="0"/>
              <a:t>‹#›</a:t>
            </a:fld>
            <a:endParaRPr lang="en-US" dirty="0"/>
          </a:p>
        </p:txBody>
      </p:sp>
    </p:spTree>
    <p:extLst>
      <p:ext uri="{BB962C8B-B14F-4D97-AF65-F5344CB8AC3E}">
        <p14:creationId xmlns:p14="http://schemas.microsoft.com/office/powerpoint/2010/main" val="3977454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8D44E-78F2-689D-A3F7-EC777C6FFF6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0FC9FC4-38E3-C26D-69A0-DE56C20B47E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F2C3568-6CDE-6C9E-831A-CBC5AFAFF71D}"/>
              </a:ext>
            </a:extLst>
          </p:cNvPr>
          <p:cNvSpPr>
            <a:spLocks noGrp="1"/>
          </p:cNvSpPr>
          <p:nvPr>
            <p:ph type="dt" sz="half" idx="10"/>
          </p:nvPr>
        </p:nvSpPr>
        <p:spPr/>
        <p:txBody>
          <a:bodyPr/>
          <a:lstStyle/>
          <a:p>
            <a:fld id="{0B2E5C44-CA30-B54A-A12E-48030747D145}" type="datetimeFigureOut">
              <a:rPr lang="en-US" smtClean="0"/>
              <a:t>4/23/2024</a:t>
            </a:fld>
            <a:endParaRPr lang="en-US" dirty="0"/>
          </a:p>
        </p:txBody>
      </p:sp>
      <p:sp>
        <p:nvSpPr>
          <p:cNvPr id="5" name="Footer Placeholder 4">
            <a:extLst>
              <a:ext uri="{FF2B5EF4-FFF2-40B4-BE49-F238E27FC236}">
                <a16:creationId xmlns:a16="http://schemas.microsoft.com/office/drawing/2014/main" id="{AB603E56-8F7C-66CE-5547-7B8E2E21983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BBE4E04-6029-4947-4391-FFDC7C3EDD77}"/>
              </a:ext>
            </a:extLst>
          </p:cNvPr>
          <p:cNvSpPr>
            <a:spLocks noGrp="1"/>
          </p:cNvSpPr>
          <p:nvPr>
            <p:ph type="sldNum" sz="quarter" idx="12"/>
          </p:nvPr>
        </p:nvSpPr>
        <p:spPr/>
        <p:txBody>
          <a:bodyPr/>
          <a:lstStyle/>
          <a:p>
            <a:fld id="{AEF4DDAB-7347-F24E-876B-6EDEC3434E85}" type="slidenum">
              <a:rPr lang="en-US" smtClean="0"/>
              <a:t>‹#›</a:t>
            </a:fld>
            <a:endParaRPr lang="en-US" dirty="0"/>
          </a:p>
        </p:txBody>
      </p:sp>
    </p:spTree>
    <p:extLst>
      <p:ext uri="{BB962C8B-B14F-4D97-AF65-F5344CB8AC3E}">
        <p14:creationId xmlns:p14="http://schemas.microsoft.com/office/powerpoint/2010/main" val="1112960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0B1B4-107E-01A7-D27C-C6FCB50E1A6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236E638-FC6A-7D1C-2C8C-EE76C077860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E3C6C490-BD05-D2D7-B076-4CDF17C0232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3250148D-FB63-A789-930C-B00D316F175C}"/>
              </a:ext>
            </a:extLst>
          </p:cNvPr>
          <p:cNvSpPr>
            <a:spLocks noGrp="1"/>
          </p:cNvSpPr>
          <p:nvPr>
            <p:ph type="dt" sz="half" idx="10"/>
          </p:nvPr>
        </p:nvSpPr>
        <p:spPr/>
        <p:txBody>
          <a:bodyPr/>
          <a:lstStyle/>
          <a:p>
            <a:fld id="{0B2E5C44-CA30-B54A-A12E-48030747D145}" type="datetimeFigureOut">
              <a:rPr lang="en-US" smtClean="0"/>
              <a:t>4/23/2024</a:t>
            </a:fld>
            <a:endParaRPr lang="en-US" dirty="0"/>
          </a:p>
        </p:txBody>
      </p:sp>
      <p:sp>
        <p:nvSpPr>
          <p:cNvPr id="6" name="Footer Placeholder 5">
            <a:extLst>
              <a:ext uri="{FF2B5EF4-FFF2-40B4-BE49-F238E27FC236}">
                <a16:creationId xmlns:a16="http://schemas.microsoft.com/office/drawing/2014/main" id="{AB09CB87-F0BB-CC55-996A-03A4CD5C3FC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CD0E83A-2529-1FA4-7AC0-C38A0F935F1B}"/>
              </a:ext>
            </a:extLst>
          </p:cNvPr>
          <p:cNvSpPr>
            <a:spLocks noGrp="1"/>
          </p:cNvSpPr>
          <p:nvPr>
            <p:ph type="sldNum" sz="quarter" idx="12"/>
          </p:nvPr>
        </p:nvSpPr>
        <p:spPr/>
        <p:txBody>
          <a:bodyPr/>
          <a:lstStyle/>
          <a:p>
            <a:fld id="{AEF4DDAB-7347-F24E-876B-6EDEC3434E85}" type="slidenum">
              <a:rPr lang="en-US" smtClean="0"/>
              <a:t>‹#›</a:t>
            </a:fld>
            <a:endParaRPr lang="en-US" dirty="0"/>
          </a:p>
        </p:txBody>
      </p:sp>
    </p:spTree>
    <p:extLst>
      <p:ext uri="{BB962C8B-B14F-4D97-AF65-F5344CB8AC3E}">
        <p14:creationId xmlns:p14="http://schemas.microsoft.com/office/powerpoint/2010/main" val="2526589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A6FC9-5773-A489-05BC-A3FF7D4FBC5D}"/>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05CB80C-2CD3-A561-1466-5C592355F8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713D72D-A79A-E428-A303-7B6D09256B0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1805C37-037D-8D7D-1849-9456FBDFD1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243DE30-997F-0B9F-90E9-308E7DBE351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E5E035D9-69CE-D167-6786-6011CDA2F491}"/>
              </a:ext>
            </a:extLst>
          </p:cNvPr>
          <p:cNvSpPr>
            <a:spLocks noGrp="1"/>
          </p:cNvSpPr>
          <p:nvPr>
            <p:ph type="dt" sz="half" idx="10"/>
          </p:nvPr>
        </p:nvSpPr>
        <p:spPr/>
        <p:txBody>
          <a:bodyPr/>
          <a:lstStyle/>
          <a:p>
            <a:fld id="{0B2E5C44-CA30-B54A-A12E-48030747D145}" type="datetimeFigureOut">
              <a:rPr lang="en-US" smtClean="0"/>
              <a:t>4/23/2024</a:t>
            </a:fld>
            <a:endParaRPr lang="en-US" dirty="0"/>
          </a:p>
        </p:txBody>
      </p:sp>
      <p:sp>
        <p:nvSpPr>
          <p:cNvPr id="8" name="Footer Placeholder 7">
            <a:extLst>
              <a:ext uri="{FF2B5EF4-FFF2-40B4-BE49-F238E27FC236}">
                <a16:creationId xmlns:a16="http://schemas.microsoft.com/office/drawing/2014/main" id="{711D31A3-E427-66C6-AA14-7E2D2B9AECA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6B8169B-52F3-D72E-1E9D-ABC7D2E1986F}"/>
              </a:ext>
            </a:extLst>
          </p:cNvPr>
          <p:cNvSpPr>
            <a:spLocks noGrp="1"/>
          </p:cNvSpPr>
          <p:nvPr>
            <p:ph type="sldNum" sz="quarter" idx="12"/>
          </p:nvPr>
        </p:nvSpPr>
        <p:spPr/>
        <p:txBody>
          <a:bodyPr/>
          <a:lstStyle/>
          <a:p>
            <a:fld id="{AEF4DDAB-7347-F24E-876B-6EDEC3434E85}" type="slidenum">
              <a:rPr lang="en-US" smtClean="0"/>
              <a:t>‹#›</a:t>
            </a:fld>
            <a:endParaRPr lang="en-US" dirty="0"/>
          </a:p>
        </p:txBody>
      </p:sp>
    </p:spTree>
    <p:extLst>
      <p:ext uri="{BB962C8B-B14F-4D97-AF65-F5344CB8AC3E}">
        <p14:creationId xmlns:p14="http://schemas.microsoft.com/office/powerpoint/2010/main" val="384609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989D3-3A6A-548F-BA77-90C7547BCD81}"/>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77C5EB9D-23F2-9DC4-00B6-E1A3A2ABCBB9}"/>
              </a:ext>
            </a:extLst>
          </p:cNvPr>
          <p:cNvSpPr>
            <a:spLocks noGrp="1"/>
          </p:cNvSpPr>
          <p:nvPr>
            <p:ph type="dt" sz="half" idx="10"/>
          </p:nvPr>
        </p:nvSpPr>
        <p:spPr/>
        <p:txBody>
          <a:bodyPr/>
          <a:lstStyle/>
          <a:p>
            <a:fld id="{0B2E5C44-CA30-B54A-A12E-48030747D145}" type="datetimeFigureOut">
              <a:rPr lang="en-US" smtClean="0"/>
              <a:t>4/23/2024</a:t>
            </a:fld>
            <a:endParaRPr lang="en-US" dirty="0"/>
          </a:p>
        </p:txBody>
      </p:sp>
      <p:sp>
        <p:nvSpPr>
          <p:cNvPr id="4" name="Footer Placeholder 3">
            <a:extLst>
              <a:ext uri="{FF2B5EF4-FFF2-40B4-BE49-F238E27FC236}">
                <a16:creationId xmlns:a16="http://schemas.microsoft.com/office/drawing/2014/main" id="{258C2294-52BE-E25E-7DE5-6B6626ACB7A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61F5C78-3F4E-D7AD-C19A-8BD1E22C5F51}"/>
              </a:ext>
            </a:extLst>
          </p:cNvPr>
          <p:cNvSpPr>
            <a:spLocks noGrp="1"/>
          </p:cNvSpPr>
          <p:nvPr>
            <p:ph type="sldNum" sz="quarter" idx="12"/>
          </p:nvPr>
        </p:nvSpPr>
        <p:spPr/>
        <p:txBody>
          <a:bodyPr/>
          <a:lstStyle/>
          <a:p>
            <a:fld id="{AEF4DDAB-7347-F24E-876B-6EDEC3434E85}" type="slidenum">
              <a:rPr lang="en-US" smtClean="0"/>
              <a:t>‹#›</a:t>
            </a:fld>
            <a:endParaRPr lang="en-US" dirty="0"/>
          </a:p>
        </p:txBody>
      </p:sp>
    </p:spTree>
    <p:extLst>
      <p:ext uri="{BB962C8B-B14F-4D97-AF65-F5344CB8AC3E}">
        <p14:creationId xmlns:p14="http://schemas.microsoft.com/office/powerpoint/2010/main" val="4177363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D4A71A-1AA3-B05F-5312-CA8B2C938EC6}"/>
              </a:ext>
            </a:extLst>
          </p:cNvPr>
          <p:cNvSpPr>
            <a:spLocks noGrp="1"/>
          </p:cNvSpPr>
          <p:nvPr>
            <p:ph type="dt" sz="half" idx="10"/>
          </p:nvPr>
        </p:nvSpPr>
        <p:spPr/>
        <p:txBody>
          <a:bodyPr/>
          <a:lstStyle/>
          <a:p>
            <a:fld id="{0B2E5C44-CA30-B54A-A12E-48030747D145}" type="datetimeFigureOut">
              <a:rPr lang="en-US" smtClean="0"/>
              <a:t>4/23/2024</a:t>
            </a:fld>
            <a:endParaRPr lang="en-US" dirty="0"/>
          </a:p>
        </p:txBody>
      </p:sp>
      <p:sp>
        <p:nvSpPr>
          <p:cNvPr id="3" name="Footer Placeholder 2">
            <a:extLst>
              <a:ext uri="{FF2B5EF4-FFF2-40B4-BE49-F238E27FC236}">
                <a16:creationId xmlns:a16="http://schemas.microsoft.com/office/drawing/2014/main" id="{D26176AB-8999-3320-3422-3C476B959C6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945D5FA-252D-A79A-16D0-4C496603093B}"/>
              </a:ext>
            </a:extLst>
          </p:cNvPr>
          <p:cNvSpPr>
            <a:spLocks noGrp="1"/>
          </p:cNvSpPr>
          <p:nvPr>
            <p:ph type="sldNum" sz="quarter" idx="12"/>
          </p:nvPr>
        </p:nvSpPr>
        <p:spPr/>
        <p:txBody>
          <a:bodyPr/>
          <a:lstStyle/>
          <a:p>
            <a:fld id="{AEF4DDAB-7347-F24E-876B-6EDEC3434E85}" type="slidenum">
              <a:rPr lang="en-US" smtClean="0"/>
              <a:t>‹#›</a:t>
            </a:fld>
            <a:endParaRPr lang="en-US" dirty="0"/>
          </a:p>
        </p:txBody>
      </p:sp>
    </p:spTree>
    <p:extLst>
      <p:ext uri="{BB962C8B-B14F-4D97-AF65-F5344CB8AC3E}">
        <p14:creationId xmlns:p14="http://schemas.microsoft.com/office/powerpoint/2010/main" val="1868504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21765-999E-EA5D-E4A1-1885ABD25A3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5A8E3F1-5B2F-303C-32F7-2015188CD7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3EB4B117-DF1F-D897-A914-E6EBB7CD70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C3BDAF0-AE20-97DD-F8FF-B403BDCD4336}"/>
              </a:ext>
            </a:extLst>
          </p:cNvPr>
          <p:cNvSpPr>
            <a:spLocks noGrp="1"/>
          </p:cNvSpPr>
          <p:nvPr>
            <p:ph type="dt" sz="half" idx="10"/>
          </p:nvPr>
        </p:nvSpPr>
        <p:spPr/>
        <p:txBody>
          <a:bodyPr/>
          <a:lstStyle/>
          <a:p>
            <a:fld id="{0B2E5C44-CA30-B54A-A12E-48030747D145}" type="datetimeFigureOut">
              <a:rPr lang="en-US" smtClean="0"/>
              <a:t>4/23/2024</a:t>
            </a:fld>
            <a:endParaRPr lang="en-US" dirty="0"/>
          </a:p>
        </p:txBody>
      </p:sp>
      <p:sp>
        <p:nvSpPr>
          <p:cNvPr id="6" name="Footer Placeholder 5">
            <a:extLst>
              <a:ext uri="{FF2B5EF4-FFF2-40B4-BE49-F238E27FC236}">
                <a16:creationId xmlns:a16="http://schemas.microsoft.com/office/drawing/2014/main" id="{38F32510-288F-F19D-752A-5B64766F04E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7C53E40-F9BC-9E17-2612-A06CB2506D5D}"/>
              </a:ext>
            </a:extLst>
          </p:cNvPr>
          <p:cNvSpPr>
            <a:spLocks noGrp="1"/>
          </p:cNvSpPr>
          <p:nvPr>
            <p:ph type="sldNum" sz="quarter" idx="12"/>
          </p:nvPr>
        </p:nvSpPr>
        <p:spPr/>
        <p:txBody>
          <a:bodyPr/>
          <a:lstStyle/>
          <a:p>
            <a:fld id="{AEF4DDAB-7347-F24E-876B-6EDEC3434E85}" type="slidenum">
              <a:rPr lang="en-US" smtClean="0"/>
              <a:t>‹#›</a:t>
            </a:fld>
            <a:endParaRPr lang="en-US" dirty="0"/>
          </a:p>
        </p:txBody>
      </p:sp>
    </p:spTree>
    <p:extLst>
      <p:ext uri="{BB962C8B-B14F-4D97-AF65-F5344CB8AC3E}">
        <p14:creationId xmlns:p14="http://schemas.microsoft.com/office/powerpoint/2010/main" val="4201769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E5812-AA05-3439-8FD5-921D6317E2C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0220BE7-83CD-831D-62A7-209D6BD2B8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20C99FB-F80A-F934-7052-FD71E78EB5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11D586B-4ABB-3ED8-4638-F7839AA9EE23}"/>
              </a:ext>
            </a:extLst>
          </p:cNvPr>
          <p:cNvSpPr>
            <a:spLocks noGrp="1"/>
          </p:cNvSpPr>
          <p:nvPr>
            <p:ph type="dt" sz="half" idx="10"/>
          </p:nvPr>
        </p:nvSpPr>
        <p:spPr/>
        <p:txBody>
          <a:bodyPr/>
          <a:lstStyle/>
          <a:p>
            <a:fld id="{0B2E5C44-CA30-B54A-A12E-48030747D145}" type="datetimeFigureOut">
              <a:rPr lang="en-US" smtClean="0"/>
              <a:t>4/23/2024</a:t>
            </a:fld>
            <a:endParaRPr lang="en-US" dirty="0"/>
          </a:p>
        </p:txBody>
      </p:sp>
      <p:sp>
        <p:nvSpPr>
          <p:cNvPr id="6" name="Footer Placeholder 5">
            <a:extLst>
              <a:ext uri="{FF2B5EF4-FFF2-40B4-BE49-F238E27FC236}">
                <a16:creationId xmlns:a16="http://schemas.microsoft.com/office/drawing/2014/main" id="{D680F198-3C19-6E0B-8A50-5FF3CDFA35E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B1EE129-0120-8608-723E-AA73859BD5AE}"/>
              </a:ext>
            </a:extLst>
          </p:cNvPr>
          <p:cNvSpPr>
            <a:spLocks noGrp="1"/>
          </p:cNvSpPr>
          <p:nvPr>
            <p:ph type="sldNum" sz="quarter" idx="12"/>
          </p:nvPr>
        </p:nvSpPr>
        <p:spPr/>
        <p:txBody>
          <a:bodyPr/>
          <a:lstStyle/>
          <a:p>
            <a:fld id="{AEF4DDAB-7347-F24E-876B-6EDEC3434E85}" type="slidenum">
              <a:rPr lang="en-US" smtClean="0"/>
              <a:t>‹#›</a:t>
            </a:fld>
            <a:endParaRPr lang="en-US" dirty="0"/>
          </a:p>
        </p:txBody>
      </p:sp>
    </p:spTree>
    <p:extLst>
      <p:ext uri="{BB962C8B-B14F-4D97-AF65-F5344CB8AC3E}">
        <p14:creationId xmlns:p14="http://schemas.microsoft.com/office/powerpoint/2010/main" val="3084025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1F20C2-8174-C21A-2A9A-E9F592C38A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4EFE655-0F75-E72E-ADEE-FAB818CAE1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08A8C26-FE0E-6778-AA47-5EE6B4D76F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B2E5C44-CA30-B54A-A12E-48030747D145}" type="datetimeFigureOut">
              <a:rPr lang="en-US" smtClean="0"/>
              <a:t>4/23/2024</a:t>
            </a:fld>
            <a:endParaRPr lang="en-US" dirty="0"/>
          </a:p>
        </p:txBody>
      </p:sp>
      <p:sp>
        <p:nvSpPr>
          <p:cNvPr id="5" name="Footer Placeholder 4">
            <a:extLst>
              <a:ext uri="{FF2B5EF4-FFF2-40B4-BE49-F238E27FC236}">
                <a16:creationId xmlns:a16="http://schemas.microsoft.com/office/drawing/2014/main" id="{F1336B9C-1C02-554E-9B4A-48E1304D69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0437EC62-1C33-C003-3B4E-B8DFEE28DF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EF4DDAB-7347-F24E-876B-6EDEC3434E85}" type="slidenum">
              <a:rPr lang="en-US" smtClean="0"/>
              <a:t>‹#›</a:t>
            </a:fld>
            <a:endParaRPr lang="en-US" dirty="0"/>
          </a:p>
        </p:txBody>
      </p:sp>
    </p:spTree>
    <p:extLst>
      <p:ext uri="{BB962C8B-B14F-4D97-AF65-F5344CB8AC3E}">
        <p14:creationId xmlns:p14="http://schemas.microsoft.com/office/powerpoint/2010/main" val="27312096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368C616E-22F8-A680-DADD-4AB3DBAA1AE7}"/>
              </a:ext>
            </a:extLst>
          </p:cNvPr>
          <p:cNvSpPr txBox="1"/>
          <p:nvPr/>
        </p:nvSpPr>
        <p:spPr>
          <a:xfrm>
            <a:off x="890338" y="640080"/>
            <a:ext cx="3734014" cy="356616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b="1" dirty="0">
                <a:latin typeface="+mj-lt"/>
                <a:ea typeface="+mj-ea"/>
                <a:cs typeface="+mj-cs"/>
              </a:rPr>
              <a:t>THE TOWER OF BABEL</a:t>
            </a:r>
          </a:p>
        </p:txBody>
      </p:sp>
      <p:sp>
        <p:nvSpPr>
          <p:cNvPr id="18"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person standing in a desert&#10;&#10;Description automatically generated">
            <a:extLst>
              <a:ext uri="{FF2B5EF4-FFF2-40B4-BE49-F238E27FC236}">
                <a16:creationId xmlns:a16="http://schemas.microsoft.com/office/drawing/2014/main" id="{B5F3573A-F54B-7D5E-064C-5073900D9944}"/>
              </a:ext>
            </a:extLst>
          </p:cNvPr>
          <p:cNvPicPr>
            <a:picLocks noChangeAspect="1"/>
          </p:cNvPicPr>
          <p:nvPr/>
        </p:nvPicPr>
        <p:blipFill rotWithShape="1">
          <a:blip r:embed="rId3"/>
          <a:srcRect l="12045" r="18747"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7" name="TextBox 6">
            <a:extLst>
              <a:ext uri="{FF2B5EF4-FFF2-40B4-BE49-F238E27FC236}">
                <a16:creationId xmlns:a16="http://schemas.microsoft.com/office/drawing/2014/main" id="{291175E1-8C0F-27D1-63A9-0FD6EF4AC51C}"/>
              </a:ext>
            </a:extLst>
          </p:cNvPr>
          <p:cNvSpPr txBox="1"/>
          <p:nvPr/>
        </p:nvSpPr>
        <p:spPr>
          <a:xfrm>
            <a:off x="890338" y="4630582"/>
            <a:ext cx="3364933" cy="646331"/>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Genesis 11:1-9</a:t>
            </a:r>
          </a:p>
        </p:txBody>
      </p:sp>
      <p:sp>
        <p:nvSpPr>
          <p:cNvPr id="3" name="TextBox 2">
            <a:extLst>
              <a:ext uri="{FF2B5EF4-FFF2-40B4-BE49-F238E27FC236}">
                <a16:creationId xmlns:a16="http://schemas.microsoft.com/office/drawing/2014/main" id="{D480DD21-3BAB-96D5-37FB-6431674895B4}"/>
              </a:ext>
            </a:extLst>
          </p:cNvPr>
          <p:cNvSpPr txBox="1"/>
          <p:nvPr/>
        </p:nvSpPr>
        <p:spPr>
          <a:xfrm>
            <a:off x="6094476" y="640080"/>
            <a:ext cx="5686552" cy="4401205"/>
          </a:xfrm>
          <a:prstGeom prst="rect">
            <a:avLst/>
          </a:prstGeom>
          <a:noFill/>
        </p:spPr>
        <p:txBody>
          <a:bodyPr wrap="square">
            <a:spAutoFit/>
          </a:bodyPr>
          <a:lstStyle/>
          <a:p>
            <a:pPr algn="ctr"/>
            <a:r>
              <a:rPr lang="en-AU" sz="4000" b="1" i="0" u="none" strike="noStrike" dirty="0">
                <a:solidFill>
                  <a:schemeClr val="bg1"/>
                </a:solidFill>
                <a:effectLst/>
                <a:latin typeface="Calibri" panose="020F0502020204030204" pitchFamily="34" charset="0"/>
                <a:cs typeface="Calibri" panose="020F0502020204030204" pitchFamily="34" charset="0"/>
              </a:rPr>
              <a:t>"I have found within myself all I need and all I ever shall need. I am a man of great faith, but my faith is in George Gordon Liddy. I have never failed me." </a:t>
            </a:r>
          </a:p>
        </p:txBody>
      </p:sp>
    </p:spTree>
    <p:extLst>
      <p:ext uri="{BB962C8B-B14F-4D97-AF65-F5344CB8AC3E}">
        <p14:creationId xmlns:p14="http://schemas.microsoft.com/office/powerpoint/2010/main" val="2527002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D44346-E220-F8E4-1042-F2BE7072F810}"/>
              </a:ext>
            </a:extLst>
          </p:cNvPr>
          <p:cNvSpPr txBox="1"/>
          <p:nvPr/>
        </p:nvSpPr>
        <p:spPr>
          <a:xfrm>
            <a:off x="4978400" y="421269"/>
            <a:ext cx="6993466" cy="5632311"/>
          </a:xfrm>
          <a:prstGeom prst="rect">
            <a:avLst/>
          </a:prstGeom>
          <a:noFill/>
        </p:spPr>
        <p:txBody>
          <a:bodyPr wrap="square">
            <a:spAutoFit/>
          </a:bodyPr>
          <a:lstStyle/>
          <a:p>
            <a:pPr algn="ctr"/>
            <a:r>
              <a:rPr lang="en-AU" sz="3600" b="1" i="0" u="none" strike="noStrike" dirty="0">
                <a:solidFill>
                  <a:srgbClr val="2B353B"/>
                </a:solidFill>
                <a:effectLst/>
                <a:latin typeface="Calibri" panose="020F0502020204030204" pitchFamily="34" charset="0"/>
                <a:cs typeface="Calibri" panose="020F0502020204030204" pitchFamily="34" charset="0"/>
              </a:rPr>
              <a:t>“There was a day when I died, </a:t>
            </a:r>
            <a:r>
              <a:rPr lang="en-AU" sz="3600" b="1" i="1" u="none" strike="noStrike" dirty="0">
                <a:solidFill>
                  <a:srgbClr val="2B353B"/>
                </a:solidFill>
                <a:effectLst/>
                <a:latin typeface="Calibri" panose="020F0502020204030204" pitchFamily="34" charset="0"/>
                <a:cs typeface="Calibri" panose="020F0502020204030204" pitchFamily="34" charset="0"/>
              </a:rPr>
              <a:t>utterly died</a:t>
            </a:r>
            <a:r>
              <a:rPr lang="en-AU" sz="3600" b="1" i="0" u="none" strike="noStrike" dirty="0">
                <a:solidFill>
                  <a:srgbClr val="2B353B"/>
                </a:solidFill>
                <a:effectLst/>
                <a:latin typeface="Calibri" panose="020F0502020204030204" pitchFamily="34" charset="0"/>
                <a:cs typeface="Calibri" panose="020F0502020204030204" pitchFamily="34" charset="0"/>
              </a:rPr>
              <a:t>; died to George Mueller, his opinions, preferences, tastes, and will; died to the world, its approval or censure; died to the approval or blame even of my brethren and friends; and since then I have studied to show myself approved only to God.”</a:t>
            </a:r>
            <a:br>
              <a:rPr lang="en-AU" sz="3600" b="1" i="0" u="none" strike="noStrike" dirty="0">
                <a:solidFill>
                  <a:srgbClr val="2B353B"/>
                </a:solidFill>
                <a:effectLst/>
                <a:latin typeface="Calibri" panose="020F0502020204030204" pitchFamily="34" charset="0"/>
                <a:cs typeface="Calibri" panose="020F0502020204030204" pitchFamily="34" charset="0"/>
              </a:rPr>
            </a:br>
            <a:r>
              <a:rPr lang="en-AU" sz="3600" b="1" i="0" u="none" strike="noStrike" dirty="0">
                <a:solidFill>
                  <a:srgbClr val="2B353B"/>
                </a:solidFill>
                <a:effectLst/>
                <a:latin typeface="Calibri" panose="020F0502020204030204" pitchFamily="34" charset="0"/>
                <a:cs typeface="Calibri" panose="020F0502020204030204" pitchFamily="34" charset="0"/>
              </a:rPr>
              <a:t>George Mueller</a:t>
            </a:r>
            <a:endParaRPr lang="en-US" sz="3600" b="1" dirty="0">
              <a:latin typeface="Calibri" panose="020F0502020204030204" pitchFamily="34" charset="0"/>
              <a:cs typeface="Calibri" panose="020F0502020204030204" pitchFamily="34" charset="0"/>
            </a:endParaRPr>
          </a:p>
        </p:txBody>
      </p:sp>
      <p:pic>
        <p:nvPicPr>
          <p:cNvPr id="1028" name="Picture 4" descr="The Inspiring Life of George Müller - Guideposts">
            <a:extLst>
              <a:ext uri="{FF2B5EF4-FFF2-40B4-BE49-F238E27FC236}">
                <a16:creationId xmlns:a16="http://schemas.microsoft.com/office/drawing/2014/main" id="{0B997B85-C38E-6870-4BE0-EF5C0EEDFC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1186"/>
          <a:stretch/>
        </p:blipFill>
        <p:spPr bwMode="auto">
          <a:xfrm>
            <a:off x="0" y="0"/>
            <a:ext cx="475826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7397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lanet in space with a red light&#10;&#10;Description automatically generated">
            <a:extLst>
              <a:ext uri="{FF2B5EF4-FFF2-40B4-BE49-F238E27FC236}">
                <a16:creationId xmlns:a16="http://schemas.microsoft.com/office/drawing/2014/main" id="{83725130-3223-2A75-C39A-5097B0E05033}"/>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86F09860-4191-E5C6-6E21-42C00C75E036}"/>
              </a:ext>
            </a:extLst>
          </p:cNvPr>
          <p:cNvSpPr txBox="1"/>
          <p:nvPr/>
        </p:nvSpPr>
        <p:spPr>
          <a:xfrm>
            <a:off x="160638" y="531526"/>
            <a:ext cx="11825416" cy="707886"/>
          </a:xfrm>
          <a:prstGeom prst="rect">
            <a:avLst/>
          </a:prstGeom>
          <a:noFill/>
        </p:spPr>
        <p:txBody>
          <a:bodyPr wrap="square" rtlCol="0">
            <a:spAutoFit/>
          </a:bodyPr>
          <a:lstStyle/>
          <a:p>
            <a:pPr algn="ctr"/>
            <a:r>
              <a:rPr lang="en-US" sz="4000" b="1" dirty="0">
                <a:solidFill>
                  <a:schemeClr val="bg1"/>
                </a:solidFill>
                <a:latin typeface="Calibri" panose="020F0502020204030204" pitchFamily="34" charset="0"/>
                <a:cs typeface="Calibri" panose="020F0502020204030204" pitchFamily="34" charset="0"/>
              </a:rPr>
              <a:t>MANKIND DISOBEYS</a:t>
            </a:r>
          </a:p>
        </p:txBody>
      </p:sp>
      <p:sp>
        <p:nvSpPr>
          <p:cNvPr id="3" name="TextBox 2">
            <a:extLst>
              <a:ext uri="{FF2B5EF4-FFF2-40B4-BE49-F238E27FC236}">
                <a16:creationId xmlns:a16="http://schemas.microsoft.com/office/drawing/2014/main" id="{5AC5399F-34D6-8ACD-4D69-BE3BC8C520DA}"/>
              </a:ext>
            </a:extLst>
          </p:cNvPr>
          <p:cNvSpPr txBox="1"/>
          <p:nvPr/>
        </p:nvSpPr>
        <p:spPr>
          <a:xfrm>
            <a:off x="183292" y="1482300"/>
            <a:ext cx="11825416" cy="646331"/>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“Now the whole earth…” (Gen 11:1a)</a:t>
            </a:r>
          </a:p>
        </p:txBody>
      </p:sp>
      <p:sp>
        <p:nvSpPr>
          <p:cNvPr id="4" name="TextBox 3">
            <a:extLst>
              <a:ext uri="{FF2B5EF4-FFF2-40B4-BE49-F238E27FC236}">
                <a16:creationId xmlns:a16="http://schemas.microsoft.com/office/drawing/2014/main" id="{4A87F6E6-C361-BA83-ABB4-DC7C0066B351}"/>
              </a:ext>
            </a:extLst>
          </p:cNvPr>
          <p:cNvSpPr txBox="1"/>
          <p:nvPr/>
        </p:nvSpPr>
        <p:spPr>
          <a:xfrm>
            <a:off x="160638" y="2828835"/>
            <a:ext cx="8911925" cy="1200329"/>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“Had one language and the same words” (Gen 11:1b)</a:t>
            </a:r>
          </a:p>
        </p:txBody>
      </p:sp>
      <p:sp>
        <p:nvSpPr>
          <p:cNvPr id="5" name="TextBox 4">
            <a:extLst>
              <a:ext uri="{FF2B5EF4-FFF2-40B4-BE49-F238E27FC236}">
                <a16:creationId xmlns:a16="http://schemas.microsoft.com/office/drawing/2014/main" id="{55FDF89D-D491-BB46-7AA9-F19F6119C5F3}"/>
              </a:ext>
            </a:extLst>
          </p:cNvPr>
          <p:cNvSpPr txBox="1"/>
          <p:nvPr/>
        </p:nvSpPr>
        <p:spPr>
          <a:xfrm>
            <a:off x="183292" y="4729368"/>
            <a:ext cx="7589108" cy="1754326"/>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“And as people migrated from the east, they found a plain in the land of Shinar” (Gen 11:2)</a:t>
            </a:r>
          </a:p>
        </p:txBody>
      </p:sp>
    </p:spTree>
    <p:extLst>
      <p:ext uri="{BB962C8B-B14F-4D97-AF65-F5344CB8AC3E}">
        <p14:creationId xmlns:p14="http://schemas.microsoft.com/office/powerpoint/2010/main" val="603052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nake with red eyes&#10;&#10;Description automatically generated">
            <a:extLst>
              <a:ext uri="{FF2B5EF4-FFF2-40B4-BE49-F238E27FC236}">
                <a16:creationId xmlns:a16="http://schemas.microsoft.com/office/drawing/2014/main" id="{4B89DACA-AA00-F75C-A58B-3ADB5BD61E2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5CB9DD3D-3F96-8AE9-C08A-6CDB143DD6CA}"/>
              </a:ext>
            </a:extLst>
          </p:cNvPr>
          <p:cNvSpPr txBox="1"/>
          <p:nvPr/>
        </p:nvSpPr>
        <p:spPr>
          <a:xfrm>
            <a:off x="183292" y="581110"/>
            <a:ext cx="11825416"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“…and SETTLED there” (Gen 11:2)</a:t>
            </a:r>
          </a:p>
        </p:txBody>
      </p:sp>
      <p:sp>
        <p:nvSpPr>
          <p:cNvPr id="3" name="TextBox 2">
            <a:extLst>
              <a:ext uri="{FF2B5EF4-FFF2-40B4-BE49-F238E27FC236}">
                <a16:creationId xmlns:a16="http://schemas.microsoft.com/office/drawing/2014/main" id="{50B6FDE8-4981-D9C7-9ECC-F7CE74A2B831}"/>
              </a:ext>
            </a:extLst>
          </p:cNvPr>
          <p:cNvSpPr txBox="1"/>
          <p:nvPr/>
        </p:nvSpPr>
        <p:spPr>
          <a:xfrm>
            <a:off x="183292" y="2222390"/>
            <a:ext cx="11565925" cy="1200329"/>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“Be fruitful and multiply and fill the earth and subdue it, and have dominion over…” (Gen 1:28)</a:t>
            </a:r>
          </a:p>
        </p:txBody>
      </p:sp>
      <p:sp>
        <p:nvSpPr>
          <p:cNvPr id="4" name="TextBox 3">
            <a:extLst>
              <a:ext uri="{FF2B5EF4-FFF2-40B4-BE49-F238E27FC236}">
                <a16:creationId xmlns:a16="http://schemas.microsoft.com/office/drawing/2014/main" id="{E3B533CD-9901-2DE0-3913-C8BE67149882}"/>
              </a:ext>
            </a:extLst>
          </p:cNvPr>
          <p:cNvSpPr txBox="1"/>
          <p:nvPr/>
        </p:nvSpPr>
        <p:spPr>
          <a:xfrm>
            <a:off x="183292" y="4417668"/>
            <a:ext cx="11825416" cy="1200329"/>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The tower-builders’ great sin was in their disobedience to God’s mandate to fill the earth </a:t>
            </a:r>
          </a:p>
        </p:txBody>
      </p:sp>
    </p:spTree>
    <p:extLst>
      <p:ext uri="{BB962C8B-B14F-4D97-AF65-F5344CB8AC3E}">
        <p14:creationId xmlns:p14="http://schemas.microsoft.com/office/powerpoint/2010/main" val="2977916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tanding in front of a fire&#10;&#10;Description automatically generated">
            <a:extLst>
              <a:ext uri="{FF2B5EF4-FFF2-40B4-BE49-F238E27FC236}">
                <a16:creationId xmlns:a16="http://schemas.microsoft.com/office/drawing/2014/main" id="{331934E0-50DB-812B-3CD3-4D514D3D8CBD}"/>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7846"/>
          <a:stretch/>
        </p:blipFill>
        <p:spPr>
          <a:xfrm>
            <a:off x="0" y="1"/>
            <a:ext cx="12192001" cy="6858000"/>
          </a:xfrm>
          <a:prstGeom prst="rect">
            <a:avLst/>
          </a:prstGeom>
        </p:spPr>
      </p:pic>
      <p:sp>
        <p:nvSpPr>
          <p:cNvPr id="2" name="TextBox 1">
            <a:extLst>
              <a:ext uri="{FF2B5EF4-FFF2-40B4-BE49-F238E27FC236}">
                <a16:creationId xmlns:a16="http://schemas.microsoft.com/office/drawing/2014/main" id="{D9D9880A-0D13-A8D6-D3AA-EA2344ACC1AC}"/>
              </a:ext>
            </a:extLst>
          </p:cNvPr>
          <p:cNvSpPr txBox="1"/>
          <p:nvPr/>
        </p:nvSpPr>
        <p:spPr>
          <a:xfrm>
            <a:off x="160638" y="432486"/>
            <a:ext cx="11825416" cy="707886"/>
          </a:xfrm>
          <a:prstGeom prst="rect">
            <a:avLst/>
          </a:prstGeom>
          <a:noFill/>
        </p:spPr>
        <p:txBody>
          <a:bodyPr wrap="square" rtlCol="0">
            <a:spAutoFit/>
          </a:bodyPr>
          <a:lstStyle/>
          <a:p>
            <a:pPr algn="ctr"/>
            <a:r>
              <a:rPr lang="en-US" sz="4000" b="1" dirty="0">
                <a:solidFill>
                  <a:schemeClr val="bg1"/>
                </a:solidFill>
                <a:latin typeface="Calibri" panose="020F0502020204030204" pitchFamily="34" charset="0"/>
                <a:cs typeface="Calibri" panose="020F0502020204030204" pitchFamily="34" charset="0"/>
              </a:rPr>
              <a:t>MANKIND’S GREATEST FEAR</a:t>
            </a:r>
          </a:p>
        </p:txBody>
      </p:sp>
      <p:sp>
        <p:nvSpPr>
          <p:cNvPr id="3" name="TextBox 2">
            <a:extLst>
              <a:ext uri="{FF2B5EF4-FFF2-40B4-BE49-F238E27FC236}">
                <a16:creationId xmlns:a16="http://schemas.microsoft.com/office/drawing/2014/main" id="{5BFE70FD-726F-B14C-88DE-2AC32950105A}"/>
              </a:ext>
            </a:extLst>
          </p:cNvPr>
          <p:cNvSpPr txBox="1"/>
          <p:nvPr/>
        </p:nvSpPr>
        <p:spPr>
          <a:xfrm>
            <a:off x="160638" y="1285103"/>
            <a:ext cx="11825416" cy="1200329"/>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“And they said to one another, “Come, let us make bricks, and burn them thoroughly” (Gen 11:3a)</a:t>
            </a:r>
          </a:p>
        </p:txBody>
      </p:sp>
      <p:sp>
        <p:nvSpPr>
          <p:cNvPr id="4" name="TextBox 3">
            <a:extLst>
              <a:ext uri="{FF2B5EF4-FFF2-40B4-BE49-F238E27FC236}">
                <a16:creationId xmlns:a16="http://schemas.microsoft.com/office/drawing/2014/main" id="{67CAF7EC-547F-9698-C8BF-2A0B3F4DF18E}"/>
              </a:ext>
            </a:extLst>
          </p:cNvPr>
          <p:cNvSpPr txBox="1"/>
          <p:nvPr/>
        </p:nvSpPr>
        <p:spPr>
          <a:xfrm>
            <a:off x="160638" y="2828835"/>
            <a:ext cx="11825416" cy="1200329"/>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“Then they said, “Come, let us build ourselves a city and a tower with its top in the heavens” (Gen 11:4a)</a:t>
            </a:r>
          </a:p>
        </p:txBody>
      </p:sp>
      <p:sp>
        <p:nvSpPr>
          <p:cNvPr id="5" name="TextBox 4">
            <a:extLst>
              <a:ext uri="{FF2B5EF4-FFF2-40B4-BE49-F238E27FC236}">
                <a16:creationId xmlns:a16="http://schemas.microsoft.com/office/drawing/2014/main" id="{CF684A59-1E8E-2B2D-969E-A8440EC78468}"/>
              </a:ext>
            </a:extLst>
          </p:cNvPr>
          <p:cNvSpPr txBox="1"/>
          <p:nvPr/>
        </p:nvSpPr>
        <p:spPr>
          <a:xfrm>
            <a:off x="160638" y="4372568"/>
            <a:ext cx="11825416" cy="646331"/>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“and let us make a name for ourselves” (Gen 11:4b)</a:t>
            </a:r>
          </a:p>
        </p:txBody>
      </p:sp>
    </p:spTree>
    <p:extLst>
      <p:ext uri="{BB962C8B-B14F-4D97-AF65-F5344CB8AC3E}">
        <p14:creationId xmlns:p14="http://schemas.microsoft.com/office/powerpoint/2010/main" val="2087939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itting on a bench&#10;&#10;Description automatically generated">
            <a:extLst>
              <a:ext uri="{FF2B5EF4-FFF2-40B4-BE49-F238E27FC236}">
                <a16:creationId xmlns:a16="http://schemas.microsoft.com/office/drawing/2014/main" id="{602DE04F-9592-928E-373E-68E174C5F5E0}"/>
              </a:ext>
            </a:extLst>
          </p:cNvPr>
          <p:cNvPicPr>
            <a:picLocks noChangeAspect="1"/>
          </p:cNvPicPr>
          <p:nvPr/>
        </p:nvPicPr>
        <p:blipFill rotWithShape="1">
          <a:blip r:embed="rId3"/>
          <a:srcRect b="12450"/>
          <a:stretch/>
        </p:blipFill>
        <p:spPr>
          <a:xfrm flipH="1">
            <a:off x="-2" y="1"/>
            <a:ext cx="12192001" cy="6858000"/>
          </a:xfrm>
          <a:prstGeom prst="rect">
            <a:avLst/>
          </a:prstGeom>
        </p:spPr>
      </p:pic>
      <p:sp>
        <p:nvSpPr>
          <p:cNvPr id="2" name="TextBox 1">
            <a:extLst>
              <a:ext uri="{FF2B5EF4-FFF2-40B4-BE49-F238E27FC236}">
                <a16:creationId xmlns:a16="http://schemas.microsoft.com/office/drawing/2014/main" id="{EAD62D1D-525F-096E-1D3E-F131FB4CF826}"/>
              </a:ext>
            </a:extLst>
          </p:cNvPr>
          <p:cNvSpPr txBox="1"/>
          <p:nvPr/>
        </p:nvSpPr>
        <p:spPr>
          <a:xfrm>
            <a:off x="183292" y="419267"/>
            <a:ext cx="11825416" cy="1200329"/>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“lest we be dispersed over the face of the whole earth” (Gen 11:4c)</a:t>
            </a:r>
          </a:p>
        </p:txBody>
      </p:sp>
      <p:sp>
        <p:nvSpPr>
          <p:cNvPr id="3" name="TextBox 2">
            <a:extLst>
              <a:ext uri="{FF2B5EF4-FFF2-40B4-BE49-F238E27FC236}">
                <a16:creationId xmlns:a16="http://schemas.microsoft.com/office/drawing/2014/main" id="{B7C708D7-63DE-BB08-EF84-2E8CA913629D}"/>
              </a:ext>
            </a:extLst>
          </p:cNvPr>
          <p:cNvSpPr txBox="1"/>
          <p:nvPr/>
        </p:nvSpPr>
        <p:spPr>
          <a:xfrm>
            <a:off x="284205" y="2150076"/>
            <a:ext cx="11578281" cy="1754326"/>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The tower builders craved security (building a city), significance (make a name and fear of dispersion), and eternity (build to the heavens)</a:t>
            </a:r>
          </a:p>
        </p:txBody>
      </p:sp>
      <p:sp>
        <p:nvSpPr>
          <p:cNvPr id="4" name="TextBox 3">
            <a:extLst>
              <a:ext uri="{FF2B5EF4-FFF2-40B4-BE49-F238E27FC236}">
                <a16:creationId xmlns:a16="http://schemas.microsoft.com/office/drawing/2014/main" id="{CACE527E-6308-18CB-977A-57D626EF4283}"/>
              </a:ext>
            </a:extLst>
          </p:cNvPr>
          <p:cNvSpPr txBox="1"/>
          <p:nvPr/>
        </p:nvSpPr>
        <p:spPr>
          <a:xfrm>
            <a:off x="183292" y="4434882"/>
            <a:ext cx="11724503" cy="1754326"/>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The world today goes searching far and wide for this, but like the tower-builders, they will not look to Jesus Christ, the only source of these blessings</a:t>
            </a:r>
          </a:p>
        </p:txBody>
      </p:sp>
    </p:spTree>
    <p:extLst>
      <p:ext uri="{BB962C8B-B14F-4D97-AF65-F5344CB8AC3E}">
        <p14:creationId xmlns:p14="http://schemas.microsoft.com/office/powerpoint/2010/main" val="179677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hand holding a small planet&#10;&#10;Description automatically generated">
            <a:extLst>
              <a:ext uri="{FF2B5EF4-FFF2-40B4-BE49-F238E27FC236}">
                <a16:creationId xmlns:a16="http://schemas.microsoft.com/office/drawing/2014/main" id="{C3CBBAE8-A8F4-1DE5-B0FF-F8FF528E0D8D}"/>
              </a:ext>
            </a:extLst>
          </p:cNvPr>
          <p:cNvPicPr>
            <a:picLocks noChangeAspect="1"/>
          </p:cNvPicPr>
          <p:nvPr/>
        </p:nvPicPr>
        <p:blipFill>
          <a:blip r:embed="rId3"/>
          <a:stretch>
            <a:fillRect/>
          </a:stretch>
        </p:blipFill>
        <p:spPr>
          <a:xfrm>
            <a:off x="0" y="-1"/>
            <a:ext cx="12192000" cy="6857039"/>
          </a:xfrm>
          <a:prstGeom prst="rect">
            <a:avLst/>
          </a:prstGeom>
        </p:spPr>
      </p:pic>
      <p:sp>
        <p:nvSpPr>
          <p:cNvPr id="2" name="TextBox 1">
            <a:extLst>
              <a:ext uri="{FF2B5EF4-FFF2-40B4-BE49-F238E27FC236}">
                <a16:creationId xmlns:a16="http://schemas.microsoft.com/office/drawing/2014/main" id="{2F636B27-03C1-54DE-735A-4F21EB02F0CE}"/>
              </a:ext>
            </a:extLst>
          </p:cNvPr>
          <p:cNvSpPr txBox="1"/>
          <p:nvPr/>
        </p:nvSpPr>
        <p:spPr>
          <a:xfrm>
            <a:off x="142103" y="345989"/>
            <a:ext cx="11825416" cy="707886"/>
          </a:xfrm>
          <a:prstGeom prst="rect">
            <a:avLst/>
          </a:prstGeom>
          <a:noFill/>
        </p:spPr>
        <p:txBody>
          <a:bodyPr wrap="square" rtlCol="0">
            <a:spAutoFit/>
          </a:bodyPr>
          <a:lstStyle/>
          <a:p>
            <a:pPr algn="ctr"/>
            <a:r>
              <a:rPr lang="en-US" sz="4000" b="1" dirty="0">
                <a:solidFill>
                  <a:schemeClr val="bg1"/>
                </a:solidFill>
                <a:latin typeface="Calibri" panose="020F0502020204030204" pitchFamily="34" charset="0"/>
                <a:cs typeface="Calibri" panose="020F0502020204030204" pitchFamily="34" charset="0"/>
              </a:rPr>
              <a:t>GOD INSPECTS</a:t>
            </a:r>
          </a:p>
        </p:txBody>
      </p:sp>
      <p:sp>
        <p:nvSpPr>
          <p:cNvPr id="3" name="TextBox 2">
            <a:extLst>
              <a:ext uri="{FF2B5EF4-FFF2-40B4-BE49-F238E27FC236}">
                <a16:creationId xmlns:a16="http://schemas.microsoft.com/office/drawing/2014/main" id="{7AA0EF6F-C7EE-5C3D-DC26-6B3AFFC23186}"/>
              </a:ext>
            </a:extLst>
          </p:cNvPr>
          <p:cNvSpPr txBox="1"/>
          <p:nvPr/>
        </p:nvSpPr>
        <p:spPr>
          <a:xfrm>
            <a:off x="259492" y="1161535"/>
            <a:ext cx="11590638" cy="1200329"/>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“And the Lord came down to see the city and the tower, which the children of man had built” (Gen 11:5)</a:t>
            </a:r>
          </a:p>
        </p:txBody>
      </p:sp>
      <p:sp>
        <p:nvSpPr>
          <p:cNvPr id="4" name="TextBox 3">
            <a:extLst>
              <a:ext uri="{FF2B5EF4-FFF2-40B4-BE49-F238E27FC236}">
                <a16:creationId xmlns:a16="http://schemas.microsoft.com/office/drawing/2014/main" id="{3C8D94D5-39EF-0759-5F87-416D6D23FB29}"/>
              </a:ext>
            </a:extLst>
          </p:cNvPr>
          <p:cNvSpPr txBox="1"/>
          <p:nvPr/>
        </p:nvSpPr>
        <p:spPr>
          <a:xfrm>
            <a:off x="259492" y="2827973"/>
            <a:ext cx="11590638" cy="1200329"/>
          </a:xfrm>
          <a:prstGeom prst="rect">
            <a:avLst/>
          </a:prstGeom>
          <a:solidFill>
            <a:srgbClr val="000000">
              <a:alpha val="50196"/>
            </a:srgbClr>
          </a:solid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“And the Lord said, “Behold, they are one people, and they have all one language” (Gen 11:6a)</a:t>
            </a:r>
          </a:p>
        </p:txBody>
      </p:sp>
      <p:sp>
        <p:nvSpPr>
          <p:cNvPr id="5" name="TextBox 4">
            <a:extLst>
              <a:ext uri="{FF2B5EF4-FFF2-40B4-BE49-F238E27FC236}">
                <a16:creationId xmlns:a16="http://schemas.microsoft.com/office/drawing/2014/main" id="{2CE01F5D-E98D-9491-D810-972C10E41C03}"/>
              </a:ext>
            </a:extLst>
          </p:cNvPr>
          <p:cNvSpPr txBox="1"/>
          <p:nvPr/>
        </p:nvSpPr>
        <p:spPr>
          <a:xfrm>
            <a:off x="259492" y="4496135"/>
            <a:ext cx="11590638" cy="1754326"/>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“This is only the beginning of what they will do. And nothing that they propose to do will now be impossible for them” (Gen 11:6b)</a:t>
            </a:r>
          </a:p>
        </p:txBody>
      </p:sp>
    </p:spTree>
    <p:extLst>
      <p:ext uri="{BB962C8B-B14F-4D97-AF65-F5344CB8AC3E}">
        <p14:creationId xmlns:p14="http://schemas.microsoft.com/office/powerpoint/2010/main" val="231503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ightning lighting in the sky&#10;&#10;Description automatically generated">
            <a:extLst>
              <a:ext uri="{FF2B5EF4-FFF2-40B4-BE49-F238E27FC236}">
                <a16:creationId xmlns:a16="http://schemas.microsoft.com/office/drawing/2014/main" id="{F2DED352-4A7F-68F9-FFE2-1B761B10B38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0" y="0"/>
            <a:ext cx="12192000" cy="6857172"/>
          </a:xfrm>
          <a:prstGeom prst="rect">
            <a:avLst/>
          </a:prstGeom>
        </p:spPr>
      </p:pic>
      <p:sp>
        <p:nvSpPr>
          <p:cNvPr id="2" name="TextBox 1">
            <a:extLst>
              <a:ext uri="{FF2B5EF4-FFF2-40B4-BE49-F238E27FC236}">
                <a16:creationId xmlns:a16="http://schemas.microsoft.com/office/drawing/2014/main" id="{F68AD3D2-1821-2266-48B1-D87BB4FFF36C}"/>
              </a:ext>
            </a:extLst>
          </p:cNvPr>
          <p:cNvSpPr txBox="1"/>
          <p:nvPr/>
        </p:nvSpPr>
        <p:spPr>
          <a:xfrm>
            <a:off x="183292" y="420129"/>
            <a:ext cx="11825416" cy="707886"/>
          </a:xfrm>
          <a:prstGeom prst="rect">
            <a:avLst/>
          </a:prstGeom>
          <a:noFill/>
        </p:spPr>
        <p:txBody>
          <a:bodyPr wrap="square" rtlCol="0">
            <a:spAutoFit/>
          </a:bodyPr>
          <a:lstStyle/>
          <a:p>
            <a:pPr algn="ctr"/>
            <a:r>
              <a:rPr lang="en-US" sz="4000" b="1" dirty="0">
                <a:solidFill>
                  <a:schemeClr val="bg1"/>
                </a:solidFill>
                <a:latin typeface="Calibri" panose="020F0502020204030204" pitchFamily="34" charset="0"/>
                <a:cs typeface="Calibri" panose="020F0502020204030204" pitchFamily="34" charset="0"/>
              </a:rPr>
              <a:t>GOD PUNISHES WITH PURPOSE</a:t>
            </a:r>
          </a:p>
        </p:txBody>
      </p:sp>
      <p:sp>
        <p:nvSpPr>
          <p:cNvPr id="3" name="TextBox 2">
            <a:extLst>
              <a:ext uri="{FF2B5EF4-FFF2-40B4-BE49-F238E27FC236}">
                <a16:creationId xmlns:a16="http://schemas.microsoft.com/office/drawing/2014/main" id="{286DE15B-9689-BEA2-A92B-2876B1962A70}"/>
              </a:ext>
            </a:extLst>
          </p:cNvPr>
          <p:cNvSpPr txBox="1"/>
          <p:nvPr/>
        </p:nvSpPr>
        <p:spPr>
          <a:xfrm>
            <a:off x="183292" y="1321310"/>
            <a:ext cx="11590638" cy="1754326"/>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“Come, let us go down and there confuse their language, so that they may not understand one another’s speech” </a:t>
            </a:r>
          </a:p>
          <a:p>
            <a:pPr algn="ctr"/>
            <a:r>
              <a:rPr lang="en-US" sz="3600" b="1" dirty="0">
                <a:solidFill>
                  <a:schemeClr val="bg1"/>
                </a:solidFill>
                <a:latin typeface="Calibri" panose="020F0502020204030204" pitchFamily="34" charset="0"/>
                <a:cs typeface="Calibri" panose="020F0502020204030204" pitchFamily="34" charset="0"/>
              </a:rPr>
              <a:t>(Gen 11:7)</a:t>
            </a:r>
          </a:p>
        </p:txBody>
      </p:sp>
      <p:sp>
        <p:nvSpPr>
          <p:cNvPr id="4" name="TextBox 3">
            <a:extLst>
              <a:ext uri="{FF2B5EF4-FFF2-40B4-BE49-F238E27FC236}">
                <a16:creationId xmlns:a16="http://schemas.microsoft.com/office/drawing/2014/main" id="{7B9FDB22-BDBA-1A62-F5FE-F9D8AAA2B27C}"/>
              </a:ext>
            </a:extLst>
          </p:cNvPr>
          <p:cNvSpPr txBox="1"/>
          <p:nvPr/>
        </p:nvSpPr>
        <p:spPr>
          <a:xfrm>
            <a:off x="183292" y="3405916"/>
            <a:ext cx="11590638" cy="1200329"/>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“So the Lord dispersed them from there over the face of all the earth” (Gen 11:8)</a:t>
            </a:r>
          </a:p>
        </p:txBody>
      </p:sp>
      <p:sp>
        <p:nvSpPr>
          <p:cNvPr id="5" name="TextBox 4">
            <a:extLst>
              <a:ext uri="{FF2B5EF4-FFF2-40B4-BE49-F238E27FC236}">
                <a16:creationId xmlns:a16="http://schemas.microsoft.com/office/drawing/2014/main" id="{EEA7836B-9DF7-BDB9-0E00-402BD32B2434}"/>
              </a:ext>
            </a:extLst>
          </p:cNvPr>
          <p:cNvSpPr txBox="1"/>
          <p:nvPr/>
        </p:nvSpPr>
        <p:spPr>
          <a:xfrm>
            <a:off x="183292" y="4936525"/>
            <a:ext cx="11825416" cy="1200329"/>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“Therefore its name was called Babel, because there the Lord confused the language of all the earth” (Gen 11:9)</a:t>
            </a:r>
          </a:p>
        </p:txBody>
      </p:sp>
    </p:spTree>
    <p:extLst>
      <p:ext uri="{BB962C8B-B14F-4D97-AF65-F5344CB8AC3E}">
        <p14:creationId xmlns:p14="http://schemas.microsoft.com/office/powerpoint/2010/main" val="1704383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bird drawn on a blue and white background&#10;&#10;Description automatically generated">
            <a:extLst>
              <a:ext uri="{FF2B5EF4-FFF2-40B4-BE49-F238E27FC236}">
                <a16:creationId xmlns:a16="http://schemas.microsoft.com/office/drawing/2014/main" id="{637C9D22-7C4D-3147-5B3A-997EDF45A4D9}"/>
              </a:ext>
            </a:extLst>
          </p:cNvPr>
          <p:cNvPicPr>
            <a:picLocks noChangeAspect="1"/>
          </p:cNvPicPr>
          <p:nvPr/>
        </p:nvPicPr>
        <p:blipFill rotWithShape="1">
          <a:blip r:embed="rId3"/>
          <a:srcRect b="14719"/>
          <a:stretch/>
        </p:blipFill>
        <p:spPr>
          <a:xfrm flipH="1">
            <a:off x="-1" y="1"/>
            <a:ext cx="12227011" cy="6858000"/>
          </a:xfrm>
          <a:prstGeom prst="rect">
            <a:avLst/>
          </a:prstGeom>
        </p:spPr>
      </p:pic>
      <p:sp>
        <p:nvSpPr>
          <p:cNvPr id="3" name="TextBox 2">
            <a:extLst>
              <a:ext uri="{FF2B5EF4-FFF2-40B4-BE49-F238E27FC236}">
                <a16:creationId xmlns:a16="http://schemas.microsoft.com/office/drawing/2014/main" id="{286DE15B-9689-BEA2-A92B-2876B1962A70}"/>
              </a:ext>
            </a:extLst>
          </p:cNvPr>
          <p:cNvSpPr txBox="1"/>
          <p:nvPr/>
        </p:nvSpPr>
        <p:spPr>
          <a:xfrm>
            <a:off x="183292" y="237743"/>
            <a:ext cx="11825416" cy="1754326"/>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“And at this sound the multitude came together, and they were bewildered, because each one was hearing them speak in his own language” (Acts 2:6)</a:t>
            </a:r>
          </a:p>
        </p:txBody>
      </p:sp>
      <p:sp>
        <p:nvSpPr>
          <p:cNvPr id="4" name="TextBox 3">
            <a:extLst>
              <a:ext uri="{FF2B5EF4-FFF2-40B4-BE49-F238E27FC236}">
                <a16:creationId xmlns:a16="http://schemas.microsoft.com/office/drawing/2014/main" id="{7B9FDB22-BDBA-1A62-F5FE-F9D8AAA2B27C}"/>
              </a:ext>
            </a:extLst>
          </p:cNvPr>
          <p:cNvSpPr txBox="1"/>
          <p:nvPr/>
        </p:nvSpPr>
        <p:spPr>
          <a:xfrm>
            <a:off x="183292" y="2274838"/>
            <a:ext cx="7898028" cy="2308324"/>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The miracle of Pentecost shows that what man sought vainly through rebellion would be achieved by grace through faith in Christ</a:t>
            </a:r>
          </a:p>
        </p:txBody>
      </p:sp>
      <p:sp>
        <p:nvSpPr>
          <p:cNvPr id="5" name="TextBox 4">
            <a:extLst>
              <a:ext uri="{FF2B5EF4-FFF2-40B4-BE49-F238E27FC236}">
                <a16:creationId xmlns:a16="http://schemas.microsoft.com/office/drawing/2014/main" id="{EEA7836B-9DF7-BDB9-0E00-402BD32B2434}"/>
              </a:ext>
            </a:extLst>
          </p:cNvPr>
          <p:cNvSpPr txBox="1"/>
          <p:nvPr/>
        </p:nvSpPr>
        <p:spPr>
          <a:xfrm>
            <a:off x="183291" y="4865932"/>
            <a:ext cx="11825415" cy="1754326"/>
          </a:xfrm>
          <a:prstGeom prst="rect">
            <a:avLst/>
          </a:prstGeom>
          <a:solidFill>
            <a:srgbClr val="28799F">
              <a:alpha val="69804"/>
            </a:srgbClr>
          </a:solid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In Genesis they were given the great mandate to fill the earth. We have been given the great commission to take the gospel to the ends of the earth</a:t>
            </a:r>
          </a:p>
        </p:txBody>
      </p:sp>
    </p:spTree>
    <p:extLst>
      <p:ext uri="{BB962C8B-B14F-4D97-AF65-F5344CB8AC3E}">
        <p14:creationId xmlns:p14="http://schemas.microsoft.com/office/powerpoint/2010/main" val="1537096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ross over a city&#10;&#10;Description automatically generated">
            <a:extLst>
              <a:ext uri="{FF2B5EF4-FFF2-40B4-BE49-F238E27FC236}">
                <a16:creationId xmlns:a16="http://schemas.microsoft.com/office/drawing/2014/main" id="{1804B526-5784-4625-3344-C361A838954A}"/>
              </a:ext>
            </a:extLst>
          </p:cNvPr>
          <p:cNvPicPr>
            <a:picLocks noChangeAspect="1"/>
          </p:cNvPicPr>
          <p:nvPr/>
        </p:nvPicPr>
        <p:blipFill>
          <a:blip r:embed="rId3"/>
          <a:stretch>
            <a:fillRect/>
          </a:stretch>
        </p:blipFill>
        <p:spPr>
          <a:xfrm flipH="1">
            <a:off x="-2" y="0"/>
            <a:ext cx="12192001" cy="6867268"/>
          </a:xfrm>
          <a:prstGeom prst="rect">
            <a:avLst/>
          </a:prstGeom>
        </p:spPr>
      </p:pic>
      <p:sp>
        <p:nvSpPr>
          <p:cNvPr id="2" name="TextBox 1">
            <a:extLst>
              <a:ext uri="{FF2B5EF4-FFF2-40B4-BE49-F238E27FC236}">
                <a16:creationId xmlns:a16="http://schemas.microsoft.com/office/drawing/2014/main" id="{356865A8-2C1E-DC3B-8B9B-9F264261F429}"/>
              </a:ext>
            </a:extLst>
          </p:cNvPr>
          <p:cNvSpPr txBox="1"/>
          <p:nvPr/>
        </p:nvSpPr>
        <p:spPr>
          <a:xfrm>
            <a:off x="183290" y="435805"/>
            <a:ext cx="11825416" cy="707886"/>
          </a:xfrm>
          <a:prstGeom prst="rect">
            <a:avLst/>
          </a:prstGeom>
          <a:noFill/>
        </p:spPr>
        <p:txBody>
          <a:bodyPr wrap="square" rtlCol="0">
            <a:spAutoFit/>
          </a:bodyPr>
          <a:lstStyle/>
          <a:p>
            <a:pPr algn="ctr"/>
            <a:r>
              <a:rPr lang="en-US" sz="4000" b="1" dirty="0">
                <a:solidFill>
                  <a:schemeClr val="bg1"/>
                </a:solidFill>
                <a:latin typeface="Calibri" panose="020F0502020204030204" pitchFamily="34" charset="0"/>
                <a:cs typeface="Calibri" panose="020F0502020204030204" pitchFamily="34" charset="0"/>
              </a:rPr>
              <a:t>SUMMARY</a:t>
            </a:r>
          </a:p>
        </p:txBody>
      </p:sp>
      <p:sp>
        <p:nvSpPr>
          <p:cNvPr id="3" name="TextBox 2">
            <a:extLst>
              <a:ext uri="{FF2B5EF4-FFF2-40B4-BE49-F238E27FC236}">
                <a16:creationId xmlns:a16="http://schemas.microsoft.com/office/drawing/2014/main" id="{1BEEBE61-1815-BF8A-4B04-C93F248B5FAC}"/>
              </a:ext>
            </a:extLst>
          </p:cNvPr>
          <p:cNvSpPr txBox="1"/>
          <p:nvPr/>
        </p:nvSpPr>
        <p:spPr>
          <a:xfrm>
            <a:off x="183290" y="1143691"/>
            <a:ext cx="11825416"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God is sovereign over all</a:t>
            </a:r>
          </a:p>
        </p:txBody>
      </p:sp>
      <p:sp>
        <p:nvSpPr>
          <p:cNvPr id="4" name="TextBox 3">
            <a:extLst>
              <a:ext uri="{FF2B5EF4-FFF2-40B4-BE49-F238E27FC236}">
                <a16:creationId xmlns:a16="http://schemas.microsoft.com/office/drawing/2014/main" id="{CEBF4736-D1A6-EED2-2553-22B9710A2531}"/>
              </a:ext>
            </a:extLst>
          </p:cNvPr>
          <p:cNvSpPr txBox="1"/>
          <p:nvPr/>
        </p:nvSpPr>
        <p:spPr>
          <a:xfrm>
            <a:off x="183290" y="2189038"/>
            <a:ext cx="11825416" cy="1754326"/>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The tower of Babel, and Genesis 1-11 shows us that the problem of sin is not a new development but as old as time itself</a:t>
            </a:r>
          </a:p>
        </p:txBody>
      </p:sp>
      <p:sp>
        <p:nvSpPr>
          <p:cNvPr id="5" name="TextBox 4">
            <a:extLst>
              <a:ext uri="{FF2B5EF4-FFF2-40B4-BE49-F238E27FC236}">
                <a16:creationId xmlns:a16="http://schemas.microsoft.com/office/drawing/2014/main" id="{4073DCD0-6396-EC99-299B-BDF98CB52276}"/>
              </a:ext>
            </a:extLst>
          </p:cNvPr>
          <p:cNvSpPr txBox="1"/>
          <p:nvPr/>
        </p:nvSpPr>
        <p:spPr>
          <a:xfrm>
            <a:off x="183290" y="4342380"/>
            <a:ext cx="11825416" cy="1200329"/>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God is not impressed by us or our works, or our buildings. God has only ever been impressed with one man</a:t>
            </a:r>
          </a:p>
        </p:txBody>
      </p:sp>
    </p:spTree>
    <p:extLst>
      <p:ext uri="{BB962C8B-B14F-4D97-AF65-F5344CB8AC3E}">
        <p14:creationId xmlns:p14="http://schemas.microsoft.com/office/powerpoint/2010/main" val="1130833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713</TotalTime>
  <Words>5150</Words>
  <Application>Microsoft Office PowerPoint</Application>
  <PresentationFormat>Widescreen</PresentationFormat>
  <Paragraphs>83</Paragraphs>
  <Slides>10</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Aptos</vt:lpstr>
      <vt:lpstr>Aptos Display</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Harrison Gallagher</dc:creator>
  <cp:lastModifiedBy>Sue Roberts</cp:lastModifiedBy>
  <cp:revision>40</cp:revision>
  <dcterms:created xsi:type="dcterms:W3CDTF">2024-04-18T10:45:28Z</dcterms:created>
  <dcterms:modified xsi:type="dcterms:W3CDTF">2024-04-23T04:30:39Z</dcterms:modified>
</cp:coreProperties>
</file>