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59" r:id="rId4"/>
    <p:sldId id="261" r:id="rId5"/>
    <p:sldId id="262" r:id="rId6"/>
    <p:sldId id="263" r:id="rId7"/>
    <p:sldId id="264" r:id="rId8"/>
    <p:sldId id="265" r:id="rId9"/>
    <p:sldId id="25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4632"/>
  </p:normalViewPr>
  <p:slideViewPr>
    <p:cSldViewPr snapToGrid="0">
      <p:cViewPr varScale="1">
        <p:scale>
          <a:sx n="103" d="100"/>
          <a:sy n="103" d="100"/>
        </p:scale>
        <p:origin x="114" y="426"/>
      </p:cViewPr>
      <p:guideLst/>
    </p:cSldViewPr>
  </p:slideViewPr>
  <p:notesTextViewPr>
    <p:cViewPr>
      <p:scale>
        <a:sx n="1" d="1"/>
        <a:sy n="1" d="1"/>
      </p:scale>
      <p:origin x="0" y="-246"/>
    </p:cViewPr>
  </p:notesTextViewPr>
  <p:sorterViewPr>
    <p:cViewPr>
      <p:scale>
        <a:sx n="100" d="100"/>
        <a:sy n="100" d="100"/>
      </p:scale>
      <p:origin x="0" y="0"/>
    </p:cViewPr>
  </p:sorterViewPr>
  <p:notesViewPr>
    <p:cSldViewPr snapToGrid="0">
      <p:cViewPr>
        <p:scale>
          <a:sx n="134" d="100"/>
          <a:sy n="134" d="100"/>
        </p:scale>
        <p:origin x="2832" y="-6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20D763-9827-DA49-AB41-FC7D0E31223A}" type="datetimeFigureOut">
              <a:rPr lang="en-US" smtClean="0"/>
              <a:t>4/10/2024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A04F5-F581-A545-9C80-FFF9698B0803}" type="slidenum">
              <a:rPr lang="en-US" smtClean="0"/>
              <a:t>‹#›</a:t>
            </a:fld>
            <a:endParaRPr lang="en-US" dirty="0"/>
          </a:p>
        </p:txBody>
      </p:sp>
    </p:spTree>
    <p:extLst>
      <p:ext uri="{BB962C8B-B14F-4D97-AF65-F5344CB8AC3E}">
        <p14:creationId xmlns:p14="http://schemas.microsoft.com/office/powerpoint/2010/main" val="320009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prepare to move out to Biloela, I thought it would be wise to do some research by watching some western movies and some cowboy films. One of the obvious movies that came to mind was City Slickers which came out in 1991. Focuses on the story of three friends who are having a midlife crisis – what is the purpose of their life. The main character Mitch is played by Billy Crystal who laments to his wife about his life. She encourages Mitch and his two friends to go on a weekend adventure in the wild west. On this adventure they meet an old cowboy named Curly who gives them lots of advice.  </a:t>
            </a:r>
          </a:p>
        </p:txBody>
      </p:sp>
      <p:sp>
        <p:nvSpPr>
          <p:cNvPr id="4" name="Slide Number Placeholder 3"/>
          <p:cNvSpPr>
            <a:spLocks noGrp="1"/>
          </p:cNvSpPr>
          <p:nvPr>
            <p:ph type="sldNum" sz="quarter" idx="5"/>
          </p:nvPr>
        </p:nvSpPr>
        <p:spPr/>
        <p:txBody>
          <a:bodyPr/>
          <a:lstStyle/>
          <a:p>
            <a:fld id="{0BDA04F5-F581-A545-9C80-FFF9698B0803}" type="slidenum">
              <a:rPr lang="en-US" smtClean="0"/>
              <a:t>1</a:t>
            </a:fld>
            <a:endParaRPr lang="en-US" dirty="0"/>
          </a:p>
        </p:txBody>
      </p:sp>
    </p:spTree>
    <p:extLst>
      <p:ext uri="{BB962C8B-B14F-4D97-AF65-F5344CB8AC3E}">
        <p14:creationId xmlns:p14="http://schemas.microsoft.com/office/powerpoint/2010/main" val="1130185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Curly tells Mitch that the secret to life is one thing – but doesn’t tell him what it is. And the movie never gives that answer. But thankfully, like so many other big questions in life, the Bible tells us what that one thing is. Paul gives us the answer in Philippians 3:12-14 and it turns out that the one thing is made up four vital truths. I want us to look at these truths and leave them with you – to encourage and challenge you as you seek to live for Jesus. Just as Mitch and his friends went into the great outdoors to find the meaning of life, Paul takes us into the world of sports to help us understand this wonderful truth - this one thing.</a:t>
            </a:r>
          </a:p>
        </p:txBody>
      </p:sp>
      <p:sp>
        <p:nvSpPr>
          <p:cNvPr id="4" name="Slide Number Placeholder 3"/>
          <p:cNvSpPr>
            <a:spLocks noGrp="1"/>
          </p:cNvSpPr>
          <p:nvPr>
            <p:ph type="sldNum" sz="quarter" idx="5"/>
          </p:nvPr>
        </p:nvSpPr>
        <p:spPr/>
        <p:txBody>
          <a:bodyPr/>
          <a:lstStyle/>
          <a:p>
            <a:fld id="{0BDA04F5-F581-A545-9C80-FFF9698B0803}" type="slidenum">
              <a:rPr lang="en-US" smtClean="0"/>
              <a:t>2</a:t>
            </a:fld>
            <a:endParaRPr lang="en-US" dirty="0"/>
          </a:p>
        </p:txBody>
      </p:sp>
    </p:spTree>
    <p:extLst>
      <p:ext uri="{BB962C8B-B14F-4D97-AF65-F5344CB8AC3E}">
        <p14:creationId xmlns:p14="http://schemas.microsoft.com/office/powerpoint/2010/main" val="3147773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truth we need regarding the one thing is the motivation to strive to get it. Paul knew that even though he was a Christian, even though he had repented of his sin and surrendered his life to Jesus as his Lord and Saviour, he still was not perfect – he still had a long way to go. It was this holy dissatisfaction that motivated Paul to continually strive to be like Jesus – for perfection. And as Christians that’s what God calls us to do – to strive to be holy. Just because we are saved by grace doesn’t mean we can just rest on our past decision </a:t>
            </a:r>
          </a:p>
        </p:txBody>
      </p:sp>
      <p:sp>
        <p:nvSpPr>
          <p:cNvPr id="4" name="Slide Number Placeholder 3"/>
          <p:cNvSpPr>
            <a:spLocks noGrp="1"/>
          </p:cNvSpPr>
          <p:nvPr>
            <p:ph type="sldNum" sz="quarter" idx="5"/>
          </p:nvPr>
        </p:nvSpPr>
        <p:spPr/>
        <p:txBody>
          <a:bodyPr/>
          <a:lstStyle/>
          <a:p>
            <a:fld id="{0BDA04F5-F581-A545-9C80-FFF9698B0803}" type="slidenum">
              <a:rPr lang="en-US" smtClean="0"/>
              <a:t>3</a:t>
            </a:fld>
            <a:endParaRPr lang="en-US" dirty="0"/>
          </a:p>
        </p:txBody>
      </p:sp>
    </p:spTree>
    <p:extLst>
      <p:ext uri="{BB962C8B-B14F-4D97-AF65-F5344CB8AC3E}">
        <p14:creationId xmlns:p14="http://schemas.microsoft.com/office/powerpoint/2010/main" val="3311662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685800" y="3860903"/>
            <a:ext cx="5486400" cy="4263765"/>
          </a:xfrm>
        </p:spPr>
        <p:txBody>
          <a:bodyPr/>
          <a:lstStyle/>
          <a:p>
            <a:r>
              <a:rPr lang="en-US" dirty="0"/>
              <a:t>There are many who would not see the need for this motivation. They would say we are saved by grace and all I have to do is just wait until Jesus comes again. Christ + nothing. While its true Christ + nothing = salvation, the Bible tells us that once we are saved we will seek to get rid of sin and aim to be like Jesus. So the Christian life can never be a complacent life. God is still working in our life to reveal his glory and the gospel to the world. Not having this motivation to be holy brings to mind some car driving analogies. In the world of sports racing there is no bigger ‘beast’ on the road then the Tucson – we recently bought one. We need to be cautious of being stagnant in our Christian life – getting stuck in neutral. The only way you get movement and progress in neutral is if you are on a slope – if the situation is right. If our circumstances are not good then we can stagnate in our faith. Angry, fearful, anxious. But even if we are moving forward (out of Neutral into Drive) we can be content to just put the car on cruise control. This makes it comfortable, predictable Christian life – not requiring much effort or attention. But with adaptive cruise control (which we have on our new vehicle) your speed and progress on the journey is determined by those around you. If all depends on the pastor’s sermon, the quality of worship, the friendships at church, the example of Christian leaders and influencers (authors, podcasters etc.). If they don’t move and motivate you, then nothing much happens. Our prayer life is limited to listening to others pray, or others read the Bible or other people answers at Bible study. No personal intentionality in any of those areas. Or we can get stuck in Park – content with where we are and what we have done – can just sit and wait for Jesus to return. Nothing more to do.</a:t>
            </a:r>
          </a:p>
        </p:txBody>
      </p:sp>
      <p:sp>
        <p:nvSpPr>
          <p:cNvPr id="4" name="Slide Number Placeholder 3"/>
          <p:cNvSpPr>
            <a:spLocks noGrp="1"/>
          </p:cNvSpPr>
          <p:nvPr>
            <p:ph type="sldNum" sz="quarter" idx="5"/>
          </p:nvPr>
        </p:nvSpPr>
        <p:spPr/>
        <p:txBody>
          <a:bodyPr/>
          <a:lstStyle/>
          <a:p>
            <a:fld id="{0BDA04F5-F581-A545-9C80-FFF9698B0803}" type="slidenum">
              <a:rPr lang="en-US" smtClean="0"/>
              <a:t>4</a:t>
            </a:fld>
            <a:endParaRPr lang="en-US" dirty="0"/>
          </a:p>
        </p:txBody>
      </p:sp>
    </p:spTree>
    <p:extLst>
      <p:ext uri="{BB962C8B-B14F-4D97-AF65-F5344CB8AC3E}">
        <p14:creationId xmlns:p14="http://schemas.microsoft.com/office/powerpoint/2010/main" val="1752037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phrase ‘being in the zone’ refers to the TV show the Twilight Zone (being in another world). It originated in 1973 when Arthur Ashe recalled a game he played against Bjorn Borg (can you name these two players). He described Borg as being in the zone (there was nothing I could do to stop him)– playing out of this world, where nothing could distract him or stop him from doing what he wanted to do. To be in the zone is to be able to block out distractions from the opponent (opposition – those seeking to defeat you) , the crowd noises, the media (community) perspective, commentary and opinions. This sort of focus needs discipline to develop and it can’t be achieved without the power of Christ helping and equipping us (prayer and Bible study – knowing his will and purpose = the steps, path he wants you to take. Disciplined focus = stripping off distractions and hinderances and striving to get rid of the sin that weighs us down and trips us up (sanctification). </a:t>
            </a:r>
          </a:p>
        </p:txBody>
      </p:sp>
      <p:sp>
        <p:nvSpPr>
          <p:cNvPr id="4" name="Slide Number Placeholder 3"/>
          <p:cNvSpPr>
            <a:spLocks noGrp="1"/>
          </p:cNvSpPr>
          <p:nvPr>
            <p:ph type="sldNum" sz="quarter" idx="5"/>
          </p:nvPr>
        </p:nvSpPr>
        <p:spPr/>
        <p:txBody>
          <a:bodyPr/>
          <a:lstStyle/>
          <a:p>
            <a:fld id="{0BDA04F5-F581-A545-9C80-FFF9698B0803}" type="slidenum">
              <a:rPr lang="en-US" smtClean="0"/>
              <a:t>5</a:t>
            </a:fld>
            <a:endParaRPr lang="en-US" dirty="0"/>
          </a:p>
        </p:txBody>
      </p:sp>
    </p:spTree>
    <p:extLst>
      <p:ext uri="{BB962C8B-B14F-4D97-AF65-F5344CB8AC3E}">
        <p14:creationId xmlns:p14="http://schemas.microsoft.com/office/powerpoint/2010/main" val="2994362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back cost John Landy in the final of the mile race at the 1954 Commonwealth Games. He looked back to see where Roger Bannister was and lost momentum – Roger won. Forgetting the past can’t mean obliterating or erasing from our mind all memory of the past. Its good for us to remember God’s mercy, great deeds, answered prayers, promises, goodness etc. And the primary purpose of communion is to remember Jesus and what he accomplished for us on the cross. Paul is talking about selective forgetfulness. Forget failures – missed opportunities, mistakes made and sins committed. Satan will love to accuse you and fill you with guilt, make you feel disqualified, but God has forgiven our sins if Jesus is our Lord and Saviour – removed them as far as east is from the west. No condemnation to those in Jesus (Romans 8:1). Don’t live in bondage to past sins. Forget past successes – if they make you proud and make you think that nothing else needs to be done. In 3:5-8 Paul himself refers to the reasons why he could have boasted – 7 reasons based on who he was and what he had done. But nothing compared to Christ and what He had done. Successes all = rubbish, poo compared to Jesus. Forget hurts – where people have hurt you, broken promises, broken confidence, let you down, betrayed you, lied about you, stolen from you…don’t be held captive by it.</a:t>
            </a:r>
          </a:p>
        </p:txBody>
      </p:sp>
      <p:sp>
        <p:nvSpPr>
          <p:cNvPr id="4" name="Slide Number Placeholder 3"/>
          <p:cNvSpPr>
            <a:spLocks noGrp="1"/>
          </p:cNvSpPr>
          <p:nvPr>
            <p:ph type="sldNum" sz="quarter" idx="5"/>
          </p:nvPr>
        </p:nvSpPr>
        <p:spPr/>
        <p:txBody>
          <a:bodyPr/>
          <a:lstStyle/>
          <a:p>
            <a:fld id="{0BDA04F5-F581-A545-9C80-FFF9698B0803}" type="slidenum">
              <a:rPr lang="en-US" smtClean="0"/>
              <a:t>6</a:t>
            </a:fld>
            <a:endParaRPr lang="en-US" dirty="0"/>
          </a:p>
        </p:txBody>
      </p:sp>
    </p:spTree>
    <p:extLst>
      <p:ext uri="{BB962C8B-B14F-4D97-AF65-F5344CB8AC3E}">
        <p14:creationId xmlns:p14="http://schemas.microsoft.com/office/powerpoint/2010/main" val="3082063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DA04F5-F581-A545-9C80-FFF9698B0803}" type="slidenum">
              <a:rPr lang="en-US" smtClean="0"/>
              <a:t>7</a:t>
            </a:fld>
            <a:endParaRPr lang="en-US" dirty="0"/>
          </a:p>
        </p:txBody>
      </p:sp>
    </p:spTree>
    <p:extLst>
      <p:ext uri="{BB962C8B-B14F-4D97-AF65-F5344CB8AC3E}">
        <p14:creationId xmlns:p14="http://schemas.microsoft.com/office/powerpoint/2010/main" val="166132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Pursuing – press on and possess are an image of a rugby league player chasing down the opposition player to tackle him. This is more related to hunting – to pursue and hunt down.</a:t>
            </a:r>
          </a:p>
          <a:p>
            <a:endParaRPr lang="en-US" dirty="0"/>
          </a:p>
          <a:p>
            <a:r>
              <a:rPr lang="en-US" dirty="0"/>
              <a:t> The prize – its not mentioned specifically in these verses. Some say it’s the words of commendation from Jesus – well done good and faithful servant (Luke 19:17). Some suggest the crown of righteousness which Jesus gives us when he returns (2 Tim 4:8) or the crown of glory and honour that will not fade away (1 Peter 5:4). Its true that a heavenly prize will not fade – eternal. But I think its what Paul mentions earlier in this chapter (vs 7-11) – gaining the presence of Christ for eternity. Christ is our prize. </a:t>
            </a:r>
          </a:p>
        </p:txBody>
      </p:sp>
      <p:sp>
        <p:nvSpPr>
          <p:cNvPr id="4" name="Slide Number Placeholder 3"/>
          <p:cNvSpPr>
            <a:spLocks noGrp="1"/>
          </p:cNvSpPr>
          <p:nvPr>
            <p:ph type="sldNum" sz="quarter" idx="5"/>
          </p:nvPr>
        </p:nvSpPr>
        <p:spPr/>
        <p:txBody>
          <a:bodyPr/>
          <a:lstStyle/>
          <a:p>
            <a:fld id="{0BDA04F5-F581-A545-9C80-FFF9698B0803}" type="slidenum">
              <a:rPr lang="en-US" smtClean="0"/>
              <a:t>8</a:t>
            </a:fld>
            <a:endParaRPr lang="en-US" dirty="0"/>
          </a:p>
        </p:txBody>
      </p:sp>
    </p:spTree>
    <p:extLst>
      <p:ext uri="{BB962C8B-B14F-4D97-AF65-F5344CB8AC3E}">
        <p14:creationId xmlns:p14="http://schemas.microsoft.com/office/powerpoint/2010/main" val="927503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feel that the cost is more than you can pay, the energy more than you desire to put in. Let me remind you that the prize of Jesus Christ is worth more than you could ever give. In case Paul’s or Curly the cowboy or my word is not enough I will leave you with the wisdom of another old experienced mentor – started with Curly and we will finish with this guy – Wayne Bennett (who looks a bit like Clint Eastwood, another western hero). The prize = finding your smile – the unspeakable joy that comes from a purpose driven life – from just one thing</a:t>
            </a:r>
          </a:p>
        </p:txBody>
      </p:sp>
      <p:sp>
        <p:nvSpPr>
          <p:cNvPr id="4" name="Slide Number Placeholder 3"/>
          <p:cNvSpPr>
            <a:spLocks noGrp="1"/>
          </p:cNvSpPr>
          <p:nvPr>
            <p:ph type="sldNum" sz="quarter" idx="5"/>
          </p:nvPr>
        </p:nvSpPr>
        <p:spPr/>
        <p:txBody>
          <a:bodyPr/>
          <a:lstStyle/>
          <a:p>
            <a:fld id="{0BDA04F5-F581-A545-9C80-FFF9698B0803}" type="slidenum">
              <a:rPr lang="en-US" smtClean="0"/>
              <a:t>9</a:t>
            </a:fld>
            <a:endParaRPr lang="en-US" dirty="0"/>
          </a:p>
        </p:txBody>
      </p:sp>
    </p:spTree>
    <p:extLst>
      <p:ext uri="{BB962C8B-B14F-4D97-AF65-F5344CB8AC3E}">
        <p14:creationId xmlns:p14="http://schemas.microsoft.com/office/powerpoint/2010/main" val="2023522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40309-4228-416A-0EC5-906D2AD397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D37447-07B5-376D-DAAD-A416A1107E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724CDE-CF97-7C7B-8CBE-436BD61DA5DF}"/>
              </a:ext>
            </a:extLst>
          </p:cNvPr>
          <p:cNvSpPr>
            <a:spLocks noGrp="1"/>
          </p:cNvSpPr>
          <p:nvPr>
            <p:ph type="dt" sz="half" idx="10"/>
          </p:nvPr>
        </p:nvSpPr>
        <p:spPr/>
        <p:txBody>
          <a:bodyPr/>
          <a:lstStyle/>
          <a:p>
            <a:fld id="{3AED5A96-4CFD-6B41-92FE-7C9128FD966A}" type="datetimeFigureOut">
              <a:rPr lang="en-US" smtClean="0"/>
              <a:t>4/10/2024</a:t>
            </a:fld>
            <a:endParaRPr lang="en-US" dirty="0"/>
          </a:p>
        </p:txBody>
      </p:sp>
      <p:sp>
        <p:nvSpPr>
          <p:cNvPr id="5" name="Footer Placeholder 4">
            <a:extLst>
              <a:ext uri="{FF2B5EF4-FFF2-40B4-BE49-F238E27FC236}">
                <a16:creationId xmlns:a16="http://schemas.microsoft.com/office/drawing/2014/main" id="{81111B12-A684-8461-4D88-7F5473FA0F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1392D8-7706-F249-A3D8-CCECF3426DAE}"/>
              </a:ext>
            </a:extLst>
          </p:cNvPr>
          <p:cNvSpPr>
            <a:spLocks noGrp="1"/>
          </p:cNvSpPr>
          <p:nvPr>
            <p:ph type="sldNum" sz="quarter" idx="12"/>
          </p:nvPr>
        </p:nvSpPr>
        <p:spPr/>
        <p:txBody>
          <a:bodyPr/>
          <a:lstStyle/>
          <a:p>
            <a:fld id="{60FD220A-38BA-854D-B024-237DE630F401}" type="slidenum">
              <a:rPr lang="en-US" smtClean="0"/>
              <a:t>‹#›</a:t>
            </a:fld>
            <a:endParaRPr lang="en-US" dirty="0"/>
          </a:p>
        </p:txBody>
      </p:sp>
    </p:spTree>
    <p:extLst>
      <p:ext uri="{BB962C8B-B14F-4D97-AF65-F5344CB8AC3E}">
        <p14:creationId xmlns:p14="http://schemas.microsoft.com/office/powerpoint/2010/main" val="3140060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43BB1-2601-DBC5-99E2-22B70BDC48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8DFACB-1F05-09A9-24ED-C289BB69EA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A9C4D1-73A8-7D4A-02E4-0A93AD1220D7}"/>
              </a:ext>
            </a:extLst>
          </p:cNvPr>
          <p:cNvSpPr>
            <a:spLocks noGrp="1"/>
          </p:cNvSpPr>
          <p:nvPr>
            <p:ph type="dt" sz="half" idx="10"/>
          </p:nvPr>
        </p:nvSpPr>
        <p:spPr/>
        <p:txBody>
          <a:bodyPr/>
          <a:lstStyle/>
          <a:p>
            <a:fld id="{3AED5A96-4CFD-6B41-92FE-7C9128FD966A}" type="datetimeFigureOut">
              <a:rPr lang="en-US" smtClean="0"/>
              <a:t>4/10/2024</a:t>
            </a:fld>
            <a:endParaRPr lang="en-US" dirty="0"/>
          </a:p>
        </p:txBody>
      </p:sp>
      <p:sp>
        <p:nvSpPr>
          <p:cNvPr id="5" name="Footer Placeholder 4">
            <a:extLst>
              <a:ext uri="{FF2B5EF4-FFF2-40B4-BE49-F238E27FC236}">
                <a16:creationId xmlns:a16="http://schemas.microsoft.com/office/drawing/2014/main" id="{2EA79AA1-BE95-AFF9-48B4-B8F8DD6B04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60BD51-7571-7036-660E-16CE44B81AF9}"/>
              </a:ext>
            </a:extLst>
          </p:cNvPr>
          <p:cNvSpPr>
            <a:spLocks noGrp="1"/>
          </p:cNvSpPr>
          <p:nvPr>
            <p:ph type="sldNum" sz="quarter" idx="12"/>
          </p:nvPr>
        </p:nvSpPr>
        <p:spPr/>
        <p:txBody>
          <a:bodyPr/>
          <a:lstStyle/>
          <a:p>
            <a:fld id="{60FD220A-38BA-854D-B024-237DE630F401}" type="slidenum">
              <a:rPr lang="en-US" smtClean="0"/>
              <a:t>‹#›</a:t>
            </a:fld>
            <a:endParaRPr lang="en-US" dirty="0"/>
          </a:p>
        </p:txBody>
      </p:sp>
    </p:spTree>
    <p:extLst>
      <p:ext uri="{BB962C8B-B14F-4D97-AF65-F5344CB8AC3E}">
        <p14:creationId xmlns:p14="http://schemas.microsoft.com/office/powerpoint/2010/main" val="3851919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65800E-A53B-4CD9-D4E1-33EFE27292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78E6AD-0D45-545B-E1E5-8C6F23573F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B750D-3B91-E9C8-1A78-C20CA4BF6026}"/>
              </a:ext>
            </a:extLst>
          </p:cNvPr>
          <p:cNvSpPr>
            <a:spLocks noGrp="1"/>
          </p:cNvSpPr>
          <p:nvPr>
            <p:ph type="dt" sz="half" idx="10"/>
          </p:nvPr>
        </p:nvSpPr>
        <p:spPr/>
        <p:txBody>
          <a:bodyPr/>
          <a:lstStyle/>
          <a:p>
            <a:fld id="{3AED5A96-4CFD-6B41-92FE-7C9128FD966A}" type="datetimeFigureOut">
              <a:rPr lang="en-US" smtClean="0"/>
              <a:t>4/10/2024</a:t>
            </a:fld>
            <a:endParaRPr lang="en-US" dirty="0"/>
          </a:p>
        </p:txBody>
      </p:sp>
      <p:sp>
        <p:nvSpPr>
          <p:cNvPr id="5" name="Footer Placeholder 4">
            <a:extLst>
              <a:ext uri="{FF2B5EF4-FFF2-40B4-BE49-F238E27FC236}">
                <a16:creationId xmlns:a16="http://schemas.microsoft.com/office/drawing/2014/main" id="{57276248-35C5-A5FA-29BC-542E96FAA2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544C71-C99A-9DA1-0393-28024B275504}"/>
              </a:ext>
            </a:extLst>
          </p:cNvPr>
          <p:cNvSpPr>
            <a:spLocks noGrp="1"/>
          </p:cNvSpPr>
          <p:nvPr>
            <p:ph type="sldNum" sz="quarter" idx="12"/>
          </p:nvPr>
        </p:nvSpPr>
        <p:spPr/>
        <p:txBody>
          <a:bodyPr/>
          <a:lstStyle/>
          <a:p>
            <a:fld id="{60FD220A-38BA-854D-B024-237DE630F401}" type="slidenum">
              <a:rPr lang="en-US" smtClean="0"/>
              <a:t>‹#›</a:t>
            </a:fld>
            <a:endParaRPr lang="en-US" dirty="0"/>
          </a:p>
        </p:txBody>
      </p:sp>
    </p:spTree>
    <p:extLst>
      <p:ext uri="{BB962C8B-B14F-4D97-AF65-F5344CB8AC3E}">
        <p14:creationId xmlns:p14="http://schemas.microsoft.com/office/powerpoint/2010/main" val="2300136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D738-4388-F482-26C0-2D49ADEA24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63C230-BB93-662E-9049-68ED8CE1BA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03DE2-09C1-6274-3686-6074F0263951}"/>
              </a:ext>
            </a:extLst>
          </p:cNvPr>
          <p:cNvSpPr>
            <a:spLocks noGrp="1"/>
          </p:cNvSpPr>
          <p:nvPr>
            <p:ph type="dt" sz="half" idx="10"/>
          </p:nvPr>
        </p:nvSpPr>
        <p:spPr/>
        <p:txBody>
          <a:bodyPr/>
          <a:lstStyle/>
          <a:p>
            <a:fld id="{3AED5A96-4CFD-6B41-92FE-7C9128FD966A}" type="datetimeFigureOut">
              <a:rPr lang="en-US" smtClean="0"/>
              <a:t>4/10/2024</a:t>
            </a:fld>
            <a:endParaRPr lang="en-US" dirty="0"/>
          </a:p>
        </p:txBody>
      </p:sp>
      <p:sp>
        <p:nvSpPr>
          <p:cNvPr id="5" name="Footer Placeholder 4">
            <a:extLst>
              <a:ext uri="{FF2B5EF4-FFF2-40B4-BE49-F238E27FC236}">
                <a16:creationId xmlns:a16="http://schemas.microsoft.com/office/drawing/2014/main" id="{7E0E727E-D94A-1953-EB42-F988321963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E64810-C072-3822-7119-E6A00CE13FA5}"/>
              </a:ext>
            </a:extLst>
          </p:cNvPr>
          <p:cNvSpPr>
            <a:spLocks noGrp="1"/>
          </p:cNvSpPr>
          <p:nvPr>
            <p:ph type="sldNum" sz="quarter" idx="12"/>
          </p:nvPr>
        </p:nvSpPr>
        <p:spPr/>
        <p:txBody>
          <a:bodyPr/>
          <a:lstStyle/>
          <a:p>
            <a:fld id="{60FD220A-38BA-854D-B024-237DE630F401}" type="slidenum">
              <a:rPr lang="en-US" smtClean="0"/>
              <a:t>‹#›</a:t>
            </a:fld>
            <a:endParaRPr lang="en-US" dirty="0"/>
          </a:p>
        </p:txBody>
      </p:sp>
    </p:spTree>
    <p:extLst>
      <p:ext uri="{BB962C8B-B14F-4D97-AF65-F5344CB8AC3E}">
        <p14:creationId xmlns:p14="http://schemas.microsoft.com/office/powerpoint/2010/main" val="177473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F09EC-6BE8-0CF7-331A-1A6434BD81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D524F8-26E6-5227-2961-D00E65E01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79A119-C72F-24A0-E8B0-933AD02795CC}"/>
              </a:ext>
            </a:extLst>
          </p:cNvPr>
          <p:cNvSpPr>
            <a:spLocks noGrp="1"/>
          </p:cNvSpPr>
          <p:nvPr>
            <p:ph type="dt" sz="half" idx="10"/>
          </p:nvPr>
        </p:nvSpPr>
        <p:spPr/>
        <p:txBody>
          <a:bodyPr/>
          <a:lstStyle/>
          <a:p>
            <a:fld id="{3AED5A96-4CFD-6B41-92FE-7C9128FD966A}" type="datetimeFigureOut">
              <a:rPr lang="en-US" smtClean="0"/>
              <a:t>4/10/2024</a:t>
            </a:fld>
            <a:endParaRPr lang="en-US" dirty="0"/>
          </a:p>
        </p:txBody>
      </p:sp>
      <p:sp>
        <p:nvSpPr>
          <p:cNvPr id="5" name="Footer Placeholder 4">
            <a:extLst>
              <a:ext uri="{FF2B5EF4-FFF2-40B4-BE49-F238E27FC236}">
                <a16:creationId xmlns:a16="http://schemas.microsoft.com/office/drawing/2014/main" id="{94F2E9F0-E5FA-22FC-7892-2661379292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450F4F-136A-DBFC-C5FE-EA330B646647}"/>
              </a:ext>
            </a:extLst>
          </p:cNvPr>
          <p:cNvSpPr>
            <a:spLocks noGrp="1"/>
          </p:cNvSpPr>
          <p:nvPr>
            <p:ph type="sldNum" sz="quarter" idx="12"/>
          </p:nvPr>
        </p:nvSpPr>
        <p:spPr/>
        <p:txBody>
          <a:bodyPr/>
          <a:lstStyle/>
          <a:p>
            <a:fld id="{60FD220A-38BA-854D-B024-237DE630F401}" type="slidenum">
              <a:rPr lang="en-US" smtClean="0"/>
              <a:t>‹#›</a:t>
            </a:fld>
            <a:endParaRPr lang="en-US" dirty="0"/>
          </a:p>
        </p:txBody>
      </p:sp>
    </p:spTree>
    <p:extLst>
      <p:ext uri="{BB962C8B-B14F-4D97-AF65-F5344CB8AC3E}">
        <p14:creationId xmlns:p14="http://schemas.microsoft.com/office/powerpoint/2010/main" val="1277265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27E2-DA92-4BBD-7F6B-C3D78B78A6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6753E-BA2B-57AC-07C6-A45AE16480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C9F8E1-0A08-AB30-2281-746D04542A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3D06-8598-43B2-0682-235D6AF73746}"/>
              </a:ext>
            </a:extLst>
          </p:cNvPr>
          <p:cNvSpPr>
            <a:spLocks noGrp="1"/>
          </p:cNvSpPr>
          <p:nvPr>
            <p:ph type="dt" sz="half" idx="10"/>
          </p:nvPr>
        </p:nvSpPr>
        <p:spPr/>
        <p:txBody>
          <a:bodyPr/>
          <a:lstStyle/>
          <a:p>
            <a:fld id="{3AED5A96-4CFD-6B41-92FE-7C9128FD966A}" type="datetimeFigureOut">
              <a:rPr lang="en-US" smtClean="0"/>
              <a:t>4/10/2024</a:t>
            </a:fld>
            <a:endParaRPr lang="en-US" dirty="0"/>
          </a:p>
        </p:txBody>
      </p:sp>
      <p:sp>
        <p:nvSpPr>
          <p:cNvPr id="6" name="Footer Placeholder 5">
            <a:extLst>
              <a:ext uri="{FF2B5EF4-FFF2-40B4-BE49-F238E27FC236}">
                <a16:creationId xmlns:a16="http://schemas.microsoft.com/office/drawing/2014/main" id="{7AF01540-3F1E-6C19-6B34-EA0D8B570D8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142FD2-3774-30E6-CF1A-256CCD3C6201}"/>
              </a:ext>
            </a:extLst>
          </p:cNvPr>
          <p:cNvSpPr>
            <a:spLocks noGrp="1"/>
          </p:cNvSpPr>
          <p:nvPr>
            <p:ph type="sldNum" sz="quarter" idx="12"/>
          </p:nvPr>
        </p:nvSpPr>
        <p:spPr/>
        <p:txBody>
          <a:bodyPr/>
          <a:lstStyle/>
          <a:p>
            <a:fld id="{60FD220A-38BA-854D-B024-237DE630F401}" type="slidenum">
              <a:rPr lang="en-US" smtClean="0"/>
              <a:t>‹#›</a:t>
            </a:fld>
            <a:endParaRPr lang="en-US" dirty="0"/>
          </a:p>
        </p:txBody>
      </p:sp>
    </p:spTree>
    <p:extLst>
      <p:ext uri="{BB962C8B-B14F-4D97-AF65-F5344CB8AC3E}">
        <p14:creationId xmlns:p14="http://schemas.microsoft.com/office/powerpoint/2010/main" val="4056046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5DFDA-59B2-BE2D-424F-FEED485DD2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5FFFA2-007E-3507-2E6D-F44E3EB8D7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55A683-317C-9488-482C-F3294BF101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09470D-E3B7-95AC-6B4D-A6DBAE94DD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CAB12D-64BD-15D2-5B96-19329DBB10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F2B89D-DC3C-ECF9-9D01-F15CF0B82BFD}"/>
              </a:ext>
            </a:extLst>
          </p:cNvPr>
          <p:cNvSpPr>
            <a:spLocks noGrp="1"/>
          </p:cNvSpPr>
          <p:nvPr>
            <p:ph type="dt" sz="half" idx="10"/>
          </p:nvPr>
        </p:nvSpPr>
        <p:spPr/>
        <p:txBody>
          <a:bodyPr/>
          <a:lstStyle/>
          <a:p>
            <a:fld id="{3AED5A96-4CFD-6B41-92FE-7C9128FD966A}" type="datetimeFigureOut">
              <a:rPr lang="en-US" smtClean="0"/>
              <a:t>4/10/2024</a:t>
            </a:fld>
            <a:endParaRPr lang="en-US" dirty="0"/>
          </a:p>
        </p:txBody>
      </p:sp>
      <p:sp>
        <p:nvSpPr>
          <p:cNvPr id="8" name="Footer Placeholder 7">
            <a:extLst>
              <a:ext uri="{FF2B5EF4-FFF2-40B4-BE49-F238E27FC236}">
                <a16:creationId xmlns:a16="http://schemas.microsoft.com/office/drawing/2014/main" id="{13039580-94D1-7870-EA52-81B8A30D7C2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78910AA-3BAB-8B34-A199-1E69B653EB17}"/>
              </a:ext>
            </a:extLst>
          </p:cNvPr>
          <p:cNvSpPr>
            <a:spLocks noGrp="1"/>
          </p:cNvSpPr>
          <p:nvPr>
            <p:ph type="sldNum" sz="quarter" idx="12"/>
          </p:nvPr>
        </p:nvSpPr>
        <p:spPr/>
        <p:txBody>
          <a:bodyPr/>
          <a:lstStyle/>
          <a:p>
            <a:fld id="{60FD220A-38BA-854D-B024-237DE630F401}" type="slidenum">
              <a:rPr lang="en-US" smtClean="0"/>
              <a:t>‹#›</a:t>
            </a:fld>
            <a:endParaRPr lang="en-US" dirty="0"/>
          </a:p>
        </p:txBody>
      </p:sp>
    </p:spTree>
    <p:extLst>
      <p:ext uri="{BB962C8B-B14F-4D97-AF65-F5344CB8AC3E}">
        <p14:creationId xmlns:p14="http://schemas.microsoft.com/office/powerpoint/2010/main" val="3993514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3543C-43A8-3672-CEC3-E694151689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3E2819-EC0F-2567-EA70-44053244FEB2}"/>
              </a:ext>
            </a:extLst>
          </p:cNvPr>
          <p:cNvSpPr>
            <a:spLocks noGrp="1"/>
          </p:cNvSpPr>
          <p:nvPr>
            <p:ph type="dt" sz="half" idx="10"/>
          </p:nvPr>
        </p:nvSpPr>
        <p:spPr/>
        <p:txBody>
          <a:bodyPr/>
          <a:lstStyle/>
          <a:p>
            <a:fld id="{3AED5A96-4CFD-6B41-92FE-7C9128FD966A}" type="datetimeFigureOut">
              <a:rPr lang="en-US" smtClean="0"/>
              <a:t>4/10/2024</a:t>
            </a:fld>
            <a:endParaRPr lang="en-US" dirty="0"/>
          </a:p>
        </p:txBody>
      </p:sp>
      <p:sp>
        <p:nvSpPr>
          <p:cNvPr id="4" name="Footer Placeholder 3">
            <a:extLst>
              <a:ext uri="{FF2B5EF4-FFF2-40B4-BE49-F238E27FC236}">
                <a16:creationId xmlns:a16="http://schemas.microsoft.com/office/drawing/2014/main" id="{51F607E4-76B5-1488-D864-C01B6297D82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9D6F91E-E40D-5419-7384-81FC4FA61E7C}"/>
              </a:ext>
            </a:extLst>
          </p:cNvPr>
          <p:cNvSpPr>
            <a:spLocks noGrp="1"/>
          </p:cNvSpPr>
          <p:nvPr>
            <p:ph type="sldNum" sz="quarter" idx="12"/>
          </p:nvPr>
        </p:nvSpPr>
        <p:spPr/>
        <p:txBody>
          <a:bodyPr/>
          <a:lstStyle/>
          <a:p>
            <a:fld id="{60FD220A-38BA-854D-B024-237DE630F401}" type="slidenum">
              <a:rPr lang="en-US" smtClean="0"/>
              <a:t>‹#›</a:t>
            </a:fld>
            <a:endParaRPr lang="en-US" dirty="0"/>
          </a:p>
        </p:txBody>
      </p:sp>
    </p:spTree>
    <p:extLst>
      <p:ext uri="{BB962C8B-B14F-4D97-AF65-F5344CB8AC3E}">
        <p14:creationId xmlns:p14="http://schemas.microsoft.com/office/powerpoint/2010/main" val="1223542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0772C0-FB8A-EEDB-CFF1-7BD5ECDDEEE7}"/>
              </a:ext>
            </a:extLst>
          </p:cNvPr>
          <p:cNvSpPr>
            <a:spLocks noGrp="1"/>
          </p:cNvSpPr>
          <p:nvPr>
            <p:ph type="dt" sz="half" idx="10"/>
          </p:nvPr>
        </p:nvSpPr>
        <p:spPr/>
        <p:txBody>
          <a:bodyPr/>
          <a:lstStyle/>
          <a:p>
            <a:fld id="{3AED5A96-4CFD-6B41-92FE-7C9128FD966A}" type="datetimeFigureOut">
              <a:rPr lang="en-US" smtClean="0"/>
              <a:t>4/10/2024</a:t>
            </a:fld>
            <a:endParaRPr lang="en-US" dirty="0"/>
          </a:p>
        </p:txBody>
      </p:sp>
      <p:sp>
        <p:nvSpPr>
          <p:cNvPr id="3" name="Footer Placeholder 2">
            <a:extLst>
              <a:ext uri="{FF2B5EF4-FFF2-40B4-BE49-F238E27FC236}">
                <a16:creationId xmlns:a16="http://schemas.microsoft.com/office/drawing/2014/main" id="{4E1E4832-E426-F127-9970-C015CB75E5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49C9EDA-4760-274B-F5EF-52DD38BEE12D}"/>
              </a:ext>
            </a:extLst>
          </p:cNvPr>
          <p:cNvSpPr>
            <a:spLocks noGrp="1"/>
          </p:cNvSpPr>
          <p:nvPr>
            <p:ph type="sldNum" sz="quarter" idx="12"/>
          </p:nvPr>
        </p:nvSpPr>
        <p:spPr/>
        <p:txBody>
          <a:bodyPr/>
          <a:lstStyle/>
          <a:p>
            <a:fld id="{60FD220A-38BA-854D-B024-237DE630F401}" type="slidenum">
              <a:rPr lang="en-US" smtClean="0"/>
              <a:t>‹#›</a:t>
            </a:fld>
            <a:endParaRPr lang="en-US" dirty="0"/>
          </a:p>
        </p:txBody>
      </p:sp>
    </p:spTree>
    <p:extLst>
      <p:ext uri="{BB962C8B-B14F-4D97-AF65-F5344CB8AC3E}">
        <p14:creationId xmlns:p14="http://schemas.microsoft.com/office/powerpoint/2010/main" val="310810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1D938-83E0-C4C4-9327-D5F80612C8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FFE06B-410E-2BC4-2955-5A79494B3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E0CB17-4900-B3A0-836B-2C6240ACF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833D0-28BC-EDEF-3C80-38354638CC5F}"/>
              </a:ext>
            </a:extLst>
          </p:cNvPr>
          <p:cNvSpPr>
            <a:spLocks noGrp="1"/>
          </p:cNvSpPr>
          <p:nvPr>
            <p:ph type="dt" sz="half" idx="10"/>
          </p:nvPr>
        </p:nvSpPr>
        <p:spPr/>
        <p:txBody>
          <a:bodyPr/>
          <a:lstStyle/>
          <a:p>
            <a:fld id="{3AED5A96-4CFD-6B41-92FE-7C9128FD966A}" type="datetimeFigureOut">
              <a:rPr lang="en-US" smtClean="0"/>
              <a:t>4/10/2024</a:t>
            </a:fld>
            <a:endParaRPr lang="en-US" dirty="0"/>
          </a:p>
        </p:txBody>
      </p:sp>
      <p:sp>
        <p:nvSpPr>
          <p:cNvPr id="6" name="Footer Placeholder 5">
            <a:extLst>
              <a:ext uri="{FF2B5EF4-FFF2-40B4-BE49-F238E27FC236}">
                <a16:creationId xmlns:a16="http://schemas.microsoft.com/office/drawing/2014/main" id="{D5EF5C50-E67F-C17A-5809-B916512FE0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92C3CA4-4C81-37C4-DFA0-B8673CDC2853}"/>
              </a:ext>
            </a:extLst>
          </p:cNvPr>
          <p:cNvSpPr>
            <a:spLocks noGrp="1"/>
          </p:cNvSpPr>
          <p:nvPr>
            <p:ph type="sldNum" sz="quarter" idx="12"/>
          </p:nvPr>
        </p:nvSpPr>
        <p:spPr/>
        <p:txBody>
          <a:bodyPr/>
          <a:lstStyle/>
          <a:p>
            <a:fld id="{60FD220A-38BA-854D-B024-237DE630F401}" type="slidenum">
              <a:rPr lang="en-US" smtClean="0"/>
              <a:t>‹#›</a:t>
            </a:fld>
            <a:endParaRPr lang="en-US" dirty="0"/>
          </a:p>
        </p:txBody>
      </p:sp>
    </p:spTree>
    <p:extLst>
      <p:ext uri="{BB962C8B-B14F-4D97-AF65-F5344CB8AC3E}">
        <p14:creationId xmlns:p14="http://schemas.microsoft.com/office/powerpoint/2010/main" val="350487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8DD8B-2527-224E-96E0-88F58D8AB4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2D709A-73FC-699F-C093-E8A5E95C5C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9F0EE8C-7533-D890-D18F-CEF8292E9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E693D-8A47-C253-813B-0ABCA29C2B57}"/>
              </a:ext>
            </a:extLst>
          </p:cNvPr>
          <p:cNvSpPr>
            <a:spLocks noGrp="1"/>
          </p:cNvSpPr>
          <p:nvPr>
            <p:ph type="dt" sz="half" idx="10"/>
          </p:nvPr>
        </p:nvSpPr>
        <p:spPr/>
        <p:txBody>
          <a:bodyPr/>
          <a:lstStyle/>
          <a:p>
            <a:fld id="{3AED5A96-4CFD-6B41-92FE-7C9128FD966A}" type="datetimeFigureOut">
              <a:rPr lang="en-US" smtClean="0"/>
              <a:t>4/10/2024</a:t>
            </a:fld>
            <a:endParaRPr lang="en-US" dirty="0"/>
          </a:p>
        </p:txBody>
      </p:sp>
      <p:sp>
        <p:nvSpPr>
          <p:cNvPr id="6" name="Footer Placeholder 5">
            <a:extLst>
              <a:ext uri="{FF2B5EF4-FFF2-40B4-BE49-F238E27FC236}">
                <a16:creationId xmlns:a16="http://schemas.microsoft.com/office/drawing/2014/main" id="{5A684EB4-5E4B-4F55-CBA1-C70B6AE97D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F027AB-6356-48FF-11DF-B4BFC09C3A25}"/>
              </a:ext>
            </a:extLst>
          </p:cNvPr>
          <p:cNvSpPr>
            <a:spLocks noGrp="1"/>
          </p:cNvSpPr>
          <p:nvPr>
            <p:ph type="sldNum" sz="quarter" idx="12"/>
          </p:nvPr>
        </p:nvSpPr>
        <p:spPr/>
        <p:txBody>
          <a:bodyPr/>
          <a:lstStyle/>
          <a:p>
            <a:fld id="{60FD220A-38BA-854D-B024-237DE630F401}" type="slidenum">
              <a:rPr lang="en-US" smtClean="0"/>
              <a:t>‹#›</a:t>
            </a:fld>
            <a:endParaRPr lang="en-US" dirty="0"/>
          </a:p>
        </p:txBody>
      </p:sp>
    </p:spTree>
    <p:extLst>
      <p:ext uri="{BB962C8B-B14F-4D97-AF65-F5344CB8AC3E}">
        <p14:creationId xmlns:p14="http://schemas.microsoft.com/office/powerpoint/2010/main" val="3182209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10C78D-6440-661E-8C7B-A0A1795F8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875ADC-E9F5-B3B0-E3EC-FF09B3B9C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0560D6-C0EA-4FE2-5909-3B837B3C8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ED5A96-4CFD-6B41-92FE-7C9128FD966A}" type="datetimeFigureOut">
              <a:rPr lang="en-US" smtClean="0"/>
              <a:t>4/10/2024</a:t>
            </a:fld>
            <a:endParaRPr lang="en-US" dirty="0"/>
          </a:p>
        </p:txBody>
      </p:sp>
      <p:sp>
        <p:nvSpPr>
          <p:cNvPr id="5" name="Footer Placeholder 4">
            <a:extLst>
              <a:ext uri="{FF2B5EF4-FFF2-40B4-BE49-F238E27FC236}">
                <a16:creationId xmlns:a16="http://schemas.microsoft.com/office/drawing/2014/main" id="{F3269BAF-CA23-B5F4-F626-09624CA9B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1829C48-D780-5930-7B27-19E1E7A21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D220A-38BA-854D-B024-237DE630F401}" type="slidenum">
              <a:rPr lang="en-US" smtClean="0"/>
              <a:t>‹#›</a:t>
            </a:fld>
            <a:endParaRPr lang="en-US" dirty="0"/>
          </a:p>
        </p:txBody>
      </p:sp>
    </p:spTree>
    <p:extLst>
      <p:ext uri="{BB962C8B-B14F-4D97-AF65-F5344CB8AC3E}">
        <p14:creationId xmlns:p14="http://schemas.microsoft.com/office/powerpoint/2010/main" val="2754676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ity Slickers - Movie - Where To Watch">
            <a:extLst>
              <a:ext uri="{FF2B5EF4-FFF2-40B4-BE49-F238E27FC236}">
                <a16:creationId xmlns:a16="http://schemas.microsoft.com/office/drawing/2014/main" id="{B3061C9D-7976-B0BE-DCAF-968257DA28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459" b="1039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3148EF-96DC-5F1E-57C6-0B2D5BF73AD8}"/>
              </a:ext>
            </a:extLst>
          </p:cNvPr>
          <p:cNvSpPr txBox="1"/>
          <p:nvPr/>
        </p:nvSpPr>
        <p:spPr>
          <a:xfrm>
            <a:off x="84220" y="96253"/>
            <a:ext cx="7748337"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Mitch – </a:t>
            </a:r>
            <a:r>
              <a:rPr lang="en-US" sz="2800" i="1" dirty="0">
                <a:latin typeface="Arial" panose="020B0604020202020204" pitchFamily="34" charset="0"/>
                <a:cs typeface="Arial" panose="020B0604020202020204" pitchFamily="34" charset="0"/>
              </a:rPr>
              <a:t>“I am feeling like this is the best that life</a:t>
            </a:r>
          </a:p>
        </p:txBody>
      </p:sp>
      <p:sp>
        <p:nvSpPr>
          <p:cNvPr id="5" name="TextBox 4">
            <a:extLst>
              <a:ext uri="{FF2B5EF4-FFF2-40B4-BE49-F238E27FC236}">
                <a16:creationId xmlns:a16="http://schemas.microsoft.com/office/drawing/2014/main" id="{34022B85-D3AF-3E62-8481-EB151B1E916D}"/>
              </a:ext>
            </a:extLst>
          </p:cNvPr>
          <p:cNvSpPr txBox="1"/>
          <p:nvPr/>
        </p:nvSpPr>
        <p:spPr>
          <a:xfrm>
            <a:off x="84220" y="523220"/>
            <a:ext cx="6011780" cy="954107"/>
          </a:xfrm>
          <a:prstGeom prst="rect">
            <a:avLst/>
          </a:prstGeom>
          <a:noFill/>
        </p:spPr>
        <p:txBody>
          <a:bodyPr wrap="square" rtlCol="0">
            <a:spAutoFit/>
          </a:bodyPr>
          <a:lstStyle/>
          <a:p>
            <a:pPr algn="ctr"/>
            <a:r>
              <a:rPr lang="en-US" sz="2800" i="1" dirty="0">
                <a:latin typeface="Arial" panose="020B0604020202020204" pitchFamily="34" charset="0"/>
                <a:cs typeface="Arial" panose="020B0604020202020204" pitchFamily="34" charset="0"/>
              </a:rPr>
              <a:t>will ever be. This is the best I am ever going to feel. And it’s not great.”</a:t>
            </a:r>
            <a:endParaRPr lang="en-US" sz="2800" i="1" dirty="0"/>
          </a:p>
        </p:txBody>
      </p:sp>
      <p:sp>
        <p:nvSpPr>
          <p:cNvPr id="6" name="TextBox 5">
            <a:extLst>
              <a:ext uri="{FF2B5EF4-FFF2-40B4-BE49-F238E27FC236}">
                <a16:creationId xmlns:a16="http://schemas.microsoft.com/office/drawing/2014/main" id="{3E696655-B5E8-D6E4-C454-63966E90432F}"/>
              </a:ext>
            </a:extLst>
          </p:cNvPr>
          <p:cNvSpPr txBox="1"/>
          <p:nvPr/>
        </p:nvSpPr>
        <p:spPr>
          <a:xfrm>
            <a:off x="84220" y="1780673"/>
            <a:ext cx="5269833" cy="1384995"/>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Barbara – </a:t>
            </a:r>
            <a:r>
              <a:rPr lang="en-US" sz="2800" i="1" dirty="0">
                <a:latin typeface="Arial" panose="020B0604020202020204" pitchFamily="34" charset="0"/>
                <a:cs typeface="Arial" panose="020B0604020202020204" pitchFamily="34" charset="0"/>
              </a:rPr>
              <a:t>“Go away with Ed and Phil for two weeks. Go and find your smile.”</a:t>
            </a:r>
          </a:p>
        </p:txBody>
      </p:sp>
    </p:spTree>
    <p:extLst>
      <p:ext uri="{BB962C8B-B14F-4D97-AF65-F5344CB8AC3E}">
        <p14:creationId xmlns:p14="http://schemas.microsoft.com/office/powerpoint/2010/main" val="75529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rly's Law: Just One Thing.">
            <a:extLst>
              <a:ext uri="{FF2B5EF4-FFF2-40B4-BE49-F238E27FC236}">
                <a16:creationId xmlns:a16="http://schemas.microsoft.com/office/drawing/2014/main" id="{DFC288B7-1020-D9AA-D058-57EB4C9A0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B41FB1E1-C1E9-6F38-F818-A0F6714FE49E}"/>
              </a:ext>
            </a:extLst>
          </p:cNvPr>
          <p:cNvCxnSpPr>
            <a:cxnSpLocks/>
          </p:cNvCxnSpPr>
          <p:nvPr/>
        </p:nvCxnSpPr>
        <p:spPr>
          <a:xfrm>
            <a:off x="7748337" y="721895"/>
            <a:ext cx="424714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9340109-A18A-51C2-4189-3B5B93CD1AD0}"/>
              </a:ext>
            </a:extLst>
          </p:cNvPr>
          <p:cNvCxnSpPr>
            <a:cxnSpLocks/>
          </p:cNvCxnSpPr>
          <p:nvPr/>
        </p:nvCxnSpPr>
        <p:spPr>
          <a:xfrm>
            <a:off x="7359316" y="5603752"/>
            <a:ext cx="463616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9EB338E-C505-4CAA-B39B-F6AD156DE348}"/>
              </a:ext>
            </a:extLst>
          </p:cNvPr>
          <p:cNvSpPr txBox="1"/>
          <p:nvPr/>
        </p:nvSpPr>
        <p:spPr>
          <a:xfrm>
            <a:off x="7543800" y="68561"/>
            <a:ext cx="4451684"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PHILIPPIANS 3:12-14</a:t>
            </a:r>
          </a:p>
        </p:txBody>
      </p:sp>
      <p:sp>
        <p:nvSpPr>
          <p:cNvPr id="12" name="TextBox 11">
            <a:extLst>
              <a:ext uri="{FF2B5EF4-FFF2-40B4-BE49-F238E27FC236}">
                <a16:creationId xmlns:a16="http://schemas.microsoft.com/office/drawing/2014/main" id="{EEEF5237-E067-6154-A3DC-0AAC34B7FC5F}"/>
              </a:ext>
            </a:extLst>
          </p:cNvPr>
          <p:cNvSpPr txBox="1"/>
          <p:nvPr/>
        </p:nvSpPr>
        <p:spPr>
          <a:xfrm>
            <a:off x="8139101" y="5758631"/>
            <a:ext cx="3856383" cy="101566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DIVIDED INTO SIX VITAL TRUTHS</a:t>
            </a:r>
          </a:p>
        </p:txBody>
      </p:sp>
    </p:spTree>
    <p:extLst>
      <p:ext uri="{BB962C8B-B14F-4D97-AF65-F5344CB8AC3E}">
        <p14:creationId xmlns:p14="http://schemas.microsoft.com/office/powerpoint/2010/main" val="105564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kneeling on a mountain with a cross&#10;&#10;Description automatically generated">
            <a:extLst>
              <a:ext uri="{FF2B5EF4-FFF2-40B4-BE49-F238E27FC236}">
                <a16:creationId xmlns:a16="http://schemas.microsoft.com/office/drawing/2014/main" id="{AE2D8C58-149A-67B6-2E98-C837C4065FD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4571"/>
          <a:stretch/>
        </p:blipFill>
        <p:spPr>
          <a:xfrm>
            <a:off x="-1" y="10404"/>
            <a:ext cx="12192001" cy="6846375"/>
          </a:xfrm>
          <a:prstGeom prst="rect">
            <a:avLst/>
          </a:prstGeom>
        </p:spPr>
      </p:pic>
      <p:sp>
        <p:nvSpPr>
          <p:cNvPr id="4" name="TextBox 3">
            <a:extLst>
              <a:ext uri="{FF2B5EF4-FFF2-40B4-BE49-F238E27FC236}">
                <a16:creationId xmlns:a16="http://schemas.microsoft.com/office/drawing/2014/main" id="{068E0E43-40F5-52AB-ADE8-C70942BAD0CE}"/>
              </a:ext>
            </a:extLst>
          </p:cNvPr>
          <p:cNvSpPr txBox="1"/>
          <p:nvPr/>
        </p:nvSpPr>
        <p:spPr>
          <a:xfrm>
            <a:off x="159026" y="145774"/>
            <a:ext cx="11860696"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1. THE MOTIVATION OF THE NOW AND NOT YET – </a:t>
            </a:r>
            <a:r>
              <a:rPr lang="en-US" sz="2900" b="1" i="1" dirty="0">
                <a:solidFill>
                  <a:schemeClr val="bg1"/>
                </a:solidFill>
                <a:latin typeface="Arial" panose="020B0604020202020204" pitchFamily="34" charset="0"/>
                <a:cs typeface="Arial" panose="020B0604020202020204" pitchFamily="34" charset="0"/>
              </a:rPr>
              <a:t>“I don’t mean to say that I have achieved these things or reached perfection… I have not achieved it.”</a:t>
            </a:r>
            <a:r>
              <a:rPr lang="en-US" sz="2900" b="1" dirty="0">
                <a:solidFill>
                  <a:schemeClr val="bg1"/>
                </a:solidFill>
                <a:latin typeface="Arial" panose="020B0604020202020204" pitchFamily="34" charset="0"/>
                <a:cs typeface="Arial" panose="020B0604020202020204" pitchFamily="34" charset="0"/>
              </a:rPr>
              <a:t> (vs 12-13) </a:t>
            </a:r>
          </a:p>
        </p:txBody>
      </p:sp>
      <p:sp>
        <p:nvSpPr>
          <p:cNvPr id="5" name="TextBox 4">
            <a:extLst>
              <a:ext uri="{FF2B5EF4-FFF2-40B4-BE49-F238E27FC236}">
                <a16:creationId xmlns:a16="http://schemas.microsoft.com/office/drawing/2014/main" id="{6BF363BC-A0E5-2E8F-EE54-1DC0F458BCB8}"/>
              </a:ext>
            </a:extLst>
          </p:cNvPr>
          <p:cNvSpPr txBox="1"/>
          <p:nvPr/>
        </p:nvSpPr>
        <p:spPr>
          <a:xfrm>
            <a:off x="159026" y="1776871"/>
            <a:ext cx="11810477" cy="984885"/>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a:t>
            </a:r>
            <a:r>
              <a:rPr lang="en-AU" sz="2900" b="1" i="1" dirty="0">
                <a:solidFill>
                  <a:schemeClr val="bg1"/>
                </a:solidFill>
                <a:latin typeface="Arial" panose="020B0604020202020204" pitchFamily="34" charset="0"/>
                <a:cs typeface="Arial" panose="020B0604020202020204" pitchFamily="34" charset="0"/>
              </a:rPr>
              <a:t>W</a:t>
            </a:r>
            <a:r>
              <a:rPr lang="en-AU" sz="2900" b="1" i="1" u="none" strike="noStrike" dirty="0">
                <a:solidFill>
                  <a:schemeClr val="bg1"/>
                </a:solidFill>
                <a:effectLst/>
                <a:latin typeface="Arial" panose="020B0604020202020204" pitchFamily="34" charset="0"/>
                <a:cs typeface="Arial" panose="020B0604020202020204" pitchFamily="34" charset="0"/>
              </a:rPr>
              <a:t>e </a:t>
            </a:r>
            <a:r>
              <a:rPr lang="en-AU" sz="2900" b="1" i="1" u="sng" strike="noStrike" dirty="0">
                <a:solidFill>
                  <a:schemeClr val="bg1"/>
                </a:solidFill>
                <a:effectLst/>
                <a:latin typeface="Arial" panose="020B0604020202020204" pitchFamily="34" charset="0"/>
                <a:cs typeface="Arial" panose="020B0604020202020204" pitchFamily="34" charset="0"/>
              </a:rPr>
              <a:t>are</a:t>
            </a:r>
            <a:r>
              <a:rPr lang="en-AU" sz="2900" b="1" i="1" u="none" strike="noStrike" dirty="0">
                <a:solidFill>
                  <a:schemeClr val="bg1"/>
                </a:solidFill>
                <a:effectLst/>
                <a:latin typeface="Arial" panose="020B0604020202020204" pitchFamily="34" charset="0"/>
                <a:cs typeface="Arial" panose="020B0604020202020204" pitchFamily="34" charset="0"/>
              </a:rPr>
              <a:t> already God’s children, but he has </a:t>
            </a:r>
            <a:r>
              <a:rPr lang="en-AU" sz="2900" b="1" i="1" u="sng" strike="noStrike" dirty="0">
                <a:solidFill>
                  <a:schemeClr val="bg1"/>
                </a:solidFill>
                <a:effectLst/>
                <a:latin typeface="Arial" panose="020B0604020202020204" pitchFamily="34" charset="0"/>
                <a:cs typeface="Arial" panose="020B0604020202020204" pitchFamily="34" charset="0"/>
              </a:rPr>
              <a:t>not yet</a:t>
            </a:r>
            <a:r>
              <a:rPr lang="en-AU" sz="2900" b="1" i="1" strike="noStrike" dirty="0">
                <a:solidFill>
                  <a:schemeClr val="bg1"/>
                </a:solidFill>
                <a:effectLst/>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shown us what we will be like when Christ appears..” </a:t>
            </a:r>
            <a:r>
              <a:rPr lang="en-AU" sz="2900" b="1" i="0" u="none" strike="noStrike" dirty="0">
                <a:solidFill>
                  <a:schemeClr val="bg1"/>
                </a:solidFill>
                <a:effectLst/>
                <a:latin typeface="Arial" panose="020B0604020202020204" pitchFamily="34" charset="0"/>
                <a:cs typeface="Arial" panose="020B0604020202020204" pitchFamily="34" charset="0"/>
              </a:rPr>
              <a:t>(1 John 3:2)</a:t>
            </a:r>
            <a:endParaRPr lang="en-US" sz="29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58855CB-5310-D916-79FD-7D964A81BEEB}"/>
              </a:ext>
            </a:extLst>
          </p:cNvPr>
          <p:cNvSpPr txBox="1"/>
          <p:nvPr/>
        </p:nvSpPr>
        <p:spPr>
          <a:xfrm>
            <a:off x="159026" y="4538578"/>
            <a:ext cx="11873948" cy="1877437"/>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“Because of God’s promises let us cleanse ourselves from everything that can defile us. Let us work toward complete holiness because we fear God.” </a:t>
            </a:r>
            <a:r>
              <a:rPr lang="en-AU" sz="2900" b="1" i="0" u="none" strike="noStrike" dirty="0">
                <a:solidFill>
                  <a:schemeClr val="bg1"/>
                </a:solidFill>
                <a:effectLst/>
                <a:latin typeface="Arial" panose="020B0604020202020204" pitchFamily="34" charset="0"/>
                <a:cs typeface="Arial" panose="020B0604020202020204" pitchFamily="34" charset="0"/>
              </a:rPr>
              <a:t>(2 Cor 7:1) = </a:t>
            </a:r>
            <a:r>
              <a:rPr lang="en-AU" sz="2900" b="1" i="0" u="sng" strike="noStrike" dirty="0">
                <a:solidFill>
                  <a:schemeClr val="bg1"/>
                </a:solidFill>
                <a:effectLst/>
                <a:latin typeface="Arial" panose="020B0604020202020204" pitchFamily="34" charset="0"/>
                <a:cs typeface="Arial" panose="020B0604020202020204" pitchFamily="34" charset="0"/>
              </a:rPr>
              <a:t>we can’t neglect our sanctification (getting rid of sin) if we truly want to honour God</a:t>
            </a:r>
            <a:r>
              <a:rPr lang="en-AU" sz="2900" b="1" i="0" u="none" strike="noStrike" dirty="0">
                <a:solidFill>
                  <a:schemeClr val="bg1"/>
                </a:solidFill>
                <a:effectLst/>
                <a:latin typeface="Arial" panose="020B0604020202020204" pitchFamily="34" charset="0"/>
                <a:cs typeface="Arial" panose="020B0604020202020204" pitchFamily="34" charset="0"/>
              </a:rPr>
              <a:t>. </a:t>
            </a:r>
            <a:endParaRPr lang="en-US" sz="29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6396E7-BAA0-AA8E-2384-B15DE11CAC4E}"/>
              </a:ext>
            </a:extLst>
          </p:cNvPr>
          <p:cNvSpPr txBox="1"/>
          <p:nvPr/>
        </p:nvSpPr>
        <p:spPr>
          <a:xfrm>
            <a:off x="159026" y="3153392"/>
            <a:ext cx="11873948"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As Christians, God has loved, accepted and changed us. But we are not yet completely changed. We are not yet perfect, like Christ.</a:t>
            </a:r>
          </a:p>
        </p:txBody>
      </p:sp>
    </p:spTree>
    <p:extLst>
      <p:ext uri="{BB962C8B-B14F-4D97-AF65-F5344CB8AC3E}">
        <p14:creationId xmlns:p14="http://schemas.microsoft.com/office/powerpoint/2010/main" val="13563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Why Race Track Lighting Is Switching To LED | AEON">
            <a:extLst>
              <a:ext uri="{FF2B5EF4-FFF2-40B4-BE49-F238E27FC236}">
                <a16:creationId xmlns:a16="http://schemas.microsoft.com/office/drawing/2014/main" id="{605941A3-5782-22B5-C00D-82FFD7103B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4E187B-354E-AFD5-D0BE-8FF6D5E244F9}"/>
              </a:ext>
            </a:extLst>
          </p:cNvPr>
          <p:cNvSpPr txBox="1"/>
          <p:nvPr/>
        </p:nvSpPr>
        <p:spPr>
          <a:xfrm>
            <a:off x="112296" y="92823"/>
            <a:ext cx="11967410"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‘Saved by grace’ doesn’t = we can just rest on our past decision to follow Jesus, and be complacent in how we live for him. </a:t>
            </a:r>
          </a:p>
        </p:txBody>
      </p:sp>
      <p:sp>
        <p:nvSpPr>
          <p:cNvPr id="5" name="TextBox 4">
            <a:extLst>
              <a:ext uri="{FF2B5EF4-FFF2-40B4-BE49-F238E27FC236}">
                <a16:creationId xmlns:a16="http://schemas.microsoft.com/office/drawing/2014/main" id="{CEA2F3BA-27E9-A8BF-6820-F6605AB06FDA}"/>
              </a:ext>
            </a:extLst>
          </p:cNvPr>
          <p:cNvSpPr txBox="1"/>
          <p:nvPr/>
        </p:nvSpPr>
        <p:spPr>
          <a:xfrm>
            <a:off x="56147" y="1551563"/>
            <a:ext cx="5144069"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Be wary of getting </a:t>
            </a:r>
            <a:r>
              <a:rPr lang="en-US" sz="2900" b="1" u="sng" dirty="0">
                <a:solidFill>
                  <a:schemeClr val="bg1"/>
                </a:solidFill>
                <a:latin typeface="Arial" panose="020B0604020202020204" pitchFamily="34" charset="0"/>
                <a:cs typeface="Arial" panose="020B0604020202020204" pitchFamily="34" charset="0"/>
              </a:rPr>
              <a:t>stuck in neutral</a:t>
            </a:r>
            <a:r>
              <a:rPr lang="en-US" sz="2900" b="1" dirty="0">
                <a:solidFill>
                  <a:schemeClr val="bg1"/>
                </a:solidFill>
                <a:latin typeface="Arial" panose="020B0604020202020204" pitchFamily="34" charset="0"/>
                <a:cs typeface="Arial" panose="020B0604020202020204" pitchFamily="34" charset="0"/>
              </a:rPr>
              <a:t> – stagnant in your faith. Your ‘progress’ depends on your situation. </a:t>
            </a:r>
          </a:p>
        </p:txBody>
      </p:sp>
      <p:pic>
        <p:nvPicPr>
          <p:cNvPr id="4098" name="Picture 2" descr="New 2022 Hyundai Tucson Highlander N-Line #430036554">
            <a:extLst>
              <a:ext uri="{FF2B5EF4-FFF2-40B4-BE49-F238E27FC236}">
                <a16:creationId xmlns:a16="http://schemas.microsoft.com/office/drawing/2014/main" id="{BBBB0BB7-9CD7-3396-340B-6277345711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56" t="13098" r="5295" b="13436"/>
          <a:stretch/>
        </p:blipFill>
        <p:spPr bwMode="auto">
          <a:xfrm>
            <a:off x="0" y="3971947"/>
            <a:ext cx="4549782" cy="288605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D43DF66-9B30-2209-9456-5B5A7920924B}"/>
              </a:ext>
            </a:extLst>
          </p:cNvPr>
          <p:cNvSpPr/>
          <p:nvPr/>
        </p:nvSpPr>
        <p:spPr>
          <a:xfrm>
            <a:off x="2515703" y="5572247"/>
            <a:ext cx="1421237" cy="32156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9FAA776-AACF-50BD-EC60-173DA3FF2EC6}"/>
              </a:ext>
            </a:extLst>
          </p:cNvPr>
          <p:cNvSpPr txBox="1"/>
          <p:nvPr/>
        </p:nvSpPr>
        <p:spPr>
          <a:xfrm>
            <a:off x="2463403" y="5572247"/>
            <a:ext cx="1525835"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STREET EATER</a:t>
            </a:r>
          </a:p>
        </p:txBody>
      </p:sp>
      <p:sp>
        <p:nvSpPr>
          <p:cNvPr id="8" name="TextBox 7">
            <a:extLst>
              <a:ext uri="{FF2B5EF4-FFF2-40B4-BE49-F238E27FC236}">
                <a16:creationId xmlns:a16="http://schemas.microsoft.com/office/drawing/2014/main" id="{A6A7010D-985F-7E8A-22E3-2C84523EDC3B}"/>
              </a:ext>
            </a:extLst>
          </p:cNvPr>
          <p:cNvSpPr txBox="1"/>
          <p:nvPr/>
        </p:nvSpPr>
        <p:spPr>
          <a:xfrm>
            <a:off x="5888235" y="1551562"/>
            <a:ext cx="6247618"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Be wary of only </a:t>
            </a:r>
            <a:r>
              <a:rPr lang="en-US" sz="2900" b="1" u="sng" dirty="0">
                <a:solidFill>
                  <a:schemeClr val="bg1"/>
                </a:solidFill>
                <a:latin typeface="Arial" panose="020B0604020202020204" pitchFamily="34" charset="0"/>
                <a:cs typeface="Arial" panose="020B0604020202020204" pitchFamily="34" charset="0"/>
              </a:rPr>
              <a:t>moving forward in cruise control </a:t>
            </a:r>
            <a:r>
              <a:rPr lang="en-US" sz="2900" b="1" dirty="0">
                <a:solidFill>
                  <a:schemeClr val="bg1"/>
                </a:solidFill>
                <a:latin typeface="Arial" panose="020B0604020202020204" pitchFamily="34" charset="0"/>
                <a:cs typeface="Arial" panose="020B0604020202020204" pitchFamily="34" charset="0"/>
              </a:rPr>
              <a:t>– not paying much attention. Your speed &amp; progress depends on those around you.  </a:t>
            </a:r>
          </a:p>
        </p:txBody>
      </p:sp>
      <p:sp>
        <p:nvSpPr>
          <p:cNvPr id="9" name="TextBox 8">
            <a:extLst>
              <a:ext uri="{FF2B5EF4-FFF2-40B4-BE49-F238E27FC236}">
                <a16:creationId xmlns:a16="http://schemas.microsoft.com/office/drawing/2014/main" id="{12D9275A-E9B5-AD56-CC63-6F193DAE435A}"/>
              </a:ext>
            </a:extLst>
          </p:cNvPr>
          <p:cNvSpPr txBox="1"/>
          <p:nvPr/>
        </p:nvSpPr>
        <p:spPr>
          <a:xfrm>
            <a:off x="3740728" y="3694194"/>
            <a:ext cx="8338978"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Be wary of </a:t>
            </a:r>
            <a:r>
              <a:rPr lang="en-US" sz="2900" b="1" u="sng" dirty="0">
                <a:solidFill>
                  <a:schemeClr val="bg1"/>
                </a:solidFill>
                <a:latin typeface="Arial" panose="020B0604020202020204" pitchFamily="34" charset="0"/>
                <a:cs typeface="Arial" panose="020B0604020202020204" pitchFamily="34" charset="0"/>
              </a:rPr>
              <a:t>staying in Park</a:t>
            </a:r>
            <a:r>
              <a:rPr lang="en-US" sz="2900" b="1" dirty="0">
                <a:solidFill>
                  <a:schemeClr val="bg1"/>
                </a:solidFill>
                <a:latin typeface="Arial" panose="020B0604020202020204" pitchFamily="34" charset="0"/>
                <a:cs typeface="Arial" panose="020B0604020202020204" pitchFamily="34" charset="0"/>
              </a:rPr>
              <a:t> – seeing no need to accelerate, content with who &amp; where you are. </a:t>
            </a:r>
          </a:p>
        </p:txBody>
      </p:sp>
      <p:sp>
        <p:nvSpPr>
          <p:cNvPr id="11" name="TextBox 10">
            <a:extLst>
              <a:ext uri="{FF2B5EF4-FFF2-40B4-BE49-F238E27FC236}">
                <a16:creationId xmlns:a16="http://schemas.microsoft.com/office/drawing/2014/main" id="{328CC3FE-A6AA-BB8C-0B6D-045C7409D45F}"/>
              </a:ext>
            </a:extLst>
          </p:cNvPr>
          <p:cNvSpPr txBox="1"/>
          <p:nvPr/>
        </p:nvSpPr>
        <p:spPr>
          <a:xfrm>
            <a:off x="4502728" y="4869633"/>
            <a:ext cx="7576978" cy="1431161"/>
          </a:xfrm>
          <a:prstGeom prst="rect">
            <a:avLst/>
          </a:prstGeom>
          <a:solidFill>
            <a:schemeClr val="tx1">
              <a:alpha val="19796"/>
            </a:schemeClr>
          </a:solid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‘Just one thing’ starts with our ‘holy dissatisfaction’ – a daily commitment to enter the race we have been called to run.</a:t>
            </a:r>
          </a:p>
        </p:txBody>
      </p:sp>
    </p:spTree>
    <p:extLst>
      <p:ext uri="{BB962C8B-B14F-4D97-AF65-F5344CB8AC3E}">
        <p14:creationId xmlns:p14="http://schemas.microsoft.com/office/powerpoint/2010/main" val="38898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Running Tracks - McConnell &amp; Associates McConnell &amp; Associates">
            <a:extLst>
              <a:ext uri="{FF2B5EF4-FFF2-40B4-BE49-F238E27FC236}">
                <a16:creationId xmlns:a16="http://schemas.microsoft.com/office/drawing/2014/main" id="{E4AAFAAB-B8EC-3236-8359-2773EDA74CF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8B9A44-3723-63B1-A4B6-36F26CF96ADA}"/>
              </a:ext>
            </a:extLst>
          </p:cNvPr>
          <p:cNvSpPr txBox="1"/>
          <p:nvPr/>
        </p:nvSpPr>
        <p:spPr>
          <a:xfrm>
            <a:off x="304801" y="113471"/>
            <a:ext cx="11734800" cy="538609"/>
          </a:xfrm>
          <a:prstGeom prst="rect">
            <a:avLst/>
          </a:prstGeom>
          <a:noFill/>
        </p:spPr>
        <p:txBody>
          <a:bodyPr wrap="square" rtlCol="0">
            <a:spAutoFit/>
          </a:bodyPr>
          <a:lstStyle/>
          <a:p>
            <a:r>
              <a:rPr lang="en-US" sz="2900" b="1" dirty="0">
                <a:solidFill>
                  <a:schemeClr val="bg1"/>
                </a:solidFill>
                <a:latin typeface="Arial" panose="020B0604020202020204" pitchFamily="34" charset="0"/>
                <a:cs typeface="Arial" panose="020B0604020202020204" pitchFamily="34" charset="0"/>
              </a:rPr>
              <a:t>2. THE DISCIPLINE TO FOCUS – </a:t>
            </a:r>
            <a:r>
              <a:rPr lang="en-US" sz="2900" b="1" i="1" dirty="0">
                <a:solidFill>
                  <a:schemeClr val="bg1"/>
                </a:solidFill>
                <a:latin typeface="Arial" panose="020B0604020202020204" pitchFamily="34" charset="0"/>
                <a:cs typeface="Arial" panose="020B0604020202020204" pitchFamily="34" charset="0"/>
              </a:rPr>
              <a:t>“But I focus on this one thing.”</a:t>
            </a:r>
          </a:p>
        </p:txBody>
      </p:sp>
      <p:sp>
        <p:nvSpPr>
          <p:cNvPr id="5" name="TextBox 4">
            <a:extLst>
              <a:ext uri="{FF2B5EF4-FFF2-40B4-BE49-F238E27FC236}">
                <a16:creationId xmlns:a16="http://schemas.microsoft.com/office/drawing/2014/main" id="{568F705D-786C-3F33-4216-955F572F9104}"/>
              </a:ext>
            </a:extLst>
          </p:cNvPr>
          <p:cNvSpPr txBox="1"/>
          <p:nvPr/>
        </p:nvSpPr>
        <p:spPr>
          <a:xfrm>
            <a:off x="135467" y="866311"/>
            <a:ext cx="9652000" cy="984885"/>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“I run with purpose in every step..”</a:t>
            </a:r>
            <a:r>
              <a:rPr lang="en-US" sz="2900" b="1" dirty="0">
                <a:solidFill>
                  <a:schemeClr val="bg1"/>
                </a:solidFill>
                <a:latin typeface="Arial" panose="020B0604020202020204" pitchFamily="34" charset="0"/>
                <a:cs typeface="Arial" panose="020B0604020202020204" pitchFamily="34" charset="0"/>
              </a:rPr>
              <a:t> (1 Corinthians 9:26) = intense concentration &amp; absolute confidence. </a:t>
            </a:r>
          </a:p>
        </p:txBody>
      </p:sp>
      <p:sp>
        <p:nvSpPr>
          <p:cNvPr id="6" name="TextBox 5">
            <a:extLst>
              <a:ext uri="{FF2B5EF4-FFF2-40B4-BE49-F238E27FC236}">
                <a16:creationId xmlns:a16="http://schemas.microsoft.com/office/drawing/2014/main" id="{86795EAC-3053-29D5-636E-D54C412EFBFB}"/>
              </a:ext>
            </a:extLst>
          </p:cNvPr>
          <p:cNvSpPr txBox="1"/>
          <p:nvPr/>
        </p:nvSpPr>
        <p:spPr>
          <a:xfrm>
            <a:off x="135467" y="2081137"/>
            <a:ext cx="9652000" cy="538609"/>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In the sporting world this is called ‘being in the zone.’</a:t>
            </a:r>
            <a:endParaRPr lang="en-US" sz="2900" dirty="0">
              <a:solidFill>
                <a:schemeClr val="bg1"/>
              </a:solidFill>
            </a:endParaRPr>
          </a:p>
        </p:txBody>
      </p:sp>
      <p:sp>
        <p:nvSpPr>
          <p:cNvPr id="8" name="TextBox 7">
            <a:extLst>
              <a:ext uri="{FF2B5EF4-FFF2-40B4-BE49-F238E27FC236}">
                <a16:creationId xmlns:a16="http://schemas.microsoft.com/office/drawing/2014/main" id="{65A210FA-0170-08FA-463F-51E6C04C0028}"/>
              </a:ext>
            </a:extLst>
          </p:cNvPr>
          <p:cNvSpPr txBox="1"/>
          <p:nvPr/>
        </p:nvSpPr>
        <p:spPr>
          <a:xfrm>
            <a:off x="135467" y="4564263"/>
            <a:ext cx="11904134" cy="1877437"/>
          </a:xfrm>
          <a:prstGeom prst="rect">
            <a:avLst/>
          </a:prstGeom>
          <a:noFill/>
        </p:spPr>
        <p:txBody>
          <a:bodyPr wrap="square">
            <a:spAutoFit/>
          </a:bodyPr>
          <a:lstStyle/>
          <a:p>
            <a:pPr algn="ctr"/>
            <a:r>
              <a:rPr lang="en-AU" sz="2900" b="1" i="1" dirty="0">
                <a:solidFill>
                  <a:schemeClr val="bg1"/>
                </a:solidFill>
                <a:latin typeface="Arial" panose="020B0604020202020204" pitchFamily="34" charset="0"/>
                <a:cs typeface="Arial" panose="020B0604020202020204" pitchFamily="34" charset="0"/>
              </a:rPr>
              <a:t>“L</a:t>
            </a:r>
            <a:r>
              <a:rPr lang="en-AU" sz="2900" b="1" i="1" u="none" strike="noStrike" dirty="0">
                <a:solidFill>
                  <a:schemeClr val="bg1"/>
                </a:solidFill>
                <a:effectLst/>
                <a:latin typeface="Arial" panose="020B0604020202020204" pitchFamily="34" charset="0"/>
                <a:cs typeface="Arial" panose="020B0604020202020204" pitchFamily="34" charset="0"/>
              </a:rPr>
              <a:t>et us strip off every weight that slows us down, </a:t>
            </a:r>
            <a:r>
              <a:rPr lang="en-AU" sz="2900" b="1" i="1" dirty="0">
                <a:solidFill>
                  <a:schemeClr val="bg1"/>
                </a:solidFill>
                <a:latin typeface="Arial" panose="020B0604020202020204" pitchFamily="34" charset="0"/>
                <a:cs typeface="Arial" panose="020B0604020202020204" pitchFamily="34" charset="0"/>
              </a:rPr>
              <a:t>and </a:t>
            </a:r>
            <a:r>
              <a:rPr lang="en-AU" sz="2900" b="1" i="1" u="none" strike="noStrike" dirty="0">
                <a:solidFill>
                  <a:schemeClr val="bg1"/>
                </a:solidFill>
                <a:effectLst/>
                <a:latin typeface="Arial" panose="020B0604020202020204" pitchFamily="34" charset="0"/>
                <a:cs typeface="Arial" panose="020B0604020202020204" pitchFamily="34" charset="0"/>
              </a:rPr>
              <a:t>the sin that so easily trips us up. And let us run with endurance the race God has set before us. We do this by keeping our eyes on Jesus, the champion who initiates and perfects our faith.” (Heb 12:1-2)</a:t>
            </a:r>
            <a:endParaRPr lang="en-US" sz="2900" b="1" i="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DC2F97E-2155-B240-BF4B-9DDDCDCC9FD8}"/>
              </a:ext>
            </a:extLst>
          </p:cNvPr>
          <p:cNvSpPr txBox="1"/>
          <p:nvPr/>
        </p:nvSpPr>
        <p:spPr>
          <a:xfrm>
            <a:off x="65908" y="2807094"/>
            <a:ext cx="9899360" cy="1431161"/>
          </a:xfrm>
          <a:prstGeom prst="rect">
            <a:avLst/>
          </a:prstGeom>
          <a:solidFill>
            <a:schemeClr val="tx1">
              <a:alpha val="20000"/>
            </a:schemeClr>
          </a:solid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Such a focus doesn’t come naturally – only developed through disciplined training and intentional effort + trusting in the example &amp; power of Christ.</a:t>
            </a:r>
          </a:p>
        </p:txBody>
      </p:sp>
      <p:pic>
        <p:nvPicPr>
          <p:cNvPr id="5122" name="Picture 2" descr="Om oss">
            <a:extLst>
              <a:ext uri="{FF2B5EF4-FFF2-40B4-BE49-F238E27FC236}">
                <a16:creationId xmlns:a16="http://schemas.microsoft.com/office/drawing/2014/main" id="{2053E7BA-2AB8-8CF4-1D85-C51F6EF752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9498"/>
          <a:stretch/>
        </p:blipFill>
        <p:spPr bwMode="auto">
          <a:xfrm>
            <a:off x="10143069" y="765551"/>
            <a:ext cx="2015414" cy="41003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79A85D0-BF61-D4B0-2F2E-0DABC46091B2}"/>
              </a:ext>
            </a:extLst>
          </p:cNvPr>
          <p:cNvPicPr>
            <a:picLocks noChangeAspect="1"/>
          </p:cNvPicPr>
          <p:nvPr/>
        </p:nvPicPr>
        <p:blipFill>
          <a:blip r:embed="rId6"/>
          <a:stretch>
            <a:fillRect/>
          </a:stretch>
        </p:blipFill>
        <p:spPr>
          <a:xfrm>
            <a:off x="9797665" y="1217455"/>
            <a:ext cx="2328427" cy="3370329"/>
          </a:xfrm>
          <a:prstGeom prst="rect">
            <a:avLst/>
          </a:prstGeom>
        </p:spPr>
      </p:pic>
    </p:spTree>
    <p:extLst>
      <p:ext uri="{BB962C8B-B14F-4D97-AF65-F5344CB8AC3E}">
        <p14:creationId xmlns:p14="http://schemas.microsoft.com/office/powerpoint/2010/main" val="4554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nding Dory' Setting and Plot Details Revealed">
            <a:extLst>
              <a:ext uri="{FF2B5EF4-FFF2-40B4-BE49-F238E27FC236}">
                <a16:creationId xmlns:a16="http://schemas.microsoft.com/office/drawing/2014/main" id="{33FC5A4F-A688-1422-CA99-FA073E8BDD7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r="26282"/>
          <a:stretch/>
        </p:blipFill>
        <p:spPr bwMode="auto">
          <a:xfrm>
            <a:off x="9524" y="0"/>
            <a:ext cx="12182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211179-6046-D900-8CB9-EB6A01D2761A}"/>
              </a:ext>
            </a:extLst>
          </p:cNvPr>
          <p:cNvSpPr txBox="1"/>
          <p:nvPr/>
        </p:nvSpPr>
        <p:spPr>
          <a:xfrm>
            <a:off x="254000" y="169333"/>
            <a:ext cx="11717867"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3. THE DISCIPLINE TO FORGET – </a:t>
            </a:r>
            <a:r>
              <a:rPr lang="en-US" sz="2900" b="1" i="1" dirty="0">
                <a:solidFill>
                  <a:schemeClr val="bg1"/>
                </a:solidFill>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Forgetting the past…” </a:t>
            </a:r>
            <a:r>
              <a:rPr lang="en-AU" sz="2900" b="1" i="0" u="none" strike="noStrike" dirty="0">
                <a:solidFill>
                  <a:schemeClr val="bg1"/>
                </a:solidFill>
                <a:effectLst/>
                <a:latin typeface="Arial" panose="020B0604020202020204" pitchFamily="34" charset="0"/>
                <a:cs typeface="Arial" panose="020B0604020202020204" pitchFamily="34" charset="0"/>
              </a:rPr>
              <a:t>(v13).</a:t>
            </a:r>
          </a:p>
          <a:p>
            <a:pPr algn="ctr"/>
            <a:r>
              <a:rPr lang="en-US" sz="2900" b="1" dirty="0">
                <a:solidFill>
                  <a:schemeClr val="bg1"/>
                </a:solidFill>
                <a:latin typeface="Arial" panose="020B0604020202020204" pitchFamily="34" charset="0"/>
                <a:cs typeface="Arial" panose="020B0604020202020204" pitchFamily="34" charset="0"/>
              </a:rPr>
              <a:t>Looking back in a race = losing speed &amp; direction = risk of losing.</a:t>
            </a:r>
          </a:p>
          <a:p>
            <a:pPr algn="ctr"/>
            <a:endParaRPr lang="en-US" sz="29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98BEC52-232C-9DB6-3F39-FC2F7AA64A2F}"/>
              </a:ext>
            </a:extLst>
          </p:cNvPr>
          <p:cNvSpPr txBox="1"/>
          <p:nvPr/>
        </p:nvSpPr>
        <p:spPr>
          <a:xfrm>
            <a:off x="104931" y="1469036"/>
            <a:ext cx="11866937" cy="954107"/>
          </a:xfrm>
          <a:prstGeom prst="rect">
            <a:avLst/>
          </a:prstGeom>
          <a:solidFill>
            <a:schemeClr val="tx1">
              <a:alpha val="15000"/>
            </a:schemeClr>
          </a:solidFill>
        </p:spPr>
        <p:txBody>
          <a:bodyPr wrap="square" rtlCol="0">
            <a:spAutoFit/>
          </a:bodyPr>
          <a:lstStyle/>
          <a:p>
            <a:pPr algn="ctr"/>
            <a:r>
              <a:rPr lang="en-US" sz="2800" b="1" dirty="0">
                <a:latin typeface="Arial" panose="020B0604020202020204" pitchFamily="34" charset="0"/>
                <a:cs typeface="Arial" panose="020B0604020202020204" pitchFamily="34" charset="0"/>
              </a:rPr>
              <a:t>‘</a:t>
            </a:r>
            <a:r>
              <a:rPr lang="en-US" sz="2800" b="1" dirty="0">
                <a:solidFill>
                  <a:schemeClr val="bg1"/>
                </a:solidFill>
                <a:latin typeface="Arial" panose="020B0604020202020204" pitchFamily="34" charset="0"/>
                <a:cs typeface="Arial" panose="020B0604020202020204" pitchFamily="34" charset="0"/>
              </a:rPr>
              <a:t>Forgetting the past’ = </a:t>
            </a:r>
            <a:r>
              <a:rPr lang="en-US" sz="2800" b="1" u="sng" dirty="0">
                <a:solidFill>
                  <a:schemeClr val="bg1"/>
                </a:solidFill>
                <a:latin typeface="Arial" panose="020B0604020202020204" pitchFamily="34" charset="0"/>
                <a:cs typeface="Arial" panose="020B0604020202020204" pitchFamily="34" charset="0"/>
              </a:rPr>
              <a:t>selective forgetfulness.</a:t>
            </a:r>
            <a:r>
              <a:rPr lang="en-US" sz="2800" b="1" dirty="0">
                <a:solidFill>
                  <a:schemeClr val="bg1"/>
                </a:solidFill>
                <a:latin typeface="Arial" panose="020B0604020202020204" pitchFamily="34" charset="0"/>
                <a:cs typeface="Arial" panose="020B0604020202020204" pitchFamily="34" charset="0"/>
              </a:rPr>
              <a:t> It’s right &amp; good to remember God (Psalm 77:11-12) &amp; Jesus (1 Cor 11:25).  </a:t>
            </a:r>
          </a:p>
        </p:txBody>
      </p:sp>
      <p:sp>
        <p:nvSpPr>
          <p:cNvPr id="8" name="TextBox 7">
            <a:extLst>
              <a:ext uri="{FF2B5EF4-FFF2-40B4-BE49-F238E27FC236}">
                <a16:creationId xmlns:a16="http://schemas.microsoft.com/office/drawing/2014/main" id="{72EA2962-A592-873D-09D5-50F0A3E1E948}"/>
              </a:ext>
            </a:extLst>
          </p:cNvPr>
          <p:cNvSpPr txBox="1"/>
          <p:nvPr/>
        </p:nvSpPr>
        <p:spPr>
          <a:xfrm>
            <a:off x="104931" y="2676965"/>
            <a:ext cx="11866935" cy="984885"/>
          </a:xfrm>
          <a:prstGeom prst="rect">
            <a:avLst/>
          </a:prstGeom>
          <a:solidFill>
            <a:schemeClr val="tx1">
              <a:alpha val="15000"/>
            </a:schemeClr>
          </a:solid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Forget </a:t>
            </a:r>
            <a:r>
              <a:rPr lang="en-US" sz="2900" b="1" u="sng" dirty="0">
                <a:solidFill>
                  <a:schemeClr val="bg1"/>
                </a:solidFill>
                <a:latin typeface="Arial" panose="020B0604020202020204" pitchFamily="34" charset="0"/>
                <a:cs typeface="Arial" panose="020B0604020202020204" pitchFamily="34" charset="0"/>
              </a:rPr>
              <a:t>failures</a:t>
            </a:r>
            <a:r>
              <a:rPr lang="en-US" sz="2900" b="1" dirty="0">
                <a:solidFill>
                  <a:schemeClr val="bg1"/>
                </a:solidFill>
                <a:latin typeface="Arial" panose="020B0604020202020204" pitchFamily="34" charset="0"/>
                <a:cs typeface="Arial" panose="020B0604020202020204" pitchFamily="34" charset="0"/>
              </a:rPr>
              <a:t> - let them teach you, but don’t let them terrorise you. Don’t wallow in past defeats &amp; sins (forgiven – Ps 103:10-12).</a:t>
            </a:r>
          </a:p>
        </p:txBody>
      </p:sp>
      <p:sp>
        <p:nvSpPr>
          <p:cNvPr id="9" name="TextBox 8">
            <a:extLst>
              <a:ext uri="{FF2B5EF4-FFF2-40B4-BE49-F238E27FC236}">
                <a16:creationId xmlns:a16="http://schemas.microsoft.com/office/drawing/2014/main" id="{02781226-4AD0-AB52-C412-2B9AFAF897DA}"/>
              </a:ext>
            </a:extLst>
          </p:cNvPr>
          <p:cNvSpPr txBox="1"/>
          <p:nvPr/>
        </p:nvSpPr>
        <p:spPr>
          <a:xfrm>
            <a:off x="104931" y="3747445"/>
            <a:ext cx="6475750" cy="1877437"/>
          </a:xfrm>
          <a:prstGeom prst="rect">
            <a:avLst/>
          </a:prstGeom>
          <a:solidFill>
            <a:schemeClr val="tx1">
              <a:alpha val="20000"/>
            </a:schemeClr>
          </a:solid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Forget </a:t>
            </a:r>
            <a:r>
              <a:rPr lang="en-US" sz="2900" b="1" u="sng" dirty="0">
                <a:solidFill>
                  <a:schemeClr val="bg1"/>
                </a:solidFill>
                <a:latin typeface="Arial" panose="020B0604020202020204" pitchFamily="34" charset="0"/>
                <a:cs typeface="Arial" panose="020B0604020202020204" pitchFamily="34" charset="0"/>
              </a:rPr>
              <a:t>successes</a:t>
            </a:r>
            <a:r>
              <a:rPr lang="en-US" sz="2900" b="1" dirty="0">
                <a:solidFill>
                  <a:schemeClr val="bg1"/>
                </a:solidFill>
                <a:latin typeface="Arial" panose="020B0604020202020204" pitchFamily="34" charset="0"/>
                <a:cs typeface="Arial" panose="020B0604020202020204" pitchFamily="34" charset="0"/>
              </a:rPr>
              <a:t> – forget them if they make you proud. Remember them if they make you grateful. Boast only in Jesus (3:5-8) </a:t>
            </a:r>
          </a:p>
        </p:txBody>
      </p:sp>
      <p:sp>
        <p:nvSpPr>
          <p:cNvPr id="10" name="TextBox 9">
            <a:extLst>
              <a:ext uri="{FF2B5EF4-FFF2-40B4-BE49-F238E27FC236}">
                <a16:creationId xmlns:a16="http://schemas.microsoft.com/office/drawing/2014/main" id="{49917343-2830-4D8C-CF56-C59F577E6497}"/>
              </a:ext>
            </a:extLst>
          </p:cNvPr>
          <p:cNvSpPr txBox="1"/>
          <p:nvPr/>
        </p:nvSpPr>
        <p:spPr>
          <a:xfrm>
            <a:off x="7395148" y="3878071"/>
            <a:ext cx="4576718" cy="1877437"/>
          </a:xfrm>
          <a:prstGeom prst="rect">
            <a:avLst/>
          </a:prstGeom>
          <a:solidFill>
            <a:schemeClr val="tx1">
              <a:alpha val="20000"/>
            </a:schemeClr>
          </a:solid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Forget </a:t>
            </a:r>
            <a:r>
              <a:rPr lang="en-US" sz="2900" b="1" u="sng" dirty="0">
                <a:solidFill>
                  <a:schemeClr val="bg1"/>
                </a:solidFill>
                <a:latin typeface="Arial" panose="020B0604020202020204" pitchFamily="34" charset="0"/>
                <a:cs typeface="Arial" panose="020B0604020202020204" pitchFamily="34" charset="0"/>
              </a:rPr>
              <a:t>hurts</a:t>
            </a:r>
            <a:r>
              <a:rPr lang="en-US" sz="2900" b="1" dirty="0">
                <a:solidFill>
                  <a:schemeClr val="bg1"/>
                </a:solidFill>
                <a:latin typeface="Arial" panose="020B0604020202020204" pitchFamily="34" charset="0"/>
                <a:cs typeface="Arial" panose="020B0604020202020204" pitchFamily="34" charset="0"/>
              </a:rPr>
              <a:t> – don’t dwell on being a victim. Don’t be held captive by anger &amp; revenge.</a:t>
            </a:r>
          </a:p>
        </p:txBody>
      </p:sp>
      <p:sp>
        <p:nvSpPr>
          <p:cNvPr id="11" name="TextBox 10">
            <a:extLst>
              <a:ext uri="{FF2B5EF4-FFF2-40B4-BE49-F238E27FC236}">
                <a16:creationId xmlns:a16="http://schemas.microsoft.com/office/drawing/2014/main" id="{564A2C0F-B502-7B4F-52F9-AA91A14810E6}"/>
              </a:ext>
            </a:extLst>
          </p:cNvPr>
          <p:cNvSpPr txBox="1"/>
          <p:nvPr/>
        </p:nvSpPr>
        <p:spPr>
          <a:xfrm>
            <a:off x="73270" y="5893293"/>
            <a:ext cx="12045460" cy="538609"/>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Forget the </a:t>
            </a:r>
            <a:r>
              <a:rPr lang="en-US" sz="2900" b="1" u="sng" dirty="0">
                <a:solidFill>
                  <a:schemeClr val="bg1"/>
                </a:solidFill>
                <a:latin typeface="Arial" panose="020B0604020202020204" pitchFamily="34" charset="0"/>
                <a:cs typeface="Arial" panose="020B0604020202020204" pitchFamily="34" charset="0"/>
              </a:rPr>
              <a:t>‘good old days’</a:t>
            </a:r>
            <a:r>
              <a:rPr lang="en-US" sz="2900" b="1" dirty="0">
                <a:solidFill>
                  <a:schemeClr val="bg1"/>
                </a:solidFill>
                <a:latin typeface="Arial" panose="020B0604020202020204" pitchFamily="34" charset="0"/>
                <a:cs typeface="Arial" panose="020B0604020202020204" pitchFamily="34" charset="0"/>
              </a:rPr>
              <a:t> – celebrate the past, but don’t live in it. </a:t>
            </a:r>
          </a:p>
        </p:txBody>
      </p:sp>
    </p:spTree>
    <p:extLst>
      <p:ext uri="{BB962C8B-B14F-4D97-AF65-F5344CB8AC3E}">
        <p14:creationId xmlns:p14="http://schemas.microsoft.com/office/powerpoint/2010/main" val="375850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thletics Track Cleaning, Maintenance &amp; Installation">
            <a:extLst>
              <a:ext uri="{FF2B5EF4-FFF2-40B4-BE49-F238E27FC236}">
                <a16:creationId xmlns:a16="http://schemas.microsoft.com/office/drawing/2014/main" id="{D38731AC-73DA-6618-6FFD-BD9D05753B9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809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9041FB6-EF95-C7A1-26F2-6EBFCB3930F4}"/>
              </a:ext>
            </a:extLst>
          </p:cNvPr>
          <p:cNvSpPr txBox="1"/>
          <p:nvPr/>
        </p:nvSpPr>
        <p:spPr>
          <a:xfrm>
            <a:off x="431044" y="148285"/>
            <a:ext cx="9020628"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4. THE DISCIPLINE TO LOOK FORWARD – </a:t>
            </a:r>
            <a:r>
              <a:rPr lang="en-US" sz="2800" b="1" i="1" dirty="0">
                <a:solidFill>
                  <a:schemeClr val="bg1"/>
                </a:solidFill>
                <a:latin typeface="Arial" panose="020B0604020202020204" pitchFamily="34" charset="0"/>
                <a:cs typeface="Arial" panose="020B0604020202020204" pitchFamily="34" charset="0"/>
              </a:rPr>
              <a:t>“… and looking forward to what lies ahead.”</a:t>
            </a:r>
            <a:r>
              <a:rPr lang="en-US" sz="2800" b="1" dirty="0">
                <a:solidFill>
                  <a:schemeClr val="bg1"/>
                </a:solidFill>
                <a:latin typeface="Arial" panose="020B0604020202020204" pitchFamily="34" charset="0"/>
                <a:cs typeface="Arial" panose="020B0604020202020204" pitchFamily="34" charset="0"/>
              </a:rPr>
              <a:t> (v13) </a:t>
            </a:r>
          </a:p>
        </p:txBody>
      </p:sp>
      <p:sp>
        <p:nvSpPr>
          <p:cNvPr id="7" name="TextBox 6">
            <a:extLst>
              <a:ext uri="{FF2B5EF4-FFF2-40B4-BE49-F238E27FC236}">
                <a16:creationId xmlns:a16="http://schemas.microsoft.com/office/drawing/2014/main" id="{B57A2ED2-32AF-24FB-698D-6BE9DE045FDF}"/>
              </a:ext>
            </a:extLst>
          </p:cNvPr>
          <p:cNvSpPr txBox="1"/>
          <p:nvPr/>
        </p:nvSpPr>
        <p:spPr>
          <a:xfrm>
            <a:off x="1944914" y="3242384"/>
            <a:ext cx="8302172"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Looking forward = living </a:t>
            </a:r>
            <a:r>
              <a:rPr lang="en-US" sz="2900" b="1" u="sng" dirty="0">
                <a:solidFill>
                  <a:schemeClr val="bg1"/>
                </a:solidFill>
                <a:latin typeface="Arial" panose="020B0604020202020204" pitchFamily="34" charset="0"/>
                <a:cs typeface="Arial" panose="020B0604020202020204" pitchFamily="34" charset="0"/>
              </a:rPr>
              <a:t>in</a:t>
            </a:r>
            <a:r>
              <a:rPr lang="en-US" sz="2900" b="1" dirty="0">
                <a:solidFill>
                  <a:schemeClr val="bg1"/>
                </a:solidFill>
                <a:latin typeface="Arial" panose="020B0604020202020204" pitchFamily="34" charset="0"/>
                <a:cs typeface="Arial" panose="020B0604020202020204" pitchFamily="34" charset="0"/>
              </a:rPr>
              <a:t> the present, but not </a:t>
            </a:r>
            <a:r>
              <a:rPr lang="en-US" sz="2900" b="1" u="sng" dirty="0">
                <a:solidFill>
                  <a:schemeClr val="bg1"/>
                </a:solidFill>
                <a:latin typeface="Arial" panose="020B0604020202020204" pitchFamily="34" charset="0"/>
                <a:cs typeface="Arial" panose="020B0604020202020204" pitchFamily="34" charset="0"/>
              </a:rPr>
              <a:t>for</a:t>
            </a:r>
            <a:r>
              <a:rPr lang="en-US" sz="2900" b="1" dirty="0">
                <a:solidFill>
                  <a:schemeClr val="bg1"/>
                </a:solidFill>
                <a:latin typeface="Arial" panose="020B0604020202020204" pitchFamily="34" charset="0"/>
                <a:cs typeface="Arial" panose="020B0604020202020204" pitchFamily="34" charset="0"/>
              </a:rPr>
              <a:t> the present. Working hard </a:t>
            </a:r>
            <a:r>
              <a:rPr lang="en-US" sz="2900" b="1" u="sng" dirty="0">
                <a:solidFill>
                  <a:schemeClr val="bg1"/>
                </a:solidFill>
                <a:latin typeface="Arial" panose="020B0604020202020204" pitchFamily="34" charset="0"/>
                <a:cs typeface="Arial" panose="020B0604020202020204" pitchFamily="34" charset="0"/>
              </a:rPr>
              <a:t>in</a:t>
            </a:r>
            <a:r>
              <a:rPr lang="en-US" sz="2900" b="1" dirty="0">
                <a:solidFill>
                  <a:schemeClr val="bg1"/>
                </a:solidFill>
                <a:latin typeface="Arial" panose="020B0604020202020204" pitchFamily="34" charset="0"/>
                <a:cs typeface="Arial" panose="020B0604020202020204" pitchFamily="34" charset="0"/>
              </a:rPr>
              <a:t> the present, but living </a:t>
            </a:r>
            <a:r>
              <a:rPr lang="en-US" sz="2900" b="1" u="sng" dirty="0">
                <a:solidFill>
                  <a:schemeClr val="bg1"/>
                </a:solidFill>
                <a:latin typeface="Arial" panose="020B0604020202020204" pitchFamily="34" charset="0"/>
                <a:cs typeface="Arial" panose="020B0604020202020204" pitchFamily="34" charset="0"/>
              </a:rPr>
              <a:t>for</a:t>
            </a:r>
            <a:r>
              <a:rPr lang="en-US" sz="2900" b="1" dirty="0">
                <a:solidFill>
                  <a:schemeClr val="bg1"/>
                </a:solidFill>
                <a:latin typeface="Arial" panose="020B0604020202020204" pitchFamily="34" charset="0"/>
                <a:cs typeface="Arial" panose="020B0604020202020204" pitchFamily="34" charset="0"/>
              </a:rPr>
              <a:t> the future.</a:t>
            </a:r>
          </a:p>
        </p:txBody>
      </p:sp>
      <p:sp>
        <p:nvSpPr>
          <p:cNvPr id="8" name="TextBox 7">
            <a:extLst>
              <a:ext uri="{FF2B5EF4-FFF2-40B4-BE49-F238E27FC236}">
                <a16:creationId xmlns:a16="http://schemas.microsoft.com/office/drawing/2014/main" id="{65DCF533-1EC6-C0FB-1BBD-0B44E7C7B2AB}"/>
              </a:ext>
            </a:extLst>
          </p:cNvPr>
          <p:cNvSpPr txBox="1"/>
          <p:nvPr/>
        </p:nvSpPr>
        <p:spPr>
          <a:xfrm>
            <a:off x="1728999" y="1518284"/>
            <a:ext cx="8104429"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Looking forward = all out effort and intense focus. Not looking from side to side = worldly distractions or Satan’s temptations.  </a:t>
            </a:r>
          </a:p>
        </p:txBody>
      </p:sp>
      <p:sp>
        <p:nvSpPr>
          <p:cNvPr id="10" name="TextBox 9">
            <a:extLst>
              <a:ext uri="{FF2B5EF4-FFF2-40B4-BE49-F238E27FC236}">
                <a16:creationId xmlns:a16="http://schemas.microsoft.com/office/drawing/2014/main" id="{7B22391A-718C-FC02-5F3A-A966B14F08BD}"/>
              </a:ext>
            </a:extLst>
          </p:cNvPr>
          <p:cNvSpPr txBox="1"/>
          <p:nvPr/>
        </p:nvSpPr>
        <p:spPr>
          <a:xfrm>
            <a:off x="485207" y="4854524"/>
            <a:ext cx="10739534" cy="1877437"/>
          </a:xfrm>
          <a:prstGeom prst="rect">
            <a:avLst/>
          </a:prstGeom>
          <a:solidFill>
            <a:schemeClr val="tx1">
              <a:alpha val="20000"/>
            </a:schemeClr>
          </a:solidFill>
        </p:spPr>
        <p:txBody>
          <a:bodyPr wrap="square" rtlCol="0">
            <a:spAutoFit/>
          </a:bodyPr>
          <a:lstStyle/>
          <a:p>
            <a:r>
              <a:rPr lang="en-US" sz="2900" b="1" dirty="0">
                <a:solidFill>
                  <a:schemeClr val="bg1"/>
                </a:solidFill>
                <a:latin typeface="Arial" panose="020B0604020202020204" pitchFamily="34" charset="0"/>
                <a:cs typeface="Arial" panose="020B0604020202020204" pitchFamily="34" charset="0"/>
              </a:rPr>
              <a:t>Looking forward = everything is focused forward. You are not thinking about how well you started or how well you ran the last 10 metres. It’s all about the finish - the goal and the prize.</a:t>
            </a:r>
          </a:p>
        </p:txBody>
      </p:sp>
      <p:pic>
        <p:nvPicPr>
          <p:cNvPr id="11" name="Picture 10">
            <a:extLst>
              <a:ext uri="{FF2B5EF4-FFF2-40B4-BE49-F238E27FC236}">
                <a16:creationId xmlns:a16="http://schemas.microsoft.com/office/drawing/2014/main" id="{99542301-0FB1-C587-D774-A30999182C1C}"/>
              </a:ext>
            </a:extLst>
          </p:cNvPr>
          <p:cNvPicPr>
            <a:picLocks noChangeAspect="1"/>
          </p:cNvPicPr>
          <p:nvPr/>
        </p:nvPicPr>
        <p:blipFill rotWithShape="1">
          <a:blip r:embed="rId5"/>
          <a:srcRect r="17527"/>
          <a:stretch/>
        </p:blipFill>
        <p:spPr>
          <a:xfrm>
            <a:off x="9752086" y="67899"/>
            <a:ext cx="2439914" cy="6361930"/>
          </a:xfrm>
          <a:prstGeom prst="rect">
            <a:avLst/>
          </a:prstGeom>
        </p:spPr>
      </p:pic>
      <p:pic>
        <p:nvPicPr>
          <p:cNvPr id="12" name="Picture 11">
            <a:extLst>
              <a:ext uri="{FF2B5EF4-FFF2-40B4-BE49-F238E27FC236}">
                <a16:creationId xmlns:a16="http://schemas.microsoft.com/office/drawing/2014/main" id="{CDA6F376-7ECD-9091-63B3-86F4CB03DBED}"/>
              </a:ext>
            </a:extLst>
          </p:cNvPr>
          <p:cNvPicPr>
            <a:picLocks noChangeAspect="1"/>
          </p:cNvPicPr>
          <p:nvPr/>
        </p:nvPicPr>
        <p:blipFill rotWithShape="1">
          <a:blip r:embed="rId6"/>
          <a:srcRect l="24528"/>
          <a:stretch/>
        </p:blipFill>
        <p:spPr>
          <a:xfrm>
            <a:off x="-107056" y="1241023"/>
            <a:ext cx="2153570" cy="4132164"/>
          </a:xfrm>
          <a:prstGeom prst="rect">
            <a:avLst/>
          </a:prstGeom>
        </p:spPr>
      </p:pic>
    </p:spTree>
    <p:extLst>
      <p:ext uri="{BB962C8B-B14F-4D97-AF65-F5344CB8AC3E}">
        <p14:creationId xmlns:p14="http://schemas.microsoft.com/office/powerpoint/2010/main" val="259119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The Finish Line">
            <a:extLst>
              <a:ext uri="{FF2B5EF4-FFF2-40B4-BE49-F238E27FC236}">
                <a16:creationId xmlns:a16="http://schemas.microsoft.com/office/drawing/2014/main" id="{C1B6DC11-04C8-679A-0AA7-7B45191F66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79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2CB1BF-41D6-3F86-55E7-2918381214BB}"/>
              </a:ext>
            </a:extLst>
          </p:cNvPr>
          <p:cNvSpPr txBox="1"/>
          <p:nvPr/>
        </p:nvSpPr>
        <p:spPr>
          <a:xfrm>
            <a:off x="130629" y="145143"/>
            <a:ext cx="11858171"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5. THE DISCIPLINE TO PURSUE – </a:t>
            </a:r>
            <a:r>
              <a:rPr lang="en-US" sz="2900" b="1" i="1" dirty="0">
                <a:solidFill>
                  <a:schemeClr val="bg1"/>
                </a:solidFill>
                <a:latin typeface="Arial" panose="020B0604020202020204" pitchFamily="34" charset="0"/>
                <a:cs typeface="Arial" panose="020B0604020202020204" pitchFamily="34" charset="0"/>
              </a:rPr>
              <a:t>“I </a:t>
            </a:r>
            <a:r>
              <a:rPr lang="en-US" sz="2900" b="1" i="1" u="sng" dirty="0">
                <a:solidFill>
                  <a:schemeClr val="bg1"/>
                </a:solidFill>
                <a:latin typeface="Arial" panose="020B0604020202020204" pitchFamily="34" charset="0"/>
                <a:cs typeface="Arial" panose="020B0604020202020204" pitchFamily="34" charset="0"/>
              </a:rPr>
              <a:t>press on to possess</a:t>
            </a:r>
            <a:r>
              <a:rPr lang="en-US" sz="2900" b="1" i="1" dirty="0">
                <a:solidFill>
                  <a:schemeClr val="bg1"/>
                </a:solidFill>
                <a:latin typeface="Arial" panose="020B0604020202020204" pitchFamily="34" charset="0"/>
                <a:cs typeface="Arial" panose="020B0604020202020204" pitchFamily="34" charset="0"/>
              </a:rPr>
              <a:t> that perfection…. I </a:t>
            </a:r>
            <a:r>
              <a:rPr lang="en-US" sz="2900" b="1" i="1" u="sng" dirty="0">
                <a:solidFill>
                  <a:schemeClr val="bg1"/>
                </a:solidFill>
                <a:latin typeface="Arial" panose="020B0604020202020204" pitchFamily="34" charset="0"/>
                <a:cs typeface="Arial" panose="020B0604020202020204" pitchFamily="34" charset="0"/>
              </a:rPr>
              <a:t>press on to reach</a:t>
            </a:r>
            <a:r>
              <a:rPr lang="en-US" sz="2900" b="1" i="1" dirty="0">
                <a:solidFill>
                  <a:schemeClr val="bg1"/>
                </a:solidFill>
                <a:latin typeface="Arial" panose="020B0604020202020204" pitchFamily="34" charset="0"/>
                <a:cs typeface="Arial" panose="020B0604020202020204" pitchFamily="34" charset="0"/>
              </a:rPr>
              <a:t> the end of the race..” </a:t>
            </a:r>
            <a:r>
              <a:rPr lang="en-US" sz="2900" b="1" dirty="0">
                <a:solidFill>
                  <a:schemeClr val="bg1"/>
                </a:solidFill>
                <a:latin typeface="Arial" panose="020B0604020202020204" pitchFamily="34" charset="0"/>
                <a:cs typeface="Arial" panose="020B0604020202020204" pitchFamily="34" charset="0"/>
              </a:rPr>
              <a:t>(vs 12 &amp; 14)</a:t>
            </a:r>
          </a:p>
        </p:txBody>
      </p:sp>
      <p:sp>
        <p:nvSpPr>
          <p:cNvPr id="5" name="TextBox 4">
            <a:extLst>
              <a:ext uri="{FF2B5EF4-FFF2-40B4-BE49-F238E27FC236}">
                <a16:creationId xmlns:a16="http://schemas.microsoft.com/office/drawing/2014/main" id="{1617354F-A623-57D4-BE10-F7674EE5B1D3}"/>
              </a:ext>
            </a:extLst>
          </p:cNvPr>
          <p:cNvSpPr txBox="1"/>
          <p:nvPr/>
        </p:nvSpPr>
        <p:spPr>
          <a:xfrm>
            <a:off x="130629" y="1596572"/>
            <a:ext cx="3922486"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Press on = running without swerving off course, straining with all you have.</a:t>
            </a:r>
          </a:p>
        </p:txBody>
      </p:sp>
      <p:sp>
        <p:nvSpPr>
          <p:cNvPr id="6" name="TextBox 5">
            <a:extLst>
              <a:ext uri="{FF2B5EF4-FFF2-40B4-BE49-F238E27FC236}">
                <a16:creationId xmlns:a16="http://schemas.microsoft.com/office/drawing/2014/main" id="{12DC9DFA-393E-6AA9-70F6-4768E8D4B88F}"/>
              </a:ext>
            </a:extLst>
          </p:cNvPr>
          <p:cNvSpPr txBox="1"/>
          <p:nvPr/>
        </p:nvSpPr>
        <p:spPr>
          <a:xfrm>
            <a:off x="7058549" y="1609273"/>
            <a:ext cx="5014686"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Possess = chase down apprehend, take hold of firmly. Eager to grab hold of what God has promised.</a:t>
            </a:r>
          </a:p>
        </p:txBody>
      </p:sp>
      <p:pic>
        <p:nvPicPr>
          <p:cNvPr id="8194" name="Picture 2" descr="Tackle PNG Transparent Images Free Download | Vector Files | Pngtree">
            <a:extLst>
              <a:ext uri="{FF2B5EF4-FFF2-40B4-BE49-F238E27FC236}">
                <a16:creationId xmlns:a16="http://schemas.microsoft.com/office/drawing/2014/main" id="{1B3AB018-2CB0-970E-81D4-190ADEB6BB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98" t="8973" r="3978" b="4070"/>
          <a:stretch/>
        </p:blipFill>
        <p:spPr bwMode="auto">
          <a:xfrm>
            <a:off x="3902043" y="1119491"/>
            <a:ext cx="3189512" cy="2963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5D02F4-D408-8C39-E7F5-4B4D00C31EF2}"/>
              </a:ext>
            </a:extLst>
          </p:cNvPr>
          <p:cNvSpPr txBox="1"/>
          <p:nvPr/>
        </p:nvSpPr>
        <p:spPr>
          <a:xfrm>
            <a:off x="289984" y="3861047"/>
            <a:ext cx="9427329" cy="984885"/>
          </a:xfrm>
          <a:prstGeom prst="rect">
            <a:avLst/>
          </a:prstGeom>
          <a:noFill/>
        </p:spPr>
        <p:txBody>
          <a:bodyPr wrap="square" rtlCol="0">
            <a:spAutoFit/>
          </a:bodyPr>
          <a:lstStyle/>
          <a:p>
            <a:r>
              <a:rPr lang="en-US" sz="2900" b="1" dirty="0">
                <a:solidFill>
                  <a:schemeClr val="bg1"/>
                </a:solidFill>
                <a:latin typeface="Arial" panose="020B0604020202020204" pitchFamily="34" charset="0"/>
                <a:cs typeface="Arial" panose="020B0604020202020204" pitchFamily="34" charset="0"/>
              </a:rPr>
              <a:t>6. THE ULTIMATE PRIZE – </a:t>
            </a:r>
            <a:r>
              <a:rPr lang="en-US" sz="2900" b="1" i="1" dirty="0">
                <a:solidFill>
                  <a:schemeClr val="bg1"/>
                </a:solidFill>
                <a:latin typeface="Arial" panose="020B0604020202020204" pitchFamily="34" charset="0"/>
                <a:cs typeface="Arial" panose="020B0604020202020204" pitchFamily="34" charset="0"/>
              </a:rPr>
              <a:t>“.. </a:t>
            </a:r>
            <a:r>
              <a:rPr lang="en-US" sz="2900" b="1" i="1" u="sng" dirty="0">
                <a:solidFill>
                  <a:schemeClr val="bg1"/>
                </a:solidFill>
                <a:latin typeface="Arial" panose="020B0604020202020204" pitchFamily="34" charset="0"/>
                <a:cs typeface="Arial" panose="020B0604020202020204" pitchFamily="34" charset="0"/>
              </a:rPr>
              <a:t>The heavenly prize</a:t>
            </a:r>
            <a:r>
              <a:rPr lang="en-US" sz="2900" b="1" i="1" dirty="0">
                <a:solidFill>
                  <a:schemeClr val="bg1"/>
                </a:solidFill>
                <a:latin typeface="Arial" panose="020B0604020202020204" pitchFamily="34" charset="0"/>
                <a:cs typeface="Arial" panose="020B0604020202020204" pitchFamily="34" charset="0"/>
              </a:rPr>
              <a:t> for which God, through Christ Jesus is calling us.” </a:t>
            </a:r>
            <a:r>
              <a:rPr lang="en-US" sz="2900" b="1" dirty="0">
                <a:solidFill>
                  <a:schemeClr val="bg1"/>
                </a:solidFill>
                <a:latin typeface="Arial" panose="020B0604020202020204" pitchFamily="34" charset="0"/>
                <a:cs typeface="Arial" panose="020B0604020202020204" pitchFamily="34" charset="0"/>
              </a:rPr>
              <a:t>(v14)</a:t>
            </a:r>
          </a:p>
        </p:txBody>
      </p:sp>
      <p:sp>
        <p:nvSpPr>
          <p:cNvPr id="8" name="TextBox 7">
            <a:extLst>
              <a:ext uri="{FF2B5EF4-FFF2-40B4-BE49-F238E27FC236}">
                <a16:creationId xmlns:a16="http://schemas.microsoft.com/office/drawing/2014/main" id="{6C254366-F577-38B8-DE5E-C4AAD699E037}"/>
              </a:ext>
            </a:extLst>
          </p:cNvPr>
          <p:cNvSpPr txBox="1"/>
          <p:nvPr/>
        </p:nvSpPr>
        <p:spPr>
          <a:xfrm>
            <a:off x="130627" y="5342829"/>
            <a:ext cx="10346247"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The joy of everlasting fellowship with Jesus, in a glorified body on a glorified earth = </a:t>
            </a:r>
            <a:r>
              <a:rPr lang="en-US" sz="2900" b="1" i="1" dirty="0">
                <a:solidFill>
                  <a:schemeClr val="bg1"/>
                </a:solidFill>
                <a:latin typeface="Arial" panose="020B0604020202020204" pitchFamily="34" charset="0"/>
                <a:cs typeface="Arial" panose="020B0604020202020204" pitchFamily="34" charset="0"/>
              </a:rPr>
              <a:t>“knowing + gaining Christ + experiencing the love &amp; power of Christ” </a:t>
            </a:r>
            <a:r>
              <a:rPr lang="en-US" sz="2900" b="1" dirty="0">
                <a:solidFill>
                  <a:schemeClr val="bg1"/>
                </a:solidFill>
                <a:latin typeface="Arial" panose="020B0604020202020204" pitchFamily="34" charset="0"/>
                <a:cs typeface="Arial" panose="020B0604020202020204" pitchFamily="34" charset="0"/>
              </a:rPr>
              <a:t>(3:7-11).</a:t>
            </a:r>
          </a:p>
        </p:txBody>
      </p:sp>
      <p:pic>
        <p:nvPicPr>
          <p:cNvPr id="8196" name="Picture 4">
            <a:extLst>
              <a:ext uri="{FF2B5EF4-FFF2-40B4-BE49-F238E27FC236}">
                <a16:creationId xmlns:a16="http://schemas.microsoft.com/office/drawing/2014/main" id="{2D1B4C45-7B9F-C0A2-3BE1-975B989A77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523" r="16273"/>
          <a:stretch/>
        </p:blipFill>
        <p:spPr bwMode="auto">
          <a:xfrm>
            <a:off x="10189028" y="3474010"/>
            <a:ext cx="2041907" cy="34794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B0AC98C-D028-7798-5B3D-172591CF4541}"/>
              </a:ext>
            </a:extLst>
          </p:cNvPr>
          <p:cNvPicPr>
            <a:picLocks noChangeAspect="1"/>
          </p:cNvPicPr>
          <p:nvPr/>
        </p:nvPicPr>
        <p:blipFill rotWithShape="1">
          <a:blip r:embed="rId7"/>
          <a:srcRect r="9437"/>
          <a:stretch/>
        </p:blipFill>
        <p:spPr>
          <a:xfrm>
            <a:off x="10771992" y="4804229"/>
            <a:ext cx="1420008" cy="2053770"/>
          </a:xfrm>
          <a:prstGeom prst="rect">
            <a:avLst/>
          </a:prstGeom>
        </p:spPr>
      </p:pic>
    </p:spTree>
    <p:extLst>
      <p:ext uri="{BB962C8B-B14F-4D97-AF65-F5344CB8AC3E}">
        <p14:creationId xmlns:p14="http://schemas.microsoft.com/office/powerpoint/2010/main" val="305436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NRL season 2020: Wayne Bennett, South Sydney Rabbitohs, Brisbane return  looms | NRL.com">
            <a:extLst>
              <a:ext uri="{FF2B5EF4-FFF2-40B4-BE49-F238E27FC236}">
                <a16:creationId xmlns:a16="http://schemas.microsoft.com/office/drawing/2014/main" id="{8C66C5F1-8AC9-210D-4EE9-A14F48B6D8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6666" r="12031" b="18895"/>
          <a:stretch/>
        </p:blipFill>
        <p:spPr bwMode="auto">
          <a:xfrm>
            <a:off x="1" y="1889740"/>
            <a:ext cx="5618922" cy="49682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EF49CA-7F11-E3E8-BA5C-000C3D7CF4EB}"/>
              </a:ext>
            </a:extLst>
          </p:cNvPr>
          <p:cNvSpPr txBox="1"/>
          <p:nvPr/>
        </p:nvSpPr>
        <p:spPr>
          <a:xfrm>
            <a:off x="2305878" y="2229606"/>
            <a:ext cx="9740348" cy="4247317"/>
          </a:xfrm>
          <a:prstGeom prst="rect">
            <a:avLst/>
          </a:prstGeom>
          <a:solidFill>
            <a:schemeClr val="tx1">
              <a:alpha val="20000"/>
            </a:schemeClr>
          </a:solid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“Winning is a habit. It is not a some-time thing; it’s an all-the-time thing. If you want to win the prize, you have to be willing to pay the price. You have to be striving for perfection. You have to enjoy the grind and the discipline of training. You have to play with all you have – from your feet to your head. And you have to focus on what lies ahead, not on what you </a:t>
            </a:r>
            <a:r>
              <a:rPr lang="en-AU" sz="2900" b="1" i="1" u="none" strike="noStrike" dirty="0">
                <a:solidFill>
                  <a:schemeClr val="bg1"/>
                </a:solidFill>
                <a:effectLst/>
                <a:latin typeface="Arial" panose="020B0604020202020204" pitchFamily="34" charset="0"/>
                <a:cs typeface="Arial" panose="020B0604020202020204" pitchFamily="34" charset="0"/>
              </a:rPr>
              <a:t>left behind</a:t>
            </a:r>
            <a:r>
              <a:rPr lang="en-AU" sz="2900" b="1" i="0" u="none" strike="noStrike" dirty="0">
                <a:solidFill>
                  <a:schemeClr val="bg1"/>
                </a:solidFill>
                <a:effectLst/>
                <a:latin typeface="Arial" panose="020B0604020202020204" pitchFamily="34" charset="0"/>
                <a:cs typeface="Arial" panose="020B0604020202020204" pitchFamily="34" charset="0"/>
              </a:rPr>
              <a:t>. </a:t>
            </a:r>
            <a:r>
              <a:rPr lang="en-US" sz="2900" b="1" i="1" dirty="0">
                <a:solidFill>
                  <a:schemeClr val="bg1"/>
                </a:solidFill>
                <a:latin typeface="Arial" panose="020B0604020202020204" pitchFamily="34" charset="0"/>
                <a:cs typeface="Arial" panose="020B0604020202020204" pitchFamily="34" charset="0"/>
              </a:rPr>
              <a:t>If you find a player who can do all that, he’s never going to come off the field second best.”</a:t>
            </a:r>
          </a:p>
        </p:txBody>
      </p:sp>
      <p:sp>
        <p:nvSpPr>
          <p:cNvPr id="6" name="TextBox 5">
            <a:extLst>
              <a:ext uri="{FF2B5EF4-FFF2-40B4-BE49-F238E27FC236}">
                <a16:creationId xmlns:a16="http://schemas.microsoft.com/office/drawing/2014/main" id="{6AA25A2B-D58F-6E09-CF2F-21B0729EE96A}"/>
              </a:ext>
            </a:extLst>
          </p:cNvPr>
          <p:cNvSpPr txBox="1"/>
          <p:nvPr/>
        </p:nvSpPr>
        <p:spPr>
          <a:xfrm>
            <a:off x="119270" y="129640"/>
            <a:ext cx="11926956"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Just one thing = the motivation of </a:t>
            </a:r>
            <a:r>
              <a:rPr lang="en-US" sz="2900" b="1" dirty="0">
                <a:solidFill>
                  <a:srgbClr val="FFFF00"/>
                </a:solidFill>
                <a:latin typeface="Arial" panose="020B0604020202020204" pitchFamily="34" charset="0"/>
                <a:cs typeface="Arial" panose="020B0604020202020204" pitchFamily="34" charset="0"/>
              </a:rPr>
              <a:t>‘NOW AND NOT YET’</a:t>
            </a:r>
            <a:r>
              <a:rPr lang="en-US" sz="2900" b="1" dirty="0">
                <a:solidFill>
                  <a:schemeClr val="bg1"/>
                </a:solidFill>
                <a:latin typeface="Arial" panose="020B0604020202020204" pitchFamily="34" charset="0"/>
                <a:cs typeface="Arial" panose="020B0604020202020204" pitchFamily="34" charset="0"/>
              </a:rPr>
              <a:t> + the discipline of </a:t>
            </a:r>
            <a:r>
              <a:rPr lang="en-US" sz="2900" b="1" dirty="0">
                <a:solidFill>
                  <a:srgbClr val="FFFF00"/>
                </a:solidFill>
                <a:latin typeface="Arial" panose="020B0604020202020204" pitchFamily="34" charset="0"/>
                <a:cs typeface="Arial" panose="020B0604020202020204" pitchFamily="34" charset="0"/>
              </a:rPr>
              <a:t>FOCUS</a:t>
            </a:r>
            <a:r>
              <a:rPr lang="en-US" sz="2900" b="1" dirty="0">
                <a:solidFill>
                  <a:schemeClr val="bg1"/>
                </a:solidFill>
                <a:latin typeface="Arial" panose="020B0604020202020204" pitchFamily="34" charset="0"/>
                <a:cs typeface="Arial" panose="020B0604020202020204" pitchFamily="34" charset="0"/>
              </a:rPr>
              <a:t> + the discipline of </a:t>
            </a:r>
            <a:r>
              <a:rPr lang="en-US" sz="2900" b="1" dirty="0">
                <a:solidFill>
                  <a:srgbClr val="FFFF00"/>
                </a:solidFill>
                <a:latin typeface="Arial" panose="020B0604020202020204" pitchFamily="34" charset="0"/>
                <a:cs typeface="Arial" panose="020B0604020202020204" pitchFamily="34" charset="0"/>
              </a:rPr>
              <a:t>NOT LOOKING BACK </a:t>
            </a:r>
            <a:r>
              <a:rPr lang="en-US" sz="2900" b="1" dirty="0">
                <a:solidFill>
                  <a:schemeClr val="bg1"/>
                </a:solidFill>
                <a:latin typeface="Arial" panose="020B0604020202020204" pitchFamily="34" charset="0"/>
                <a:cs typeface="Arial" panose="020B0604020202020204" pitchFamily="34" charset="0"/>
              </a:rPr>
              <a:t>+ the discipline of </a:t>
            </a:r>
            <a:r>
              <a:rPr lang="en-US" sz="2900" b="1" dirty="0">
                <a:solidFill>
                  <a:srgbClr val="FFFF00"/>
                </a:solidFill>
                <a:latin typeface="Arial" panose="020B0604020202020204" pitchFamily="34" charset="0"/>
                <a:cs typeface="Arial" panose="020B0604020202020204" pitchFamily="34" charset="0"/>
              </a:rPr>
              <a:t>LOOKING FORWARD</a:t>
            </a:r>
            <a:r>
              <a:rPr lang="en-US" sz="2900" b="1" dirty="0">
                <a:solidFill>
                  <a:schemeClr val="bg1"/>
                </a:solidFill>
                <a:latin typeface="Arial" panose="020B0604020202020204" pitchFamily="34" charset="0"/>
                <a:cs typeface="Arial" panose="020B0604020202020204" pitchFamily="34" charset="0"/>
              </a:rPr>
              <a:t> + the discipline of </a:t>
            </a:r>
            <a:r>
              <a:rPr lang="en-US" sz="2900" b="1" dirty="0">
                <a:solidFill>
                  <a:srgbClr val="FFFF00"/>
                </a:solidFill>
                <a:latin typeface="Arial" panose="020B0604020202020204" pitchFamily="34" charset="0"/>
                <a:cs typeface="Arial" panose="020B0604020202020204" pitchFamily="34" charset="0"/>
              </a:rPr>
              <a:t>PURSUING </a:t>
            </a:r>
            <a:r>
              <a:rPr lang="en-US" sz="2900" b="1" dirty="0">
                <a:solidFill>
                  <a:schemeClr val="bg1"/>
                </a:solidFill>
                <a:latin typeface="Arial" panose="020B0604020202020204" pitchFamily="34" charset="0"/>
                <a:cs typeface="Arial" panose="020B0604020202020204" pitchFamily="34" charset="0"/>
              </a:rPr>
              <a:t>=</a:t>
            </a:r>
            <a:r>
              <a:rPr lang="en-US" sz="2900" b="1" dirty="0">
                <a:solidFill>
                  <a:srgbClr val="FFFF00"/>
                </a:solidFill>
                <a:latin typeface="Arial" panose="020B0604020202020204" pitchFamily="34" charset="0"/>
                <a:cs typeface="Arial" panose="020B0604020202020204" pitchFamily="34" charset="0"/>
              </a:rPr>
              <a:t> </a:t>
            </a:r>
            <a:r>
              <a:rPr lang="en-US" sz="2900" b="1" dirty="0">
                <a:solidFill>
                  <a:srgbClr val="FFC000"/>
                </a:solidFill>
                <a:latin typeface="Arial" panose="020B0604020202020204" pitchFamily="34" charset="0"/>
                <a:cs typeface="Arial" panose="020B0604020202020204" pitchFamily="34" charset="0"/>
              </a:rPr>
              <a:t>THE PRIZE (experiencing ‘unspeakable joy’ forever with Jesus). </a:t>
            </a:r>
          </a:p>
        </p:txBody>
      </p:sp>
      <p:sp>
        <p:nvSpPr>
          <p:cNvPr id="7" name="TextBox 6">
            <a:extLst>
              <a:ext uri="{FF2B5EF4-FFF2-40B4-BE49-F238E27FC236}">
                <a16:creationId xmlns:a16="http://schemas.microsoft.com/office/drawing/2014/main" id="{FED40FC4-0B52-9423-0EAD-3846136EA369}"/>
              </a:ext>
            </a:extLst>
          </p:cNvPr>
          <p:cNvSpPr txBox="1"/>
          <p:nvPr/>
        </p:nvSpPr>
        <p:spPr>
          <a:xfrm>
            <a:off x="265043" y="6110514"/>
            <a:ext cx="1287986"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WAYNE BENNETT</a:t>
            </a:r>
          </a:p>
        </p:txBody>
      </p:sp>
    </p:spTree>
    <p:extLst>
      <p:ext uri="{BB962C8B-B14F-4D97-AF65-F5344CB8AC3E}">
        <p14:creationId xmlns:p14="http://schemas.microsoft.com/office/powerpoint/2010/main" val="341066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4226</TotalTime>
  <Words>2514</Words>
  <Application>Microsoft Office PowerPoint</Application>
  <PresentationFormat>Widescreen</PresentationFormat>
  <Paragraphs>58</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36</cp:revision>
  <cp:lastPrinted>2024-04-06T22:15:04Z</cp:lastPrinted>
  <dcterms:created xsi:type="dcterms:W3CDTF">2024-04-04T00:55:29Z</dcterms:created>
  <dcterms:modified xsi:type="dcterms:W3CDTF">2024-04-10T01:23:10Z</dcterms:modified>
</cp:coreProperties>
</file>