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sldIdLst>
    <p:sldId id="259" r:id="rId2"/>
    <p:sldId id="256" r:id="rId3"/>
    <p:sldId id="257" r:id="rId4"/>
    <p:sldId id="260" r:id="rId5"/>
    <p:sldId id="261" r:id="rId6"/>
    <p:sldId id="262" r:id="rId7"/>
    <p:sldId id="263" r:id="rId8"/>
    <p:sldId id="264" r:id="rId9"/>
    <p:sldId id="267"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94631"/>
  </p:normalViewPr>
  <p:slideViewPr>
    <p:cSldViewPr snapToGrid="0">
      <p:cViewPr varScale="1">
        <p:scale>
          <a:sx n="103" d="100"/>
          <a:sy n="103" d="100"/>
        </p:scale>
        <p:origin x="114" y="426"/>
      </p:cViewPr>
      <p:guideLst/>
    </p:cSldViewPr>
  </p:slideViewPr>
  <p:notesTextViewPr>
    <p:cViewPr>
      <p:scale>
        <a:sx n="1" d="1"/>
        <a:sy n="1" d="1"/>
      </p:scale>
      <p:origin x="0" y="0"/>
    </p:cViewPr>
  </p:notesTextViewPr>
  <p:notesViewPr>
    <p:cSldViewPr snapToGrid="0">
      <p:cViewPr>
        <p:scale>
          <a:sx n="152" d="100"/>
          <a:sy n="152" d="100"/>
        </p:scale>
        <p:origin x="139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DF053-AA7F-6B46-A3AD-6C36E18D167B}" type="datetimeFigureOut">
              <a:rPr lang="en-US" smtClean="0"/>
              <a:t>3/5/2024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128ED-46A5-1A42-8A87-3BFDA05DE7AB}"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Genesis 4 – Often gets the questions, why would someone have kids called Jabal, Jubal and Tubal-Cain (I bet the grandparents got those mixed up!). Or where did Cain get his wife, what was the mark that God put on Cain – good questions that God doesn’t deem fit to tell us the answer (although I would think Cain’s wife would have been sister – incest not condemned by God until law in Exodus.) But there is a powerful story God wants us to see in this story. The expansion and worsening of sin and the continuation of God’s grace and promises being kept – even in the rubble of rebellion and murder. This is the first time sin is mentioned in the Bible. In tragedy there is still grace and hope – God does not abandon His creation – does not abandon Adam and Eve.</a:t>
            </a:r>
          </a:p>
        </p:txBody>
      </p:sp>
      <p:sp>
        <p:nvSpPr>
          <p:cNvPr id="4" name="Slide Number Placeholder 3"/>
          <p:cNvSpPr>
            <a:spLocks noGrp="1"/>
          </p:cNvSpPr>
          <p:nvPr>
            <p:ph type="sldNum" sz="quarter" idx="5"/>
          </p:nvPr>
        </p:nvSpPr>
        <p:spPr/>
        <p:txBody>
          <a:bodyPr/>
          <a:lstStyle/>
          <a:p>
            <a:fld id="{256128ED-46A5-1A42-8A87-3BFDA05DE7AB}"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lost the presence of God on the cross – why have you forsaken me (Matt 27:46)</a:t>
            </a:r>
          </a:p>
          <a:p>
            <a:r>
              <a:rPr lang="en-US" dirty="0"/>
              <a:t>Jesus was a homeless wanderer - </a:t>
            </a:r>
            <a:r>
              <a:rPr lang="en-AU" b="0" i="0" u="none" strike="noStrike" dirty="0">
                <a:solidFill>
                  <a:srgbClr val="000000"/>
                </a:solidFill>
                <a:effectLst/>
                <a:latin typeface="system-ui"/>
              </a:rPr>
              <a:t>“Foxes have dens to live in, and birds have nests, but the Son of Man has no place even to lay his head.” (Matt 8:20)</a:t>
            </a:r>
          </a:p>
          <a:p>
            <a:r>
              <a:rPr lang="en-AU" b="0" i="0" u="none" strike="noStrike" dirty="0">
                <a:solidFill>
                  <a:srgbClr val="000000"/>
                </a:solidFill>
                <a:effectLst/>
                <a:latin typeface="system-ui"/>
              </a:rPr>
              <a:t>Jesus was found by the soldiers in the garden and taken away to be crucified. Your choice in this life decides your eternity. Choose to live in the city of darkness = eternity of suffering and separation from God. Choose to live in the city of grace = an eternity of an abundant, joyful life in the presence of God.</a:t>
            </a:r>
            <a:endParaRPr lang="en-US" dirty="0"/>
          </a:p>
        </p:txBody>
      </p:sp>
      <p:sp>
        <p:nvSpPr>
          <p:cNvPr id="4" name="Slide Number Placeholder 3"/>
          <p:cNvSpPr>
            <a:spLocks noGrp="1"/>
          </p:cNvSpPr>
          <p:nvPr>
            <p:ph type="sldNum" sz="quarter" idx="5"/>
          </p:nvPr>
        </p:nvSpPr>
        <p:spPr/>
        <p:txBody>
          <a:bodyPr/>
          <a:lstStyle/>
          <a:p>
            <a:fld id="{256128ED-46A5-1A42-8A87-3BFDA05DE7AB}" type="slidenum">
              <a:rPr lang="en-US" smtClean="0"/>
              <a:t>10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first time the word sin is mentioned in the Bible – and God makes it very clear that it is a serious thing. He is trying to do His best to stop the impact of sin spreading and taking control of all of mankind. </a:t>
            </a:r>
          </a:p>
          <a:p>
            <a:r>
              <a:rPr lang="en-US" dirty="0"/>
              <a:t>Hiddenness – its there, but likes to stay out of view. See this in the world today where we no longer even refer to sin. To talk about sin is to be laughed at or dismissed as being old fashioned. </a:t>
            </a:r>
          </a:p>
          <a:p>
            <a:r>
              <a:rPr lang="en-US" dirty="0"/>
              <a:t>Deceptiveness – a predator comes into the clearing (no longer hidden) but gets down low to make itself look smaller than it is. It is trying to deceive its prey into thinking that it is not a threat.</a:t>
            </a:r>
          </a:p>
        </p:txBody>
      </p:sp>
      <p:sp>
        <p:nvSpPr>
          <p:cNvPr id="4" name="Slide Number Placeholder 3"/>
          <p:cNvSpPr>
            <a:spLocks noGrp="1"/>
          </p:cNvSpPr>
          <p:nvPr>
            <p:ph type="sldNum" sz="quarter" idx="5"/>
          </p:nvPr>
        </p:nvSpPr>
        <p:spPr/>
        <p:txBody>
          <a:bodyPr/>
          <a:lstStyle/>
          <a:p>
            <a:fld id="{256128ED-46A5-1A42-8A87-3BFDA05DE7AB}" type="slidenum">
              <a:rPr lang="en-US" smtClean="0"/>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 is in the room (of our life), crouching in the corner and trying to deceive us. We know its there but think its not a problem – we are bigger and have control. Yes I have a grudge but its not making me bitter. I’m not materialistic, I am just prudent or a good steward of God’s money. I am not a gossip, I am just interested in caring for people, I am not a workaholic, just productive. I know it’s not a great place to be, but I can control it. I know we shouldn’t do that but Paul admits to this constant battle for control in his own life. It always starts as a choice but then sin takes over.</a:t>
            </a:r>
          </a:p>
        </p:txBody>
      </p:sp>
      <p:sp>
        <p:nvSpPr>
          <p:cNvPr id="4" name="Slide Number Placeholder 3"/>
          <p:cNvSpPr>
            <a:spLocks noGrp="1"/>
          </p:cNvSpPr>
          <p:nvPr>
            <p:ph type="sldNum" sz="quarter" idx="5"/>
          </p:nvPr>
        </p:nvSpPr>
        <p:spPr/>
        <p:txBody>
          <a:bodyPr/>
          <a:lstStyle/>
          <a:p>
            <a:fld id="{256128ED-46A5-1A42-8A87-3BFDA05DE7AB}" type="slidenum">
              <a:rPr lang="en-US" smtClean="0"/>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 right thing - </a:t>
            </a:r>
          </a:p>
          <a:p>
            <a:r>
              <a:rPr lang="en-US" dirty="0"/>
              <a:t>Starts with repentance and confession – we all need to do that, If we claim we have no sin then we are deceiving ourselves (1 John 1:8) Paul confessed the power of sin and David does too. We must be honest with ourselves. Confess the unknown and known sins.</a:t>
            </a:r>
          </a:p>
          <a:p>
            <a:r>
              <a:rPr lang="en-US" dirty="0"/>
              <a:t>Have trusted Christian friends who can see the sins that are hidden from you. This needs to be quality time (which means quantity of time). Can’t build trusted friendships without regularly gathering together and spending time in the company of Christian friends – investing into those relationships. We are not good at confessing sins and struggles or talking about them. We need to – we are commanded to. Humble ourselves and value each other.</a:t>
            </a:r>
          </a:p>
          <a:p>
            <a:r>
              <a:rPr lang="en-US" dirty="0"/>
              <a:t>Value Christian correction – don’t lash out at criticism or correction. If it doesn’t seem true, then pray about it. </a:t>
            </a:r>
          </a:p>
        </p:txBody>
      </p:sp>
      <p:sp>
        <p:nvSpPr>
          <p:cNvPr id="4" name="Slide Number Placeholder 3"/>
          <p:cNvSpPr>
            <a:spLocks noGrp="1"/>
          </p:cNvSpPr>
          <p:nvPr>
            <p:ph type="sldNum" sz="quarter" idx="5"/>
          </p:nvPr>
        </p:nvSpPr>
        <p:spPr/>
        <p:txBody>
          <a:bodyPr/>
          <a:lstStyle/>
          <a:p>
            <a:fld id="{256128ED-46A5-1A42-8A87-3BFDA05DE7AB}" type="slidenum">
              <a:rPr lang="en-US" smtClean="0"/>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God ask Cain where is your brother, what have you done? God knew what Cain had done. He was giving Cain time to repent – but it was too late for Cain was under the control of sin, it was mastering him. When sin is our master we relate to God and others only in a way that furthers our agenda. Even after he hears God’s punishment his sorrow is only in regard to the consequences that would impact him, not the sin. It was saddened by the cost, pain and suffering he would experience, there was no sorrow regarding the cost, pain and suffering of Abel (his brother, his parents or God.)  This is the worldly sorrow that Paul refers to in 2 Corinthians 7:10.</a:t>
            </a:r>
          </a:p>
        </p:txBody>
      </p:sp>
      <p:sp>
        <p:nvSpPr>
          <p:cNvPr id="4" name="Slide Number Placeholder 3"/>
          <p:cNvSpPr>
            <a:spLocks noGrp="1"/>
          </p:cNvSpPr>
          <p:nvPr>
            <p:ph type="sldNum" sz="quarter" idx="5"/>
          </p:nvPr>
        </p:nvSpPr>
        <p:spPr/>
        <p:txBody>
          <a:bodyPr/>
          <a:lstStyle/>
          <a:p>
            <a:fld id="{256128ED-46A5-1A42-8A87-3BFDA05DE7AB}" type="slidenum">
              <a:rPr lang="en-US" smtClean="0"/>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what it looks like when sin impacts the culture – it just keeps spreading across the creation. </a:t>
            </a:r>
          </a:p>
          <a:p>
            <a:r>
              <a:rPr lang="en-US" dirty="0"/>
              <a:t>Culture of disobedience and arrogance – In 1903 Orville and Wilbur Wright were responsible for the first manned flight at Kitty Hawk, North Carolina. The world was stunned and the Wright brothers thought they had changed the world. But after two world wars, seeing the destruction that planes bought to the world – in 1948 on his death bed Orville Wright was devastated by the fact they couldn’t change the world. </a:t>
            </a:r>
          </a:p>
        </p:txBody>
      </p:sp>
      <p:sp>
        <p:nvSpPr>
          <p:cNvPr id="4" name="Slide Number Placeholder 3"/>
          <p:cNvSpPr>
            <a:spLocks noGrp="1"/>
          </p:cNvSpPr>
          <p:nvPr>
            <p:ph type="sldNum" sz="quarter" idx="5"/>
          </p:nvPr>
        </p:nvSpPr>
        <p:spPr/>
        <p:txBody>
          <a:bodyPr/>
          <a:lstStyle/>
          <a:p>
            <a:fld id="{256128ED-46A5-1A42-8A87-3BFDA05DE7AB}" type="slidenum">
              <a:rPr lang="en-US" smtClean="0"/>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Culture of oppression – God’s plan for marriage was one man leaves his parents and joined to his wife, not wives. </a:t>
            </a:r>
          </a:p>
          <a:p>
            <a:r>
              <a:rPr lang="en-US" dirty="0"/>
              <a:t>Culture of violence – boasts of murdering a young man – adolescent. Why? Because he wounded him slightly – word for wound = bruise or scratch. </a:t>
            </a:r>
          </a:p>
          <a:p>
            <a:r>
              <a:rPr lang="en-US" dirty="0"/>
              <a:t>Culture of anger and revenge – I don’t deserve to be offended. No one has the right to do that –if they do they should be cancelled. </a:t>
            </a:r>
          </a:p>
        </p:txBody>
      </p:sp>
      <p:sp>
        <p:nvSpPr>
          <p:cNvPr id="4" name="Slide Number Placeholder 3"/>
          <p:cNvSpPr>
            <a:spLocks noGrp="1"/>
          </p:cNvSpPr>
          <p:nvPr>
            <p:ph type="sldNum" sz="quarter" idx="5"/>
          </p:nvPr>
        </p:nvSpPr>
        <p:spPr/>
        <p:txBody>
          <a:bodyPr/>
          <a:lstStyle/>
          <a:p>
            <a:fld id="{256128ED-46A5-1A42-8A87-3BFDA05DE7AB}" type="slidenum">
              <a:rPr lang="en-US" smtClean="0"/>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same time that Cain and this culture of death is growing, God is also working – keeping his promise to Eve. In the midst of sorrow, pain, and suffering God is still true to his word. Eve acknowledges the grace of God and Seth acknowledges the power and name of God (not his own power and name). Even calling his son Enosh was a statement of surrender and dependance on God – not on human effort. </a:t>
            </a:r>
          </a:p>
        </p:txBody>
      </p:sp>
      <p:sp>
        <p:nvSpPr>
          <p:cNvPr id="4" name="Slide Number Placeholder 3"/>
          <p:cNvSpPr>
            <a:spLocks noGrp="1"/>
          </p:cNvSpPr>
          <p:nvPr>
            <p:ph type="sldNum" sz="quarter" idx="5"/>
          </p:nvPr>
        </p:nvSpPr>
        <p:spPr/>
        <p:txBody>
          <a:bodyPr/>
          <a:lstStyle/>
          <a:p>
            <a:fld id="{256128ED-46A5-1A42-8A87-3BFDA05DE7AB}" type="slidenum">
              <a:rPr lang="en-US" smtClean="0"/>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turns Lamech’s song on its head. The only one who has the right to be endlessly angry with mankind is God – he commands us to show endless grace.</a:t>
            </a:r>
          </a:p>
        </p:txBody>
      </p:sp>
      <p:sp>
        <p:nvSpPr>
          <p:cNvPr id="4" name="Slide Number Placeholder 3"/>
          <p:cNvSpPr>
            <a:spLocks noGrp="1"/>
          </p:cNvSpPr>
          <p:nvPr>
            <p:ph type="sldNum" sz="quarter" idx="5"/>
          </p:nvPr>
        </p:nvSpPr>
        <p:spPr/>
        <p:txBody>
          <a:bodyPr/>
          <a:lstStyle/>
          <a:p>
            <a:fld id="{256128ED-46A5-1A42-8A87-3BFDA05DE7AB}" type="slidenum">
              <a:rPr lang="en-US" smtClean="0"/>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488D362-8454-2849-84F8-F1D337117137}" type="datetimeFigureOut">
              <a:rPr lang="en-US" smtClean="0"/>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166CEE-4140-1C46-8945-2C473E6F0C2A}"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8D362-8454-2849-84F8-F1D337117137}" type="datetimeFigureOut">
              <a:rPr lang="en-US" smtClean="0"/>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166CEE-4140-1C46-8945-2C473E6F0C2A}"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8D362-8454-2849-84F8-F1D337117137}" type="datetimeFigureOut">
              <a:rPr lang="en-US" smtClean="0"/>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166CEE-4140-1C46-8945-2C473E6F0C2A}"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8D362-8454-2849-84F8-F1D337117137}" type="datetimeFigureOut">
              <a:rPr lang="en-US" smtClean="0"/>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166CEE-4140-1C46-8945-2C473E6F0C2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88D362-8454-2849-84F8-F1D337117137}" type="datetimeFigureOut">
              <a:rPr lang="en-US" smtClean="0"/>
              <a:t>3/5/2024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166CEE-4140-1C46-8945-2C473E6F0C2A}"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488D362-8454-2849-84F8-F1D337117137}" type="datetimeFigureOut">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166CEE-4140-1C46-8945-2C473E6F0C2A}"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488D362-8454-2849-84F8-F1D337117137}" type="datetimeFigureOut">
              <a:rPr lang="en-US" smtClean="0"/>
              <a:t>3/5/2024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8166CEE-4140-1C46-8945-2C473E6F0C2A}"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488D362-8454-2849-84F8-F1D337117137}" type="datetimeFigureOut">
              <a:rPr lang="en-US" smtClean="0"/>
              <a:t>3/5/2024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8166CEE-4140-1C46-8945-2C473E6F0C2A}"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8D362-8454-2849-84F8-F1D337117137}" type="datetimeFigureOut">
              <a:rPr lang="en-US" smtClean="0"/>
              <a:t>3/5/2024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8166CEE-4140-1C46-8945-2C473E6F0C2A}"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88D362-8454-2849-84F8-F1D337117137}" type="datetimeFigureOut">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166CEE-4140-1C46-8945-2C473E6F0C2A}"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88D362-8454-2849-84F8-F1D337117137}" type="datetimeFigureOut">
              <a:rPr lang="en-US" smtClean="0"/>
              <a:t>3/5/2024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8166CEE-4140-1C46-8945-2C473E6F0C2A}"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8D362-8454-2849-84F8-F1D337117137}" type="datetimeFigureOut">
              <a:rPr lang="en-US" smtClean="0"/>
              <a:t>3/5/2024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66CEE-4140-1C46-8945-2C473E6F0C2A}"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Heroes Archives: 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Math sin - Download free icons"/>
          <p:cNvPicPr>
            <a:picLocks noChangeAspect="1" noChangeArrowheads="1"/>
          </p:cNvPicPr>
          <p:nvPr/>
        </p:nvPicPr>
        <p:blipFill rotWithShape="1">
          <a:blip r:embed="rId4">
            <a:extLst>
              <a:ext uri="{28A0092B-C50C-407E-A947-70E740481C1C}">
                <a14:useLocalDpi xmlns:a14="http://schemas.microsoft.com/office/drawing/2010/main" val="0"/>
              </a:ext>
            </a:extLst>
          </a:blip>
          <a:srcRect l="6226" t="25824" r="5889" b="25282"/>
          <a:stretch>
            <a:fillRect/>
          </a:stretch>
        </p:blipFill>
        <p:spPr bwMode="auto">
          <a:xfrm>
            <a:off x="250091" y="112542"/>
            <a:ext cx="5714612" cy="1146015"/>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Theatre Play Scripts For Schools and Colleges"/>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6271" y="1671177"/>
            <a:ext cx="6097564" cy="17578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47779" y="1123564"/>
            <a:ext cx="1617784" cy="830997"/>
          </a:xfrm>
          <a:prstGeom prst="rect">
            <a:avLst/>
          </a:prstGeom>
          <a:noFill/>
        </p:spPr>
        <p:txBody>
          <a:bodyPr wrap="square" rtlCol="0">
            <a:spAutoFit/>
          </a:bodyPr>
          <a:lstStyle/>
          <a:p>
            <a:r>
              <a:rPr lang="en-US" sz="4800" b="1" dirty="0">
                <a:latin typeface="Aharoni" panose="02010803020104030203" pitchFamily="2" charset="-79"/>
                <a:cs typeface="Aharoni" panose="02010803020104030203" pitchFamily="2" charset="-79"/>
              </a:rPr>
              <a:t>AND</a:t>
            </a:r>
          </a:p>
        </p:txBody>
      </p:sp>
      <p:sp>
        <p:nvSpPr>
          <p:cNvPr id="9" name="TextBox 8"/>
          <p:cNvSpPr txBox="1"/>
          <p:nvPr/>
        </p:nvSpPr>
        <p:spPr>
          <a:xfrm>
            <a:off x="903459" y="3517781"/>
            <a:ext cx="4403188"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GENESIS 4:1-26</a:t>
            </a:r>
          </a:p>
        </p:txBody>
      </p:sp>
      <p:cxnSp>
        <p:nvCxnSpPr>
          <p:cNvPr id="11" name="Straight Connector 10"/>
          <p:cNvCxnSpPr/>
          <p:nvPr/>
        </p:nvCxnSpPr>
        <p:spPr>
          <a:xfrm>
            <a:off x="327464" y="4149969"/>
            <a:ext cx="57146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0091" y="4367907"/>
            <a:ext cx="5531730" cy="2431435"/>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THE SERIOUSNESS OF SIN</a:t>
            </a:r>
          </a:p>
          <a:p>
            <a:pPr algn="ctr"/>
            <a:endParaRPr lang="en-US" sz="800" b="1" dirty="0">
              <a:solidFill>
                <a:schemeClr val="bg1"/>
              </a:solidFill>
              <a:latin typeface="Arial" panose="020B0604020202020204" pitchFamily="34" charset="0"/>
              <a:cs typeface="Arial" panose="020B0604020202020204" pitchFamily="34" charset="0"/>
            </a:endParaRPr>
          </a:p>
          <a:p>
            <a:pPr algn="ctr"/>
            <a:r>
              <a:rPr lang="en-US" sz="3200" b="1" dirty="0">
                <a:solidFill>
                  <a:schemeClr val="bg1"/>
                </a:solidFill>
                <a:latin typeface="Arial" panose="020B0604020202020204" pitchFamily="34" charset="0"/>
                <a:cs typeface="Arial" panose="020B0604020202020204" pitchFamily="34" charset="0"/>
              </a:rPr>
              <a:t>THE RUIN OF CAIN</a:t>
            </a:r>
          </a:p>
          <a:p>
            <a:pPr algn="ctr"/>
            <a:endParaRPr lang="en-US" sz="800" b="1" dirty="0">
              <a:solidFill>
                <a:schemeClr val="bg1"/>
              </a:solidFill>
              <a:latin typeface="Arial" panose="020B0604020202020204" pitchFamily="34" charset="0"/>
              <a:cs typeface="Arial" panose="020B0604020202020204" pitchFamily="34" charset="0"/>
            </a:endParaRPr>
          </a:p>
          <a:p>
            <a:pPr algn="ctr"/>
            <a:r>
              <a:rPr lang="en-US" sz="3200" b="1" dirty="0">
                <a:solidFill>
                  <a:schemeClr val="bg1"/>
                </a:solidFill>
                <a:latin typeface="Arial" panose="020B0604020202020204" pitchFamily="34" charset="0"/>
                <a:cs typeface="Arial" panose="020B0604020202020204" pitchFamily="34" charset="0"/>
              </a:rPr>
              <a:t>THE CULTURE OF DEATH</a:t>
            </a:r>
          </a:p>
          <a:p>
            <a:pPr algn="ctr"/>
            <a:endParaRPr lang="en-US" sz="800" b="1" dirty="0">
              <a:solidFill>
                <a:schemeClr val="bg1"/>
              </a:solidFill>
              <a:latin typeface="Arial" panose="020B0604020202020204" pitchFamily="34" charset="0"/>
              <a:cs typeface="Arial" panose="020B0604020202020204" pitchFamily="34" charset="0"/>
            </a:endParaRPr>
          </a:p>
          <a:p>
            <a:pPr algn="ctr"/>
            <a:r>
              <a:rPr lang="en-US" sz="3200" b="1" dirty="0">
                <a:solidFill>
                  <a:schemeClr val="bg1"/>
                </a:solidFill>
                <a:latin typeface="Arial" panose="020B0604020202020204" pitchFamily="34" charset="0"/>
                <a:cs typeface="Arial" panose="020B0604020202020204" pitchFamily="34" charset="0"/>
              </a:rPr>
              <a:t>THE CITY OF GRACE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kneeling on a rock with a cross in the background&#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22538" r="11949" b="15433"/>
          <a:stretch>
            <a:fillRect/>
          </a:stretch>
        </p:blipFill>
        <p:spPr>
          <a:xfrm>
            <a:off x="-1" y="0"/>
            <a:ext cx="12192000" cy="6864260"/>
          </a:xfrm>
          <a:prstGeom prst="rect">
            <a:avLst/>
          </a:prstGeom>
        </p:spPr>
      </p:pic>
      <p:sp>
        <p:nvSpPr>
          <p:cNvPr id="5" name="TextBox 4"/>
          <p:cNvSpPr txBox="1"/>
          <p:nvPr/>
        </p:nvSpPr>
        <p:spPr>
          <a:xfrm>
            <a:off x="105507" y="168811"/>
            <a:ext cx="11980985"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Because Jesus took on the three curses that Cain dreads (v14) –</a:t>
            </a:r>
          </a:p>
          <a:p>
            <a:pPr marL="457200" indent="-457200" algn="ctr">
              <a:buFont typeface="Arial" panose="020B0604020202020204" pitchFamily="34" charset="0"/>
              <a:buChar char="•"/>
            </a:pPr>
            <a:r>
              <a:rPr lang="en-US" sz="2900" b="1" dirty="0">
                <a:solidFill>
                  <a:schemeClr val="bg1"/>
                </a:solidFill>
                <a:latin typeface="Arial" panose="020B0604020202020204" pitchFamily="34" charset="0"/>
                <a:cs typeface="Arial" panose="020B0604020202020204" pitchFamily="34" charset="0"/>
              </a:rPr>
              <a:t> I will be banished from your presence (Matt 27:46)</a:t>
            </a:r>
          </a:p>
          <a:p>
            <a:pPr marL="457200" indent="-457200" algn="ctr">
              <a:buFont typeface="Arial" panose="020B0604020202020204" pitchFamily="34" charset="0"/>
              <a:buChar char="•"/>
            </a:pPr>
            <a:r>
              <a:rPr lang="en-US" sz="2900" b="1" dirty="0">
                <a:solidFill>
                  <a:schemeClr val="bg1"/>
                </a:solidFill>
                <a:latin typeface="Arial" panose="020B0604020202020204" pitchFamily="34" charset="0"/>
                <a:cs typeface="Arial" panose="020B0604020202020204" pitchFamily="34" charset="0"/>
              </a:rPr>
              <a:t>I will be a homeless wanderer (Matt 8:20)</a:t>
            </a:r>
          </a:p>
          <a:p>
            <a:pPr marL="457200" indent="-457200" algn="ctr">
              <a:buFont typeface="Arial" panose="020B0604020202020204" pitchFamily="34" charset="0"/>
              <a:buChar char="•"/>
            </a:pPr>
            <a:r>
              <a:rPr lang="en-US" sz="2900" b="1" dirty="0">
                <a:solidFill>
                  <a:schemeClr val="bg1"/>
                </a:solidFill>
                <a:latin typeface="Arial" panose="020B0604020202020204" pitchFamily="34" charset="0"/>
                <a:cs typeface="Arial" panose="020B0604020202020204" pitchFamily="34" charset="0"/>
              </a:rPr>
              <a:t>Anyone who finds me will kill me. </a:t>
            </a:r>
          </a:p>
        </p:txBody>
      </p:sp>
      <p:sp>
        <p:nvSpPr>
          <p:cNvPr id="8" name="TextBox 7"/>
          <p:cNvSpPr txBox="1"/>
          <p:nvPr/>
        </p:nvSpPr>
        <p:spPr>
          <a:xfrm>
            <a:off x="249114" y="2519844"/>
            <a:ext cx="11693770" cy="1384995"/>
          </a:xfrm>
          <a:prstGeom prst="rect">
            <a:avLst/>
          </a:prstGeom>
          <a:noFill/>
        </p:spPr>
        <p:txBody>
          <a:bodyPr wrap="square">
            <a:spAutoFit/>
          </a:bodyPr>
          <a:lstStyle/>
          <a:p>
            <a:pPr algn="ctr"/>
            <a:r>
              <a:rPr lang="en-AU" sz="2800" b="1" i="0" u="none" strike="noStrike" dirty="0">
                <a:solidFill>
                  <a:schemeClr val="bg1"/>
                </a:solidFill>
                <a:effectLst/>
                <a:latin typeface="Arial" panose="020B0604020202020204" pitchFamily="34" charset="0"/>
                <a:cs typeface="Arial" panose="020B0604020202020204" pitchFamily="34" charset="0"/>
              </a:rPr>
              <a:t>Because our </a:t>
            </a:r>
            <a:r>
              <a:rPr lang="en-AU" sz="2800" b="1" dirty="0">
                <a:solidFill>
                  <a:schemeClr val="bg1"/>
                </a:solidFill>
                <a:latin typeface="Arial" panose="020B0604020202020204" pitchFamily="34" charset="0"/>
                <a:cs typeface="Arial" panose="020B0604020202020204" pitchFamily="34" charset="0"/>
              </a:rPr>
              <a:t>salvation and righteousness is based only on the grace of God and not the ‘good things’ you have done (Eph 2:8-9) = </a:t>
            </a:r>
            <a:r>
              <a:rPr lang="en-AU" sz="2800" b="1" i="0" u="none" strike="noStrike" dirty="0">
                <a:solidFill>
                  <a:schemeClr val="bg1"/>
                </a:solidFill>
                <a:effectLst/>
                <a:latin typeface="Arial" panose="020B0604020202020204" pitchFamily="34" charset="0"/>
                <a:cs typeface="Arial" panose="020B0604020202020204" pitchFamily="34" charset="0"/>
              </a:rPr>
              <a:t>you don’t have to prove yourself or make a name for yourself.</a:t>
            </a:r>
            <a:endParaRPr lang="en-US" sz="2800" b="1" dirty="0">
              <a:solidFill>
                <a:schemeClr val="bg1"/>
              </a:solidFill>
              <a:latin typeface="Arial" panose="020B0604020202020204" pitchFamily="34" charset="0"/>
              <a:cs typeface="Arial" panose="020B0604020202020204" pitchFamily="34" charset="0"/>
            </a:endParaRPr>
          </a:p>
        </p:txBody>
      </p:sp>
      <p:pic>
        <p:nvPicPr>
          <p:cNvPr id="11" name="Picture 6" descr="Download Russell Crowe Gladiator PNG Image with No Background - PNGkey.com"/>
          <p:cNvPicPr>
            <a:picLocks noChangeAspect="1" noChangeArrowheads="1"/>
          </p:cNvPicPr>
          <p:nvPr/>
        </p:nvPicPr>
        <p:blipFill rotWithShape="1">
          <a:blip r:embed="rId5">
            <a:extLst>
              <a:ext uri="{28A0092B-C50C-407E-A947-70E740481C1C}">
                <a14:useLocalDpi xmlns:a14="http://schemas.microsoft.com/office/drawing/2010/main" val="0"/>
              </a:ext>
            </a:extLst>
          </a:blip>
          <a:srcRect r="19535"/>
          <a:stretch>
            <a:fillRect/>
          </a:stretch>
        </p:blipFill>
        <p:spPr bwMode="auto">
          <a:xfrm>
            <a:off x="9826738" y="3904839"/>
            <a:ext cx="2365262" cy="29531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5506" y="5314973"/>
            <a:ext cx="11680093"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One big choice in this life impacts our eternity = repent &amp; boast in the name of Christ (not your own name) – </a:t>
            </a:r>
            <a:r>
              <a:rPr lang="en-US" sz="29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For everyone who calls on the name of the Lord will be saved.”</a:t>
            </a:r>
            <a:r>
              <a:rPr lang="en-AU" sz="2900" b="1" i="0" u="none" strike="noStrike" dirty="0">
                <a:solidFill>
                  <a:schemeClr val="bg1"/>
                </a:solidFill>
                <a:effectLst/>
                <a:latin typeface="Arial" panose="020B0604020202020204" pitchFamily="34" charset="0"/>
                <a:cs typeface="Arial" panose="020B0604020202020204" pitchFamily="34" charset="0"/>
              </a:rPr>
              <a:t> (Rom 10:13)</a:t>
            </a:r>
            <a:r>
              <a:rPr lang="en-US" sz="2900" b="1" dirty="0">
                <a:solidFill>
                  <a:schemeClr val="bg1"/>
                </a:solidFill>
                <a:latin typeface="Arial" panose="020B0604020202020204" pitchFamily="34" charset="0"/>
                <a:cs typeface="Arial" panose="020B0604020202020204" pitchFamily="34" charset="0"/>
              </a:rPr>
              <a:t> </a:t>
            </a:r>
          </a:p>
        </p:txBody>
      </p:sp>
      <p:sp>
        <p:nvSpPr>
          <p:cNvPr id="12" name="TextBox 11"/>
          <p:cNvSpPr txBox="1"/>
          <p:nvPr/>
        </p:nvSpPr>
        <p:spPr>
          <a:xfrm>
            <a:off x="105507" y="4340601"/>
            <a:ext cx="10501533" cy="538609"/>
          </a:xfrm>
          <a:prstGeom prst="rect">
            <a:avLst/>
          </a:prstGeom>
          <a:noFill/>
        </p:spPr>
        <p:txBody>
          <a:bodyPr wrap="square" rtlCol="0">
            <a:spAutoFit/>
          </a:bodyPr>
          <a:lstStyle/>
          <a:p>
            <a:r>
              <a:rPr lang="en-US" sz="2900" b="1" i="1" dirty="0">
                <a:solidFill>
                  <a:schemeClr val="bg1"/>
                </a:solidFill>
                <a:latin typeface="Arial" panose="020B0604020202020204" pitchFamily="34" charset="0"/>
                <a:cs typeface="Arial" panose="020B0604020202020204" pitchFamily="34" charset="0"/>
              </a:rPr>
              <a:t>“What you do in life echoes in eternity.” </a:t>
            </a:r>
            <a:r>
              <a:rPr lang="en-US" sz="2900" b="1" dirty="0">
                <a:solidFill>
                  <a:schemeClr val="bg1"/>
                </a:solidFill>
                <a:latin typeface="Arial" panose="020B0604020202020204" pitchFamily="34" charset="0"/>
                <a:cs typeface="Arial" panose="020B0604020202020204" pitchFamily="34" charset="0"/>
              </a:rPr>
              <a:t>(Marcus Aurelius)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rouching Sin &amp; Crying Blood"/>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 r="17077" b="28012"/>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5750" y="128588"/>
            <a:ext cx="11715750"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THE SERIOUSNESS OF SIN – </a:t>
            </a:r>
            <a:r>
              <a:rPr lang="en-US" sz="29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You will be accepted if you do what is right. But if you refuse to do what is right, then watch out! Sin is crouching at the door, eager to control you. But you must subdue it and be its master.”</a:t>
            </a:r>
            <a:r>
              <a:rPr lang="en-US" sz="2900" b="1" dirty="0">
                <a:solidFill>
                  <a:schemeClr val="bg1"/>
                </a:solidFill>
                <a:latin typeface="Arial" panose="020B0604020202020204" pitchFamily="34" charset="0"/>
                <a:cs typeface="Arial" panose="020B0604020202020204" pitchFamily="34" charset="0"/>
              </a:rPr>
              <a:t> (v7)</a:t>
            </a:r>
          </a:p>
        </p:txBody>
      </p:sp>
      <p:sp>
        <p:nvSpPr>
          <p:cNvPr id="6" name="TextBox 5"/>
          <p:cNvSpPr txBox="1"/>
          <p:nvPr/>
        </p:nvSpPr>
        <p:spPr>
          <a:xfrm>
            <a:off x="238125" y="2509674"/>
            <a:ext cx="11715750"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A. HIDDENNESS – </a:t>
            </a:r>
            <a:r>
              <a:rPr lang="en-US" sz="2900" b="1" i="1" dirty="0">
                <a:solidFill>
                  <a:schemeClr val="bg1"/>
                </a:solidFill>
                <a:latin typeface="Arial" panose="020B0604020202020204" pitchFamily="34" charset="0"/>
                <a:cs typeface="Arial" panose="020B0604020202020204" pitchFamily="34" charset="0"/>
              </a:rPr>
              <a:t>‘crouching at the door’</a:t>
            </a:r>
            <a:r>
              <a:rPr lang="en-US" sz="2900" b="1" dirty="0">
                <a:solidFill>
                  <a:schemeClr val="bg1"/>
                </a:solidFill>
                <a:latin typeface="Arial" panose="020B0604020202020204" pitchFamily="34" charset="0"/>
                <a:cs typeface="Arial" panose="020B0604020202020204" pitchFamily="34" charset="0"/>
              </a:rPr>
              <a:t> = trying to stay out of view. Satan convinces the world to replace ‘sin’ with error of judgment, character flaw or product of our environment.</a:t>
            </a:r>
          </a:p>
        </p:txBody>
      </p:sp>
      <p:sp>
        <p:nvSpPr>
          <p:cNvPr id="7" name="TextBox 6"/>
          <p:cNvSpPr txBox="1"/>
          <p:nvPr/>
        </p:nvSpPr>
        <p:spPr>
          <a:xfrm>
            <a:off x="190501" y="4372661"/>
            <a:ext cx="11810997" cy="1431161"/>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“We refer to mistakes, instead of sins, because we want to get rid of every obstacle that gets in the way of good news.” </a:t>
            </a:r>
          </a:p>
          <a:p>
            <a:pPr algn="ctr"/>
            <a:r>
              <a:rPr lang="en-US" sz="2900" b="1" dirty="0">
                <a:solidFill>
                  <a:schemeClr val="bg1"/>
                </a:solidFill>
                <a:latin typeface="Arial" panose="020B0604020202020204" pitchFamily="34" charset="0"/>
                <a:cs typeface="Arial" panose="020B0604020202020204" pitchFamily="34" charset="0"/>
              </a:rPr>
              <a:t>(Rod Plummer, Senior Pastor at Jesus, Lifehouse Church, Tokyo)</a:t>
            </a:r>
          </a:p>
        </p:txBody>
      </p:sp>
      <p:sp>
        <p:nvSpPr>
          <p:cNvPr id="8" name="TextBox 7"/>
          <p:cNvSpPr txBox="1"/>
          <p:nvPr/>
        </p:nvSpPr>
        <p:spPr>
          <a:xfrm>
            <a:off x="285749" y="6199322"/>
            <a:ext cx="11715750" cy="538609"/>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 DECEPTIVENESS – </a:t>
            </a:r>
            <a:r>
              <a:rPr lang="en-US" sz="2900" b="1" i="1" dirty="0">
                <a:solidFill>
                  <a:schemeClr val="bg1"/>
                </a:solidFill>
                <a:latin typeface="Arial" panose="020B0604020202020204" pitchFamily="34" charset="0"/>
                <a:cs typeface="Arial" panose="020B0604020202020204" pitchFamily="34" charset="0"/>
              </a:rPr>
              <a:t>‘crouching’ </a:t>
            </a:r>
            <a:r>
              <a:rPr lang="en-US" sz="2900" b="1" dirty="0">
                <a:solidFill>
                  <a:schemeClr val="bg1"/>
                </a:solidFill>
                <a:latin typeface="Arial" panose="020B0604020202020204" pitchFamily="34" charset="0"/>
                <a:cs typeface="Arial" panose="020B0604020202020204" pitchFamily="34" charset="0"/>
              </a:rPr>
              <a:t>= looking small, not a threat.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050" name="Picture 2" descr="Why Does Sin Desire to Have Us? (Genesis 4:7)"/>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9021" r="1"/>
          <a:stretch>
            <a:fillRect/>
          </a:stretch>
        </p:blipFill>
        <p:spPr bwMode="auto">
          <a:xfrm>
            <a:off x="0" y="0"/>
            <a:ext cx="93232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123987" y="5144159"/>
            <a:ext cx="2107769" cy="1713841"/>
          </a:xfrm>
          <a:prstGeom prst="rect">
            <a:avLst/>
          </a:prstGeom>
        </p:spPr>
      </p:pic>
      <p:sp>
        <p:nvSpPr>
          <p:cNvPr id="7" name="TextBox 6"/>
          <p:cNvSpPr txBox="1"/>
          <p:nvPr/>
        </p:nvSpPr>
        <p:spPr>
          <a:xfrm>
            <a:off x="123987" y="115889"/>
            <a:ext cx="11918196"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Deceptiveness = it’s in the corner (of our life) and we justify it, dismiss it &amp; turn our back on it – it’s not a problem in my life.</a:t>
            </a:r>
          </a:p>
        </p:txBody>
      </p:sp>
      <p:sp>
        <p:nvSpPr>
          <p:cNvPr id="8" name="TextBox 7"/>
          <p:cNvSpPr txBox="1"/>
          <p:nvPr/>
        </p:nvSpPr>
        <p:spPr>
          <a:xfrm>
            <a:off x="4153546" y="3040668"/>
            <a:ext cx="7888637"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C. DOMINANCE – </a:t>
            </a:r>
            <a:r>
              <a:rPr lang="en-US" sz="2900" b="1" i="1" dirty="0">
                <a:solidFill>
                  <a:schemeClr val="bg1"/>
                </a:solidFill>
                <a:latin typeface="Arial" panose="020B0604020202020204" pitchFamily="34" charset="0"/>
                <a:cs typeface="Arial" panose="020B0604020202020204" pitchFamily="34" charset="0"/>
              </a:rPr>
              <a:t>‘eager to control you’ </a:t>
            </a:r>
            <a:r>
              <a:rPr lang="en-US" sz="2900" b="1" dirty="0">
                <a:solidFill>
                  <a:schemeClr val="bg1"/>
                </a:solidFill>
                <a:latin typeface="Arial" panose="020B0604020202020204" pitchFamily="34" charset="0"/>
                <a:cs typeface="Arial" panose="020B0604020202020204" pitchFamily="34" charset="0"/>
              </a:rPr>
              <a:t>(never just stays in the corner) = a powerful predator wanting to totally consume us and  makes us do what we shouldn’t do.</a:t>
            </a:r>
          </a:p>
        </p:txBody>
      </p:sp>
      <p:sp>
        <p:nvSpPr>
          <p:cNvPr id="9" name="TextBox 8"/>
          <p:cNvSpPr txBox="1"/>
          <p:nvPr/>
        </p:nvSpPr>
        <p:spPr>
          <a:xfrm>
            <a:off x="3187485" y="5310950"/>
            <a:ext cx="8880528" cy="1431161"/>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“I want to do what is right, but I can’t. I want to do what is good, but I don’t. I don’t want to do what is wrong, but I do it anyway.” </a:t>
            </a:r>
            <a:r>
              <a:rPr lang="en-AU" sz="2900" b="1" i="0" u="none" strike="noStrike" dirty="0">
                <a:solidFill>
                  <a:schemeClr val="bg1"/>
                </a:solidFill>
                <a:effectLst/>
                <a:latin typeface="Arial" panose="020B0604020202020204" pitchFamily="34" charset="0"/>
                <a:cs typeface="Arial" panose="020B0604020202020204" pitchFamily="34" charset="0"/>
              </a:rPr>
              <a:t>(Rom 7:18-19)</a:t>
            </a:r>
            <a:endParaRPr lang="en-US" sz="2900"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260414" y="1408089"/>
            <a:ext cx="2219316" cy="984885"/>
          </a:xfrm>
          <a:prstGeom prst="rect">
            <a:avLst/>
          </a:prstGeom>
          <a:noFill/>
        </p:spPr>
        <p:txBody>
          <a:bodyPr wrap="square" rtlCol="0">
            <a:spAutoFit/>
          </a:bodyPr>
          <a:lstStyle/>
          <a:p>
            <a:pPr algn="ctr"/>
            <a:r>
              <a:rPr lang="en-US" sz="2900" b="1" dirty="0">
                <a:latin typeface="Arial" panose="020B0604020202020204" pitchFamily="34" charset="0"/>
                <a:cs typeface="Arial" panose="020B0604020202020204" pitchFamily="34" charset="0"/>
              </a:rPr>
              <a:t>Caring, not a gossip.</a:t>
            </a:r>
          </a:p>
        </p:txBody>
      </p:sp>
      <p:sp>
        <p:nvSpPr>
          <p:cNvPr id="11" name="TextBox 10"/>
          <p:cNvSpPr txBox="1"/>
          <p:nvPr/>
        </p:nvSpPr>
        <p:spPr>
          <a:xfrm>
            <a:off x="2894837" y="1421331"/>
            <a:ext cx="3006670"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Productive, not a workaholic.</a:t>
            </a:r>
          </a:p>
        </p:txBody>
      </p:sp>
      <p:sp>
        <p:nvSpPr>
          <p:cNvPr id="13" name="TextBox 12"/>
          <p:cNvSpPr txBox="1"/>
          <p:nvPr/>
        </p:nvSpPr>
        <p:spPr>
          <a:xfrm>
            <a:off x="6471596" y="1421330"/>
            <a:ext cx="2031331"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Prudent, not stingy.</a:t>
            </a:r>
          </a:p>
        </p:txBody>
      </p:sp>
      <p:sp>
        <p:nvSpPr>
          <p:cNvPr id="14" name="TextBox 13"/>
          <p:cNvSpPr txBox="1"/>
          <p:nvPr/>
        </p:nvSpPr>
        <p:spPr>
          <a:xfrm>
            <a:off x="9190495" y="1408089"/>
            <a:ext cx="2877518"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Just &amp; fair, not vindictive.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8284" b="4261"/>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2142" y="98393"/>
            <a:ext cx="11747715"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D. THERE IS A SOLUTION - </a:t>
            </a:r>
            <a:r>
              <a:rPr lang="en-US" sz="29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You will be accepted if you do what is right. …. But you must subdue it and be its master.” </a:t>
            </a:r>
            <a:r>
              <a:rPr lang="en-US" sz="2900" b="1" dirty="0">
                <a:solidFill>
                  <a:schemeClr val="bg1"/>
                </a:solidFill>
                <a:latin typeface="Arial" panose="020B0604020202020204" pitchFamily="34" charset="0"/>
                <a:cs typeface="Arial" panose="020B0604020202020204" pitchFamily="34" charset="0"/>
              </a:rPr>
              <a:t>  </a:t>
            </a:r>
          </a:p>
        </p:txBody>
      </p:sp>
      <p:sp>
        <p:nvSpPr>
          <p:cNvPr id="5" name="TextBox 4"/>
          <p:cNvSpPr txBox="1"/>
          <p:nvPr/>
        </p:nvSpPr>
        <p:spPr>
          <a:xfrm>
            <a:off x="116236" y="1449805"/>
            <a:ext cx="11959525" cy="1877437"/>
          </a:xfrm>
          <a:prstGeom prst="rect">
            <a:avLst/>
          </a:prstGeom>
          <a:noFill/>
        </p:spPr>
        <p:txBody>
          <a:bodyPr wrap="square" rtlCol="0">
            <a:spAutoFit/>
          </a:bodyPr>
          <a:lstStyle/>
          <a:p>
            <a:pPr algn="ctr"/>
            <a:r>
              <a:rPr lang="en-US" sz="2900" b="1" u="sng" dirty="0">
                <a:solidFill>
                  <a:schemeClr val="bg1"/>
                </a:solidFill>
                <a:latin typeface="Arial" panose="020B0604020202020204" pitchFamily="34" charset="0"/>
                <a:cs typeface="Arial" panose="020B0604020202020204" pitchFamily="34" charset="0"/>
              </a:rPr>
              <a:t>Repent, confess &amp; rely on God’s power</a:t>
            </a:r>
            <a:r>
              <a:rPr lang="en-US" sz="2900" b="1" dirty="0">
                <a:solidFill>
                  <a:schemeClr val="bg1"/>
                </a:solidFill>
                <a:latin typeface="Arial" panose="020B0604020202020204" pitchFamily="34" charset="0"/>
                <a:cs typeface="Arial" panose="020B0604020202020204" pitchFamily="34" charset="0"/>
              </a:rPr>
              <a:t> – </a:t>
            </a:r>
            <a:r>
              <a:rPr lang="en-US" sz="29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How can I know all the sins lurking in my heart? Cleanse me from these </a:t>
            </a:r>
            <a:r>
              <a:rPr lang="en-AU" sz="2900" b="1" i="1" u="sng" strike="noStrike" dirty="0">
                <a:solidFill>
                  <a:schemeClr val="bg1"/>
                </a:solidFill>
                <a:effectLst/>
                <a:latin typeface="Arial" panose="020B0604020202020204" pitchFamily="34" charset="0"/>
                <a:cs typeface="Arial" panose="020B0604020202020204" pitchFamily="34" charset="0"/>
              </a:rPr>
              <a:t>hidden sins</a:t>
            </a:r>
            <a:r>
              <a:rPr lang="en-AU" sz="2900" b="1" i="1" u="none" strike="noStrike" dirty="0">
                <a:solidFill>
                  <a:schemeClr val="bg1"/>
                </a:solidFill>
                <a:effectLst/>
                <a:latin typeface="Arial" panose="020B0604020202020204" pitchFamily="34" charset="0"/>
                <a:cs typeface="Arial" panose="020B0604020202020204" pitchFamily="34" charset="0"/>
              </a:rPr>
              <a:t>. Keep your servant from </a:t>
            </a:r>
            <a:r>
              <a:rPr lang="en-AU" sz="2900" b="1" i="1" u="sng" strike="noStrike" dirty="0">
                <a:solidFill>
                  <a:schemeClr val="bg1"/>
                </a:solidFill>
                <a:effectLst/>
                <a:latin typeface="Arial" panose="020B0604020202020204" pitchFamily="34" charset="0"/>
                <a:cs typeface="Arial" panose="020B0604020202020204" pitchFamily="34" charset="0"/>
              </a:rPr>
              <a:t>deliberate sins</a:t>
            </a:r>
            <a:r>
              <a:rPr lang="en-AU" sz="2900" b="1" i="1" u="none" strike="noStrike" dirty="0">
                <a:solidFill>
                  <a:schemeClr val="bg1"/>
                </a:solidFill>
                <a:effectLst/>
                <a:latin typeface="Arial" panose="020B0604020202020204" pitchFamily="34" charset="0"/>
                <a:cs typeface="Arial" panose="020B0604020202020204" pitchFamily="34" charset="0"/>
              </a:rPr>
              <a:t>! Don’t let them control me. Then I will be free of guilt and innocent of great sin.” </a:t>
            </a:r>
            <a:r>
              <a:rPr lang="en-AU" sz="2900" b="1" i="0" u="none" strike="noStrike" dirty="0">
                <a:solidFill>
                  <a:schemeClr val="bg1"/>
                </a:solidFill>
                <a:effectLst/>
                <a:latin typeface="Arial" panose="020B0604020202020204" pitchFamily="34" charset="0"/>
                <a:cs typeface="Arial" panose="020B0604020202020204" pitchFamily="34" charset="0"/>
              </a:rPr>
              <a:t>(Ps 19:12-13)</a:t>
            </a:r>
            <a:endParaRPr lang="en-US" sz="2900"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116236" y="3619829"/>
            <a:ext cx="11747715" cy="1431161"/>
          </a:xfrm>
          <a:prstGeom prst="rect">
            <a:avLst/>
          </a:prstGeom>
          <a:noFill/>
        </p:spPr>
        <p:txBody>
          <a:bodyPr wrap="square" rtlCol="0">
            <a:spAutoFit/>
          </a:bodyPr>
          <a:lstStyle/>
          <a:p>
            <a:pPr algn="ctr"/>
            <a:r>
              <a:rPr lang="en-US" sz="2900" b="1" u="sng" dirty="0">
                <a:solidFill>
                  <a:schemeClr val="bg1"/>
                </a:solidFill>
                <a:latin typeface="Arial" panose="020B0604020202020204" pitchFamily="34" charset="0"/>
                <a:cs typeface="Arial" panose="020B0604020202020204" pitchFamily="34" charset="0"/>
              </a:rPr>
              <a:t>Have trusted Christian friends</a:t>
            </a:r>
            <a:r>
              <a:rPr lang="en-US" sz="2900" b="1" dirty="0">
                <a:solidFill>
                  <a:schemeClr val="bg1"/>
                </a:solidFill>
                <a:latin typeface="Arial" panose="020B0604020202020204" pitchFamily="34" charset="0"/>
                <a:cs typeface="Arial" panose="020B0604020202020204" pitchFamily="34" charset="0"/>
              </a:rPr>
              <a:t> – </a:t>
            </a:r>
            <a:r>
              <a:rPr lang="en-US" sz="2900" b="1" i="1" dirty="0">
                <a:solidFill>
                  <a:schemeClr val="bg1"/>
                </a:solidFill>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You must warn each other every day, while it is still “today,” so that none of you will be deceived by sin and hardened against God.” </a:t>
            </a:r>
            <a:r>
              <a:rPr lang="en-AU" sz="2900" b="1" u="none" strike="noStrike" dirty="0">
                <a:solidFill>
                  <a:schemeClr val="bg1"/>
                </a:solidFill>
                <a:effectLst/>
                <a:latin typeface="Arial" panose="020B0604020202020204" pitchFamily="34" charset="0"/>
                <a:cs typeface="Arial" panose="020B0604020202020204" pitchFamily="34" charset="0"/>
              </a:rPr>
              <a:t>(Hebrews 3:13)</a:t>
            </a:r>
            <a:endParaRPr lang="en-US" sz="2900" b="1" i="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116236" y="5343577"/>
            <a:ext cx="11853619" cy="1431161"/>
          </a:xfrm>
          <a:prstGeom prst="rect">
            <a:avLst/>
          </a:prstGeom>
          <a:noFill/>
        </p:spPr>
        <p:txBody>
          <a:bodyPr wrap="square" rtlCol="0">
            <a:spAutoFit/>
          </a:bodyPr>
          <a:lstStyle/>
          <a:p>
            <a:pPr algn="ctr"/>
            <a:r>
              <a:rPr lang="en-AU" sz="2900" b="1" i="0" u="sng" strike="noStrike" dirty="0">
                <a:solidFill>
                  <a:schemeClr val="bg1"/>
                </a:solidFill>
                <a:effectLst/>
                <a:latin typeface="Arial" panose="020B0604020202020204" pitchFamily="34" charset="0"/>
                <a:cs typeface="Arial" panose="020B0604020202020204" pitchFamily="34" charset="0"/>
              </a:rPr>
              <a:t>Assume </a:t>
            </a:r>
            <a:r>
              <a:rPr lang="en-AU" sz="2900" b="1" u="sng" dirty="0">
                <a:solidFill>
                  <a:schemeClr val="bg1"/>
                </a:solidFill>
                <a:latin typeface="Arial" panose="020B0604020202020204" pitchFamily="34" charset="0"/>
                <a:cs typeface="Arial" panose="020B0604020202020204" pitchFamily="34" charset="0"/>
              </a:rPr>
              <a:t>their warnings are at least ‘partly’ right </a:t>
            </a:r>
            <a:r>
              <a:rPr lang="en-AU" sz="2900" b="1" dirty="0">
                <a:solidFill>
                  <a:schemeClr val="bg1"/>
                </a:solidFill>
                <a:latin typeface="Arial" panose="020B0604020202020204" pitchFamily="34" charset="0"/>
                <a:cs typeface="Arial" panose="020B0604020202020204" pitchFamily="34" charset="0"/>
              </a:rPr>
              <a:t>– </a:t>
            </a:r>
            <a:r>
              <a:rPr lang="en-AU" sz="2900" b="1" i="1" dirty="0">
                <a:solidFill>
                  <a:schemeClr val="bg1"/>
                </a:solidFill>
                <a:latin typeface="Arial" panose="020B0604020202020204" pitchFamily="34" charset="0"/>
                <a:cs typeface="Arial" panose="020B0604020202020204" pitchFamily="34" charset="0"/>
              </a:rPr>
              <a:t>“Rejecting</a:t>
            </a:r>
            <a:r>
              <a:rPr lang="en-AU" sz="2900" b="1" i="1" u="none" strike="noStrike" dirty="0">
                <a:solidFill>
                  <a:schemeClr val="bg1"/>
                </a:solidFill>
                <a:effectLst/>
                <a:latin typeface="Arial" panose="020B0604020202020204" pitchFamily="34" charset="0"/>
                <a:cs typeface="Arial" panose="020B0604020202020204" pitchFamily="34" charset="0"/>
              </a:rPr>
              <a:t> discipline, will only harm yourself; but if you listen to correction, you grow in understanding.”</a:t>
            </a:r>
            <a:r>
              <a:rPr lang="en-AU" sz="2900" b="1" i="0" u="none" strike="noStrike" dirty="0">
                <a:solidFill>
                  <a:schemeClr val="bg1"/>
                </a:solidFill>
                <a:effectLst/>
                <a:latin typeface="Arial" panose="020B0604020202020204" pitchFamily="34" charset="0"/>
                <a:cs typeface="Arial" panose="020B0604020202020204" pitchFamily="34" charset="0"/>
              </a:rPr>
              <a:t> (Proverbs 15:32)</a:t>
            </a:r>
            <a:endParaRPr lang="en-US" sz="29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his face with his hands&#10;&#10;Description automatically generated"/>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sp>
        <p:nvSpPr>
          <p:cNvPr id="4" name="TextBox 3"/>
          <p:cNvSpPr txBox="1"/>
          <p:nvPr/>
        </p:nvSpPr>
        <p:spPr>
          <a:xfrm>
            <a:off x="138545" y="152400"/>
            <a:ext cx="11901055"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THE RUIN OF CAIN - </a:t>
            </a:r>
            <a:r>
              <a:rPr lang="en-AU" sz="2900" b="1" i="1" u="none" strike="noStrike" dirty="0">
                <a:solidFill>
                  <a:schemeClr val="bg1"/>
                </a:solidFill>
                <a:effectLst/>
                <a:latin typeface="Arial" panose="020B0604020202020204" pitchFamily="34" charset="0"/>
                <a:cs typeface="Arial" panose="020B0604020202020204" pitchFamily="34" charset="0"/>
              </a:rPr>
              <a:t>“Where is your brother? Where is Abel?” “I don’t know,” Cain responded. “Am I my brother’s guardian?  ”But the Lord said, “What have you done?...” </a:t>
            </a:r>
            <a:r>
              <a:rPr lang="en-US" sz="2900" b="1" i="0" u="none" strike="noStrike" dirty="0">
                <a:solidFill>
                  <a:schemeClr val="bg1"/>
                </a:solidFill>
                <a:effectLst/>
                <a:latin typeface="Arial" panose="020B0604020202020204" pitchFamily="34" charset="0"/>
                <a:cs typeface="Arial" panose="020B0604020202020204" pitchFamily="34" charset="0"/>
              </a:rPr>
              <a:t>(vs 9-10)</a:t>
            </a:r>
            <a:endParaRPr lang="en-US" sz="29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70163" y="1961777"/>
            <a:ext cx="11637818"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Cain has been mastered by sin = </a:t>
            </a:r>
            <a:r>
              <a:rPr lang="en-US" sz="2900" b="1" u="sng" dirty="0">
                <a:solidFill>
                  <a:schemeClr val="bg1"/>
                </a:solidFill>
                <a:latin typeface="Arial" panose="020B0604020202020204" pitchFamily="34" charset="0"/>
                <a:cs typeface="Arial" panose="020B0604020202020204" pitchFamily="34" charset="0"/>
              </a:rPr>
              <a:t>always</a:t>
            </a:r>
            <a:r>
              <a:rPr lang="en-US" sz="2900" b="1" dirty="0">
                <a:solidFill>
                  <a:schemeClr val="bg1"/>
                </a:solidFill>
                <a:latin typeface="Arial" panose="020B0604020202020204" pitchFamily="34" charset="0"/>
                <a:cs typeface="Arial" panose="020B0604020202020204" pitchFamily="34" charset="0"/>
              </a:rPr>
              <a:t> choosing yourself over God and others = no true sorrow or repentance. </a:t>
            </a:r>
          </a:p>
        </p:txBody>
      </p:sp>
      <p:sp>
        <p:nvSpPr>
          <p:cNvPr id="6" name="TextBox 5"/>
          <p:cNvSpPr txBox="1"/>
          <p:nvPr/>
        </p:nvSpPr>
        <p:spPr>
          <a:xfrm>
            <a:off x="79663" y="3394970"/>
            <a:ext cx="12032672" cy="1431161"/>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“My punishment</a:t>
            </a:r>
            <a:r>
              <a:rPr lang="en-AU" sz="2900" b="1" i="1" baseline="30000"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is too great for me to bear!</a:t>
            </a:r>
            <a:r>
              <a:rPr lang="en-AU" sz="2900" b="1" i="1" baseline="30000" dirty="0">
                <a:solidFill>
                  <a:schemeClr val="bg1"/>
                </a:solidFill>
                <a:latin typeface="Arial" panose="020B0604020202020204" pitchFamily="34" charset="0"/>
                <a:cs typeface="Arial" panose="020B0604020202020204" pitchFamily="34" charset="0"/>
              </a:rPr>
              <a:t> </a:t>
            </a:r>
            <a:r>
              <a:rPr lang="en-AU" sz="2900" b="1" i="1" u="none" strike="noStrike" dirty="0">
                <a:solidFill>
                  <a:schemeClr val="bg1"/>
                </a:solidFill>
                <a:effectLst/>
                <a:latin typeface="Arial" panose="020B0604020202020204" pitchFamily="34" charset="0"/>
                <a:cs typeface="Arial" panose="020B0604020202020204" pitchFamily="34" charset="0"/>
              </a:rPr>
              <a:t>You have banished me from the land &amp; from your presence; you have made me a homeless wanderer. Anyone who finds me will kill me!” </a:t>
            </a:r>
            <a:r>
              <a:rPr lang="en-AU" sz="2900" b="1" u="none" strike="noStrike" dirty="0">
                <a:solidFill>
                  <a:schemeClr val="bg1"/>
                </a:solidFill>
                <a:effectLst/>
                <a:latin typeface="Arial" panose="020B0604020202020204" pitchFamily="34" charset="0"/>
                <a:cs typeface="Arial" panose="020B0604020202020204" pitchFamily="34" charset="0"/>
              </a:rPr>
              <a:t>(vs 13-14)</a:t>
            </a:r>
            <a:endParaRPr lang="en-US" sz="2900"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211281" y="5274439"/>
            <a:ext cx="11769437" cy="1431161"/>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“The kind of sorrow God wants us to experience leads us away from sin and results in salvation… But worldly sorrow, which lacks repentance, results in spiritual death.” </a:t>
            </a:r>
            <a:r>
              <a:rPr lang="en-AU" sz="2900" b="1" i="0" u="none" strike="noStrike" dirty="0">
                <a:solidFill>
                  <a:schemeClr val="bg1"/>
                </a:solidFill>
                <a:effectLst/>
                <a:latin typeface="Arial" panose="020B0604020202020204" pitchFamily="34" charset="0"/>
                <a:cs typeface="Arial" panose="020B0604020202020204" pitchFamily="34" charset="0"/>
              </a:rPr>
              <a:t>(2 Cor 7:10)</a:t>
            </a:r>
            <a:endParaRPr lang="en-US" sz="29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emetery at night with a tower&#10;&#10;Description automatically generated"/>
          <p:cNvPicPr>
            <a:picLocks noChangeAspect="1"/>
          </p:cNvPicPr>
          <p:nvPr/>
        </p:nvPicPr>
        <p:blipFill>
          <a:blip r:embed="rId3"/>
          <a:stretch>
            <a:fillRect/>
          </a:stretch>
        </p:blipFill>
        <p:spPr>
          <a:xfrm>
            <a:off x="-1" y="0"/>
            <a:ext cx="12193473" cy="6858000"/>
          </a:xfrm>
          <a:prstGeom prst="rect">
            <a:avLst/>
          </a:prstGeom>
        </p:spPr>
      </p:pic>
      <p:sp>
        <p:nvSpPr>
          <p:cNvPr id="4" name="TextBox 3"/>
          <p:cNvSpPr txBox="1"/>
          <p:nvPr/>
        </p:nvSpPr>
        <p:spPr>
          <a:xfrm>
            <a:off x="249382" y="152400"/>
            <a:ext cx="11582400"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CULTURE OF DEATH – sin doesn’t just ruin Cain’s life, it spreads and infects his family &amp; the community (vs 17-24) – all about me!</a:t>
            </a:r>
          </a:p>
        </p:txBody>
      </p:sp>
      <p:sp>
        <p:nvSpPr>
          <p:cNvPr id="5" name="TextBox 4"/>
          <p:cNvSpPr txBox="1"/>
          <p:nvPr/>
        </p:nvSpPr>
        <p:spPr>
          <a:xfrm>
            <a:off x="249382" y="1704109"/>
            <a:ext cx="11804073"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A. CULTURE OF DISOBEDIENCE – </a:t>
            </a:r>
            <a:r>
              <a:rPr lang="en-US" sz="2900" b="1" i="1" dirty="0">
                <a:solidFill>
                  <a:schemeClr val="bg1"/>
                </a:solidFill>
                <a:latin typeface="Arial" panose="020B0604020202020204" pitchFamily="34" charset="0"/>
                <a:cs typeface="Arial" panose="020B0604020202020204" pitchFamily="34" charset="0"/>
              </a:rPr>
              <a:t>“Then Cain founded a city..”</a:t>
            </a:r>
            <a:r>
              <a:rPr lang="en-US" sz="2900" b="1" dirty="0">
                <a:solidFill>
                  <a:schemeClr val="bg1"/>
                </a:solidFill>
                <a:latin typeface="Arial" panose="020B0604020202020204" pitchFamily="34" charset="0"/>
                <a:cs typeface="Arial" panose="020B0604020202020204" pitchFamily="34" charset="0"/>
              </a:rPr>
              <a:t> – a fortified settlement = not trusting God’s provision &amp; the ‘mark’ of protection he gave Cain (v15). </a:t>
            </a:r>
          </a:p>
        </p:txBody>
      </p:sp>
      <p:sp>
        <p:nvSpPr>
          <p:cNvPr id="7" name="TextBox 6"/>
          <p:cNvSpPr txBox="1"/>
          <p:nvPr/>
        </p:nvSpPr>
        <p:spPr>
          <a:xfrm>
            <a:off x="166253" y="3498986"/>
            <a:ext cx="11665529"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B. CULTURE OF ARROGANCE – I can reverse God’s curse and solve all of my problems. I don’t need God to do something about being </a:t>
            </a:r>
            <a:r>
              <a:rPr lang="en-US" sz="2900" b="1" i="1" dirty="0">
                <a:solidFill>
                  <a:schemeClr val="bg1"/>
                </a:solidFill>
                <a:latin typeface="Arial" panose="020B0604020202020204" pitchFamily="34" charset="0"/>
                <a:cs typeface="Arial" panose="020B0604020202020204" pitchFamily="34" charset="0"/>
              </a:rPr>
              <a:t>“a homeless wanderer on earth.” </a:t>
            </a:r>
          </a:p>
        </p:txBody>
      </p:sp>
      <p:sp>
        <p:nvSpPr>
          <p:cNvPr id="9" name="TextBox 8"/>
          <p:cNvSpPr txBox="1"/>
          <p:nvPr/>
        </p:nvSpPr>
        <p:spPr>
          <a:xfrm>
            <a:off x="166253" y="5292917"/>
            <a:ext cx="9310255" cy="1431161"/>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“We dared to hope that we had invented something that would bring lasting peace and hope to the world. But we were wrong.”(</a:t>
            </a:r>
            <a:r>
              <a:rPr lang="en-US" sz="2900" b="1" dirty="0">
                <a:solidFill>
                  <a:schemeClr val="bg1"/>
                </a:solidFill>
                <a:latin typeface="Arial" panose="020B0604020202020204" pitchFamily="34" charset="0"/>
                <a:cs typeface="Arial" panose="020B0604020202020204" pitchFamily="34" charset="0"/>
              </a:rPr>
              <a:t>Wilbur Wright)</a:t>
            </a:r>
          </a:p>
        </p:txBody>
      </p:sp>
      <p:pic>
        <p:nvPicPr>
          <p:cNvPr id="5122" name="Picture 2" descr="Orville and Wilbur Wright : r/cutou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0872" y="4539008"/>
            <a:ext cx="3131128" cy="23189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3 Types of Conflict in Marriage: Don't Confuse Them! - Thriving Marriages"/>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0056"/>
          <a:stretch>
            <a:fillRect/>
          </a:stretch>
        </p:blipFill>
        <p:spPr bwMode="auto">
          <a:xfrm>
            <a:off x="0" y="0"/>
            <a:ext cx="12192000" cy="69121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4017" y="3374046"/>
            <a:ext cx="11623963"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E. CULTURE OF VIOLENCE – </a:t>
            </a:r>
            <a:r>
              <a:rPr lang="en-US" sz="2900" b="1" i="1" dirty="0">
                <a:solidFill>
                  <a:schemeClr val="bg1"/>
                </a:solidFill>
                <a:latin typeface="Arial" panose="020B0604020202020204" pitchFamily="34" charset="0"/>
                <a:cs typeface="Arial" panose="020B0604020202020204" pitchFamily="34" charset="0"/>
              </a:rPr>
              <a:t>“Lamech said to his wives… I have killed a man who attacked me, a young man who wounded me.” </a:t>
            </a:r>
          </a:p>
        </p:txBody>
      </p:sp>
      <p:sp>
        <p:nvSpPr>
          <p:cNvPr id="5" name="TextBox 4"/>
          <p:cNvSpPr txBox="1"/>
          <p:nvPr/>
        </p:nvSpPr>
        <p:spPr>
          <a:xfrm>
            <a:off x="284017" y="4883727"/>
            <a:ext cx="11623963" cy="1877437"/>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F. CULTURE OF ANGER AND REVENGE – </a:t>
            </a:r>
            <a:r>
              <a:rPr lang="en-US" sz="2900" b="1" i="1" dirty="0">
                <a:solidFill>
                  <a:schemeClr val="bg1"/>
                </a:solidFill>
                <a:latin typeface="Arial" panose="020B0604020202020204" pitchFamily="34" charset="0"/>
                <a:cs typeface="Arial" panose="020B0604020202020204" pitchFamily="34" charset="0"/>
              </a:rPr>
              <a:t>“If someone who kills Cain is punished seven times, then the one who kills me will be punished seventy-seven times.” =</a:t>
            </a:r>
            <a:r>
              <a:rPr lang="en-US" sz="2900" b="1" dirty="0">
                <a:solidFill>
                  <a:schemeClr val="bg1"/>
                </a:solidFill>
                <a:latin typeface="Arial" panose="020B0604020202020204" pitchFamily="34" charset="0"/>
                <a:cs typeface="Arial" panose="020B0604020202020204" pitchFamily="34" charset="0"/>
              </a:rPr>
              <a:t> endless anger and revenge, ‘cancel’ anyone who attacks or offends me. </a:t>
            </a:r>
          </a:p>
        </p:txBody>
      </p:sp>
      <p:sp>
        <p:nvSpPr>
          <p:cNvPr id="6" name="TextBox 5"/>
          <p:cNvSpPr txBox="1"/>
          <p:nvPr/>
        </p:nvSpPr>
        <p:spPr>
          <a:xfrm>
            <a:off x="193963" y="1738745"/>
            <a:ext cx="11804072"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D. CULTURE OF OPPRESSION – </a:t>
            </a:r>
            <a:r>
              <a:rPr lang="en-US" sz="2900" b="1" i="1" dirty="0">
                <a:solidFill>
                  <a:schemeClr val="bg1"/>
                </a:solidFill>
                <a:latin typeface="Arial" panose="020B0604020202020204" pitchFamily="34" charset="0"/>
                <a:cs typeface="Arial" panose="020B0604020202020204" pitchFamily="34" charset="0"/>
              </a:rPr>
              <a:t>“Lamech married two women.” </a:t>
            </a:r>
            <a:r>
              <a:rPr lang="en-US" sz="2900" b="1" dirty="0">
                <a:solidFill>
                  <a:schemeClr val="bg1"/>
                </a:solidFill>
                <a:latin typeface="Arial" panose="020B0604020202020204" pitchFamily="34" charset="0"/>
                <a:cs typeface="Arial" panose="020B0604020202020204" pitchFamily="34" charset="0"/>
              </a:rPr>
              <a:t>Not God’s plan for marriage (2:24) – disempowers women.  </a:t>
            </a:r>
          </a:p>
        </p:txBody>
      </p:sp>
      <p:sp>
        <p:nvSpPr>
          <p:cNvPr id="7" name="TextBox 6"/>
          <p:cNvSpPr txBox="1"/>
          <p:nvPr/>
        </p:nvSpPr>
        <p:spPr>
          <a:xfrm>
            <a:off x="75570" y="166255"/>
            <a:ext cx="12030783"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C. CULTURE OF PRIDE – </a:t>
            </a:r>
            <a:r>
              <a:rPr lang="en-US" sz="2900" b="1" i="1" dirty="0">
                <a:solidFill>
                  <a:schemeClr val="bg1"/>
                </a:solidFill>
                <a:latin typeface="Arial" panose="020B0604020202020204" pitchFamily="34" charset="0"/>
                <a:cs typeface="Arial" panose="020B0604020202020204" pitchFamily="34" charset="0"/>
              </a:rPr>
              <a:t>“He founded a city which he named Enoch, after his son.” = </a:t>
            </a:r>
            <a:r>
              <a:rPr lang="en-US" sz="2900" b="1" dirty="0">
                <a:solidFill>
                  <a:schemeClr val="bg1"/>
                </a:solidFill>
                <a:latin typeface="Arial" panose="020B0604020202020204" pitchFamily="34" charset="0"/>
                <a:cs typeface="Arial" panose="020B0604020202020204" pitchFamily="34" charset="0"/>
              </a:rPr>
              <a:t>making a name for himself (Babel – 11:4)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ith their arms outstretched&#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26087"/>
          <a:stretch>
            <a:fillRect/>
          </a:stretch>
        </p:blipFill>
        <p:spPr>
          <a:xfrm>
            <a:off x="-1" y="0"/>
            <a:ext cx="12192001" cy="6858000"/>
          </a:xfrm>
          <a:prstGeom prst="rect">
            <a:avLst/>
          </a:prstGeom>
        </p:spPr>
      </p:pic>
      <p:sp>
        <p:nvSpPr>
          <p:cNvPr id="4" name="TextBox 3"/>
          <p:cNvSpPr txBox="1"/>
          <p:nvPr/>
        </p:nvSpPr>
        <p:spPr>
          <a:xfrm>
            <a:off x="277089" y="80247"/>
            <a:ext cx="11720945" cy="1430020"/>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CITY OF GRACE – </a:t>
            </a:r>
            <a:r>
              <a:rPr lang="en-US" sz="2900" b="1" i="1" dirty="0">
                <a:solidFill>
                  <a:schemeClr val="bg1"/>
                </a:solidFill>
                <a:latin typeface="Arial" panose="020B0604020202020204" pitchFamily="34" charset="0"/>
                <a:cs typeface="Arial" panose="020B0604020202020204" pitchFamily="34" charset="0"/>
              </a:rPr>
              <a:t>“Eve gave birth to another son, and she named him Seth, for she said God has granted me another s</a:t>
            </a:r>
            <a:r>
              <a:rPr lang="en-AU" altLang="en-US" sz="2900" b="1" i="1" dirty="0">
                <a:solidFill>
                  <a:schemeClr val="bg1"/>
                </a:solidFill>
                <a:latin typeface="Arial" panose="020B0604020202020204" pitchFamily="34" charset="0"/>
                <a:cs typeface="Arial" panose="020B0604020202020204" pitchFamily="34" charset="0"/>
              </a:rPr>
              <a:t>o</a:t>
            </a:r>
            <a:r>
              <a:rPr lang="en-US" sz="2900" b="1" i="1" dirty="0">
                <a:solidFill>
                  <a:schemeClr val="bg1"/>
                </a:solidFill>
                <a:latin typeface="Arial" panose="020B0604020202020204" pitchFamily="34" charset="0"/>
                <a:cs typeface="Arial" panose="020B0604020202020204" pitchFamily="34" charset="0"/>
              </a:rPr>
              <a:t>n in place of Abel, whom Cain killed.” </a:t>
            </a:r>
            <a:r>
              <a:rPr lang="en-US" sz="2900" b="1" dirty="0">
                <a:solidFill>
                  <a:schemeClr val="bg1"/>
                </a:solidFill>
                <a:latin typeface="Arial" panose="020B0604020202020204" pitchFamily="34" charset="0"/>
                <a:cs typeface="Arial" panose="020B0604020202020204" pitchFamily="34" charset="0"/>
              </a:rPr>
              <a:t>(v25) – acknowledging grace of God.</a:t>
            </a:r>
          </a:p>
        </p:txBody>
      </p:sp>
      <p:sp>
        <p:nvSpPr>
          <p:cNvPr id="5" name="TextBox 4"/>
          <p:cNvSpPr txBox="1"/>
          <p:nvPr/>
        </p:nvSpPr>
        <p:spPr>
          <a:xfrm>
            <a:off x="138544" y="1919890"/>
            <a:ext cx="11859490" cy="1431161"/>
          </a:xfrm>
          <a:prstGeom prst="rect">
            <a:avLst/>
          </a:prstGeom>
          <a:no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“When Seth grew up, he had a son and named him Enosh </a:t>
            </a:r>
            <a:r>
              <a:rPr lang="en-US" sz="2900" b="1" dirty="0">
                <a:solidFill>
                  <a:schemeClr val="bg1"/>
                </a:solidFill>
                <a:latin typeface="Arial" panose="020B0604020202020204" pitchFamily="34" charset="0"/>
                <a:cs typeface="Arial" panose="020B0604020202020204" pitchFamily="34" charset="0"/>
              </a:rPr>
              <a:t>(frail and feeble)</a:t>
            </a:r>
            <a:r>
              <a:rPr lang="en-US" sz="2900" b="1" i="1" dirty="0">
                <a:solidFill>
                  <a:schemeClr val="bg1"/>
                </a:solidFill>
                <a:latin typeface="Arial" panose="020B0604020202020204" pitchFamily="34" charset="0"/>
                <a:cs typeface="Arial" panose="020B0604020202020204" pitchFamily="34" charset="0"/>
              </a:rPr>
              <a:t>. At that time people first began to worship the Lord by name.” </a:t>
            </a:r>
            <a:r>
              <a:rPr lang="en-US" sz="2900" b="1" dirty="0">
                <a:solidFill>
                  <a:schemeClr val="bg1"/>
                </a:solidFill>
                <a:latin typeface="Arial" panose="020B0604020202020204" pitchFamily="34" charset="0"/>
                <a:cs typeface="Arial" panose="020B0604020202020204" pitchFamily="34" charset="0"/>
              </a:rPr>
              <a:t>(v26) – glorifying God, trusting in Him alone.</a:t>
            </a:r>
          </a:p>
        </p:txBody>
      </p:sp>
      <p:sp>
        <p:nvSpPr>
          <p:cNvPr id="6" name="TextBox 5"/>
          <p:cNvSpPr txBox="1"/>
          <p:nvPr/>
        </p:nvSpPr>
        <p:spPr>
          <a:xfrm>
            <a:off x="207817" y="3673526"/>
            <a:ext cx="11720945" cy="1877437"/>
          </a:xfrm>
          <a:prstGeom prst="rect">
            <a:avLst/>
          </a:prstGeom>
          <a:solidFill>
            <a:schemeClr val="tx1">
              <a:alpha val="15000"/>
            </a:schemeClr>
          </a:solidFill>
        </p:spPr>
        <p:txBody>
          <a:bodyPr wrap="square" rtlCol="0">
            <a:spAutoFit/>
          </a:bodyPr>
          <a:lstStyle/>
          <a:p>
            <a:pPr algn="ctr"/>
            <a:r>
              <a:rPr lang="en-US" sz="2900" b="1" i="1" dirty="0">
                <a:solidFill>
                  <a:schemeClr val="bg1"/>
                </a:solidFill>
                <a:latin typeface="Arial" panose="020B0604020202020204" pitchFamily="34" charset="0"/>
                <a:cs typeface="Arial" panose="020B0604020202020204" pitchFamily="34" charset="0"/>
              </a:rPr>
              <a:t>“Cain’s firstborn and successors pioneered a culture of power, achievement, rebellion and arrogance. Seth’s firstborn and successors pioneered a culture of worship, with no mention of their power or achievement.” </a:t>
            </a:r>
            <a:r>
              <a:rPr lang="en-US" sz="2900" b="1" dirty="0">
                <a:solidFill>
                  <a:schemeClr val="bg1"/>
                </a:solidFill>
                <a:latin typeface="Arial" panose="020B0604020202020204" pitchFamily="34" charset="0"/>
                <a:cs typeface="Arial" panose="020B0604020202020204" pitchFamily="34" charset="0"/>
              </a:rPr>
              <a:t>(Kenneth Matthews) </a:t>
            </a:r>
          </a:p>
        </p:txBody>
      </p:sp>
      <p:sp>
        <p:nvSpPr>
          <p:cNvPr id="7" name="TextBox 6"/>
          <p:cNvSpPr txBox="1"/>
          <p:nvPr/>
        </p:nvSpPr>
        <p:spPr>
          <a:xfrm>
            <a:off x="138545" y="5792868"/>
            <a:ext cx="11790217"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Seth’s line = believers in God = believers in Christ, and we are called to be an alternative ‘city’ in the culture of death around 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ity Set On a Hill … (July 2021 Update) | Teaching Resources International"/>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1014" y="140677"/>
            <a:ext cx="11746523" cy="1431161"/>
          </a:xfrm>
          <a:prstGeom prst="rect">
            <a:avLst/>
          </a:prstGeom>
          <a:noFill/>
        </p:spPr>
        <p:txBody>
          <a:bodyPr wrap="square" rtlCol="0">
            <a:spAutoFit/>
          </a:bodyPr>
          <a:lstStyle/>
          <a:p>
            <a:pPr algn="ctr"/>
            <a:r>
              <a:rPr lang="en-AU" sz="2900" b="1" i="1" u="none" strike="noStrike" dirty="0">
                <a:solidFill>
                  <a:schemeClr val="bg1"/>
                </a:solidFill>
                <a:effectLst/>
                <a:latin typeface="Arial" panose="020B0604020202020204" pitchFamily="34" charset="0"/>
                <a:cs typeface="Arial" panose="020B0604020202020204" pitchFamily="34" charset="0"/>
              </a:rPr>
              <a:t>“You are the light of the world - like a city on a hilltop that can’t be hidden…. let your good deeds shine out for all to see, so that everyone will praise your heavenly Father</a:t>
            </a:r>
            <a:r>
              <a:rPr lang="en-AU" sz="2900" b="1" i="0" u="none" strike="noStrike" dirty="0">
                <a:solidFill>
                  <a:schemeClr val="bg1"/>
                </a:solidFill>
                <a:effectLst/>
                <a:latin typeface="Arial" panose="020B0604020202020204" pitchFamily="34" charset="0"/>
                <a:cs typeface="Arial" panose="020B0604020202020204" pitchFamily="34" charset="0"/>
              </a:rPr>
              <a:t>.</a:t>
            </a:r>
            <a:r>
              <a:rPr lang="en-AU" sz="2900" b="1" i="1" u="none" strike="noStrike" dirty="0">
                <a:solidFill>
                  <a:schemeClr val="bg1"/>
                </a:solidFill>
                <a:effectLst/>
                <a:latin typeface="Arial" panose="020B0604020202020204" pitchFamily="34" charset="0"/>
                <a:cs typeface="Arial" panose="020B0604020202020204" pitchFamily="34" charset="0"/>
              </a:rPr>
              <a:t>” </a:t>
            </a:r>
            <a:r>
              <a:rPr lang="en-AU" sz="2900" b="1" i="0" u="none" strike="noStrike" dirty="0">
                <a:solidFill>
                  <a:schemeClr val="bg1"/>
                </a:solidFill>
                <a:effectLst/>
                <a:latin typeface="Arial" panose="020B0604020202020204" pitchFamily="34" charset="0"/>
                <a:cs typeface="Arial" panose="020B0604020202020204" pitchFamily="34" charset="0"/>
              </a:rPr>
              <a:t>(Matthew 5:14) </a:t>
            </a:r>
            <a:endParaRPr lang="en-US" sz="2900" b="1"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89091" y="3833299"/>
            <a:ext cx="11966918"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Live differently - use sex, money, power &amp; achievement differently. Serve &amp; love those who are lost in the darkness. Be filled with the joy &amp; hope we have through Christ. Live &amp; share the gospel. </a:t>
            </a:r>
          </a:p>
        </p:txBody>
      </p:sp>
      <p:sp>
        <p:nvSpPr>
          <p:cNvPr id="9" name="TextBox 8"/>
          <p:cNvSpPr txBox="1"/>
          <p:nvPr/>
        </p:nvSpPr>
        <p:spPr>
          <a:xfrm>
            <a:off x="225082" y="5732438"/>
            <a:ext cx="11868444" cy="984885"/>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How can God give Cain and all who rebel against Him (including us) mercy &amp; salvation?</a:t>
            </a:r>
          </a:p>
        </p:txBody>
      </p:sp>
      <p:sp>
        <p:nvSpPr>
          <p:cNvPr id="2" name="TextBox 1"/>
          <p:cNvSpPr txBox="1"/>
          <p:nvPr/>
        </p:nvSpPr>
        <p:spPr>
          <a:xfrm>
            <a:off x="112541" y="2039816"/>
            <a:ext cx="11943468" cy="1431161"/>
          </a:xfrm>
          <a:prstGeom prst="rect">
            <a:avLst/>
          </a:prstGeom>
          <a:noFill/>
        </p:spPr>
        <p:txBody>
          <a:bodyPr wrap="square" rtlCol="0">
            <a:spAutoFit/>
          </a:bodyPr>
          <a:lstStyle/>
          <a:p>
            <a:pPr algn="ctr"/>
            <a:r>
              <a:rPr lang="en-US" sz="2900" b="1" dirty="0">
                <a:solidFill>
                  <a:schemeClr val="bg1"/>
                </a:solidFill>
                <a:latin typeface="Arial" panose="020B0604020202020204" pitchFamily="34" charset="0"/>
                <a:cs typeface="Arial" panose="020B0604020202020204" pitchFamily="34" charset="0"/>
              </a:rPr>
              <a:t>Sing a different ‘anthem’, where the endless anger of man (punish 70 x 7 times) is replaced by the endless grace of God (forgive 70 x 7 times) - Matthew 18:21-22.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2491</Words>
  <Application>Microsoft Office PowerPoint</Application>
  <PresentationFormat>Widescreen</PresentationFormat>
  <Paragraphs>82</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Aharoni</vt:lpstr>
      <vt:lpstr>Arial</vt:lpstr>
      <vt:lpstr>Calibri</vt:lpstr>
      <vt:lpstr>Calibri Light</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24</cp:revision>
  <dcterms:created xsi:type="dcterms:W3CDTF">2024-02-28T14:39:00Z</dcterms:created>
  <dcterms:modified xsi:type="dcterms:W3CDTF">2024-03-05T07:28:01Z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7D562ABA8FB84199908EAABE194D1DFF_12</vt:lpwstr>
  </property>
  <property fmtid="{D5CDD505-2E9C-101B-9397-08002B2CF9AE}" pid="3" name="KSOProductBuildVer">
    <vt:lpwstr>2057-12.2.0.13489</vt:lpwstr>
  </property>
</Properties>
</file>