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7" r:id="rId3"/>
    <p:sldId id="257" r:id="rId4"/>
    <p:sldId id="258" r:id="rId5"/>
    <p:sldId id="259" r:id="rId6"/>
    <p:sldId id="260" r:id="rId7"/>
    <p:sldId id="261" r:id="rId8"/>
    <p:sldId id="262" r:id="rId9"/>
    <p:sldId id="263"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85047"/>
  </p:normalViewPr>
  <p:slideViewPr>
    <p:cSldViewPr snapToGrid="0">
      <p:cViewPr varScale="1">
        <p:scale>
          <a:sx n="103" d="100"/>
          <a:sy n="103" d="100"/>
        </p:scale>
        <p:origin x="114" y="162"/>
      </p:cViewPr>
      <p:guideLst/>
    </p:cSldViewPr>
  </p:slideViewPr>
  <p:notesTextViewPr>
    <p:cViewPr>
      <p:scale>
        <a:sx n="1" d="1"/>
        <a:sy n="1" d="1"/>
      </p:scale>
      <p:origin x="0" y="-510"/>
    </p:cViewPr>
  </p:notesTextViewPr>
  <p:sorterViewPr>
    <p:cViewPr>
      <p:scale>
        <a:sx n="100" d="100"/>
        <a:sy n="100" d="100"/>
      </p:scale>
      <p:origin x="0" y="0"/>
    </p:cViewPr>
  </p:sorterViewPr>
  <p:notesViewPr>
    <p:cSldViewPr snapToGrid="0">
      <p:cViewPr>
        <p:scale>
          <a:sx n="140" d="100"/>
          <a:sy n="140" d="100"/>
        </p:scale>
        <p:origin x="269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14E46-783B-F14E-9604-7E237BD7121E}"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BF513-D5BF-6345-9BC9-015CAD655E10}" type="slidenum">
              <a:rPr lang="en-US" smtClean="0"/>
              <a:t>‹#›</a:t>
            </a:fld>
            <a:endParaRPr lang="en-US"/>
          </a:p>
        </p:txBody>
      </p:sp>
    </p:spTree>
    <p:extLst>
      <p:ext uri="{BB962C8B-B14F-4D97-AF65-F5344CB8AC3E}">
        <p14:creationId xmlns:p14="http://schemas.microsoft.com/office/powerpoint/2010/main" val="2190473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morning everyone. </a:t>
            </a:r>
          </a:p>
          <a:p>
            <a:pPr marL="171450" indent="-171450">
              <a:buFont typeface="Arial" panose="020B0604020202020204" pitchFamily="34" charset="0"/>
              <a:buChar char="•"/>
            </a:pPr>
            <a:r>
              <a:rPr lang="en-US" dirty="0"/>
              <a:t> As you may have gathered from the Bible reading, this morning’s sermon is quite dark and depressing in a lot of ways </a:t>
            </a:r>
          </a:p>
          <a:p>
            <a:pPr marL="171450" indent="-171450">
              <a:buFont typeface="Arial" panose="020B0604020202020204" pitchFamily="34" charset="0"/>
              <a:buChar char="•"/>
            </a:pPr>
            <a:r>
              <a:rPr lang="en-US" dirty="0"/>
              <a:t>Over the past couple weeks in our sermons on Genesis we have seen the effects of the fall upon the human race</a:t>
            </a:r>
          </a:p>
          <a:p>
            <a:pPr marL="171450" indent="-171450">
              <a:buFont typeface="Arial" panose="020B0604020202020204" pitchFamily="34" charset="0"/>
              <a:buChar char="•"/>
            </a:pPr>
            <a:r>
              <a:rPr lang="en-US" dirty="0"/>
              <a:t>We have seen how Adam and Eve fell out of close communion with God and how one of their sons, Cain, killed his own brother. And last week we saw the evil and arrogance of Lamech in bragging about killing a man and all the implications of that</a:t>
            </a:r>
          </a:p>
          <a:p>
            <a:pPr marL="171450" indent="-171450">
              <a:buFont typeface="Arial" panose="020B0604020202020204" pitchFamily="34" charset="0"/>
              <a:buChar char="•"/>
            </a:pPr>
            <a:r>
              <a:rPr lang="en-US" dirty="0"/>
              <a:t>And today we are going to see what happens when sin runs rampant. In this passage the evil and corruption as a result of sin, had hit an all time high</a:t>
            </a:r>
          </a:p>
          <a:p>
            <a:pPr marL="171450" indent="-171450">
              <a:buFont typeface="Arial" panose="020B0604020202020204" pitchFamily="34" charset="0"/>
              <a:buChar char="•"/>
            </a:pPr>
            <a:r>
              <a:rPr lang="en-US" dirty="0"/>
              <a:t>And yet even in these dark days we see hope found in almighty God, who in His faithfulness and grace, calls a man out of this generation unto Himself</a:t>
            </a:r>
          </a:p>
          <a:p>
            <a:pPr marL="171450" indent="-171450">
              <a:buFont typeface="Arial" panose="020B0604020202020204" pitchFamily="34" charset="0"/>
              <a:buChar char="•"/>
            </a:pPr>
            <a:r>
              <a:rPr lang="en-US" dirty="0"/>
              <a:t>And that’s my prayer and hope for us today, that we would see our need to be a people completely committed and surrendered unto God and His Word, for He has broken the chains of sin and death upon all who have believed in Jesus Christ and called us to Himself</a:t>
            </a:r>
          </a:p>
        </p:txBody>
      </p:sp>
      <p:sp>
        <p:nvSpPr>
          <p:cNvPr id="4" name="Slide Number Placeholder 3"/>
          <p:cNvSpPr>
            <a:spLocks noGrp="1"/>
          </p:cNvSpPr>
          <p:nvPr>
            <p:ph type="sldNum" sz="quarter" idx="5"/>
          </p:nvPr>
        </p:nvSpPr>
        <p:spPr/>
        <p:txBody>
          <a:bodyPr/>
          <a:lstStyle/>
          <a:p>
            <a:fld id="{0DEBF513-D5BF-6345-9BC9-015CAD655E10}" type="slidenum">
              <a:rPr lang="en-US" smtClean="0"/>
              <a:t>1</a:t>
            </a:fld>
            <a:endParaRPr lang="en-US"/>
          </a:p>
        </p:txBody>
      </p:sp>
    </p:spTree>
    <p:extLst>
      <p:ext uri="{BB962C8B-B14F-4D97-AF65-F5344CB8AC3E}">
        <p14:creationId xmlns:p14="http://schemas.microsoft.com/office/powerpoint/2010/main" val="37443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485" y="4400550"/>
            <a:ext cx="6602277" cy="3600450"/>
          </a:xfrm>
        </p:spPr>
        <p:txBody>
          <a:bodyPr/>
          <a:lstStyle/>
          <a:p>
            <a:pPr marL="171450" indent="-171450">
              <a:buFont typeface="Arial" panose="020B0604020202020204" pitchFamily="34" charset="0"/>
              <a:buChar char="•"/>
            </a:pPr>
            <a:r>
              <a:rPr lang="en-US" dirty="0">
                <a:highlight>
                  <a:srgbClr val="FFFF00"/>
                </a:highlight>
              </a:rPr>
              <a:t>God now looked at the world, and it was corrupt, and so in His holiness would put an end to life on the earth</a:t>
            </a:r>
            <a:br>
              <a:rPr lang="en-US" dirty="0"/>
            </a:br>
            <a:r>
              <a:rPr lang="en-US" dirty="0"/>
              <a:t>- As humans we are inclined to walk away from God. No one is righteous and everyone does what is right in their own eyes</a:t>
            </a:r>
            <a:br>
              <a:rPr lang="en-US" dirty="0"/>
            </a:br>
            <a:r>
              <a:rPr lang="en-US" dirty="0"/>
              <a:t>- Apart from God there is only one thing that awaits us, and that is destruction, which is exactly what we see unfolding before us in this chapter</a:t>
            </a:r>
          </a:p>
          <a:p>
            <a:pPr marL="171450" indent="-171450">
              <a:buFont typeface="Arial" panose="020B0604020202020204" pitchFamily="34" charset="0"/>
              <a:buChar char="•"/>
            </a:pPr>
            <a:r>
              <a:rPr lang="en-US" dirty="0">
                <a:highlight>
                  <a:srgbClr val="FFFF00"/>
                </a:highlight>
              </a:rPr>
              <a:t>And yet in God’s grace and faithfulness, Noah was saved</a:t>
            </a:r>
            <a:br>
              <a:rPr lang="en-US" dirty="0"/>
            </a:br>
            <a:r>
              <a:rPr lang="en-US" dirty="0"/>
              <a:t>- By God’s sovereign grace and by believing in the gospel we are called children of God, heirs to the righteousness that comes by faith</a:t>
            </a:r>
            <a:br>
              <a:rPr lang="en-US" dirty="0"/>
            </a:br>
            <a:r>
              <a:rPr lang="en-US" dirty="0"/>
              <a:t>- If we will believe in Jesus Christ and his once for all sacrifice we too will be saved</a:t>
            </a:r>
          </a:p>
          <a:p>
            <a:pPr marL="171450" indent="-171450">
              <a:buFont typeface="Arial" panose="020B0604020202020204" pitchFamily="34" charset="0"/>
              <a:buChar char="•"/>
            </a:pPr>
            <a:r>
              <a:rPr lang="en-US" dirty="0">
                <a:highlight>
                  <a:srgbClr val="FFFF00"/>
                </a:highlight>
              </a:rPr>
              <a:t>The same grace that saved Noah, worked in him obedience unto God</a:t>
            </a:r>
            <a:br>
              <a:rPr lang="en-US" dirty="0"/>
            </a:br>
            <a:r>
              <a:rPr lang="en-US" dirty="0"/>
              <a:t>- Noah’s salvation and obedience were of no credit to him, he could not take the glory</a:t>
            </a:r>
            <a:br>
              <a:rPr lang="en-US" dirty="0"/>
            </a:br>
            <a:r>
              <a:rPr lang="en-US" dirty="0"/>
              <a:t>- Noah’s obedience was to be a testimony of God’s grace</a:t>
            </a:r>
            <a:br>
              <a:rPr lang="en-US" dirty="0"/>
            </a:br>
            <a:r>
              <a:rPr lang="en-US" dirty="0"/>
              <a:t>- For we were saved by grace that none may boast, we were not saved by good works, but for good works, that we may be examples of God’s grace</a:t>
            </a:r>
            <a:br>
              <a:rPr lang="en-US" dirty="0"/>
            </a:br>
            <a:r>
              <a:rPr lang="en-US" dirty="0"/>
              <a:t>- For it is only by the power of God that we do anything that is worthy of being called ‘good'</a:t>
            </a:r>
            <a:br>
              <a:rPr lang="en-US" dirty="0"/>
            </a:br>
            <a:r>
              <a:rPr lang="en-US" dirty="0"/>
              <a:t>- So let us continue to trust in God, day in and day out</a:t>
            </a:r>
          </a:p>
        </p:txBody>
      </p:sp>
      <p:sp>
        <p:nvSpPr>
          <p:cNvPr id="4" name="Slide Number Placeholder 3"/>
          <p:cNvSpPr>
            <a:spLocks noGrp="1"/>
          </p:cNvSpPr>
          <p:nvPr>
            <p:ph type="sldNum" sz="quarter" idx="5"/>
          </p:nvPr>
        </p:nvSpPr>
        <p:spPr/>
        <p:txBody>
          <a:bodyPr/>
          <a:lstStyle/>
          <a:p>
            <a:fld id="{0DEBF513-D5BF-6345-9BC9-015CAD655E10}" type="slidenum">
              <a:rPr lang="en-US" smtClean="0"/>
              <a:t>10</a:t>
            </a:fld>
            <a:endParaRPr lang="en-US"/>
          </a:p>
        </p:txBody>
      </p:sp>
    </p:spTree>
    <p:extLst>
      <p:ext uri="{BB962C8B-B14F-4D97-AF65-F5344CB8AC3E}">
        <p14:creationId xmlns:p14="http://schemas.microsoft.com/office/powerpoint/2010/main" val="408555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4983" y="4400550"/>
            <a:ext cx="6555783" cy="3600450"/>
          </a:xfrm>
        </p:spPr>
        <p:txBody>
          <a:bodyPr/>
          <a:lstStyle/>
          <a:p>
            <a:pPr marL="171450" indent="-171450">
              <a:buFont typeface="Arial" panose="020B0604020202020204" pitchFamily="34" charset="0"/>
              <a:buChar char="•"/>
            </a:pPr>
            <a:r>
              <a:rPr lang="en-US" dirty="0"/>
              <a:t>Jonathan Edwards was one of America’s greatest revivalist preachers during the 18</a:t>
            </a:r>
            <a:r>
              <a:rPr lang="en-US" baseline="30000" dirty="0"/>
              <a:t>th</a:t>
            </a:r>
            <a:r>
              <a:rPr lang="en-US" dirty="0"/>
              <a:t> century</a:t>
            </a:r>
          </a:p>
          <a:p>
            <a:pPr marL="171450" indent="-171450">
              <a:buFont typeface="Arial" panose="020B0604020202020204" pitchFamily="34" charset="0"/>
              <a:buChar char="•"/>
            </a:pPr>
            <a:r>
              <a:rPr lang="en-US" dirty="0"/>
              <a:t>And beginning in 1722, at the age of 19, Jonathan put together 70 resolutions to help him live a holy life</a:t>
            </a:r>
          </a:p>
          <a:p>
            <a:pPr marL="171450" indent="-171450">
              <a:buFont typeface="Arial" panose="020B0604020202020204" pitchFamily="34" charset="0"/>
              <a:buChar char="•"/>
            </a:pPr>
            <a:r>
              <a:rPr lang="en-US" dirty="0"/>
              <a:t>After having been read many times over the past centuries, scholars have </a:t>
            </a:r>
            <a:r>
              <a:rPr lang="en-US" dirty="0" err="1"/>
              <a:t>summarised</a:t>
            </a:r>
            <a:r>
              <a:rPr lang="en-US" dirty="0"/>
              <a:t> these 70 resolutions by reducing them to two. It is these 2 resolutions that I believe encapsulated Noah’s life and the way in which he lived his life</a:t>
            </a:r>
          </a:p>
          <a:p>
            <a:pPr marL="171450" indent="-171450">
              <a:buFont typeface="Arial" panose="020B0604020202020204" pitchFamily="34" charset="0"/>
              <a:buChar char="•"/>
            </a:pPr>
            <a:r>
              <a:rPr lang="en-US" dirty="0">
                <a:highlight>
                  <a:srgbClr val="00FF00"/>
                </a:highlight>
              </a:rPr>
              <a:t>Resolution one: I will live for God. </a:t>
            </a:r>
          </a:p>
          <a:p>
            <a:pPr marL="171450" indent="-171450">
              <a:buFont typeface="Arial" panose="020B0604020202020204" pitchFamily="34" charset="0"/>
              <a:buChar char="•"/>
            </a:pPr>
            <a:r>
              <a:rPr lang="en-US" dirty="0">
                <a:highlight>
                  <a:srgbClr val="00FF00"/>
                </a:highlight>
              </a:rPr>
              <a:t>Resolution two: Even if no one else does, I still will</a:t>
            </a:r>
          </a:p>
          <a:p>
            <a:pPr marL="171450" indent="-171450">
              <a:buFont typeface="Arial" panose="020B0604020202020204" pitchFamily="34" charset="0"/>
              <a:buChar char="•"/>
            </a:pPr>
            <a:r>
              <a:rPr lang="en-US" dirty="0"/>
              <a:t>I pray that these would be our resolutions for each of us individually, and collectively as a church</a:t>
            </a:r>
          </a:p>
          <a:p>
            <a:pPr marL="171450" indent="-171450">
              <a:buFont typeface="Arial" panose="020B0604020202020204" pitchFamily="34" charset="0"/>
              <a:buChar char="•"/>
            </a:pPr>
            <a:r>
              <a:rPr lang="en-US" dirty="0"/>
              <a:t>Let’s pray</a:t>
            </a:r>
          </a:p>
        </p:txBody>
      </p:sp>
      <p:sp>
        <p:nvSpPr>
          <p:cNvPr id="4" name="Slide Number Placeholder 3"/>
          <p:cNvSpPr>
            <a:spLocks noGrp="1"/>
          </p:cNvSpPr>
          <p:nvPr>
            <p:ph type="sldNum" sz="quarter" idx="5"/>
          </p:nvPr>
        </p:nvSpPr>
        <p:spPr/>
        <p:txBody>
          <a:bodyPr/>
          <a:lstStyle/>
          <a:p>
            <a:fld id="{0DEBF513-D5BF-6345-9BC9-015CAD655E10}" type="slidenum">
              <a:rPr lang="en-US" smtClean="0"/>
              <a:t>11</a:t>
            </a:fld>
            <a:endParaRPr lang="en-US"/>
          </a:p>
        </p:txBody>
      </p:sp>
    </p:spTree>
    <p:extLst>
      <p:ext uri="{BB962C8B-B14F-4D97-AF65-F5344CB8AC3E}">
        <p14:creationId xmlns:p14="http://schemas.microsoft.com/office/powerpoint/2010/main" val="401276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485" y="4400550"/>
            <a:ext cx="6602277" cy="3600450"/>
          </a:xfrm>
        </p:spPr>
        <p:txBody>
          <a:bodyPr/>
          <a:lstStyle/>
          <a:p>
            <a:pPr marL="171450" indent="-171450">
              <a:buFont typeface="Arial" panose="020B0604020202020204" pitchFamily="34" charset="0"/>
              <a:buChar char="•"/>
            </a:pPr>
            <a:r>
              <a:rPr lang="en-US" dirty="0"/>
              <a:t>I share this quote with you at the beginning not to make you despair, but so that we might not become arrogant or prideful in our thinking. </a:t>
            </a:r>
            <a:br>
              <a:rPr lang="en-US" dirty="0"/>
            </a:br>
            <a:r>
              <a:rPr lang="en-US" dirty="0"/>
              <a:t>- Or breath a sigh of relief because we think the world we live in is nothing like Noah’s day, so everything is okay</a:t>
            </a:r>
          </a:p>
          <a:p>
            <a:pPr marL="171450" indent="-171450">
              <a:buFont typeface="Arial" panose="020B0604020202020204" pitchFamily="34" charset="0"/>
              <a:buChar char="•"/>
            </a:pPr>
            <a:r>
              <a:rPr lang="en-US" dirty="0"/>
              <a:t>Our world proclaims tolerance, and niceness, and freedom, and yet I believe the world is walking further and further away from God, wanting nothing to do with His ways</a:t>
            </a:r>
            <a:br>
              <a:rPr lang="en-US" dirty="0"/>
            </a:br>
            <a:r>
              <a:rPr lang="en-US" dirty="0"/>
              <a:t>- And I know that a day is coming when they will be judged by an infinitely holy God, like in the days of Noah, for their wickedness and corruption</a:t>
            </a:r>
          </a:p>
        </p:txBody>
      </p:sp>
      <p:sp>
        <p:nvSpPr>
          <p:cNvPr id="4" name="Slide Number Placeholder 3"/>
          <p:cNvSpPr>
            <a:spLocks noGrp="1"/>
          </p:cNvSpPr>
          <p:nvPr>
            <p:ph type="sldNum" sz="quarter" idx="5"/>
          </p:nvPr>
        </p:nvSpPr>
        <p:spPr/>
        <p:txBody>
          <a:bodyPr/>
          <a:lstStyle/>
          <a:p>
            <a:fld id="{0DEBF513-D5BF-6345-9BC9-015CAD655E10}" type="slidenum">
              <a:rPr lang="en-US" smtClean="0"/>
              <a:t>2</a:t>
            </a:fld>
            <a:endParaRPr lang="en-US"/>
          </a:p>
        </p:txBody>
      </p:sp>
    </p:spTree>
    <p:extLst>
      <p:ext uri="{BB962C8B-B14F-4D97-AF65-F5344CB8AC3E}">
        <p14:creationId xmlns:p14="http://schemas.microsoft.com/office/powerpoint/2010/main" val="336279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151108" y="3843338"/>
            <a:ext cx="6555783" cy="4696228"/>
          </a:xfrm>
        </p:spPr>
        <p:txBody>
          <a:bodyPr/>
          <a:lstStyle/>
          <a:p>
            <a:pPr marL="171450" indent="-171450">
              <a:buFont typeface="Arial" panose="020B0604020202020204" pitchFamily="34" charset="0"/>
              <a:buChar char="•"/>
            </a:pPr>
            <a:r>
              <a:rPr lang="en-US" dirty="0">
                <a:highlight>
                  <a:srgbClr val="FFFF00"/>
                </a:highlight>
              </a:rPr>
              <a:t>”The Lord saw that the wickedness of man was great in the earth” (Gen 6:5a)</a:t>
            </a:r>
            <a:br>
              <a:rPr lang="en-US" dirty="0"/>
            </a:br>
            <a:r>
              <a:rPr lang="en-US" dirty="0"/>
              <a:t>- By stating that ”The Lord saw” the author, Moses, is calling us back to Gen 1:31. </a:t>
            </a:r>
            <a:br>
              <a:rPr lang="en-US" dirty="0"/>
            </a:br>
            <a:r>
              <a:rPr lang="en-US" dirty="0">
                <a:highlight>
                  <a:srgbClr val="00FFFF"/>
                </a:highlight>
              </a:rPr>
              <a:t>- “And God saw everything that he had made, it was very good”</a:t>
            </a:r>
            <a:br>
              <a:rPr lang="en-US" dirty="0"/>
            </a:br>
            <a:r>
              <a:rPr lang="en-US" dirty="0"/>
              <a:t>- Moses is inviting us to a bitter comparison, he is displaying the full effects of the fall</a:t>
            </a:r>
            <a:br>
              <a:rPr lang="en-US" dirty="0"/>
            </a:br>
            <a:r>
              <a:rPr lang="en-US" dirty="0"/>
              <a:t>- That because  of Adam and Eve’s disobedience, because they gave into temptation, no longer is the earth good, or is mankind walking closely with God</a:t>
            </a:r>
            <a:br>
              <a:rPr lang="en-US" dirty="0"/>
            </a:br>
            <a:r>
              <a:rPr lang="en-US" dirty="0"/>
              <a:t>- Rather, “the wickedness of man was great in the earth”. </a:t>
            </a:r>
          </a:p>
          <a:p>
            <a:pPr marL="171450" indent="-171450">
              <a:buFont typeface="Arial" panose="020B0604020202020204" pitchFamily="34" charset="0"/>
              <a:buChar char="•"/>
            </a:pPr>
            <a:r>
              <a:rPr lang="en-US" dirty="0">
                <a:highlight>
                  <a:srgbClr val="FFFF00"/>
                </a:highlight>
              </a:rPr>
              <a:t>“And that every intention of the thoughts of his heart was only evil continually” (Gen 6:5b)</a:t>
            </a:r>
            <a:br>
              <a:rPr lang="en-US" dirty="0"/>
            </a:br>
            <a:r>
              <a:rPr lang="en-US" dirty="0"/>
              <a:t>- The knowledge of good and evil has led humanity to this very low point in history</a:t>
            </a:r>
            <a:br>
              <a:rPr lang="en-US" dirty="0"/>
            </a:br>
            <a:r>
              <a:rPr lang="en-US" dirty="0"/>
              <a:t>- Every… only… continually. This leaves nothing out. This right here is the very definition of total depravity</a:t>
            </a:r>
            <a:br>
              <a:rPr lang="en-US" dirty="0"/>
            </a:br>
            <a:r>
              <a:rPr lang="en-US" dirty="0"/>
              <a:t>- You see the situation described here pertains not only to the world before the flood but to the entirety of the human race apart from God’s regenerating grace in Jesus Christ</a:t>
            </a:r>
            <a:br>
              <a:rPr lang="en-US" dirty="0"/>
            </a:br>
            <a:r>
              <a:rPr lang="en-US" dirty="0"/>
              <a:t>- God saw the corruption and wickedness of mankind in Noah’s day, and He sees it today. </a:t>
            </a:r>
            <a:br>
              <a:rPr lang="en-US" dirty="0"/>
            </a:br>
            <a:r>
              <a:rPr lang="en-US" dirty="0"/>
              <a:t>- All those hate-filled thoughts, or little white lies, or lust-filled fantasies, that may never see the light of day. God sees them</a:t>
            </a:r>
            <a:br>
              <a:rPr lang="en-US" dirty="0"/>
            </a:br>
            <a:r>
              <a:rPr lang="en-US" dirty="0"/>
              <a:t>- And it troubled God greatly to see the crown-jewel of His creation, those made in the image of God to have fallen so far away from Him</a:t>
            </a:r>
          </a:p>
          <a:p>
            <a:pPr marL="171450" indent="-171450">
              <a:buFont typeface="Arial" panose="020B0604020202020204" pitchFamily="34" charset="0"/>
              <a:buChar char="•"/>
            </a:pPr>
            <a:r>
              <a:rPr lang="en-US" dirty="0">
                <a:highlight>
                  <a:srgbClr val="FFFF00"/>
                </a:highlight>
              </a:rPr>
              <a:t>“And the Lord regretted that he had made man… it grieved him to his heart” (Gen 6:6)</a:t>
            </a:r>
            <a:br>
              <a:rPr lang="en-US" dirty="0"/>
            </a:br>
            <a:r>
              <a:rPr lang="en-US" dirty="0"/>
              <a:t>- Men and women were so wicked, so filled with sin, so utterly against God, that God was grieved</a:t>
            </a:r>
            <a:br>
              <a:rPr lang="en-US" dirty="0"/>
            </a:br>
            <a:r>
              <a:rPr lang="en-US" dirty="0"/>
              <a:t>- He was grieved because they were created to reflect Him and His glory in the world, but they wanted nothing to do with Him</a:t>
            </a:r>
            <a:br>
              <a:rPr lang="en-US" dirty="0"/>
            </a:br>
            <a:r>
              <a:rPr lang="en-US" dirty="0"/>
              <a:t>- He was grieved because they had turned their backs on Him. Because we were once this beautifully crafted, untainted, pristine creation, created in the image of  the eternal, Triune God</a:t>
            </a:r>
          </a:p>
        </p:txBody>
      </p:sp>
      <p:sp>
        <p:nvSpPr>
          <p:cNvPr id="4" name="Slide Number Placeholder 3"/>
          <p:cNvSpPr>
            <a:spLocks noGrp="1"/>
          </p:cNvSpPr>
          <p:nvPr>
            <p:ph type="sldNum" sz="quarter" idx="5"/>
          </p:nvPr>
        </p:nvSpPr>
        <p:spPr/>
        <p:txBody>
          <a:bodyPr/>
          <a:lstStyle/>
          <a:p>
            <a:fld id="{0DEBF513-D5BF-6345-9BC9-015CAD655E10}" type="slidenum">
              <a:rPr lang="en-US" smtClean="0"/>
              <a:t>3</a:t>
            </a:fld>
            <a:endParaRPr lang="en-US"/>
          </a:p>
        </p:txBody>
      </p:sp>
    </p:spTree>
    <p:extLst>
      <p:ext uri="{BB962C8B-B14F-4D97-AF65-F5344CB8AC3E}">
        <p14:creationId xmlns:p14="http://schemas.microsoft.com/office/powerpoint/2010/main" val="401755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0213"/>
            <a:ext cx="5486400" cy="3086100"/>
          </a:xfrm>
        </p:spPr>
      </p:sp>
      <p:sp>
        <p:nvSpPr>
          <p:cNvPr id="3" name="Notes Placeholder 2"/>
          <p:cNvSpPr>
            <a:spLocks noGrp="1"/>
          </p:cNvSpPr>
          <p:nvPr>
            <p:ph type="body" idx="1"/>
          </p:nvPr>
        </p:nvSpPr>
        <p:spPr>
          <a:xfrm>
            <a:off x="166606" y="3827462"/>
            <a:ext cx="6524787" cy="4696606"/>
          </a:xfrm>
        </p:spPr>
        <p:txBody>
          <a:bodyPr/>
          <a:lstStyle/>
          <a:p>
            <a:pPr marL="171450" indent="-171450">
              <a:buFont typeface="Arial" panose="020B0604020202020204" pitchFamily="34" charset="0"/>
              <a:buChar char="•"/>
            </a:pPr>
            <a:r>
              <a:rPr lang="en-US" dirty="0">
                <a:highlight>
                  <a:srgbClr val="FFFF00"/>
                </a:highlight>
              </a:rPr>
              <a:t>“So the Lord said, “I will blot out man whom I have created… for I am sorry that I have made them” (Gen 6:7)</a:t>
            </a:r>
            <a:br>
              <a:rPr lang="en-US" dirty="0"/>
            </a:br>
            <a:r>
              <a:rPr lang="en-US" dirty="0"/>
              <a:t>- Humanity had fallen so far, were so wicked, and so corrupt that they grieved God’s heart, to the extent that, rather than comfort them, God would destroy them</a:t>
            </a:r>
            <a:br>
              <a:rPr lang="en-US" dirty="0"/>
            </a:br>
            <a:r>
              <a:rPr lang="en-US" dirty="0"/>
              <a:t>- God would blot out, His creation. There were no half measures in dealing with sin. For such is the holiness of God </a:t>
            </a:r>
            <a:br>
              <a:rPr lang="en-US" dirty="0"/>
            </a:br>
            <a:r>
              <a:rPr lang="en-US" dirty="0"/>
              <a:t>- He cannot and will not tolerate sin, it goes against His very nature</a:t>
            </a:r>
            <a:br>
              <a:rPr lang="en-US" dirty="0"/>
            </a:br>
            <a:r>
              <a:rPr lang="en-US" dirty="0"/>
              <a:t>- As Creator, God is Lord over both life and death, and so it is to the praise of His holy name, and His holy will, that He resolved to remove evil from the earth</a:t>
            </a:r>
            <a:br>
              <a:rPr lang="en-US" dirty="0"/>
            </a:br>
            <a:r>
              <a:rPr lang="en-US" dirty="0"/>
              <a:t>- How can we praise His holy name for this, why should this fill me with praise? Well, for all of those who are children of God, it should fill us with praise because God will not tolerate sin</a:t>
            </a:r>
            <a:br>
              <a:rPr lang="en-US" dirty="0"/>
            </a:br>
            <a:r>
              <a:rPr lang="en-US" dirty="0"/>
              <a:t>- Because God has dealt with sin completely through the death and resurrection of Jesus Christ, you can be certain that when you go to be with God in glory, there will be no corruption, no evil, and no more sin, and that is certainly something worthy of praise</a:t>
            </a:r>
          </a:p>
          <a:p>
            <a:pPr marL="171450" indent="-171450">
              <a:buFont typeface="Arial" panose="020B0604020202020204" pitchFamily="34" charset="0"/>
              <a:buChar char="•"/>
            </a:pPr>
            <a:r>
              <a:rPr lang="en-US" dirty="0">
                <a:highlight>
                  <a:srgbClr val="FFFF00"/>
                </a:highlight>
              </a:rPr>
              <a:t>“But Noah found </a:t>
            </a:r>
            <a:r>
              <a:rPr lang="en-US" dirty="0" err="1">
                <a:highlight>
                  <a:srgbClr val="FFFF00"/>
                </a:highlight>
              </a:rPr>
              <a:t>favour</a:t>
            </a:r>
            <a:r>
              <a:rPr lang="en-US" dirty="0">
                <a:highlight>
                  <a:srgbClr val="FFFF00"/>
                </a:highlight>
              </a:rPr>
              <a:t> in the eyes of the Lord” (Gen 6:8)</a:t>
            </a:r>
            <a:br>
              <a:rPr lang="en-US" dirty="0"/>
            </a:br>
            <a:r>
              <a:rPr lang="en-US" dirty="0"/>
              <a:t>- We must read this verse and get this verse right before we go on to the read the next one</a:t>
            </a:r>
            <a:br>
              <a:rPr lang="en-US" dirty="0"/>
            </a:br>
            <a:r>
              <a:rPr lang="en-US" dirty="0"/>
              <a:t>- Noah is the recipient of God’s sovereign grace</a:t>
            </a:r>
            <a:br>
              <a:rPr lang="en-US" dirty="0"/>
            </a:br>
            <a:r>
              <a:rPr lang="en-US" dirty="0"/>
              <a:t>- Noah was a sinner, for Noah was born from the line of Adam through whom death entered this world, and was deserving of God’s wrath like everyone else</a:t>
            </a:r>
            <a:br>
              <a:rPr lang="en-US" dirty="0"/>
            </a:br>
            <a:r>
              <a:rPr lang="en-US" dirty="0"/>
              <a:t>- But God reaches down, and extends open arms of grace to Noah, and it is in this grace that Noah finds salvation</a:t>
            </a:r>
            <a:br>
              <a:rPr lang="en-US" dirty="0"/>
            </a:br>
            <a:r>
              <a:rPr lang="en-US" dirty="0"/>
              <a:t>- Noah </a:t>
            </a:r>
            <a:r>
              <a:rPr lang="en-US" b="1" dirty="0"/>
              <a:t>FOUND</a:t>
            </a:r>
            <a:r>
              <a:rPr lang="en-US" dirty="0"/>
              <a:t> </a:t>
            </a:r>
            <a:r>
              <a:rPr lang="en-US" dirty="0" err="1"/>
              <a:t>favour</a:t>
            </a:r>
            <a:r>
              <a:rPr lang="en-US" dirty="0"/>
              <a:t>. He did not earn it, he did not achieve it, for grace is by definition, unmerited, undeserved </a:t>
            </a:r>
            <a:br>
              <a:rPr lang="en-US" dirty="0"/>
            </a:br>
            <a:r>
              <a:rPr lang="en-US" dirty="0"/>
              <a:t>- Because of God’s grace here, the promise of an offspring of Eve who would crush Satan, and the power of sin once and for all, still holds true, He will not fail in keeping His Word</a:t>
            </a:r>
          </a:p>
          <a:p>
            <a:pPr marL="171450" indent="-171450">
              <a:buFont typeface="Arial" panose="020B0604020202020204" pitchFamily="34" charset="0"/>
              <a:buChar char="•"/>
            </a:pPr>
            <a:r>
              <a:rPr lang="en-US" dirty="0">
                <a:highlight>
                  <a:srgbClr val="FFFF00"/>
                </a:highlight>
              </a:rPr>
              <a:t>In Noah’s life, the sinful nature of humankind did not have the last defining word</a:t>
            </a:r>
            <a:br>
              <a:rPr lang="en-US" dirty="0"/>
            </a:br>
            <a:r>
              <a:rPr lang="en-US" dirty="0"/>
              <a:t>- Verse 8 is a shout of hope even though the earth is drenched in sin, and the human race is wicked and corrupt and it is as though the earth has been covered in darkness</a:t>
            </a:r>
            <a:br>
              <a:rPr lang="en-US" dirty="0"/>
            </a:br>
            <a:r>
              <a:rPr lang="en-US" dirty="0"/>
              <a:t>- The situation seems hopeless, it seems as though this might be the end, that Satan had won, that God would not fulfill His promise of bringing forth a </a:t>
            </a:r>
            <a:r>
              <a:rPr lang="en-US" dirty="0" err="1"/>
              <a:t>Saviour</a:t>
            </a:r>
            <a:br>
              <a:rPr lang="en-US" dirty="0"/>
            </a:br>
            <a:r>
              <a:rPr lang="en-US" dirty="0"/>
              <a:t>- It as though God holds up a candle in the shape of a man named Noah and says,</a:t>
            </a:r>
            <a:br>
              <a:rPr lang="en-US" dirty="0"/>
            </a:br>
            <a:r>
              <a:rPr lang="en-US" dirty="0"/>
              <a:t>- “I am God, I am the sovereign Creator, and I know the beginning from the end, I am the faithful God</a:t>
            </a:r>
            <a:br>
              <a:rPr lang="en-US" dirty="0"/>
            </a:br>
            <a:r>
              <a:rPr lang="en-US" dirty="0"/>
              <a:t>- And I will not break even one of my promises, for my Word is final!”</a:t>
            </a:r>
            <a:br>
              <a:rPr lang="en-US" dirty="0"/>
            </a:br>
            <a:r>
              <a:rPr lang="en-US" dirty="0"/>
              <a:t>- Christians, the Word of God tells us that God will not fail us, and that all of God’s promises find there yes in Christ. So let us cling tight and stand on the firm foundation of Scripture</a:t>
            </a:r>
          </a:p>
        </p:txBody>
      </p:sp>
      <p:sp>
        <p:nvSpPr>
          <p:cNvPr id="4" name="Slide Number Placeholder 3"/>
          <p:cNvSpPr>
            <a:spLocks noGrp="1"/>
          </p:cNvSpPr>
          <p:nvPr>
            <p:ph type="sldNum" sz="quarter" idx="5"/>
          </p:nvPr>
        </p:nvSpPr>
        <p:spPr/>
        <p:txBody>
          <a:bodyPr/>
          <a:lstStyle/>
          <a:p>
            <a:fld id="{0DEBF513-D5BF-6345-9BC9-015CAD655E10}" type="slidenum">
              <a:rPr lang="en-US" smtClean="0"/>
              <a:t>4</a:t>
            </a:fld>
            <a:endParaRPr lang="en-US" dirty="0"/>
          </a:p>
        </p:txBody>
      </p:sp>
    </p:spTree>
    <p:extLst>
      <p:ext uri="{BB962C8B-B14F-4D97-AF65-F5344CB8AC3E}">
        <p14:creationId xmlns:p14="http://schemas.microsoft.com/office/powerpoint/2010/main" val="239557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76250"/>
            <a:ext cx="5486400" cy="3086100"/>
          </a:xfrm>
        </p:spPr>
      </p:sp>
      <p:sp>
        <p:nvSpPr>
          <p:cNvPr id="3" name="Notes Placeholder 2"/>
          <p:cNvSpPr>
            <a:spLocks noGrp="1"/>
          </p:cNvSpPr>
          <p:nvPr>
            <p:ph type="body" idx="1"/>
          </p:nvPr>
        </p:nvSpPr>
        <p:spPr>
          <a:xfrm>
            <a:off x="186680" y="3781425"/>
            <a:ext cx="6478290" cy="5037111"/>
          </a:xfrm>
        </p:spPr>
        <p:txBody>
          <a:bodyPr/>
          <a:lstStyle/>
          <a:p>
            <a:pPr marL="171450" indent="-171450">
              <a:buFont typeface="Arial" panose="020B0604020202020204" pitchFamily="34" charset="0"/>
              <a:buChar char="•"/>
            </a:pPr>
            <a:r>
              <a:rPr lang="en-US" dirty="0">
                <a:highlight>
                  <a:srgbClr val="FFFF00"/>
                </a:highlight>
              </a:rPr>
              <a:t>“Noah was a righteous man, blameless in his generation” (Gen 6:9)</a:t>
            </a:r>
            <a:br>
              <a:rPr lang="en-US" dirty="0"/>
            </a:br>
            <a:r>
              <a:rPr lang="en-US" dirty="0"/>
              <a:t>- The reason why I said before that we must understand verse 8, before we get to verse 9, is because people will read this verse and say that Noah was saved because he was a good man</a:t>
            </a:r>
            <a:br>
              <a:rPr lang="en-US" dirty="0"/>
            </a:br>
            <a:r>
              <a:rPr lang="en-US" dirty="0"/>
              <a:t>- I mean read it, it says he was a righteous and blameless man</a:t>
            </a:r>
            <a:br>
              <a:rPr lang="en-US" dirty="0"/>
            </a:br>
            <a:r>
              <a:rPr lang="en-US" dirty="0"/>
              <a:t>- But if we read the text, verse by verse, we see that would be an incorrect interpretation. </a:t>
            </a:r>
            <a:br>
              <a:rPr lang="en-US" dirty="0"/>
            </a:br>
            <a:r>
              <a:rPr lang="en-US" dirty="0">
                <a:highlight>
                  <a:srgbClr val="00FFFF"/>
                </a:highlight>
              </a:rPr>
              <a:t>- We know that a person is saved by grace through faith and it is only by believing upon the Lord Jesus Christ that we inherit his righteousness and become blameless in the sight of God</a:t>
            </a:r>
            <a:br>
              <a:rPr lang="en-US" dirty="0"/>
            </a:br>
            <a:r>
              <a:rPr lang="en-US" dirty="0"/>
              <a:t>- And it is then Christ that produces the good works in us</a:t>
            </a:r>
            <a:br>
              <a:rPr lang="en-US" dirty="0"/>
            </a:br>
            <a:r>
              <a:rPr lang="en-US" dirty="0"/>
              <a:t>- So, to be righteous is to be accepted in God’s holy sight. Noah believed in the gospel as it was proclaimed to him in his time, and was thus deemed righteous, he was deemed good. </a:t>
            </a:r>
            <a:br>
              <a:rPr lang="en-US" dirty="0"/>
            </a:br>
            <a:r>
              <a:rPr lang="en-US" dirty="0"/>
              <a:t>- So we see that this verse does not contradict the fact that we are saved by grace alone through faith alone</a:t>
            </a:r>
            <a:br>
              <a:rPr lang="en-US" dirty="0"/>
            </a:br>
            <a:r>
              <a:rPr lang="en-US" dirty="0">
                <a:highlight>
                  <a:srgbClr val="00FFFF"/>
                </a:highlight>
              </a:rPr>
              <a:t>- The word blameless here is referring to his moral conduct. The wicked, </a:t>
            </a:r>
            <a:r>
              <a:rPr lang="en-US" dirty="0" err="1">
                <a:highlight>
                  <a:srgbClr val="00FFFF"/>
                </a:highlight>
              </a:rPr>
              <a:t>demonised</a:t>
            </a:r>
            <a:r>
              <a:rPr lang="en-US" dirty="0">
                <a:highlight>
                  <a:srgbClr val="00FFFF"/>
                </a:highlight>
              </a:rPr>
              <a:t> culture did not divert or pervert him, nor could it indict him</a:t>
            </a:r>
            <a:br>
              <a:rPr lang="en-US" dirty="0"/>
            </a:br>
            <a:r>
              <a:rPr lang="en-US" dirty="0"/>
              <a:t>- Because of the grace of God, because he found </a:t>
            </a:r>
            <a:r>
              <a:rPr lang="en-US" dirty="0" err="1"/>
              <a:t>favour</a:t>
            </a:r>
            <a:r>
              <a:rPr lang="en-US" dirty="0"/>
              <a:t> in the eyes of the Lord, Noah was declared righteous, and by the working of God upon his life, was blameless</a:t>
            </a:r>
            <a:br>
              <a:rPr lang="en-US" dirty="0"/>
            </a:br>
            <a:r>
              <a:rPr lang="en-US" dirty="0"/>
              <a:t>- Noah would have been described as a good and honest man in the current day and age. </a:t>
            </a:r>
            <a:br>
              <a:rPr lang="en-US" dirty="0"/>
            </a:br>
            <a:r>
              <a:rPr lang="en-US" dirty="0"/>
              <a:t>- What he professed to believe is actually how he lived his life, as is the way of every genuine Christian, because the Holy Spirit will bear fruit</a:t>
            </a:r>
            <a:br>
              <a:rPr lang="en-US" dirty="0"/>
            </a:br>
            <a:r>
              <a:rPr lang="en-US" dirty="0"/>
              <a:t>- He was not sinless, as we see very clearly later on in a couple chapters. He was not perfect, but by God’s grace, he was righteous and blameless. </a:t>
            </a:r>
            <a:br>
              <a:rPr lang="en-US" dirty="0"/>
            </a:br>
            <a:r>
              <a:rPr lang="en-US" dirty="0"/>
              <a:t>- God’s grace worked a biblical reformation in Noah’s life, as it does for us today, if we will believe in the gospel of our Lord Jesus Christ</a:t>
            </a:r>
          </a:p>
          <a:p>
            <a:pPr marL="171450" indent="-171450">
              <a:buFont typeface="Arial" panose="020B0604020202020204" pitchFamily="34" charset="0"/>
              <a:buChar char="•"/>
            </a:pPr>
            <a:r>
              <a:rPr lang="en-US" dirty="0">
                <a:highlight>
                  <a:srgbClr val="FFFF00"/>
                </a:highlight>
              </a:rPr>
              <a:t>“Noah walked with God” (Gen 6:9b)</a:t>
            </a:r>
            <a:br>
              <a:rPr lang="en-US" dirty="0"/>
            </a:br>
            <a:r>
              <a:rPr lang="en-US" dirty="0"/>
              <a:t>- This means that Noah knew God intimately. That he walked in dependance upon the Lord</a:t>
            </a:r>
            <a:br>
              <a:rPr lang="en-US" dirty="0"/>
            </a:br>
            <a:r>
              <a:rPr lang="en-US" dirty="0"/>
              <a:t>- That if he was to do anything of eternal value, it would only be by solely trusting in God and His spoken word</a:t>
            </a:r>
            <a:br>
              <a:rPr lang="en-US" dirty="0"/>
            </a:br>
            <a:r>
              <a:rPr lang="en-US" dirty="0">
                <a:highlight>
                  <a:srgbClr val="00FFFF"/>
                </a:highlight>
              </a:rPr>
              <a:t>- There was only one other man that was said to have walked with God and that was Noah’s great grandfather, Enoch. Who was translated into heaven. He never tasted death</a:t>
            </a:r>
            <a:br>
              <a:rPr lang="en-US" dirty="0"/>
            </a:br>
            <a:r>
              <a:rPr lang="en-US" dirty="0"/>
              <a:t>- And yet here, whilst Noah walked with God, he would witness and walk with God through one of the darkest times in human history, but God would sustain him and his family</a:t>
            </a:r>
            <a:br>
              <a:rPr lang="en-US" dirty="0"/>
            </a:br>
            <a:r>
              <a:rPr lang="en-US" dirty="0"/>
              <a:t>- So by the grace of God, Noah was a righteous, blameless man, who walked with God</a:t>
            </a:r>
          </a:p>
          <a:p>
            <a:pPr marL="171450" indent="-171450">
              <a:buFont typeface="Arial" panose="020B0604020202020204" pitchFamily="34" charset="0"/>
              <a:buChar char="•"/>
            </a:pPr>
            <a:r>
              <a:rPr lang="en-US" dirty="0">
                <a:highlight>
                  <a:srgbClr val="FFFF00"/>
                </a:highlight>
              </a:rPr>
              <a:t>”Noah had three sons, Shem, Ham, and Japheth” (Gen 6:10)</a:t>
            </a:r>
            <a:br>
              <a:rPr lang="en-US" dirty="0"/>
            </a:br>
            <a:r>
              <a:rPr lang="en-US" dirty="0"/>
              <a:t>- That’s it, that is all that this verse says, and it almost feels out of place</a:t>
            </a:r>
            <a:br>
              <a:rPr lang="en-US" dirty="0"/>
            </a:br>
            <a:r>
              <a:rPr lang="en-US" dirty="0"/>
              <a:t>- But we know God blesses His people. God not only saves Noah, and makes him righteous, but blesses him with a family, and saves this family from the coming judgement</a:t>
            </a:r>
            <a:br>
              <a:rPr lang="en-US" dirty="0"/>
            </a:br>
            <a:r>
              <a:rPr lang="en-US" dirty="0"/>
              <a:t>- And we see that through blessing Noah, God is also demonstrating his faithfulness</a:t>
            </a:r>
            <a:br>
              <a:rPr lang="en-US" dirty="0"/>
            </a:br>
            <a:r>
              <a:rPr lang="en-US" dirty="0"/>
              <a:t>- That even though, as we are about look at, the world is filled with sin and corruption, God has not forgotten His promise of an offspring who would come and crush sin once and for all</a:t>
            </a:r>
            <a:br>
              <a:rPr lang="en-US" dirty="0"/>
            </a:br>
            <a:r>
              <a:rPr lang="en-US" dirty="0"/>
              <a:t>- Because thousands of years later we see in the gospel of Luke that through the line of Shem, Jesus, through the virgin Mary, would one day be born. God will not go back on His Word</a:t>
            </a:r>
          </a:p>
        </p:txBody>
      </p:sp>
      <p:sp>
        <p:nvSpPr>
          <p:cNvPr id="4" name="Slide Number Placeholder 3"/>
          <p:cNvSpPr>
            <a:spLocks noGrp="1"/>
          </p:cNvSpPr>
          <p:nvPr>
            <p:ph type="sldNum" sz="quarter" idx="5"/>
          </p:nvPr>
        </p:nvSpPr>
        <p:spPr/>
        <p:txBody>
          <a:bodyPr/>
          <a:lstStyle/>
          <a:p>
            <a:fld id="{0DEBF513-D5BF-6345-9BC9-015CAD655E10}" type="slidenum">
              <a:rPr lang="en-US" smtClean="0"/>
              <a:t>5</a:t>
            </a:fld>
            <a:endParaRPr lang="en-US" dirty="0"/>
          </a:p>
        </p:txBody>
      </p:sp>
    </p:spTree>
    <p:extLst>
      <p:ext uri="{BB962C8B-B14F-4D97-AF65-F5344CB8AC3E}">
        <p14:creationId xmlns:p14="http://schemas.microsoft.com/office/powerpoint/2010/main" val="3572874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368300"/>
            <a:ext cx="5486400" cy="3086100"/>
          </a:xfrm>
        </p:spPr>
      </p:sp>
      <p:sp>
        <p:nvSpPr>
          <p:cNvPr id="3" name="Notes Placeholder 2"/>
          <p:cNvSpPr>
            <a:spLocks noGrp="1"/>
          </p:cNvSpPr>
          <p:nvPr>
            <p:ph type="body" idx="1"/>
          </p:nvPr>
        </p:nvSpPr>
        <p:spPr>
          <a:xfrm>
            <a:off x="170993" y="3641133"/>
            <a:ext cx="6493789" cy="5044080"/>
          </a:xfrm>
        </p:spPr>
        <p:txBody>
          <a:bodyPr/>
          <a:lstStyle/>
          <a:p>
            <a:pPr marL="171450" indent="-171450">
              <a:buFont typeface="Arial" panose="020B0604020202020204" pitchFamily="34" charset="0"/>
              <a:buChar char="•"/>
            </a:pPr>
            <a:r>
              <a:rPr lang="en-US" dirty="0">
                <a:highlight>
                  <a:srgbClr val="FFFF00"/>
                </a:highlight>
              </a:rPr>
              <a:t>In verses 11-13, 6x the earth is mentioned, and 5x the verb ‘to ruin’ is used</a:t>
            </a:r>
            <a:br>
              <a:rPr lang="en-US" dirty="0"/>
            </a:br>
            <a:r>
              <a:rPr lang="en-US" dirty="0"/>
              <a:t>- Let’s read those verses again, and listen for the way humanity has defiled itself, just how wretched the human race has become</a:t>
            </a:r>
            <a:br>
              <a:rPr lang="en-US" dirty="0"/>
            </a:br>
            <a:r>
              <a:rPr lang="en-US" dirty="0"/>
              <a:t>- </a:t>
            </a:r>
            <a:r>
              <a:rPr lang="en-US" dirty="0">
                <a:highlight>
                  <a:srgbClr val="00FFFF"/>
                </a:highlight>
              </a:rPr>
              <a:t>Read 11-13</a:t>
            </a:r>
            <a:br>
              <a:rPr lang="en-US" dirty="0"/>
            </a:br>
            <a:r>
              <a:rPr lang="en-US" dirty="0"/>
              <a:t>- If we compare this with the 2 previous verses, we see that the righteous walk with God, but the wicked corrupt the earth</a:t>
            </a:r>
          </a:p>
          <a:p>
            <a:pPr marL="171450" indent="-171450">
              <a:buFont typeface="Arial" panose="020B0604020202020204" pitchFamily="34" charset="0"/>
              <a:buChar char="•"/>
            </a:pPr>
            <a:r>
              <a:rPr lang="en-US" dirty="0">
                <a:highlight>
                  <a:srgbClr val="FFFF00"/>
                </a:highlight>
              </a:rPr>
              <a:t>“And God saw the earth, and behold, it was corrupt…”</a:t>
            </a:r>
            <a:br>
              <a:rPr lang="en-US" dirty="0"/>
            </a:br>
            <a:r>
              <a:rPr lang="en-US" dirty="0"/>
              <a:t>- Once again, Moses is wanting us to cast our minds back to Genesis 1, where God finished His creation with creating man and woman in His own image, and He declared that it was very good</a:t>
            </a:r>
            <a:br>
              <a:rPr lang="en-US" dirty="0"/>
            </a:br>
            <a:r>
              <a:rPr lang="en-US" dirty="0"/>
              <a:t>- But now, once again, God looks and He sees nothing but corruption.</a:t>
            </a:r>
            <a:br>
              <a:rPr lang="en-US" dirty="0"/>
            </a:br>
            <a:r>
              <a:rPr lang="en-US" dirty="0"/>
              <a:t>- </a:t>
            </a:r>
            <a:r>
              <a:rPr lang="en-US" dirty="0">
                <a:highlight>
                  <a:srgbClr val="00FFFF"/>
                </a:highlight>
              </a:rPr>
              <a:t>With God, the earth was good, it was complete, it was perfect</a:t>
            </a:r>
            <a:br>
              <a:rPr lang="en-US" dirty="0"/>
            </a:br>
            <a:r>
              <a:rPr lang="en-US" dirty="0"/>
              <a:t>- But since the eating from the tree, through one man’s disobedience came death, came sin</a:t>
            </a:r>
            <a:br>
              <a:rPr lang="en-US" dirty="0"/>
            </a:br>
            <a:r>
              <a:rPr lang="en-US" dirty="0"/>
              <a:t>- And sin corrupts, it eats away at the heart, it destroys lives, and if left to our own devices, there is one thing that awaits us at the end of the line… death. </a:t>
            </a:r>
            <a:br>
              <a:rPr lang="en-US" dirty="0"/>
            </a:br>
            <a:r>
              <a:rPr lang="en-US" dirty="0"/>
              <a:t>- An eternity apart from God, and cast away into eternal torment, into what is called hell</a:t>
            </a:r>
          </a:p>
          <a:p>
            <a:pPr marL="171450" indent="-171450">
              <a:buFont typeface="Arial" panose="020B0604020202020204" pitchFamily="34" charset="0"/>
              <a:buChar char="•"/>
            </a:pPr>
            <a:r>
              <a:rPr lang="en-US" dirty="0">
                <a:highlight>
                  <a:srgbClr val="FFFF00"/>
                </a:highlight>
              </a:rPr>
              <a:t>“And God said to Noah “I have determined to make an end of all flesh…” (Gen 6:13)</a:t>
            </a:r>
            <a:br>
              <a:rPr lang="en-US" dirty="0"/>
            </a:br>
            <a:r>
              <a:rPr lang="en-US" dirty="0"/>
              <a:t>- As God gazes across the vastness of the earth, and sees a world corrupted by sin, filled with violence, a holy and righteous God will only do one thing</a:t>
            </a:r>
            <a:br>
              <a:rPr lang="en-US" dirty="0"/>
            </a:br>
            <a:r>
              <a:rPr lang="en-US" dirty="0"/>
              <a:t>- He calls to Noah, draws him into His confidence and reveals His plan for mankind. He must destroy it, He must wipe them out and make an end to it all</a:t>
            </a:r>
            <a:br>
              <a:rPr lang="en-US" dirty="0"/>
            </a:br>
            <a:r>
              <a:rPr lang="en-US" dirty="0">
                <a:highlight>
                  <a:srgbClr val="00FFFF"/>
                </a:highlight>
              </a:rPr>
              <a:t>- This is the first time that Noah is given insight into God’s plan, we knew about it a couple verses earlier, but here, God makes His plans clear with His elect, Noah</a:t>
            </a:r>
            <a:br>
              <a:rPr lang="en-US" dirty="0"/>
            </a:br>
            <a:r>
              <a:rPr lang="en-US" dirty="0"/>
              <a:t>- But He doesn’t say exactly how He will destroy them, that comes later</a:t>
            </a:r>
            <a:br>
              <a:rPr lang="en-US" dirty="0"/>
            </a:br>
            <a:r>
              <a:rPr lang="en-US" dirty="0"/>
              <a:t>- And so you can imagine, Noah is probably starting to get a bit worried at this point, thinking, okay God, you are Lord and I am not, but what does all of this mean for me and my family</a:t>
            </a:r>
            <a:br>
              <a:rPr lang="en-US" dirty="0"/>
            </a:br>
            <a:r>
              <a:rPr lang="en-US" dirty="0"/>
              <a:t>- Well, God already had that planned out too.</a:t>
            </a:r>
          </a:p>
        </p:txBody>
      </p:sp>
      <p:sp>
        <p:nvSpPr>
          <p:cNvPr id="4" name="Slide Number Placeholder 3"/>
          <p:cNvSpPr>
            <a:spLocks noGrp="1"/>
          </p:cNvSpPr>
          <p:nvPr>
            <p:ph type="sldNum" sz="quarter" idx="5"/>
          </p:nvPr>
        </p:nvSpPr>
        <p:spPr/>
        <p:txBody>
          <a:bodyPr/>
          <a:lstStyle/>
          <a:p>
            <a:fld id="{0DEBF513-D5BF-6345-9BC9-015CAD655E10}" type="slidenum">
              <a:rPr lang="en-US" smtClean="0"/>
              <a:t>6</a:t>
            </a:fld>
            <a:endParaRPr lang="en-US"/>
          </a:p>
        </p:txBody>
      </p:sp>
    </p:spTree>
    <p:extLst>
      <p:ext uri="{BB962C8B-B14F-4D97-AF65-F5344CB8AC3E}">
        <p14:creationId xmlns:p14="http://schemas.microsoft.com/office/powerpoint/2010/main" val="332894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205353" y="3672129"/>
            <a:ext cx="6447294" cy="5013084"/>
          </a:xfrm>
        </p:spPr>
        <p:txBody>
          <a:bodyPr/>
          <a:lstStyle/>
          <a:p>
            <a:pPr marL="171450" indent="-171450">
              <a:buFont typeface="Arial" panose="020B0604020202020204" pitchFamily="34" charset="0"/>
              <a:buChar char="•"/>
            </a:pPr>
            <a:r>
              <a:rPr lang="en-US" dirty="0">
                <a:highlight>
                  <a:srgbClr val="FFFF00"/>
                </a:highlight>
              </a:rPr>
              <a:t>“Make yourself an ark of gopher wood. Make rooms in the ark, and cover it inside and out with pitch” (Gen 6:14)</a:t>
            </a:r>
            <a:br>
              <a:rPr lang="en-US" dirty="0"/>
            </a:br>
            <a:r>
              <a:rPr lang="en-US" dirty="0"/>
              <a:t>- It is said that ark is a word that often meant chest, or box, or coffin. So essentially, Noah was to build a floating barge</a:t>
            </a:r>
            <a:br>
              <a:rPr lang="en-US" dirty="0"/>
            </a:br>
            <a:r>
              <a:rPr lang="en-US" dirty="0"/>
              <a:t>- But this barge would be massive. It was 450 feet long. Which is close to 150 </a:t>
            </a:r>
            <a:r>
              <a:rPr lang="en-US" dirty="0" err="1"/>
              <a:t>metres</a:t>
            </a:r>
            <a:r>
              <a:rPr lang="en-US" dirty="0"/>
              <a:t>. </a:t>
            </a:r>
            <a:br>
              <a:rPr lang="en-US" dirty="0"/>
            </a:br>
            <a:r>
              <a:rPr lang="en-US" dirty="0"/>
              <a:t>- Meaning that Noah and his family were to build an ark that was 1 ½ football fields in size.</a:t>
            </a:r>
            <a:br>
              <a:rPr lang="en-US" dirty="0"/>
            </a:br>
            <a:r>
              <a:rPr lang="en-US" dirty="0">
                <a:highlight>
                  <a:srgbClr val="00FFFF"/>
                </a:highlight>
              </a:rPr>
              <a:t>- No trucks to bring a haul of wood in, no cranes, no chainsaws, no </a:t>
            </a:r>
            <a:r>
              <a:rPr lang="en-US" dirty="0" err="1">
                <a:highlight>
                  <a:srgbClr val="00FFFF"/>
                </a:highlight>
              </a:rPr>
              <a:t>tradies</a:t>
            </a:r>
            <a:r>
              <a:rPr lang="en-US" dirty="0">
                <a:highlight>
                  <a:srgbClr val="00FFFF"/>
                </a:highlight>
              </a:rPr>
              <a:t>. Just Noah and his family, trusting in the word of God</a:t>
            </a:r>
            <a:br>
              <a:rPr lang="en-US" dirty="0">
                <a:highlight>
                  <a:srgbClr val="00FFFF"/>
                </a:highlight>
              </a:rPr>
            </a:br>
            <a:r>
              <a:rPr lang="en-US" dirty="0"/>
              <a:t>- The trust that Noah had is astounding. There was no ocean nearby, probably not even a river, and here is Noah with this big boat, and Noah doesn’t even know why yet. </a:t>
            </a:r>
          </a:p>
          <a:p>
            <a:pPr marL="171450" indent="-171450">
              <a:buFont typeface="Arial" panose="020B0604020202020204" pitchFamily="34" charset="0"/>
              <a:buChar char="•"/>
            </a:pPr>
            <a:r>
              <a:rPr lang="en-US" dirty="0">
                <a:highlight>
                  <a:srgbClr val="FFFF00"/>
                </a:highlight>
              </a:rPr>
              <a:t>During this time of building, Noah was a herald of righteousness</a:t>
            </a:r>
            <a:br>
              <a:rPr lang="en-US" dirty="0"/>
            </a:br>
            <a:r>
              <a:rPr lang="en-US" dirty="0"/>
              <a:t>- It is estimated that the building of the ark took somewhere from 50-75 years</a:t>
            </a:r>
            <a:br>
              <a:rPr lang="en-US" dirty="0"/>
            </a:br>
            <a:r>
              <a:rPr lang="en-US" dirty="0"/>
              <a:t>- Between looking after his family and building a boat the size of 1 1/2 football fields, he went out preaching to this wicked generation. </a:t>
            </a:r>
            <a:br>
              <a:rPr lang="en-US" dirty="0"/>
            </a:br>
            <a:r>
              <a:rPr lang="en-US" dirty="0"/>
              <a:t>- The persecution, and ridicule, and mocking this man would have faced is unimaginable</a:t>
            </a:r>
            <a:br>
              <a:rPr lang="en-US" dirty="0"/>
            </a:br>
            <a:r>
              <a:rPr lang="en-US" dirty="0"/>
              <a:t>- But still he would go out and call them to repentance, telling them of the fate that awaited, and in 70 odd years, when the time came for the great flood, there was not one single person who believed in God</a:t>
            </a:r>
            <a:br>
              <a:rPr lang="en-US" dirty="0"/>
            </a:br>
            <a:r>
              <a:rPr lang="en-US" dirty="0">
                <a:highlight>
                  <a:srgbClr val="00FF00"/>
                </a:highlight>
              </a:rPr>
              <a:t>- When preaching on this particular passage, Charles Spurgeon, tells of how in the month of May, they had 69 converts, and yet he says the utter despair he would have felt, to go a whole lifetime, with not one single person calling upon the name of the Lord, would have been almost unbearable. </a:t>
            </a:r>
            <a:br>
              <a:rPr lang="en-US" dirty="0">
                <a:highlight>
                  <a:srgbClr val="00FF00"/>
                </a:highlight>
              </a:rPr>
            </a:br>
            <a:r>
              <a:rPr lang="en-US" dirty="0"/>
              <a:t>- Yet here is Noah, a man committed to God, and His will, no matter the disappointment and rejection, and persecution that came his way</a:t>
            </a:r>
            <a:br>
              <a:rPr lang="en-US" dirty="0"/>
            </a:br>
            <a:r>
              <a:rPr lang="en-US" dirty="0"/>
              <a:t>- Today, we need more people who will stand up and lead with a heart committed only unto doing God’s will. </a:t>
            </a:r>
            <a:br>
              <a:rPr lang="en-US" dirty="0"/>
            </a:br>
            <a:r>
              <a:rPr lang="en-US" dirty="0"/>
              <a:t>- We need churches committed only to sharing God’s Word and His truth as it is written. </a:t>
            </a:r>
            <a:br>
              <a:rPr lang="en-US" dirty="0"/>
            </a:br>
            <a:r>
              <a:rPr lang="en-US" dirty="0"/>
              <a:t>- No matter what the culture may say, no matter what Satan may try to throw our way, let us have such a love for God and such a steely resolve that we would always preach Christ and him crucified</a:t>
            </a:r>
          </a:p>
          <a:p>
            <a:pPr marL="171450" indent="-171450">
              <a:buFont typeface="Arial" panose="020B0604020202020204" pitchFamily="34" charset="0"/>
              <a:buChar char="•"/>
            </a:pPr>
            <a:r>
              <a:rPr lang="en-US" dirty="0">
                <a:highlight>
                  <a:srgbClr val="FFFF00"/>
                </a:highlight>
              </a:rPr>
              <a:t>“For behold, I will bring a flood of waters upon the earth to destroy all flesh” (Gen 6:17)</a:t>
            </a:r>
            <a:br>
              <a:rPr lang="en-US" dirty="0"/>
            </a:br>
            <a:r>
              <a:rPr lang="en-US" dirty="0"/>
              <a:t>- So just when Noah is starting to wonder, “what’s with this big boat”, God reveals the fullness of His plan for divine judgement, that the blotting out would come in the form of a great flood</a:t>
            </a:r>
            <a:br>
              <a:rPr lang="en-US" dirty="0"/>
            </a:br>
            <a:r>
              <a:rPr lang="en-US" dirty="0"/>
              <a:t>- We see that God is the author of the flood. In Psalm 29, it says that the Lord sits enthroned over the flood. He is sovereign over it</a:t>
            </a:r>
            <a:br>
              <a:rPr lang="en-US" dirty="0"/>
            </a:br>
            <a:r>
              <a:rPr lang="en-US" dirty="0"/>
              <a:t>- God the giver of life is about to take it away</a:t>
            </a:r>
            <a:br>
              <a:rPr lang="en-US" dirty="0"/>
            </a:br>
            <a:r>
              <a:rPr lang="en-US" dirty="0"/>
              <a:t>- The flood is anti-creation. God is now the earth’s adversary. But He must destroy it to renew it</a:t>
            </a:r>
          </a:p>
        </p:txBody>
      </p:sp>
      <p:sp>
        <p:nvSpPr>
          <p:cNvPr id="4" name="Slide Number Placeholder 3"/>
          <p:cNvSpPr>
            <a:spLocks noGrp="1"/>
          </p:cNvSpPr>
          <p:nvPr>
            <p:ph type="sldNum" sz="quarter" idx="5"/>
          </p:nvPr>
        </p:nvSpPr>
        <p:spPr/>
        <p:txBody>
          <a:bodyPr/>
          <a:lstStyle/>
          <a:p>
            <a:fld id="{0DEBF513-D5BF-6345-9BC9-015CAD655E10}" type="slidenum">
              <a:rPr lang="en-US" smtClean="0"/>
              <a:t>7</a:t>
            </a:fld>
            <a:endParaRPr lang="en-US"/>
          </a:p>
        </p:txBody>
      </p:sp>
    </p:spTree>
    <p:extLst>
      <p:ext uri="{BB962C8B-B14F-4D97-AF65-F5344CB8AC3E}">
        <p14:creationId xmlns:p14="http://schemas.microsoft.com/office/powerpoint/2010/main" val="886745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485" y="4400549"/>
            <a:ext cx="6571281" cy="4284664"/>
          </a:xfrm>
        </p:spPr>
        <p:txBody>
          <a:bodyPr/>
          <a:lstStyle/>
          <a:p>
            <a:pPr marL="171450" indent="-171450">
              <a:buFont typeface="Arial" panose="020B0604020202020204" pitchFamily="34" charset="0"/>
              <a:buChar char="•"/>
            </a:pPr>
            <a:r>
              <a:rPr lang="en-US" dirty="0">
                <a:highlight>
                  <a:srgbClr val="FFFF00"/>
                </a:highlight>
              </a:rPr>
              <a:t>“But I will establish my covenant with you…” (Gen 6:18)</a:t>
            </a:r>
            <a:br>
              <a:rPr lang="en-US" dirty="0"/>
            </a:br>
            <a:r>
              <a:rPr lang="en-US" dirty="0"/>
              <a:t>- Once again, in the face of hopelessness and destruction, God holds up Noah</a:t>
            </a:r>
            <a:br>
              <a:rPr lang="en-US" dirty="0"/>
            </a:br>
            <a:r>
              <a:rPr lang="en-US" dirty="0"/>
              <a:t>- Through Noah and his family, life would begin again on the earth</a:t>
            </a:r>
            <a:br>
              <a:rPr lang="en-US" dirty="0"/>
            </a:br>
            <a:r>
              <a:rPr lang="en-US" dirty="0"/>
              <a:t>- This is the first time that the word covenant is used in the Bible</a:t>
            </a:r>
            <a:br>
              <a:rPr lang="en-US" dirty="0"/>
            </a:br>
            <a:r>
              <a:rPr lang="en-US" dirty="0"/>
              <a:t>- Because of Noah’s faithful witness, his whole household would be blessed, and would partake in this covenant</a:t>
            </a:r>
            <a:br>
              <a:rPr lang="en-US" dirty="0"/>
            </a:br>
            <a:r>
              <a:rPr lang="en-US" dirty="0"/>
              <a:t>- Noah entered this covenant by the grace of God</a:t>
            </a:r>
          </a:p>
          <a:p>
            <a:pPr marL="171450" indent="-171450">
              <a:buFont typeface="Arial" panose="020B0604020202020204" pitchFamily="34" charset="0"/>
              <a:buChar char="•"/>
            </a:pPr>
            <a:r>
              <a:rPr lang="en-US" dirty="0">
                <a:highlight>
                  <a:srgbClr val="FFFF00"/>
                </a:highlight>
              </a:rPr>
              <a:t>It was through one man, that the human race passed through the flood, which was God’s judgement upon the earth</a:t>
            </a:r>
            <a:br>
              <a:rPr lang="en-US" dirty="0"/>
            </a:br>
            <a:r>
              <a:rPr lang="en-US" dirty="0"/>
              <a:t>- Noah, entered the ark, not merely as a survivor, but as a bearer of the promise of the new age, of a new human race</a:t>
            </a:r>
            <a:br>
              <a:rPr lang="en-US" dirty="0"/>
            </a:br>
            <a:r>
              <a:rPr lang="en-US" dirty="0"/>
              <a:t>- And by entering into the ark, and entrusting his life to God, he was saved and delivered from the wrath of God </a:t>
            </a:r>
          </a:p>
          <a:p>
            <a:pPr marL="171450" indent="-171450">
              <a:buFont typeface="Arial" panose="020B0604020202020204" pitchFamily="34" charset="0"/>
              <a:buChar char="•"/>
            </a:pPr>
            <a:r>
              <a:rPr lang="en-US" dirty="0">
                <a:highlight>
                  <a:srgbClr val="FFFF00"/>
                </a:highlight>
              </a:rPr>
              <a:t>“For God so loved the world, that he gave his only Son, that whoever believes in him should not perish but have eternal life”</a:t>
            </a:r>
            <a:br>
              <a:rPr lang="en-US" dirty="0"/>
            </a:br>
            <a:r>
              <a:rPr lang="en-US" dirty="0"/>
              <a:t>- Christ bore our sins on a cross. He was obedient even unto death. He satisfied the wrath of God, as a sacrifice, once for all, the just for the unjust</a:t>
            </a:r>
            <a:br>
              <a:rPr lang="en-US" dirty="0"/>
            </a:br>
            <a:r>
              <a:rPr lang="en-US" dirty="0"/>
              <a:t>- So that all who would believe in Jesus Christ. So that all who would enter into Christ, will also be saved from the judgement that is to come</a:t>
            </a:r>
            <a:br>
              <a:rPr lang="en-US" dirty="0"/>
            </a:br>
            <a:r>
              <a:rPr lang="en-US" dirty="0"/>
              <a:t>- When judgement comes, God will welcome all His children home with open arms, and because of what the Son of God has done for you, you will not perish, but have eternal life</a:t>
            </a:r>
          </a:p>
        </p:txBody>
      </p:sp>
      <p:sp>
        <p:nvSpPr>
          <p:cNvPr id="4" name="Slide Number Placeholder 3"/>
          <p:cNvSpPr>
            <a:spLocks noGrp="1"/>
          </p:cNvSpPr>
          <p:nvPr>
            <p:ph type="sldNum" sz="quarter" idx="5"/>
          </p:nvPr>
        </p:nvSpPr>
        <p:spPr/>
        <p:txBody>
          <a:bodyPr/>
          <a:lstStyle/>
          <a:p>
            <a:fld id="{0DEBF513-D5BF-6345-9BC9-015CAD655E10}" type="slidenum">
              <a:rPr lang="en-US" smtClean="0"/>
              <a:t>8</a:t>
            </a:fld>
            <a:endParaRPr lang="en-US"/>
          </a:p>
        </p:txBody>
      </p:sp>
    </p:spTree>
    <p:extLst>
      <p:ext uri="{BB962C8B-B14F-4D97-AF65-F5344CB8AC3E}">
        <p14:creationId xmlns:p14="http://schemas.microsoft.com/office/powerpoint/2010/main" val="856296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158858" y="3656631"/>
            <a:ext cx="6540284" cy="5028581"/>
          </a:xfrm>
        </p:spPr>
        <p:txBody>
          <a:bodyPr/>
          <a:lstStyle/>
          <a:p>
            <a:pPr marL="171450" indent="-171450">
              <a:buFont typeface="Arial" panose="020B0604020202020204" pitchFamily="34" charset="0"/>
              <a:buChar char="•"/>
            </a:pPr>
            <a:r>
              <a:rPr lang="en-US" dirty="0">
                <a:highlight>
                  <a:srgbClr val="FFFF00"/>
                </a:highlight>
              </a:rPr>
              <a:t>“Noah did this; he did all that God commanded him” (Gen 6:22)</a:t>
            </a:r>
            <a:br>
              <a:rPr lang="en-US" dirty="0"/>
            </a:br>
            <a:r>
              <a:rPr lang="en-US" dirty="0"/>
              <a:t>- Noah is a primary biblical model for a faith that believes and works</a:t>
            </a:r>
            <a:br>
              <a:rPr lang="en-US" dirty="0"/>
            </a:br>
            <a:r>
              <a:rPr lang="en-US" dirty="0"/>
              <a:t>- Here was a man who knew who God was, and obeyed God’s Word</a:t>
            </a:r>
            <a:br>
              <a:rPr lang="en-US" dirty="0"/>
            </a:br>
            <a:r>
              <a:rPr lang="en-US" dirty="0"/>
              <a:t>- Even with all of the opposition and persecution that came his way, still he would boldly declare, “not my will, but your will be done”</a:t>
            </a:r>
            <a:br>
              <a:rPr lang="en-US" dirty="0"/>
            </a:br>
            <a:r>
              <a:rPr lang="en-US" dirty="0"/>
              <a:t>- A righteous person, a person saved by the grace of God rests everything on the bare Word of God, and obeys it. And that’s exactly how Noah lived his life</a:t>
            </a:r>
          </a:p>
          <a:p>
            <a:pPr marL="171450" indent="-171450">
              <a:buFont typeface="Arial" panose="020B0604020202020204" pitchFamily="34" charset="0"/>
              <a:buChar char="•"/>
            </a:pPr>
            <a:r>
              <a:rPr lang="en-US" dirty="0">
                <a:highlight>
                  <a:srgbClr val="FFFF00"/>
                </a:highlight>
              </a:rPr>
              <a:t>God challenged Noah to a faith in things unseen</a:t>
            </a:r>
            <a:br>
              <a:rPr lang="en-US" dirty="0"/>
            </a:br>
            <a:r>
              <a:rPr lang="en-US" dirty="0"/>
              <a:t>- Some of us struggle to put our trust in God when God doesn’t come through in a day, a month or a year</a:t>
            </a:r>
            <a:br>
              <a:rPr lang="en-US" dirty="0"/>
            </a:br>
            <a:r>
              <a:rPr lang="en-US" dirty="0"/>
              <a:t>- God’s promise to flood the earth took about 70 years. </a:t>
            </a:r>
            <a:br>
              <a:rPr lang="en-US" dirty="0"/>
            </a:br>
            <a:r>
              <a:rPr lang="en-US" dirty="0"/>
              <a:t>- Noah built a boat in obedience and in trusting that God would hopefully bring forth a great flood, hoping that God would not embarrass him</a:t>
            </a:r>
            <a:br>
              <a:rPr lang="en-US" dirty="0"/>
            </a:br>
            <a:r>
              <a:rPr lang="en-US" dirty="0">
                <a:highlight>
                  <a:srgbClr val="00FFFF"/>
                </a:highlight>
              </a:rPr>
              <a:t>- Noah went out as a sheep amongst wolves to preach to them, to call them out on the error of their ways and back to God</a:t>
            </a:r>
            <a:br>
              <a:rPr lang="en-US" dirty="0"/>
            </a:br>
            <a:r>
              <a:rPr lang="en-US" dirty="0"/>
              <a:t>- He would have been putting his life on the line and trusting that God would protect him</a:t>
            </a:r>
            <a:br>
              <a:rPr lang="en-US" dirty="0"/>
            </a:br>
            <a:r>
              <a:rPr lang="en-US" dirty="0"/>
              <a:t>- And it was by his faith demonstrated through obedience to God’s Word, and trusting in the promises of God that would take 70 years to be fulfilled, that the book of Hebrews calls Noah an ‘heir of the righteousness that comes by faith’</a:t>
            </a:r>
          </a:p>
          <a:p>
            <a:pPr marL="171450" indent="-171450">
              <a:buFont typeface="Arial" panose="020B0604020202020204" pitchFamily="34" charset="0"/>
              <a:buChar char="•"/>
            </a:pPr>
            <a:r>
              <a:rPr lang="en-US" dirty="0">
                <a:highlight>
                  <a:srgbClr val="FFFF00"/>
                </a:highlight>
              </a:rPr>
              <a:t>Noah’s actions model for us today the obedience and the efficacy of faith when it is placed in the truth of God’s Word</a:t>
            </a:r>
            <a:br>
              <a:rPr lang="en-US" dirty="0"/>
            </a:br>
            <a:r>
              <a:rPr lang="en-US" dirty="0"/>
              <a:t>- When we allow the Word of God to go to work on our hearts, we will see the power of God humble us and bring us before the cross in humble submission to the will of our heavenly Father</a:t>
            </a:r>
            <a:br>
              <a:rPr lang="en-US" dirty="0"/>
            </a:br>
            <a:r>
              <a:rPr lang="en-US" dirty="0"/>
              <a:t>- We will hate sin because of how much it hurts God, and we will love the things of God because it is Christ who now reigns supreme in our lives and we now live and love to please Him</a:t>
            </a:r>
            <a:br>
              <a:rPr lang="en-US" dirty="0"/>
            </a:br>
            <a:r>
              <a:rPr lang="en-US" dirty="0"/>
              <a:t>- The Holy Spirit will be shaping us and conforming us to the image of Jesus Christ, who saved us </a:t>
            </a:r>
            <a:r>
              <a:rPr lang="en-US" b="1" dirty="0"/>
              <a:t>FOR </a:t>
            </a:r>
            <a:r>
              <a:rPr lang="en-US" b="0" dirty="0"/>
              <a:t>good works</a:t>
            </a:r>
            <a:br>
              <a:rPr lang="en-US" b="0" dirty="0"/>
            </a:br>
            <a:r>
              <a:rPr lang="en-US" b="0" dirty="0"/>
              <a:t>- Satan will throw everything he has at us, our sinful nature will try to tear us away from God, but in Christ we have won, in Christ, Satan has been defeated and sin has been crushed</a:t>
            </a:r>
            <a:br>
              <a:rPr lang="en-US" b="0" dirty="0"/>
            </a:br>
            <a:r>
              <a:rPr lang="en-US" b="0" dirty="0"/>
              <a:t>- </a:t>
            </a:r>
            <a:r>
              <a:rPr lang="en-US" dirty="0"/>
              <a:t>W</a:t>
            </a:r>
            <a:r>
              <a:rPr lang="en-US" b="0" dirty="0"/>
              <a:t>e must cling tight to the cross while we are here awaiting the day when our King returns to blot out sin once and for all</a:t>
            </a:r>
            <a:br>
              <a:rPr lang="en-US" b="0" dirty="0"/>
            </a:br>
            <a:r>
              <a:rPr lang="en-US" b="0" dirty="0"/>
              <a:t>- But know this, that whatever God says, will happen, for we serve a faithful God</a:t>
            </a:r>
          </a:p>
        </p:txBody>
      </p:sp>
      <p:sp>
        <p:nvSpPr>
          <p:cNvPr id="4" name="Slide Number Placeholder 3"/>
          <p:cNvSpPr>
            <a:spLocks noGrp="1"/>
          </p:cNvSpPr>
          <p:nvPr>
            <p:ph type="sldNum" sz="quarter" idx="5"/>
          </p:nvPr>
        </p:nvSpPr>
        <p:spPr/>
        <p:txBody>
          <a:bodyPr/>
          <a:lstStyle/>
          <a:p>
            <a:fld id="{0DEBF513-D5BF-6345-9BC9-015CAD655E10}" type="slidenum">
              <a:rPr lang="en-US" smtClean="0"/>
              <a:t>9</a:t>
            </a:fld>
            <a:endParaRPr lang="en-US" dirty="0"/>
          </a:p>
        </p:txBody>
      </p:sp>
    </p:spTree>
    <p:extLst>
      <p:ext uri="{BB962C8B-B14F-4D97-AF65-F5344CB8AC3E}">
        <p14:creationId xmlns:p14="http://schemas.microsoft.com/office/powerpoint/2010/main" val="394368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48C7-1D89-DAA7-37B5-C595E989D2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03249F-001C-5A6A-C128-86FA2828AD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450D689-E89C-0625-FC54-0041AD6D2B93}"/>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5" name="Footer Placeholder 4">
            <a:extLst>
              <a:ext uri="{FF2B5EF4-FFF2-40B4-BE49-F238E27FC236}">
                <a16:creationId xmlns:a16="http://schemas.microsoft.com/office/drawing/2014/main" id="{744D1670-990B-1077-6151-E274FEC0C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FDA97-84C6-A293-B471-53039967C263}"/>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2184074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6828-CC48-F0B7-54E6-B8877657825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D46531-CF6E-CEA5-DE9C-8F2335F9B98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B7119B-70FB-18FF-E843-B1731F755557}"/>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5" name="Footer Placeholder 4">
            <a:extLst>
              <a:ext uri="{FF2B5EF4-FFF2-40B4-BE49-F238E27FC236}">
                <a16:creationId xmlns:a16="http://schemas.microsoft.com/office/drawing/2014/main" id="{40B9D030-8EF2-12DC-ECFD-34CB83EF6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8FB66-C9F2-DF0C-79A2-D862D5A85A98}"/>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19229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ADDCD-AC47-0A9B-1EAC-9FAC0DA0723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8F1902-32CF-88C1-8D2E-85AD502C48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0DC00F-D986-627D-E15A-59B5EEC932F8}"/>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5" name="Footer Placeholder 4">
            <a:extLst>
              <a:ext uri="{FF2B5EF4-FFF2-40B4-BE49-F238E27FC236}">
                <a16:creationId xmlns:a16="http://schemas.microsoft.com/office/drawing/2014/main" id="{E11BD061-79CA-4FDE-59C8-76074B600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D8B29-B3F3-B9E6-EA74-1A17853DB2CA}"/>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413909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BEFC5-293C-94CD-B47E-51774FDF0A4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F3B2C4-165C-D00E-A539-5B42ADE2C6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0FFBB9-6E7A-70ED-4797-6ADD144BA097}"/>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5" name="Footer Placeholder 4">
            <a:extLst>
              <a:ext uri="{FF2B5EF4-FFF2-40B4-BE49-F238E27FC236}">
                <a16:creationId xmlns:a16="http://schemas.microsoft.com/office/drawing/2014/main" id="{28E484A7-30B6-CCF7-8017-CA778B737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F3AE1-9766-F728-BB1A-7584412CF36C}"/>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16814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FD3C-F3F4-438B-F824-9A7026D64B0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097CA0-D301-97CE-070F-2A11A5625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7213BB0-B3BC-01A4-B05A-0308EC66BD71}"/>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5" name="Footer Placeholder 4">
            <a:extLst>
              <a:ext uri="{FF2B5EF4-FFF2-40B4-BE49-F238E27FC236}">
                <a16:creationId xmlns:a16="http://schemas.microsoft.com/office/drawing/2014/main" id="{CFDF942A-0AAE-30BC-0F98-FA01EF31A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AD77-042F-4CF8-4D45-B0A68AD32CF4}"/>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158557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B922-5E80-9A03-A794-75CB8D70A48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C5D2D7B-E062-EA40-3DA0-F723E310C9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1E2C777-E95C-2E27-3AB3-3E2F15494D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8A852C6-7FA9-E0B3-9D3A-CFB86AB71E10}"/>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6" name="Footer Placeholder 5">
            <a:extLst>
              <a:ext uri="{FF2B5EF4-FFF2-40B4-BE49-F238E27FC236}">
                <a16:creationId xmlns:a16="http://schemas.microsoft.com/office/drawing/2014/main" id="{4B5545F3-3D82-0D51-4182-C8F27D489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4BE07-7AF4-B8A9-66E2-29BA4D353C7D}"/>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1820499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35F7-D092-AF6D-4FDC-685C40ADD37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7FBBDA-A91D-56C4-D49E-66C3C89CD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8E1565-968F-3EEA-51CB-69EDF98E544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B329631-20C5-7EBC-FC4D-28D9684267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022DD8-FED6-44BC-C603-3766629494F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6415E24-8A8E-D19A-CB2C-0473824AFD00}"/>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8" name="Footer Placeholder 7">
            <a:extLst>
              <a:ext uri="{FF2B5EF4-FFF2-40B4-BE49-F238E27FC236}">
                <a16:creationId xmlns:a16="http://schemas.microsoft.com/office/drawing/2014/main" id="{77A0A428-0D9B-4173-3EDE-D47AD04D2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04093A-9612-E3AF-2087-B950CECF2211}"/>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7730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FFA5-88C8-BB1D-DF5B-F80C6DFC2FD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79929B5-A53B-C03D-B9A5-3E285575FC37}"/>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4" name="Footer Placeholder 3">
            <a:extLst>
              <a:ext uri="{FF2B5EF4-FFF2-40B4-BE49-F238E27FC236}">
                <a16:creationId xmlns:a16="http://schemas.microsoft.com/office/drawing/2014/main" id="{0B1A91F5-D465-0ACF-C2A0-D16C978472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98636F-85F0-DBE9-7F75-D059D0CAA3B9}"/>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141110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7E701-93F3-D704-E5BC-A09CB80264CC}"/>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3" name="Footer Placeholder 2">
            <a:extLst>
              <a:ext uri="{FF2B5EF4-FFF2-40B4-BE49-F238E27FC236}">
                <a16:creationId xmlns:a16="http://schemas.microsoft.com/office/drawing/2014/main" id="{D411F5BA-1819-912C-D0BF-19985C960E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B16DFC-2C23-CDC3-5819-49C77EDF0391}"/>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129596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D887-7FDD-125A-CBAB-9D47EDA33F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B67366A-DE68-9CCA-33B2-9F4A4DB516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40BDBCA-9AD3-3DE0-1C74-927EEBDC9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EE3681-1F0C-87E4-33BD-42F432917C31}"/>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6" name="Footer Placeholder 5">
            <a:extLst>
              <a:ext uri="{FF2B5EF4-FFF2-40B4-BE49-F238E27FC236}">
                <a16:creationId xmlns:a16="http://schemas.microsoft.com/office/drawing/2014/main" id="{3B2F2D74-9CA6-9BEA-5612-BC5327805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F97C5-0515-65D1-FBC0-E09DBFD9B6ED}"/>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337131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7965-ACE0-FDD4-2501-30F18D647B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E72C1A-2C3D-BAC9-0AB5-9B15270A8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C72A61-354D-8CFE-E1E2-472CBD703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EFAA42-3B12-0DCC-C32C-03576B97DE11}"/>
              </a:ext>
            </a:extLst>
          </p:cNvPr>
          <p:cNvSpPr>
            <a:spLocks noGrp="1"/>
          </p:cNvSpPr>
          <p:nvPr>
            <p:ph type="dt" sz="half" idx="10"/>
          </p:nvPr>
        </p:nvSpPr>
        <p:spPr/>
        <p:txBody>
          <a:bodyPr/>
          <a:lstStyle/>
          <a:p>
            <a:fld id="{392EBC88-67AC-F545-82BF-24FFB3811D53}" type="datetimeFigureOut">
              <a:rPr lang="en-US" smtClean="0"/>
              <a:t>3/12/2024</a:t>
            </a:fld>
            <a:endParaRPr lang="en-US"/>
          </a:p>
        </p:txBody>
      </p:sp>
      <p:sp>
        <p:nvSpPr>
          <p:cNvPr id="6" name="Footer Placeholder 5">
            <a:extLst>
              <a:ext uri="{FF2B5EF4-FFF2-40B4-BE49-F238E27FC236}">
                <a16:creationId xmlns:a16="http://schemas.microsoft.com/office/drawing/2014/main" id="{4C257B19-8250-605B-1DB9-CD472CA29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E36E53-87CB-7078-80EC-BB1F670434C2}"/>
              </a:ext>
            </a:extLst>
          </p:cNvPr>
          <p:cNvSpPr>
            <a:spLocks noGrp="1"/>
          </p:cNvSpPr>
          <p:nvPr>
            <p:ph type="sldNum" sz="quarter" idx="12"/>
          </p:nvPr>
        </p:nvSpPr>
        <p:spPr/>
        <p:txBody>
          <a:bodyPr/>
          <a:lstStyle/>
          <a:p>
            <a:fld id="{85D0D9E0-CF1D-924E-B95A-E14B79B96539}" type="slidenum">
              <a:rPr lang="en-US" smtClean="0"/>
              <a:t>‹#›</a:t>
            </a:fld>
            <a:endParaRPr lang="en-US"/>
          </a:p>
        </p:txBody>
      </p:sp>
    </p:spTree>
    <p:extLst>
      <p:ext uri="{BB962C8B-B14F-4D97-AF65-F5344CB8AC3E}">
        <p14:creationId xmlns:p14="http://schemas.microsoft.com/office/powerpoint/2010/main" val="240419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566CE-B6A7-957D-67F1-3228D53787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337E3F-B1F3-776F-682C-FD8AFF34A9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16DAA3-A8BC-601C-0448-B1295D504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2EBC88-67AC-F545-82BF-24FFB3811D53}" type="datetimeFigureOut">
              <a:rPr lang="en-US" smtClean="0"/>
              <a:t>3/12/2024</a:t>
            </a:fld>
            <a:endParaRPr lang="en-US"/>
          </a:p>
        </p:txBody>
      </p:sp>
      <p:sp>
        <p:nvSpPr>
          <p:cNvPr id="5" name="Footer Placeholder 4">
            <a:extLst>
              <a:ext uri="{FF2B5EF4-FFF2-40B4-BE49-F238E27FC236}">
                <a16:creationId xmlns:a16="http://schemas.microsoft.com/office/drawing/2014/main" id="{0199983F-670B-56FB-4F71-C396D04E7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7CE017-5682-2E5E-D8B7-A2C7FA1AF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0D9E0-CF1D-924E-B95A-E14B79B96539}" type="slidenum">
              <a:rPr lang="en-US" smtClean="0"/>
              <a:t>‹#›</a:t>
            </a:fld>
            <a:endParaRPr lang="en-US"/>
          </a:p>
        </p:txBody>
      </p:sp>
    </p:spTree>
    <p:extLst>
      <p:ext uri="{BB962C8B-B14F-4D97-AF65-F5344CB8AC3E}">
        <p14:creationId xmlns:p14="http://schemas.microsoft.com/office/powerpoint/2010/main" val="845147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oat in the water with lightning&#10;&#10;Description automatically generated">
            <a:extLst>
              <a:ext uri="{FF2B5EF4-FFF2-40B4-BE49-F238E27FC236}">
                <a16:creationId xmlns:a16="http://schemas.microsoft.com/office/drawing/2014/main" id="{999EB720-149E-74A6-06EB-99934A055AA6}"/>
              </a:ext>
            </a:extLst>
          </p:cNvPr>
          <p:cNvPicPr>
            <a:picLocks noChangeAspect="1"/>
          </p:cNvPicPr>
          <p:nvPr/>
        </p:nvPicPr>
        <p:blipFill rotWithShape="1">
          <a:blip r:embed="rId3"/>
          <a:srcRect t="7556" b="4209"/>
          <a:stretch/>
        </p:blipFill>
        <p:spPr>
          <a:xfrm>
            <a:off x="-3047" y="10"/>
            <a:ext cx="12195047"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824748-A845-0292-0A02-1906D176ADBE}"/>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7200" b="1" dirty="0">
                <a:solidFill>
                  <a:srgbClr val="FFFFFF"/>
                </a:solidFill>
                <a:latin typeface="+mj-lt"/>
                <a:ea typeface="+mj-ea"/>
                <a:cs typeface="+mj-cs"/>
              </a:rPr>
              <a:t>NOAH AND THE ARK</a:t>
            </a:r>
          </a:p>
        </p:txBody>
      </p:sp>
      <p:sp>
        <p:nvSpPr>
          <p:cNvPr id="5" name="TextBox 4">
            <a:extLst>
              <a:ext uri="{FF2B5EF4-FFF2-40B4-BE49-F238E27FC236}">
                <a16:creationId xmlns:a16="http://schemas.microsoft.com/office/drawing/2014/main" id="{8039B837-BEA7-C4EB-09A9-8AA342CF6476}"/>
              </a:ext>
            </a:extLst>
          </p:cNvPr>
          <p:cNvSpPr txBox="1"/>
          <p:nvPr/>
        </p:nvSpPr>
        <p:spPr>
          <a:xfrm>
            <a:off x="1097280" y="3900328"/>
            <a:ext cx="10058400" cy="128270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pPr algn="ctr">
              <a:lnSpc>
                <a:spcPct val="90000"/>
              </a:lnSpc>
              <a:spcBef>
                <a:spcPts val="1000"/>
              </a:spcBef>
            </a:pPr>
            <a:r>
              <a:rPr lang="en-US" sz="4000" b="1" dirty="0">
                <a:solidFill>
                  <a:srgbClr val="FFFFFF"/>
                </a:solidFill>
              </a:rPr>
              <a:t>Genesis 6:5-22</a:t>
            </a:r>
          </a:p>
        </p:txBody>
      </p:sp>
    </p:spTree>
    <p:extLst>
      <p:ext uri="{BB962C8B-B14F-4D97-AF65-F5344CB8AC3E}">
        <p14:creationId xmlns:p14="http://schemas.microsoft.com/office/powerpoint/2010/main" val="2685025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86C9-46A1-29C3-7957-2F7A838FF8D0}"/>
            </a:ext>
          </a:extLst>
        </p:cNvPr>
        <p:cNvGrpSpPr/>
        <p:nvPr/>
      </p:nvGrpSpPr>
      <p:grpSpPr>
        <a:xfrm>
          <a:off x="0" y="0"/>
          <a:ext cx="0" cy="0"/>
          <a:chOff x="0" y="0"/>
          <a:chExt cx="0" cy="0"/>
        </a:xfrm>
      </p:grpSpPr>
      <p:pic>
        <p:nvPicPr>
          <p:cNvPr id="7" name="Picture 6" descr="A cross on a hill&#10;&#10;Description automatically generated">
            <a:extLst>
              <a:ext uri="{FF2B5EF4-FFF2-40B4-BE49-F238E27FC236}">
                <a16:creationId xmlns:a16="http://schemas.microsoft.com/office/drawing/2014/main" id="{39EBC6FC-8452-F7FE-D167-2AD56B87C8F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5FB54F6-4225-15FC-284D-06EA68E2D0E1}"/>
              </a:ext>
            </a:extLst>
          </p:cNvPr>
          <p:cNvSpPr txBox="1"/>
          <p:nvPr/>
        </p:nvSpPr>
        <p:spPr>
          <a:xfrm>
            <a:off x="195648" y="370703"/>
            <a:ext cx="11800703" cy="707886"/>
          </a:xfrm>
          <a:prstGeom prst="rect">
            <a:avLst/>
          </a:prstGeom>
          <a:noFill/>
        </p:spPr>
        <p:txBody>
          <a:bodyPr wrap="square" rtlCol="0">
            <a:spAutoFit/>
          </a:bodyPr>
          <a:lstStyle/>
          <a:p>
            <a:pPr algn="ctr"/>
            <a:r>
              <a:rPr lang="en-US" sz="4000" b="1" dirty="0"/>
              <a:t>SUMMARY</a:t>
            </a:r>
          </a:p>
        </p:txBody>
      </p:sp>
      <p:sp>
        <p:nvSpPr>
          <p:cNvPr id="3" name="TextBox 2">
            <a:extLst>
              <a:ext uri="{FF2B5EF4-FFF2-40B4-BE49-F238E27FC236}">
                <a16:creationId xmlns:a16="http://schemas.microsoft.com/office/drawing/2014/main" id="{BFD0D1E1-76BB-8E68-F44E-B5B62BF2D6B8}"/>
              </a:ext>
            </a:extLst>
          </p:cNvPr>
          <p:cNvSpPr txBox="1"/>
          <p:nvPr/>
        </p:nvSpPr>
        <p:spPr>
          <a:xfrm>
            <a:off x="195648" y="1109963"/>
            <a:ext cx="11800703" cy="1200329"/>
          </a:xfrm>
          <a:prstGeom prst="rect">
            <a:avLst/>
          </a:prstGeom>
          <a:noFill/>
        </p:spPr>
        <p:txBody>
          <a:bodyPr wrap="square" rtlCol="0">
            <a:spAutoFit/>
          </a:bodyPr>
          <a:lstStyle/>
          <a:p>
            <a:r>
              <a:rPr lang="en-US" sz="3600" b="1" dirty="0"/>
              <a:t>God now looked at the world, and it was corrupt, and so in His holiness would put an end to life on the earth</a:t>
            </a:r>
          </a:p>
        </p:txBody>
      </p:sp>
      <p:sp>
        <p:nvSpPr>
          <p:cNvPr id="4" name="TextBox 3">
            <a:extLst>
              <a:ext uri="{FF2B5EF4-FFF2-40B4-BE49-F238E27FC236}">
                <a16:creationId xmlns:a16="http://schemas.microsoft.com/office/drawing/2014/main" id="{5DC6DA1B-3618-CFE0-0B7C-BE03E0D298BC}"/>
              </a:ext>
            </a:extLst>
          </p:cNvPr>
          <p:cNvSpPr txBox="1"/>
          <p:nvPr/>
        </p:nvSpPr>
        <p:spPr>
          <a:xfrm>
            <a:off x="195647" y="2831024"/>
            <a:ext cx="11800703" cy="646331"/>
          </a:xfrm>
          <a:prstGeom prst="rect">
            <a:avLst/>
          </a:prstGeom>
          <a:noFill/>
        </p:spPr>
        <p:txBody>
          <a:bodyPr wrap="square" rtlCol="0">
            <a:spAutoFit/>
          </a:bodyPr>
          <a:lstStyle/>
          <a:p>
            <a:r>
              <a:rPr lang="en-US" sz="3600" b="1" dirty="0"/>
              <a:t>And yet in God’s grace and faithfulness, Noah was saved</a:t>
            </a:r>
          </a:p>
        </p:txBody>
      </p:sp>
      <p:sp>
        <p:nvSpPr>
          <p:cNvPr id="5" name="TextBox 4">
            <a:extLst>
              <a:ext uri="{FF2B5EF4-FFF2-40B4-BE49-F238E27FC236}">
                <a16:creationId xmlns:a16="http://schemas.microsoft.com/office/drawing/2014/main" id="{772C2EA6-F383-B238-23EC-E913B79D7B78}"/>
              </a:ext>
            </a:extLst>
          </p:cNvPr>
          <p:cNvSpPr txBox="1"/>
          <p:nvPr/>
        </p:nvSpPr>
        <p:spPr>
          <a:xfrm>
            <a:off x="195648" y="3999435"/>
            <a:ext cx="9662728" cy="1200329"/>
          </a:xfrm>
          <a:prstGeom prst="rect">
            <a:avLst/>
          </a:prstGeom>
          <a:noFill/>
        </p:spPr>
        <p:txBody>
          <a:bodyPr wrap="square" rtlCol="0">
            <a:spAutoFit/>
          </a:bodyPr>
          <a:lstStyle/>
          <a:p>
            <a:r>
              <a:rPr lang="en-US" sz="3600" b="1" dirty="0"/>
              <a:t>The same grace that saved Noah, worked in him obedience unto God</a:t>
            </a:r>
          </a:p>
        </p:txBody>
      </p:sp>
    </p:spTree>
    <p:extLst>
      <p:ext uri="{BB962C8B-B14F-4D97-AF65-F5344CB8AC3E}">
        <p14:creationId xmlns:p14="http://schemas.microsoft.com/office/powerpoint/2010/main" val="37095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4B7C6-8645-0E5B-D415-8C31F0128CD6}"/>
            </a:ext>
          </a:extLst>
        </p:cNvPr>
        <p:cNvGrpSpPr/>
        <p:nvPr/>
      </p:nvGrpSpPr>
      <p:grpSpPr>
        <a:xfrm>
          <a:off x="0" y="0"/>
          <a:ext cx="0" cy="0"/>
          <a:chOff x="0" y="0"/>
          <a:chExt cx="0" cy="0"/>
        </a:xfrm>
      </p:grpSpPr>
      <p:pic>
        <p:nvPicPr>
          <p:cNvPr id="1034" name="Picture 10" descr="Jonathan Edwards">
            <a:extLst>
              <a:ext uri="{FF2B5EF4-FFF2-40B4-BE49-F238E27FC236}">
                <a16:creationId xmlns:a16="http://schemas.microsoft.com/office/drawing/2014/main" id="{736EFD45-FDC7-DB28-04F4-3E530C4AA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86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0DC50B-95E9-7FD8-F13A-1378168CFDFE}"/>
              </a:ext>
            </a:extLst>
          </p:cNvPr>
          <p:cNvSpPr txBox="1"/>
          <p:nvPr/>
        </p:nvSpPr>
        <p:spPr>
          <a:xfrm>
            <a:off x="7586663" y="428178"/>
            <a:ext cx="4414837" cy="3785652"/>
          </a:xfrm>
          <a:prstGeom prst="rect">
            <a:avLst/>
          </a:prstGeom>
          <a:noFill/>
        </p:spPr>
        <p:txBody>
          <a:bodyPr wrap="square" rtlCol="0">
            <a:spAutoFit/>
          </a:bodyPr>
          <a:lstStyle/>
          <a:p>
            <a:pPr algn="ctr"/>
            <a:r>
              <a:rPr lang="en-US" sz="4800" b="1" dirty="0"/>
              <a:t>Resolution one: </a:t>
            </a:r>
            <a:br>
              <a:rPr lang="en-US" sz="4800" b="1" dirty="0"/>
            </a:br>
            <a:r>
              <a:rPr lang="en-US" sz="4800" b="1" dirty="0"/>
              <a:t>I will live for God</a:t>
            </a:r>
          </a:p>
          <a:p>
            <a:pPr algn="ctr"/>
            <a:br>
              <a:rPr lang="en-US" sz="4800" b="1" dirty="0"/>
            </a:br>
            <a:endParaRPr lang="en-US" sz="4800" b="1" dirty="0"/>
          </a:p>
        </p:txBody>
      </p:sp>
      <p:sp>
        <p:nvSpPr>
          <p:cNvPr id="6" name="TextBox 5">
            <a:extLst>
              <a:ext uri="{FF2B5EF4-FFF2-40B4-BE49-F238E27FC236}">
                <a16:creationId xmlns:a16="http://schemas.microsoft.com/office/drawing/2014/main" id="{FF1B656D-BD51-3FD3-5DFF-7A04FE2E11A3}"/>
              </a:ext>
            </a:extLst>
          </p:cNvPr>
          <p:cNvSpPr txBox="1"/>
          <p:nvPr/>
        </p:nvSpPr>
        <p:spPr>
          <a:xfrm>
            <a:off x="7586662" y="3429000"/>
            <a:ext cx="4414838" cy="3046988"/>
          </a:xfrm>
          <a:prstGeom prst="rect">
            <a:avLst/>
          </a:prstGeom>
          <a:noFill/>
        </p:spPr>
        <p:txBody>
          <a:bodyPr wrap="square">
            <a:spAutoFit/>
          </a:bodyPr>
          <a:lstStyle/>
          <a:p>
            <a:pPr algn="ctr"/>
            <a:r>
              <a:rPr lang="en-US" sz="4800" b="1" dirty="0"/>
              <a:t>Resolution two: Even if no one else does, I still will</a:t>
            </a:r>
            <a:endParaRPr lang="en-US" sz="4800" dirty="0"/>
          </a:p>
        </p:txBody>
      </p:sp>
    </p:spTree>
    <p:extLst>
      <p:ext uri="{BB962C8B-B14F-4D97-AF65-F5344CB8AC3E}">
        <p14:creationId xmlns:p14="http://schemas.microsoft.com/office/powerpoint/2010/main" val="278986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on a hill&#10;&#10;Description automatically generated">
            <a:extLst>
              <a:ext uri="{FF2B5EF4-FFF2-40B4-BE49-F238E27FC236}">
                <a16:creationId xmlns:a16="http://schemas.microsoft.com/office/drawing/2014/main" id="{9A60DD1C-5BA7-FB6E-B8DF-68B79E092E15}"/>
              </a:ext>
            </a:extLst>
          </p:cNvPr>
          <p:cNvPicPr>
            <a:picLocks noChangeAspect="1"/>
          </p:cNvPicPr>
          <p:nvPr/>
        </p:nvPicPr>
        <p:blipFill>
          <a:blip r:embed="rId3"/>
          <a:stretch>
            <a:fillRect/>
          </a:stretch>
        </p:blipFill>
        <p:spPr>
          <a:xfrm>
            <a:off x="0" y="0"/>
            <a:ext cx="12192000" cy="6857172"/>
          </a:xfrm>
          <a:prstGeom prst="rect">
            <a:avLst/>
          </a:prstGeom>
        </p:spPr>
      </p:pic>
      <p:sp>
        <p:nvSpPr>
          <p:cNvPr id="5" name="TextBox 4">
            <a:extLst>
              <a:ext uri="{FF2B5EF4-FFF2-40B4-BE49-F238E27FC236}">
                <a16:creationId xmlns:a16="http://schemas.microsoft.com/office/drawing/2014/main" id="{B8585917-9BD6-91E9-CE22-386B777DCAEA}"/>
              </a:ext>
            </a:extLst>
          </p:cNvPr>
          <p:cNvSpPr txBox="1"/>
          <p:nvPr/>
        </p:nvSpPr>
        <p:spPr>
          <a:xfrm>
            <a:off x="235527" y="1873662"/>
            <a:ext cx="11720946" cy="4154984"/>
          </a:xfrm>
          <a:prstGeom prst="rect">
            <a:avLst/>
          </a:prstGeom>
          <a:noFill/>
        </p:spPr>
        <p:txBody>
          <a:bodyPr wrap="square">
            <a:spAutoFit/>
          </a:bodyPr>
          <a:lstStyle/>
          <a:p>
            <a:pPr algn="ctr"/>
            <a:r>
              <a:rPr lang="en-AU" sz="4400" b="1" i="0" u="none" strike="noStrike" dirty="0">
                <a:solidFill>
                  <a:schemeClr val="bg1"/>
                </a:solidFill>
                <a:effectLst/>
              </a:rPr>
              <a:t>A world of nice people, content in their own niceness, looking no further, turned away from God, would be just as desperately in need of salvation as a miserable world </a:t>
            </a:r>
            <a:r>
              <a:rPr lang="en-AU" sz="4400" b="1" dirty="0">
                <a:solidFill>
                  <a:schemeClr val="bg1"/>
                </a:solidFill>
              </a:rPr>
              <a:t>–</a:t>
            </a:r>
            <a:r>
              <a:rPr lang="en-AU" sz="4400" b="1" i="0" u="none" strike="noStrike" dirty="0">
                <a:solidFill>
                  <a:schemeClr val="bg1"/>
                </a:solidFill>
                <a:effectLst/>
              </a:rPr>
              <a:t> and might even be more difficult to save. </a:t>
            </a:r>
            <a:br>
              <a:rPr lang="en-AU" sz="4400" b="1" i="0" u="none" strike="noStrike" dirty="0">
                <a:solidFill>
                  <a:schemeClr val="bg1"/>
                </a:solidFill>
                <a:effectLst/>
              </a:rPr>
            </a:br>
            <a:r>
              <a:rPr lang="en-AU" sz="4400" b="1" i="0" u="none" strike="noStrike" dirty="0">
                <a:solidFill>
                  <a:schemeClr val="bg1"/>
                </a:solidFill>
                <a:effectLst/>
              </a:rPr>
              <a:t>C.S. Lewis</a:t>
            </a:r>
            <a:endParaRPr lang="en-US" sz="4400" b="1" dirty="0">
              <a:solidFill>
                <a:schemeClr val="bg1"/>
              </a:solidFill>
            </a:endParaRPr>
          </a:p>
        </p:txBody>
      </p:sp>
    </p:spTree>
    <p:extLst>
      <p:ext uri="{BB962C8B-B14F-4D97-AF65-F5344CB8AC3E}">
        <p14:creationId xmlns:p14="http://schemas.microsoft.com/office/powerpoint/2010/main" val="2663353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D6004-C5A3-115E-D4D9-6DBE319C372D}"/>
            </a:ext>
          </a:extLst>
        </p:cNvPr>
        <p:cNvGrpSpPr/>
        <p:nvPr/>
      </p:nvGrpSpPr>
      <p:grpSpPr>
        <a:xfrm>
          <a:off x="0" y="0"/>
          <a:ext cx="0" cy="0"/>
          <a:chOff x="0" y="0"/>
          <a:chExt cx="0" cy="0"/>
        </a:xfrm>
      </p:grpSpPr>
      <p:pic>
        <p:nvPicPr>
          <p:cNvPr id="9" name="Picture 8" descr="A snake with red eyes&#10;&#10;Description automatically generated">
            <a:extLst>
              <a:ext uri="{FF2B5EF4-FFF2-40B4-BE49-F238E27FC236}">
                <a16:creationId xmlns:a16="http://schemas.microsoft.com/office/drawing/2014/main" id="{9D4F05DA-8498-1297-95B9-82F8EFCBF03C}"/>
              </a:ext>
            </a:extLst>
          </p:cNvPr>
          <p:cNvPicPr>
            <a:picLocks noChangeAspect="1"/>
          </p:cNvPicPr>
          <p:nvPr/>
        </p:nvPicPr>
        <p:blipFill>
          <a:blip r:embed="rId3"/>
          <a:stretch>
            <a:fillRect/>
          </a:stretch>
        </p:blipFill>
        <p:spPr>
          <a:xfrm>
            <a:off x="0" y="0"/>
            <a:ext cx="12213556" cy="6858000"/>
          </a:xfrm>
          <a:prstGeom prst="rect">
            <a:avLst/>
          </a:prstGeom>
        </p:spPr>
      </p:pic>
      <p:sp>
        <p:nvSpPr>
          <p:cNvPr id="2" name="TextBox 1">
            <a:extLst>
              <a:ext uri="{FF2B5EF4-FFF2-40B4-BE49-F238E27FC236}">
                <a16:creationId xmlns:a16="http://schemas.microsoft.com/office/drawing/2014/main" id="{1D7372B0-26FF-E954-DA24-60D0CD591D42}"/>
              </a:ext>
            </a:extLst>
          </p:cNvPr>
          <p:cNvSpPr txBox="1"/>
          <p:nvPr/>
        </p:nvSpPr>
        <p:spPr>
          <a:xfrm>
            <a:off x="172995" y="379273"/>
            <a:ext cx="11763632" cy="707886"/>
          </a:xfrm>
          <a:prstGeom prst="rect">
            <a:avLst/>
          </a:prstGeom>
          <a:noFill/>
        </p:spPr>
        <p:txBody>
          <a:bodyPr wrap="square" rtlCol="0">
            <a:spAutoFit/>
          </a:bodyPr>
          <a:lstStyle/>
          <a:p>
            <a:pPr algn="ctr"/>
            <a:r>
              <a:rPr lang="en-US" sz="4000" b="1" dirty="0">
                <a:solidFill>
                  <a:schemeClr val="bg1"/>
                </a:solidFill>
              </a:rPr>
              <a:t>DEPRAVITY AND DIVINE JUDGEMENT</a:t>
            </a:r>
          </a:p>
        </p:txBody>
      </p:sp>
      <p:sp>
        <p:nvSpPr>
          <p:cNvPr id="3" name="TextBox 2">
            <a:extLst>
              <a:ext uri="{FF2B5EF4-FFF2-40B4-BE49-F238E27FC236}">
                <a16:creationId xmlns:a16="http://schemas.microsoft.com/office/drawing/2014/main" id="{6722B681-50F4-B3D3-2CB8-973AB3064A95}"/>
              </a:ext>
            </a:extLst>
          </p:cNvPr>
          <p:cNvSpPr txBox="1"/>
          <p:nvPr/>
        </p:nvSpPr>
        <p:spPr>
          <a:xfrm>
            <a:off x="172995" y="1186248"/>
            <a:ext cx="11874843" cy="1200329"/>
          </a:xfrm>
          <a:prstGeom prst="rect">
            <a:avLst/>
          </a:prstGeom>
          <a:noFill/>
        </p:spPr>
        <p:txBody>
          <a:bodyPr wrap="square" rtlCol="0">
            <a:spAutoFit/>
          </a:bodyPr>
          <a:lstStyle/>
          <a:p>
            <a:pPr algn="ctr"/>
            <a:r>
              <a:rPr lang="en-US" sz="3600" b="1" dirty="0">
                <a:solidFill>
                  <a:schemeClr val="bg1"/>
                </a:solidFill>
              </a:rPr>
              <a:t>“The Lord saw that the wickedness of man was </a:t>
            </a:r>
          </a:p>
          <a:p>
            <a:pPr algn="ctr"/>
            <a:r>
              <a:rPr lang="en-US" sz="3600" b="1" dirty="0">
                <a:solidFill>
                  <a:schemeClr val="bg1"/>
                </a:solidFill>
              </a:rPr>
              <a:t>great in the earth” (Gen 6:5a)</a:t>
            </a:r>
          </a:p>
        </p:txBody>
      </p:sp>
      <p:sp>
        <p:nvSpPr>
          <p:cNvPr id="6" name="TextBox 5">
            <a:extLst>
              <a:ext uri="{FF2B5EF4-FFF2-40B4-BE49-F238E27FC236}">
                <a16:creationId xmlns:a16="http://schemas.microsoft.com/office/drawing/2014/main" id="{BCC499C0-442C-562E-F5DE-208C0A13ACB1}"/>
              </a:ext>
            </a:extLst>
          </p:cNvPr>
          <p:cNvSpPr txBox="1"/>
          <p:nvPr/>
        </p:nvSpPr>
        <p:spPr>
          <a:xfrm>
            <a:off x="158578" y="3116540"/>
            <a:ext cx="11874843" cy="1200329"/>
          </a:xfrm>
          <a:prstGeom prst="rect">
            <a:avLst/>
          </a:prstGeom>
          <a:noFill/>
        </p:spPr>
        <p:txBody>
          <a:bodyPr wrap="square" rtlCol="0">
            <a:spAutoFit/>
          </a:bodyPr>
          <a:lstStyle/>
          <a:p>
            <a:pPr algn="ctr"/>
            <a:r>
              <a:rPr lang="en-US" sz="3600" b="1" dirty="0">
                <a:solidFill>
                  <a:schemeClr val="bg1"/>
                </a:solidFill>
              </a:rPr>
              <a:t>“and that </a:t>
            </a:r>
            <a:r>
              <a:rPr lang="en-US" sz="3600" b="1" u="sng" dirty="0">
                <a:solidFill>
                  <a:schemeClr val="bg1"/>
                </a:solidFill>
              </a:rPr>
              <a:t>every</a:t>
            </a:r>
            <a:r>
              <a:rPr lang="en-US" sz="3600" b="1" dirty="0">
                <a:solidFill>
                  <a:schemeClr val="bg1"/>
                </a:solidFill>
              </a:rPr>
              <a:t> intention of the thoughts of his heart was </a:t>
            </a:r>
            <a:r>
              <a:rPr lang="en-US" sz="3600" b="1" u="sng" dirty="0">
                <a:solidFill>
                  <a:schemeClr val="bg1"/>
                </a:solidFill>
              </a:rPr>
              <a:t>only</a:t>
            </a:r>
            <a:r>
              <a:rPr lang="en-US" sz="3600" b="1" dirty="0">
                <a:solidFill>
                  <a:schemeClr val="bg1"/>
                </a:solidFill>
              </a:rPr>
              <a:t> evil </a:t>
            </a:r>
            <a:r>
              <a:rPr lang="en-US" sz="3600" b="1" u="sng" dirty="0">
                <a:solidFill>
                  <a:schemeClr val="bg1"/>
                </a:solidFill>
              </a:rPr>
              <a:t>continually</a:t>
            </a:r>
            <a:r>
              <a:rPr lang="en-US" sz="3600" b="1" dirty="0">
                <a:solidFill>
                  <a:schemeClr val="bg1"/>
                </a:solidFill>
              </a:rPr>
              <a:t>” (Gen 6:5b)</a:t>
            </a:r>
          </a:p>
        </p:txBody>
      </p:sp>
      <p:sp>
        <p:nvSpPr>
          <p:cNvPr id="7" name="TextBox 6">
            <a:extLst>
              <a:ext uri="{FF2B5EF4-FFF2-40B4-BE49-F238E27FC236}">
                <a16:creationId xmlns:a16="http://schemas.microsoft.com/office/drawing/2014/main" id="{DE298AB9-2391-986B-FD96-8EAE8902B4DC}"/>
              </a:ext>
            </a:extLst>
          </p:cNvPr>
          <p:cNvSpPr txBox="1"/>
          <p:nvPr/>
        </p:nvSpPr>
        <p:spPr>
          <a:xfrm>
            <a:off x="117389" y="5046832"/>
            <a:ext cx="11930449" cy="1200329"/>
          </a:xfrm>
          <a:prstGeom prst="rect">
            <a:avLst/>
          </a:prstGeom>
          <a:noFill/>
        </p:spPr>
        <p:txBody>
          <a:bodyPr wrap="square" rtlCol="0">
            <a:spAutoFit/>
          </a:bodyPr>
          <a:lstStyle/>
          <a:p>
            <a:pPr algn="ctr"/>
            <a:r>
              <a:rPr lang="en-US" sz="3600" b="1" dirty="0">
                <a:solidFill>
                  <a:schemeClr val="bg1"/>
                </a:solidFill>
              </a:rPr>
              <a:t>”And the Lord regretted that he had made man… it grieved him to his heart” (Gen 6:6)</a:t>
            </a:r>
          </a:p>
        </p:txBody>
      </p:sp>
    </p:spTree>
    <p:extLst>
      <p:ext uri="{BB962C8B-B14F-4D97-AF65-F5344CB8AC3E}">
        <p14:creationId xmlns:p14="http://schemas.microsoft.com/office/powerpoint/2010/main" val="13911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E0FB3-6CCD-0073-9CAA-72CDC4EAB8BD}"/>
            </a:ext>
          </a:extLst>
        </p:cNvPr>
        <p:cNvGrpSpPr/>
        <p:nvPr/>
      </p:nvGrpSpPr>
      <p:grpSpPr>
        <a:xfrm>
          <a:off x="0" y="0"/>
          <a:ext cx="0" cy="0"/>
          <a:chOff x="0" y="0"/>
          <a:chExt cx="0" cy="0"/>
        </a:xfrm>
      </p:grpSpPr>
      <p:pic>
        <p:nvPicPr>
          <p:cNvPr id="6" name="Picture 5" descr="A lit candle with a flame&#10;&#10;Description automatically generated">
            <a:extLst>
              <a:ext uri="{FF2B5EF4-FFF2-40B4-BE49-F238E27FC236}">
                <a16:creationId xmlns:a16="http://schemas.microsoft.com/office/drawing/2014/main" id="{2A8E63D2-D2CA-E586-CDB6-77DBCBE3541C}"/>
              </a:ext>
            </a:extLst>
          </p:cNvPr>
          <p:cNvPicPr>
            <a:picLocks noChangeAspect="1"/>
          </p:cNvPicPr>
          <p:nvPr/>
        </p:nvPicPr>
        <p:blipFill rotWithShape="1">
          <a:blip r:embed="rId3"/>
          <a:srcRect r="11765"/>
          <a:stretch/>
        </p:blipFill>
        <p:spPr>
          <a:xfrm>
            <a:off x="-1" y="0"/>
            <a:ext cx="12192001" cy="6870399"/>
          </a:xfrm>
          <a:prstGeom prst="rect">
            <a:avLst/>
          </a:prstGeom>
        </p:spPr>
      </p:pic>
      <p:sp>
        <p:nvSpPr>
          <p:cNvPr id="2" name="TextBox 1">
            <a:extLst>
              <a:ext uri="{FF2B5EF4-FFF2-40B4-BE49-F238E27FC236}">
                <a16:creationId xmlns:a16="http://schemas.microsoft.com/office/drawing/2014/main" id="{EAD01F9C-0C48-E472-65E0-815A60096F21}"/>
              </a:ext>
            </a:extLst>
          </p:cNvPr>
          <p:cNvSpPr txBox="1"/>
          <p:nvPr/>
        </p:nvSpPr>
        <p:spPr>
          <a:xfrm>
            <a:off x="195648" y="345989"/>
            <a:ext cx="11800703" cy="1200329"/>
          </a:xfrm>
          <a:prstGeom prst="rect">
            <a:avLst/>
          </a:prstGeom>
          <a:noFill/>
        </p:spPr>
        <p:txBody>
          <a:bodyPr wrap="square" rtlCol="0">
            <a:spAutoFit/>
          </a:bodyPr>
          <a:lstStyle/>
          <a:p>
            <a:r>
              <a:rPr lang="en-US" sz="3600" b="1" dirty="0">
                <a:solidFill>
                  <a:schemeClr val="bg1"/>
                </a:solidFill>
              </a:rPr>
              <a:t>“So the Lord said, “I will blot out man whom I have created… for I am sorry that I have made them” (Gen 6:7)</a:t>
            </a:r>
          </a:p>
        </p:txBody>
      </p:sp>
      <p:sp>
        <p:nvSpPr>
          <p:cNvPr id="3" name="TextBox 2">
            <a:extLst>
              <a:ext uri="{FF2B5EF4-FFF2-40B4-BE49-F238E27FC236}">
                <a16:creationId xmlns:a16="http://schemas.microsoft.com/office/drawing/2014/main" id="{9C43BF18-CA7C-DF42-2599-069C834A87C6}"/>
              </a:ext>
            </a:extLst>
          </p:cNvPr>
          <p:cNvSpPr txBox="1"/>
          <p:nvPr/>
        </p:nvSpPr>
        <p:spPr>
          <a:xfrm>
            <a:off x="195648" y="2309262"/>
            <a:ext cx="9591290" cy="1200329"/>
          </a:xfrm>
          <a:prstGeom prst="rect">
            <a:avLst/>
          </a:prstGeom>
          <a:noFill/>
        </p:spPr>
        <p:txBody>
          <a:bodyPr wrap="square" rtlCol="0">
            <a:spAutoFit/>
          </a:bodyPr>
          <a:lstStyle/>
          <a:p>
            <a:r>
              <a:rPr lang="en-US" sz="3600" b="1" dirty="0">
                <a:solidFill>
                  <a:schemeClr val="bg1"/>
                </a:solidFill>
              </a:rPr>
              <a:t>“But Noah found </a:t>
            </a:r>
            <a:r>
              <a:rPr lang="en-US" sz="3600" b="1" dirty="0" err="1">
                <a:solidFill>
                  <a:schemeClr val="bg1"/>
                </a:solidFill>
              </a:rPr>
              <a:t>favour</a:t>
            </a:r>
            <a:r>
              <a:rPr lang="en-US" sz="3600" b="1" dirty="0">
                <a:solidFill>
                  <a:schemeClr val="bg1"/>
                </a:solidFill>
              </a:rPr>
              <a:t> in the eyes of the Lord” (Gen 6:8)</a:t>
            </a:r>
          </a:p>
        </p:txBody>
      </p:sp>
      <p:sp>
        <p:nvSpPr>
          <p:cNvPr id="4" name="TextBox 3">
            <a:extLst>
              <a:ext uri="{FF2B5EF4-FFF2-40B4-BE49-F238E27FC236}">
                <a16:creationId xmlns:a16="http://schemas.microsoft.com/office/drawing/2014/main" id="{7058C48C-4F70-BADA-DE67-4C97AFC0E1C0}"/>
              </a:ext>
            </a:extLst>
          </p:cNvPr>
          <p:cNvSpPr txBox="1"/>
          <p:nvPr/>
        </p:nvSpPr>
        <p:spPr>
          <a:xfrm>
            <a:off x="195648" y="4272536"/>
            <a:ext cx="9719877" cy="1200329"/>
          </a:xfrm>
          <a:prstGeom prst="rect">
            <a:avLst/>
          </a:prstGeom>
          <a:noFill/>
        </p:spPr>
        <p:txBody>
          <a:bodyPr wrap="square" rtlCol="0">
            <a:spAutoFit/>
          </a:bodyPr>
          <a:lstStyle/>
          <a:p>
            <a:r>
              <a:rPr lang="en-US" sz="3600" b="1" dirty="0">
                <a:solidFill>
                  <a:schemeClr val="bg1"/>
                </a:solidFill>
              </a:rPr>
              <a:t>In Noah’s life, the sinful nature of humankind did not have the last defining word</a:t>
            </a:r>
          </a:p>
        </p:txBody>
      </p:sp>
    </p:spTree>
    <p:extLst>
      <p:ext uri="{BB962C8B-B14F-4D97-AF65-F5344CB8AC3E}">
        <p14:creationId xmlns:p14="http://schemas.microsoft.com/office/powerpoint/2010/main" val="18449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23132-EE15-6071-2BC1-8225DA47B361}"/>
            </a:ext>
          </a:extLst>
        </p:cNvPr>
        <p:cNvGrpSpPr/>
        <p:nvPr/>
      </p:nvGrpSpPr>
      <p:grpSpPr>
        <a:xfrm>
          <a:off x="0" y="0"/>
          <a:ext cx="0" cy="0"/>
          <a:chOff x="0" y="0"/>
          <a:chExt cx="0" cy="0"/>
        </a:xfrm>
      </p:grpSpPr>
      <p:pic>
        <p:nvPicPr>
          <p:cNvPr id="9" name="Picture 8" descr="A person sitting in a chair&#10;&#10;Description automatically generated">
            <a:extLst>
              <a:ext uri="{FF2B5EF4-FFF2-40B4-BE49-F238E27FC236}">
                <a16:creationId xmlns:a16="http://schemas.microsoft.com/office/drawing/2014/main" id="{E6E63FB3-855F-C288-83E2-6EA1A548996F}"/>
              </a:ext>
            </a:extLst>
          </p:cNvPr>
          <p:cNvPicPr>
            <a:picLocks noChangeAspect="1"/>
          </p:cNvPicPr>
          <p:nvPr/>
        </p:nvPicPr>
        <p:blipFill>
          <a:blip r:embed="rId3"/>
          <a:stretch>
            <a:fillRect/>
          </a:stretch>
        </p:blipFill>
        <p:spPr>
          <a:xfrm flipH="1">
            <a:off x="-19050" y="0"/>
            <a:ext cx="12211050" cy="6868971"/>
          </a:xfrm>
          <a:prstGeom prst="rect">
            <a:avLst/>
          </a:prstGeom>
        </p:spPr>
      </p:pic>
      <p:sp>
        <p:nvSpPr>
          <p:cNvPr id="2" name="TextBox 1">
            <a:extLst>
              <a:ext uri="{FF2B5EF4-FFF2-40B4-BE49-F238E27FC236}">
                <a16:creationId xmlns:a16="http://schemas.microsoft.com/office/drawing/2014/main" id="{3B0FC413-FBD9-47C4-FB29-C220CC3963E9}"/>
              </a:ext>
            </a:extLst>
          </p:cNvPr>
          <p:cNvSpPr txBox="1"/>
          <p:nvPr/>
        </p:nvSpPr>
        <p:spPr>
          <a:xfrm>
            <a:off x="170935" y="469557"/>
            <a:ext cx="11850129" cy="707886"/>
          </a:xfrm>
          <a:prstGeom prst="rect">
            <a:avLst/>
          </a:prstGeom>
          <a:noFill/>
        </p:spPr>
        <p:txBody>
          <a:bodyPr wrap="square" rtlCol="0">
            <a:spAutoFit/>
          </a:bodyPr>
          <a:lstStyle/>
          <a:p>
            <a:pPr algn="ctr"/>
            <a:r>
              <a:rPr lang="en-US" sz="4000" b="1" dirty="0">
                <a:solidFill>
                  <a:schemeClr val="bg1"/>
                </a:solidFill>
              </a:rPr>
              <a:t>RIGHTEOUS VS. WICKED</a:t>
            </a:r>
          </a:p>
        </p:txBody>
      </p:sp>
      <p:sp>
        <p:nvSpPr>
          <p:cNvPr id="3" name="TextBox 2">
            <a:extLst>
              <a:ext uri="{FF2B5EF4-FFF2-40B4-BE49-F238E27FC236}">
                <a16:creationId xmlns:a16="http://schemas.microsoft.com/office/drawing/2014/main" id="{F1551DA0-B913-8BC3-52D1-D76AF42E434B}"/>
              </a:ext>
            </a:extLst>
          </p:cNvPr>
          <p:cNvSpPr txBox="1"/>
          <p:nvPr/>
        </p:nvSpPr>
        <p:spPr>
          <a:xfrm>
            <a:off x="170935" y="1371600"/>
            <a:ext cx="11850129" cy="1200329"/>
          </a:xfrm>
          <a:prstGeom prst="rect">
            <a:avLst/>
          </a:prstGeom>
          <a:noFill/>
        </p:spPr>
        <p:txBody>
          <a:bodyPr wrap="square" rtlCol="0">
            <a:spAutoFit/>
          </a:bodyPr>
          <a:lstStyle/>
          <a:p>
            <a:r>
              <a:rPr lang="en-US" sz="3600" b="1" dirty="0">
                <a:solidFill>
                  <a:schemeClr val="bg1"/>
                </a:solidFill>
              </a:rPr>
              <a:t>“Noah was a righteous man, blameless in his generation.” (Gen 6:9)</a:t>
            </a:r>
          </a:p>
        </p:txBody>
      </p:sp>
      <p:sp>
        <p:nvSpPr>
          <p:cNvPr id="4" name="TextBox 3">
            <a:extLst>
              <a:ext uri="{FF2B5EF4-FFF2-40B4-BE49-F238E27FC236}">
                <a16:creationId xmlns:a16="http://schemas.microsoft.com/office/drawing/2014/main" id="{895EC852-0EBE-CDB0-6DBD-6E1A41F4EB24}"/>
              </a:ext>
            </a:extLst>
          </p:cNvPr>
          <p:cNvSpPr txBox="1"/>
          <p:nvPr/>
        </p:nvSpPr>
        <p:spPr>
          <a:xfrm>
            <a:off x="170935" y="3405916"/>
            <a:ext cx="11850129" cy="646331"/>
          </a:xfrm>
          <a:prstGeom prst="rect">
            <a:avLst/>
          </a:prstGeom>
          <a:noFill/>
        </p:spPr>
        <p:txBody>
          <a:bodyPr wrap="square" rtlCol="0">
            <a:spAutoFit/>
          </a:bodyPr>
          <a:lstStyle/>
          <a:p>
            <a:r>
              <a:rPr lang="en-US" sz="3600" b="1" dirty="0">
                <a:solidFill>
                  <a:schemeClr val="bg1"/>
                </a:solidFill>
              </a:rPr>
              <a:t>“Noah walked with God” (Gen 6:9b)</a:t>
            </a:r>
          </a:p>
        </p:txBody>
      </p:sp>
      <p:sp>
        <p:nvSpPr>
          <p:cNvPr id="5" name="TextBox 4">
            <a:extLst>
              <a:ext uri="{FF2B5EF4-FFF2-40B4-BE49-F238E27FC236}">
                <a16:creationId xmlns:a16="http://schemas.microsoft.com/office/drawing/2014/main" id="{2B237F75-B510-C9ED-F4D3-0133EAA04386}"/>
              </a:ext>
            </a:extLst>
          </p:cNvPr>
          <p:cNvSpPr txBox="1"/>
          <p:nvPr/>
        </p:nvSpPr>
        <p:spPr>
          <a:xfrm>
            <a:off x="170935" y="4886235"/>
            <a:ext cx="8558728" cy="1200329"/>
          </a:xfrm>
          <a:prstGeom prst="rect">
            <a:avLst/>
          </a:prstGeom>
          <a:noFill/>
        </p:spPr>
        <p:txBody>
          <a:bodyPr wrap="square" rtlCol="0">
            <a:spAutoFit/>
          </a:bodyPr>
          <a:lstStyle/>
          <a:p>
            <a:r>
              <a:rPr lang="en-US" sz="3600" b="1" dirty="0">
                <a:solidFill>
                  <a:schemeClr val="bg1"/>
                </a:solidFill>
              </a:rPr>
              <a:t>“Noah had three sons, Shem, Ham, and Japheth” (Gen 6:10)</a:t>
            </a:r>
          </a:p>
        </p:txBody>
      </p:sp>
    </p:spTree>
    <p:extLst>
      <p:ext uri="{BB962C8B-B14F-4D97-AF65-F5344CB8AC3E}">
        <p14:creationId xmlns:p14="http://schemas.microsoft.com/office/powerpoint/2010/main" val="408431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2B037-A294-B2D0-03DC-E09E833F28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771D2F2-838A-232D-8D88-FA839BBECE61}"/>
              </a:ext>
            </a:extLst>
          </p:cNvPr>
          <p:cNvPicPr>
            <a:picLocks noChangeAspect="1"/>
          </p:cNvPicPr>
          <p:nvPr/>
        </p:nvPicPr>
        <p:blipFill>
          <a:blip r:embed="rId3"/>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8B50CD30-232D-FB73-5E2C-2DBB9E82092A}"/>
              </a:ext>
            </a:extLst>
          </p:cNvPr>
          <p:cNvSpPr txBox="1"/>
          <p:nvPr/>
        </p:nvSpPr>
        <p:spPr>
          <a:xfrm>
            <a:off x="189470" y="383059"/>
            <a:ext cx="11813060" cy="1200329"/>
          </a:xfrm>
          <a:prstGeom prst="rect">
            <a:avLst/>
          </a:prstGeom>
          <a:noFill/>
        </p:spPr>
        <p:txBody>
          <a:bodyPr wrap="square" rtlCol="0">
            <a:spAutoFit/>
          </a:bodyPr>
          <a:lstStyle/>
          <a:p>
            <a:r>
              <a:rPr lang="en-US" sz="3600" b="1" dirty="0">
                <a:solidFill>
                  <a:schemeClr val="bg1"/>
                </a:solidFill>
              </a:rPr>
              <a:t>In verses 11-13, 6x the earth is mentioned, and 5x verb ‘to ruin’ is used </a:t>
            </a:r>
          </a:p>
        </p:txBody>
      </p:sp>
      <p:sp>
        <p:nvSpPr>
          <p:cNvPr id="3" name="TextBox 2">
            <a:extLst>
              <a:ext uri="{FF2B5EF4-FFF2-40B4-BE49-F238E27FC236}">
                <a16:creationId xmlns:a16="http://schemas.microsoft.com/office/drawing/2014/main" id="{CC828B8A-DDAC-DA37-C916-137418518ABC}"/>
              </a:ext>
            </a:extLst>
          </p:cNvPr>
          <p:cNvSpPr txBox="1"/>
          <p:nvPr/>
        </p:nvSpPr>
        <p:spPr>
          <a:xfrm>
            <a:off x="189470" y="2228671"/>
            <a:ext cx="11565925" cy="1200329"/>
          </a:xfrm>
          <a:prstGeom prst="rect">
            <a:avLst/>
          </a:prstGeom>
          <a:noFill/>
        </p:spPr>
        <p:txBody>
          <a:bodyPr wrap="square" rtlCol="0">
            <a:spAutoFit/>
          </a:bodyPr>
          <a:lstStyle/>
          <a:p>
            <a:r>
              <a:rPr lang="en-US" sz="3600" b="1" dirty="0">
                <a:solidFill>
                  <a:schemeClr val="bg1"/>
                </a:solidFill>
              </a:rPr>
              <a:t>“And God saw the earth, and behold, it was corrupt…” </a:t>
            </a:r>
            <a:br>
              <a:rPr lang="en-US" sz="3600" b="1" dirty="0">
                <a:solidFill>
                  <a:schemeClr val="bg1"/>
                </a:solidFill>
              </a:rPr>
            </a:br>
            <a:r>
              <a:rPr lang="en-US" sz="3600" b="1" dirty="0">
                <a:solidFill>
                  <a:schemeClr val="bg1"/>
                </a:solidFill>
              </a:rPr>
              <a:t>(Gen 6:12)</a:t>
            </a:r>
          </a:p>
        </p:txBody>
      </p:sp>
      <p:sp>
        <p:nvSpPr>
          <p:cNvPr id="4" name="TextBox 3">
            <a:extLst>
              <a:ext uri="{FF2B5EF4-FFF2-40B4-BE49-F238E27FC236}">
                <a16:creationId xmlns:a16="http://schemas.microsoft.com/office/drawing/2014/main" id="{CC468828-FC27-166E-DF34-EF545118B3B5}"/>
              </a:ext>
            </a:extLst>
          </p:cNvPr>
          <p:cNvSpPr txBox="1"/>
          <p:nvPr/>
        </p:nvSpPr>
        <p:spPr>
          <a:xfrm>
            <a:off x="189471" y="4074283"/>
            <a:ext cx="8554480" cy="1200329"/>
          </a:xfrm>
          <a:prstGeom prst="rect">
            <a:avLst/>
          </a:prstGeom>
          <a:noFill/>
        </p:spPr>
        <p:txBody>
          <a:bodyPr wrap="square" rtlCol="0">
            <a:spAutoFit/>
          </a:bodyPr>
          <a:lstStyle/>
          <a:p>
            <a:r>
              <a:rPr lang="en-US" sz="3600" b="1" dirty="0">
                <a:solidFill>
                  <a:schemeClr val="bg1"/>
                </a:solidFill>
              </a:rPr>
              <a:t>“And God said to Noah “I have determined to make an end of all flesh…” (Gen 6:13)</a:t>
            </a:r>
          </a:p>
        </p:txBody>
      </p:sp>
    </p:spTree>
    <p:extLst>
      <p:ext uri="{BB962C8B-B14F-4D97-AF65-F5344CB8AC3E}">
        <p14:creationId xmlns:p14="http://schemas.microsoft.com/office/powerpoint/2010/main" val="4924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C8D9D-EEC5-1E60-0413-72F7516EB081}"/>
            </a:ext>
          </a:extLst>
        </p:cNvPr>
        <p:cNvGrpSpPr/>
        <p:nvPr/>
      </p:nvGrpSpPr>
      <p:grpSpPr>
        <a:xfrm>
          <a:off x="0" y="0"/>
          <a:ext cx="0" cy="0"/>
          <a:chOff x="0" y="0"/>
          <a:chExt cx="0" cy="0"/>
        </a:xfrm>
      </p:grpSpPr>
      <p:pic>
        <p:nvPicPr>
          <p:cNvPr id="13" name="Picture 12" descr="A person standing in the rain&#10;&#10;Description automatically generated">
            <a:extLst>
              <a:ext uri="{FF2B5EF4-FFF2-40B4-BE49-F238E27FC236}">
                <a16:creationId xmlns:a16="http://schemas.microsoft.com/office/drawing/2014/main" id="{49485E55-4F40-D4D8-3A9F-40F43C738D35}"/>
              </a:ext>
            </a:extLst>
          </p:cNvPr>
          <p:cNvPicPr>
            <a:picLocks noChangeAspect="1"/>
          </p:cNvPicPr>
          <p:nvPr/>
        </p:nvPicPr>
        <p:blipFill rotWithShape="1">
          <a:blip r:embed="rId3">
            <a:alphaModFix amt="70000"/>
          </a:blip>
          <a:srcRect b="2488"/>
          <a:stretch/>
        </p:blipFill>
        <p:spPr>
          <a:xfrm>
            <a:off x="0" y="0"/>
            <a:ext cx="12192000" cy="6858000"/>
          </a:xfrm>
          <a:prstGeom prst="rect">
            <a:avLst/>
          </a:prstGeom>
        </p:spPr>
      </p:pic>
      <p:sp>
        <p:nvSpPr>
          <p:cNvPr id="2" name="TextBox 1">
            <a:extLst>
              <a:ext uri="{FF2B5EF4-FFF2-40B4-BE49-F238E27FC236}">
                <a16:creationId xmlns:a16="http://schemas.microsoft.com/office/drawing/2014/main" id="{9B92A9C9-929D-2D79-2B45-A2C116E7B8A5}"/>
              </a:ext>
            </a:extLst>
          </p:cNvPr>
          <p:cNvSpPr txBox="1"/>
          <p:nvPr/>
        </p:nvSpPr>
        <p:spPr>
          <a:xfrm>
            <a:off x="269788" y="290108"/>
            <a:ext cx="11652422" cy="707886"/>
          </a:xfrm>
          <a:prstGeom prst="rect">
            <a:avLst/>
          </a:prstGeom>
          <a:noFill/>
        </p:spPr>
        <p:txBody>
          <a:bodyPr wrap="square" rtlCol="0">
            <a:spAutoFit/>
          </a:bodyPr>
          <a:lstStyle/>
          <a:p>
            <a:pPr algn="ctr"/>
            <a:r>
              <a:rPr lang="en-US" sz="4000" b="1" dirty="0"/>
              <a:t>THE ARK IS COMMISSIONED</a:t>
            </a:r>
          </a:p>
        </p:txBody>
      </p:sp>
      <p:sp>
        <p:nvSpPr>
          <p:cNvPr id="3" name="TextBox 2">
            <a:extLst>
              <a:ext uri="{FF2B5EF4-FFF2-40B4-BE49-F238E27FC236}">
                <a16:creationId xmlns:a16="http://schemas.microsoft.com/office/drawing/2014/main" id="{F97F8184-EFDB-1364-8198-1D334DE7C1F4}"/>
              </a:ext>
            </a:extLst>
          </p:cNvPr>
          <p:cNvSpPr txBox="1"/>
          <p:nvPr/>
        </p:nvSpPr>
        <p:spPr>
          <a:xfrm>
            <a:off x="215212" y="1106550"/>
            <a:ext cx="11761573" cy="1200329"/>
          </a:xfrm>
          <a:prstGeom prst="rect">
            <a:avLst/>
          </a:prstGeom>
          <a:noFill/>
        </p:spPr>
        <p:txBody>
          <a:bodyPr wrap="square" rtlCol="0">
            <a:spAutoFit/>
          </a:bodyPr>
          <a:lstStyle/>
          <a:p>
            <a:pPr algn="ctr"/>
            <a:r>
              <a:rPr lang="en-US" sz="3600" b="1" dirty="0"/>
              <a:t>“Make yourself an ark of gopher wood. Make rooms in the ark, and cover it inside and out with pitch” (Gen 6:14)</a:t>
            </a:r>
          </a:p>
        </p:txBody>
      </p:sp>
      <p:sp>
        <p:nvSpPr>
          <p:cNvPr id="4" name="TextBox 3">
            <a:extLst>
              <a:ext uri="{FF2B5EF4-FFF2-40B4-BE49-F238E27FC236}">
                <a16:creationId xmlns:a16="http://schemas.microsoft.com/office/drawing/2014/main" id="{5E9789CF-3774-28A6-43B1-58DC31B554D2}"/>
              </a:ext>
            </a:extLst>
          </p:cNvPr>
          <p:cNvSpPr txBox="1"/>
          <p:nvPr/>
        </p:nvSpPr>
        <p:spPr>
          <a:xfrm>
            <a:off x="160637" y="2551195"/>
            <a:ext cx="11761573" cy="1200329"/>
          </a:xfrm>
          <a:prstGeom prst="rect">
            <a:avLst/>
          </a:prstGeom>
          <a:noFill/>
        </p:spPr>
        <p:txBody>
          <a:bodyPr wrap="square" rtlCol="0">
            <a:spAutoFit/>
          </a:bodyPr>
          <a:lstStyle/>
          <a:p>
            <a:pPr algn="ctr"/>
            <a:r>
              <a:rPr lang="en-US" sz="3600" b="1" dirty="0"/>
              <a:t>During this time of building, Noah was a herald of righteousness (2 Peter 2:5)</a:t>
            </a:r>
          </a:p>
        </p:txBody>
      </p:sp>
      <p:sp>
        <p:nvSpPr>
          <p:cNvPr id="5" name="TextBox 4">
            <a:extLst>
              <a:ext uri="{FF2B5EF4-FFF2-40B4-BE49-F238E27FC236}">
                <a16:creationId xmlns:a16="http://schemas.microsoft.com/office/drawing/2014/main" id="{F58520CF-5108-9A31-1F56-BF6E02256785}"/>
              </a:ext>
            </a:extLst>
          </p:cNvPr>
          <p:cNvSpPr txBox="1"/>
          <p:nvPr/>
        </p:nvSpPr>
        <p:spPr>
          <a:xfrm>
            <a:off x="269788" y="3995840"/>
            <a:ext cx="11761573" cy="1200329"/>
          </a:xfrm>
          <a:prstGeom prst="rect">
            <a:avLst/>
          </a:prstGeom>
          <a:noFill/>
        </p:spPr>
        <p:txBody>
          <a:bodyPr wrap="square" rtlCol="0">
            <a:spAutoFit/>
          </a:bodyPr>
          <a:lstStyle/>
          <a:p>
            <a:pPr algn="ctr"/>
            <a:r>
              <a:rPr lang="en-US" sz="3600" b="1" dirty="0"/>
              <a:t>“For behold, I will bring a flood of waters upon the earth to destroy all flesh” (Gen 6:17)</a:t>
            </a:r>
          </a:p>
        </p:txBody>
      </p:sp>
    </p:spTree>
    <p:extLst>
      <p:ext uri="{BB962C8B-B14F-4D97-AF65-F5344CB8AC3E}">
        <p14:creationId xmlns:p14="http://schemas.microsoft.com/office/powerpoint/2010/main" val="38396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9878C-C9EF-FD55-A972-E59F473E796E}"/>
            </a:ext>
          </a:extLst>
        </p:cNvPr>
        <p:cNvGrpSpPr/>
        <p:nvPr/>
      </p:nvGrpSpPr>
      <p:grpSpPr>
        <a:xfrm>
          <a:off x="0" y="0"/>
          <a:ext cx="0" cy="0"/>
          <a:chOff x="0" y="0"/>
          <a:chExt cx="0" cy="0"/>
        </a:xfrm>
      </p:grpSpPr>
      <p:pic>
        <p:nvPicPr>
          <p:cNvPr id="6" name="Picture 5" descr="A person with a red background&#10;&#10;Description automatically generated">
            <a:extLst>
              <a:ext uri="{FF2B5EF4-FFF2-40B4-BE49-F238E27FC236}">
                <a16:creationId xmlns:a16="http://schemas.microsoft.com/office/drawing/2014/main" id="{A975B5B0-3531-5B9F-1002-B707DAFE8E57}"/>
              </a:ext>
            </a:extLst>
          </p:cNvPr>
          <p:cNvPicPr>
            <a:picLocks noChangeAspect="1"/>
          </p:cNvPicPr>
          <p:nvPr/>
        </p:nvPicPr>
        <p:blipFill>
          <a:blip r:embed="rId3"/>
          <a:stretch>
            <a:fillRect/>
          </a:stretch>
        </p:blipFill>
        <p:spPr>
          <a:xfrm>
            <a:off x="0" y="0"/>
            <a:ext cx="12192000" cy="6865401"/>
          </a:xfrm>
          <a:prstGeom prst="rect">
            <a:avLst/>
          </a:prstGeom>
        </p:spPr>
      </p:pic>
      <p:sp>
        <p:nvSpPr>
          <p:cNvPr id="2" name="TextBox 1">
            <a:extLst>
              <a:ext uri="{FF2B5EF4-FFF2-40B4-BE49-F238E27FC236}">
                <a16:creationId xmlns:a16="http://schemas.microsoft.com/office/drawing/2014/main" id="{ED4DCD3C-27B0-2720-F4A4-913D26F54EB1}"/>
              </a:ext>
            </a:extLst>
          </p:cNvPr>
          <p:cNvSpPr txBox="1"/>
          <p:nvPr/>
        </p:nvSpPr>
        <p:spPr>
          <a:xfrm>
            <a:off x="215213" y="494270"/>
            <a:ext cx="11761573" cy="646331"/>
          </a:xfrm>
          <a:prstGeom prst="rect">
            <a:avLst/>
          </a:prstGeom>
          <a:noFill/>
        </p:spPr>
        <p:txBody>
          <a:bodyPr wrap="square" rtlCol="0">
            <a:spAutoFit/>
          </a:bodyPr>
          <a:lstStyle/>
          <a:p>
            <a:r>
              <a:rPr lang="en-US" sz="3600" b="1" dirty="0">
                <a:solidFill>
                  <a:schemeClr val="bg1"/>
                </a:solidFill>
              </a:rPr>
              <a:t>“But I will establish my covenant with you…” (Gen 6:18)</a:t>
            </a:r>
          </a:p>
        </p:txBody>
      </p:sp>
      <p:sp>
        <p:nvSpPr>
          <p:cNvPr id="3" name="TextBox 2">
            <a:extLst>
              <a:ext uri="{FF2B5EF4-FFF2-40B4-BE49-F238E27FC236}">
                <a16:creationId xmlns:a16="http://schemas.microsoft.com/office/drawing/2014/main" id="{CFFC4EB0-305E-4ACC-C05A-9C9AC3C3D729}"/>
              </a:ext>
            </a:extLst>
          </p:cNvPr>
          <p:cNvSpPr txBox="1"/>
          <p:nvPr/>
        </p:nvSpPr>
        <p:spPr>
          <a:xfrm>
            <a:off x="215213" y="1522971"/>
            <a:ext cx="11454713" cy="1754326"/>
          </a:xfrm>
          <a:prstGeom prst="rect">
            <a:avLst/>
          </a:prstGeom>
          <a:noFill/>
        </p:spPr>
        <p:txBody>
          <a:bodyPr wrap="square" rtlCol="0">
            <a:spAutoFit/>
          </a:bodyPr>
          <a:lstStyle/>
          <a:p>
            <a:r>
              <a:rPr lang="en-US" sz="3600" b="1" dirty="0">
                <a:solidFill>
                  <a:schemeClr val="bg1"/>
                </a:solidFill>
              </a:rPr>
              <a:t>It was through one man, that the human race passed through the flood, which was God’s judgement upon the earth</a:t>
            </a:r>
          </a:p>
        </p:txBody>
      </p:sp>
      <p:sp>
        <p:nvSpPr>
          <p:cNvPr id="4" name="TextBox 3">
            <a:extLst>
              <a:ext uri="{FF2B5EF4-FFF2-40B4-BE49-F238E27FC236}">
                <a16:creationId xmlns:a16="http://schemas.microsoft.com/office/drawing/2014/main" id="{7528E8D2-11C2-4BBB-A67D-15EBDB983078}"/>
              </a:ext>
            </a:extLst>
          </p:cNvPr>
          <p:cNvSpPr txBox="1"/>
          <p:nvPr/>
        </p:nvSpPr>
        <p:spPr>
          <a:xfrm>
            <a:off x="215212" y="3659667"/>
            <a:ext cx="6757087" cy="2862322"/>
          </a:xfrm>
          <a:prstGeom prst="rect">
            <a:avLst/>
          </a:prstGeom>
          <a:noFill/>
        </p:spPr>
        <p:txBody>
          <a:bodyPr wrap="square" rtlCol="0">
            <a:spAutoFit/>
          </a:bodyPr>
          <a:lstStyle/>
          <a:p>
            <a:r>
              <a:rPr lang="en-US" sz="3600" b="1" dirty="0">
                <a:solidFill>
                  <a:schemeClr val="bg1"/>
                </a:solidFill>
              </a:rPr>
              <a:t>“For God so loved the world, that he gave his only Son, that whoever believes in him should not perish but have eternal life” (John 3:16)</a:t>
            </a:r>
          </a:p>
        </p:txBody>
      </p:sp>
    </p:spTree>
    <p:extLst>
      <p:ext uri="{BB962C8B-B14F-4D97-AF65-F5344CB8AC3E}">
        <p14:creationId xmlns:p14="http://schemas.microsoft.com/office/powerpoint/2010/main" val="22766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46CE4-ADAD-04D3-BF38-678D776C8B0F}"/>
            </a:ext>
          </a:extLst>
        </p:cNvPr>
        <p:cNvGrpSpPr/>
        <p:nvPr/>
      </p:nvGrpSpPr>
      <p:grpSpPr>
        <a:xfrm>
          <a:off x="0" y="0"/>
          <a:ext cx="0" cy="0"/>
          <a:chOff x="0" y="0"/>
          <a:chExt cx="0" cy="0"/>
        </a:xfrm>
      </p:grpSpPr>
      <p:pic>
        <p:nvPicPr>
          <p:cNvPr id="9" name="Picture 8" descr="A person in a blue shirt&#10;&#10;Description automatically generated with medium confidence">
            <a:extLst>
              <a:ext uri="{FF2B5EF4-FFF2-40B4-BE49-F238E27FC236}">
                <a16:creationId xmlns:a16="http://schemas.microsoft.com/office/drawing/2014/main" id="{6831422C-3074-CB46-4BFD-59CF1DF5EEA8}"/>
              </a:ext>
            </a:extLst>
          </p:cNvPr>
          <p:cNvPicPr>
            <a:picLocks noChangeAspect="1"/>
          </p:cNvPicPr>
          <p:nvPr/>
        </p:nvPicPr>
        <p:blipFill>
          <a:blip r:embed="rId3"/>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FC8F626B-9C98-CFB6-ABC9-B04CF6F32934}"/>
              </a:ext>
            </a:extLst>
          </p:cNvPr>
          <p:cNvSpPr txBox="1"/>
          <p:nvPr/>
        </p:nvSpPr>
        <p:spPr>
          <a:xfrm>
            <a:off x="201827" y="370702"/>
            <a:ext cx="11788346" cy="707886"/>
          </a:xfrm>
          <a:prstGeom prst="rect">
            <a:avLst/>
          </a:prstGeom>
          <a:noFill/>
        </p:spPr>
        <p:txBody>
          <a:bodyPr wrap="square" rtlCol="0">
            <a:spAutoFit/>
          </a:bodyPr>
          <a:lstStyle/>
          <a:p>
            <a:pPr algn="ctr"/>
            <a:r>
              <a:rPr lang="en-US" sz="4000" b="1" dirty="0">
                <a:solidFill>
                  <a:schemeClr val="bg1"/>
                </a:solidFill>
              </a:rPr>
              <a:t>THE OBEDIENCE OF NOAH</a:t>
            </a:r>
          </a:p>
        </p:txBody>
      </p:sp>
      <p:sp>
        <p:nvSpPr>
          <p:cNvPr id="3" name="TextBox 2">
            <a:extLst>
              <a:ext uri="{FF2B5EF4-FFF2-40B4-BE49-F238E27FC236}">
                <a16:creationId xmlns:a16="http://schemas.microsoft.com/office/drawing/2014/main" id="{984D263D-D7EA-01BB-51C5-ABD11C4BD75E}"/>
              </a:ext>
            </a:extLst>
          </p:cNvPr>
          <p:cNvSpPr txBox="1"/>
          <p:nvPr/>
        </p:nvSpPr>
        <p:spPr>
          <a:xfrm>
            <a:off x="201827" y="1371599"/>
            <a:ext cx="11788346" cy="1200329"/>
          </a:xfrm>
          <a:prstGeom prst="rect">
            <a:avLst/>
          </a:prstGeom>
          <a:noFill/>
        </p:spPr>
        <p:txBody>
          <a:bodyPr wrap="square" rtlCol="0">
            <a:spAutoFit/>
          </a:bodyPr>
          <a:lstStyle/>
          <a:p>
            <a:pPr algn="ctr"/>
            <a:r>
              <a:rPr lang="en-US" sz="3600" b="1" dirty="0">
                <a:solidFill>
                  <a:schemeClr val="bg1"/>
                </a:solidFill>
              </a:rPr>
              <a:t>“Noah did this; he did all that God commanded him” </a:t>
            </a:r>
            <a:br>
              <a:rPr lang="en-US" sz="3600" b="1" dirty="0">
                <a:solidFill>
                  <a:schemeClr val="bg1"/>
                </a:solidFill>
              </a:rPr>
            </a:br>
            <a:r>
              <a:rPr lang="en-US" sz="3600" b="1" dirty="0">
                <a:solidFill>
                  <a:schemeClr val="bg1"/>
                </a:solidFill>
              </a:rPr>
              <a:t>(Gen 6:22)</a:t>
            </a:r>
          </a:p>
        </p:txBody>
      </p:sp>
      <p:sp>
        <p:nvSpPr>
          <p:cNvPr id="4" name="TextBox 3">
            <a:extLst>
              <a:ext uri="{FF2B5EF4-FFF2-40B4-BE49-F238E27FC236}">
                <a16:creationId xmlns:a16="http://schemas.microsoft.com/office/drawing/2014/main" id="{478DD011-A4D1-A859-A171-EF576901147B}"/>
              </a:ext>
            </a:extLst>
          </p:cNvPr>
          <p:cNvSpPr txBox="1"/>
          <p:nvPr/>
        </p:nvSpPr>
        <p:spPr>
          <a:xfrm>
            <a:off x="201827" y="3085744"/>
            <a:ext cx="11788346" cy="646331"/>
          </a:xfrm>
          <a:prstGeom prst="rect">
            <a:avLst/>
          </a:prstGeom>
          <a:noFill/>
        </p:spPr>
        <p:txBody>
          <a:bodyPr wrap="square" rtlCol="0">
            <a:spAutoFit/>
          </a:bodyPr>
          <a:lstStyle/>
          <a:p>
            <a:pPr algn="ctr"/>
            <a:r>
              <a:rPr lang="en-US" sz="3600" b="1" dirty="0">
                <a:solidFill>
                  <a:schemeClr val="bg1"/>
                </a:solidFill>
              </a:rPr>
              <a:t>God challenged Noah to a faith in things unseen</a:t>
            </a:r>
          </a:p>
        </p:txBody>
      </p:sp>
      <p:sp>
        <p:nvSpPr>
          <p:cNvPr id="5" name="TextBox 4">
            <a:extLst>
              <a:ext uri="{FF2B5EF4-FFF2-40B4-BE49-F238E27FC236}">
                <a16:creationId xmlns:a16="http://schemas.microsoft.com/office/drawing/2014/main" id="{379B32D3-A1DB-D358-DFE1-458E7563D6BE}"/>
              </a:ext>
            </a:extLst>
          </p:cNvPr>
          <p:cNvSpPr txBox="1"/>
          <p:nvPr/>
        </p:nvSpPr>
        <p:spPr>
          <a:xfrm>
            <a:off x="201827" y="4245891"/>
            <a:ext cx="11788346" cy="1200329"/>
          </a:xfrm>
          <a:prstGeom prst="rect">
            <a:avLst/>
          </a:prstGeom>
          <a:noFill/>
        </p:spPr>
        <p:txBody>
          <a:bodyPr wrap="square" rtlCol="0">
            <a:spAutoFit/>
          </a:bodyPr>
          <a:lstStyle/>
          <a:p>
            <a:pPr algn="ctr"/>
            <a:r>
              <a:rPr lang="en-US" sz="3600" b="1" dirty="0">
                <a:solidFill>
                  <a:schemeClr val="bg1"/>
                </a:solidFill>
              </a:rPr>
              <a:t>Noah’s actions model for us today the obedience and the efficacy of faith when it is placed in the truth of God’s Word</a:t>
            </a:r>
          </a:p>
        </p:txBody>
      </p:sp>
    </p:spTree>
    <p:extLst>
      <p:ext uri="{BB962C8B-B14F-4D97-AF65-F5344CB8AC3E}">
        <p14:creationId xmlns:p14="http://schemas.microsoft.com/office/powerpoint/2010/main" val="18902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TotalTime>
  <Words>4906</Words>
  <Application>Microsoft Office PowerPoint</Application>
  <PresentationFormat>Widescreen</PresentationFormat>
  <Paragraphs>87</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38</cp:revision>
  <dcterms:created xsi:type="dcterms:W3CDTF">2024-03-08T03:46:32Z</dcterms:created>
  <dcterms:modified xsi:type="dcterms:W3CDTF">2024-03-12T04:33:13Z</dcterms:modified>
</cp:coreProperties>
</file>