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68" r:id="rId3"/>
    <p:sldId id="269" r:id="rId4"/>
    <p:sldId id="257" r:id="rId5"/>
    <p:sldId id="258" r:id="rId6"/>
    <p:sldId id="259" r:id="rId7"/>
    <p:sldId id="260" r:id="rId8"/>
    <p:sldId id="261" r:id="rId9"/>
    <p:sldId id="262" r:id="rId10"/>
    <p:sldId id="264"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DD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10"/>
    <p:restoredTop sz="80301"/>
  </p:normalViewPr>
  <p:slideViewPr>
    <p:cSldViewPr snapToGrid="0">
      <p:cViewPr varScale="1">
        <p:scale>
          <a:sx n="100" d="100"/>
          <a:sy n="100" d="100"/>
        </p:scale>
        <p:origin x="954"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4" d="100"/>
          <a:sy n="94" d="100"/>
        </p:scale>
        <p:origin x="368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B89CC3-4F80-9F44-A9DD-8296AD077C6C}"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CD7AD-7E60-7B49-8DE2-79DC6C5F938A}" type="slidenum">
              <a:rPr lang="en-US" smtClean="0"/>
              <a:t>‹#›</a:t>
            </a:fld>
            <a:endParaRPr lang="en-US"/>
          </a:p>
        </p:txBody>
      </p:sp>
    </p:spTree>
    <p:extLst>
      <p:ext uri="{BB962C8B-B14F-4D97-AF65-F5344CB8AC3E}">
        <p14:creationId xmlns:p14="http://schemas.microsoft.com/office/powerpoint/2010/main" val="3218860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0481" y="4400550"/>
            <a:ext cx="6524787" cy="3600450"/>
          </a:xfrm>
        </p:spPr>
        <p:txBody>
          <a:bodyPr/>
          <a:lstStyle/>
          <a:p>
            <a:pPr marL="171450" indent="-171450">
              <a:buFont typeface="Arial" panose="020B0604020202020204" pitchFamily="34" charset="0"/>
              <a:buChar char="•"/>
            </a:pPr>
            <a:r>
              <a:rPr lang="en-US" dirty="0"/>
              <a:t>Good morning everyone. I trust you are all enjoying your time fellowshipping with us this morning</a:t>
            </a:r>
          </a:p>
          <a:p>
            <a:pPr marL="171450" indent="-171450">
              <a:buFont typeface="Arial" panose="020B0604020202020204" pitchFamily="34" charset="0"/>
              <a:buChar char="•"/>
            </a:pPr>
            <a:r>
              <a:rPr lang="en-US" dirty="0"/>
              <a:t>Well, this morning I have the privilege of being able to preach to you from God’s Word about the image of God</a:t>
            </a:r>
          </a:p>
          <a:p>
            <a:pPr marL="171450" indent="-171450">
              <a:buFont typeface="Arial" panose="020B0604020202020204" pitchFamily="34" charset="0"/>
              <a:buChar char="•"/>
            </a:pPr>
            <a:r>
              <a:rPr lang="en-US" dirty="0"/>
              <a:t>It’s a theme that is central to Scripture and our understanding of what the gospel accomplishes</a:t>
            </a:r>
          </a:p>
          <a:p>
            <a:pPr marL="171450" indent="-171450">
              <a:buFont typeface="Arial" panose="020B0604020202020204" pitchFamily="34" charset="0"/>
              <a:buChar char="•"/>
            </a:pPr>
            <a:r>
              <a:rPr lang="en-US" dirty="0"/>
              <a:t>It’s foundational in our understanding of the human race and how we should view ourselves and others</a:t>
            </a:r>
          </a:p>
          <a:p>
            <a:pPr marL="171450" indent="-171450">
              <a:buFont typeface="Arial" panose="020B0604020202020204" pitchFamily="34" charset="0"/>
              <a:buChar char="•"/>
            </a:pPr>
            <a:r>
              <a:rPr lang="en-US" dirty="0"/>
              <a:t>But before we jump into that. I want to do a little exercise with you all</a:t>
            </a:r>
          </a:p>
          <a:p>
            <a:pPr marL="171450" indent="-171450">
              <a:buFont typeface="Arial" panose="020B0604020202020204" pitchFamily="34" charset="0"/>
              <a:buChar char="•"/>
            </a:pPr>
            <a:r>
              <a:rPr lang="en-US" dirty="0"/>
              <a:t>Every night at around about 7 o’clock, just before Elijah goes to bed, (soon we will have Ewan doing this), Jess and I will sit down with Elijah, and read a series of questions to him, in which we get him to answer. Now he can’t read so we have to read the answers out aloud to him until he has </a:t>
            </a:r>
            <a:r>
              <a:rPr lang="en-US" dirty="0" err="1"/>
              <a:t>memorised</a:t>
            </a:r>
            <a:r>
              <a:rPr lang="en-US" dirty="0"/>
              <a:t> the answers.</a:t>
            </a:r>
          </a:p>
          <a:p>
            <a:pPr marL="171450" indent="-171450">
              <a:buFont typeface="Arial" panose="020B0604020202020204" pitchFamily="34" charset="0"/>
              <a:buChar char="•"/>
            </a:pPr>
            <a:r>
              <a:rPr lang="en-US" dirty="0"/>
              <a:t>But this morning I’m wanting to take you all through the first 5 questions that we ask Elijah. How this is going to work, is I am going to read the question, which is in black and then together, I want you all to respond with the answer, which is written in red</a:t>
            </a:r>
          </a:p>
        </p:txBody>
      </p:sp>
      <p:sp>
        <p:nvSpPr>
          <p:cNvPr id="4" name="Slide Number Placeholder 3"/>
          <p:cNvSpPr>
            <a:spLocks noGrp="1"/>
          </p:cNvSpPr>
          <p:nvPr>
            <p:ph type="sldNum" sz="quarter" idx="5"/>
          </p:nvPr>
        </p:nvSpPr>
        <p:spPr/>
        <p:txBody>
          <a:bodyPr/>
          <a:lstStyle/>
          <a:p>
            <a:fld id="{EE0CD7AD-7E60-7B49-8DE2-79DC6C5F938A}" type="slidenum">
              <a:rPr lang="en-US" smtClean="0"/>
              <a:t>1</a:t>
            </a:fld>
            <a:endParaRPr lang="en-US"/>
          </a:p>
        </p:txBody>
      </p:sp>
    </p:spTree>
    <p:extLst>
      <p:ext uri="{BB962C8B-B14F-4D97-AF65-F5344CB8AC3E}">
        <p14:creationId xmlns:p14="http://schemas.microsoft.com/office/powerpoint/2010/main" val="601352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508000"/>
            <a:ext cx="5486400" cy="3086100"/>
          </a:xfrm>
        </p:spPr>
      </p:sp>
      <p:sp>
        <p:nvSpPr>
          <p:cNvPr id="3" name="Notes Placeholder 2"/>
          <p:cNvSpPr>
            <a:spLocks noGrp="1"/>
          </p:cNvSpPr>
          <p:nvPr>
            <p:ph type="body" idx="1"/>
          </p:nvPr>
        </p:nvSpPr>
        <p:spPr>
          <a:xfrm>
            <a:off x="197604" y="3889106"/>
            <a:ext cx="6462792" cy="4746894"/>
          </a:xfrm>
        </p:spPr>
        <p:txBody>
          <a:bodyPr/>
          <a:lstStyle/>
          <a:p>
            <a:pPr marL="171450" indent="-171450">
              <a:buFont typeface="Arial" panose="020B0604020202020204" pitchFamily="34" charset="0"/>
              <a:buChar char="•"/>
            </a:pPr>
            <a:r>
              <a:rPr lang="en-US" dirty="0">
                <a:highlight>
                  <a:srgbClr val="FFFF00"/>
                </a:highlight>
              </a:rPr>
              <a:t>“And God saw everything that he had made, and behold, it was very good.” (Gen 1:31)</a:t>
            </a:r>
            <a:br>
              <a:rPr lang="en-US" dirty="0"/>
            </a:br>
            <a:r>
              <a:rPr lang="en-US" dirty="0"/>
              <a:t>- God looked at, He inspected everything that He had made and saw that it was very good</a:t>
            </a:r>
            <a:br>
              <a:rPr lang="en-US" dirty="0"/>
            </a:br>
            <a:r>
              <a:rPr lang="en-US" dirty="0"/>
              <a:t>- The word here for behold, is God basically, going WOW! Look at what I have made</a:t>
            </a:r>
            <a:br>
              <a:rPr lang="en-US" dirty="0"/>
            </a:br>
            <a:r>
              <a:rPr lang="en-US" dirty="0"/>
              <a:t>- When God comes to creating male and female, and looks at the environment that He has created for them, and the stage upon which redemptive history will unfold, He sees that it is very good</a:t>
            </a:r>
          </a:p>
          <a:p>
            <a:pPr marL="171450" indent="-171450">
              <a:buFont typeface="Arial" panose="020B0604020202020204" pitchFamily="34" charset="0"/>
              <a:buChar char="•"/>
            </a:pPr>
            <a:r>
              <a:rPr lang="en-US" dirty="0">
                <a:highlight>
                  <a:srgbClr val="FFFF00"/>
                </a:highlight>
              </a:rPr>
              <a:t>“For we know that the whole creation has been groaning together in the pains of childbirth until now” (Rom 8:22)</a:t>
            </a:r>
            <a:br>
              <a:rPr lang="en-US" dirty="0"/>
            </a:br>
            <a:r>
              <a:rPr lang="en-US" dirty="0"/>
              <a:t>- Sin has tarnished and warped not only the image of God in us, but also the very creation in which we exist in</a:t>
            </a:r>
            <a:br>
              <a:rPr lang="en-US" dirty="0"/>
            </a:br>
            <a:r>
              <a:rPr lang="en-US" dirty="0"/>
              <a:t>- Sometimes when I have travelled or even as I am walking around the Sunshine Coast, I think of this verse</a:t>
            </a:r>
            <a:br>
              <a:rPr lang="en-US" dirty="0"/>
            </a:br>
            <a:r>
              <a:rPr lang="en-US" dirty="0"/>
              <a:t>- Because even in this sin tainted, fallen world, I still can’t help but feel a sense of wonder come over me at what God has created, and yet this isn’t even the final product!</a:t>
            </a:r>
          </a:p>
          <a:p>
            <a:pPr marL="171450" indent="-171450">
              <a:buFont typeface="Arial" panose="020B0604020202020204" pitchFamily="34" charset="0"/>
              <a:buChar char="•"/>
            </a:pPr>
            <a:r>
              <a:rPr lang="en-US" dirty="0">
                <a:highlight>
                  <a:srgbClr val="FFFF00"/>
                </a:highlight>
              </a:rPr>
              <a:t>One day sin’s penalty, power and presence will be done away with, and all things will be made new (Rev 21-22)</a:t>
            </a:r>
            <a:br>
              <a:rPr lang="en-US" dirty="0"/>
            </a:br>
            <a:r>
              <a:rPr lang="en-US" dirty="0"/>
              <a:t>- One day Jesus will return and all those who have believed in him will be raised to life and taken to be with him in an eternal state in the new heavens and the new earth</a:t>
            </a:r>
            <a:br>
              <a:rPr lang="en-US" dirty="0"/>
            </a:br>
            <a:r>
              <a:rPr lang="en-US" dirty="0"/>
              <a:t>- All of that which was evil, and sinful will be cast away into the very pits of hell, and only that which is pure and perfect will exist in heaven</a:t>
            </a:r>
            <a:br>
              <a:rPr lang="en-US" dirty="0"/>
            </a:br>
            <a:r>
              <a:rPr lang="en-US" dirty="0"/>
              <a:t>- And we will dwell forever in the glory of our Lord and </a:t>
            </a:r>
            <a:r>
              <a:rPr lang="en-US" dirty="0" err="1"/>
              <a:t>Saviour</a:t>
            </a:r>
            <a:r>
              <a:rPr lang="en-US" dirty="0"/>
              <a:t> Jesus Christ, where we will be free from the penalty, power, and presence of sin</a:t>
            </a:r>
            <a:br>
              <a:rPr lang="en-US" dirty="0"/>
            </a:br>
            <a:r>
              <a:rPr lang="en-US" dirty="0"/>
              <a:t>- Not because of anything that we have done, but because the finished work of Jesus Christ</a:t>
            </a:r>
            <a:br>
              <a:rPr lang="en-US" dirty="0"/>
            </a:br>
            <a:r>
              <a:rPr lang="en-US" dirty="0"/>
              <a:t>- And on that day, all those who have believed in Jesus Christ as Lord and </a:t>
            </a:r>
            <a:r>
              <a:rPr lang="en-US" dirty="0" err="1"/>
              <a:t>Saviour</a:t>
            </a:r>
            <a:r>
              <a:rPr lang="en-US" dirty="0"/>
              <a:t> will receive their glorified bodies, and be perfectly conformed to the image of Jesus Christ</a:t>
            </a:r>
          </a:p>
        </p:txBody>
      </p:sp>
      <p:sp>
        <p:nvSpPr>
          <p:cNvPr id="4" name="Slide Number Placeholder 3"/>
          <p:cNvSpPr>
            <a:spLocks noGrp="1"/>
          </p:cNvSpPr>
          <p:nvPr>
            <p:ph type="sldNum" sz="quarter" idx="5"/>
          </p:nvPr>
        </p:nvSpPr>
        <p:spPr/>
        <p:txBody>
          <a:bodyPr/>
          <a:lstStyle/>
          <a:p>
            <a:fld id="{EE0CD7AD-7E60-7B49-8DE2-79DC6C5F938A}" type="slidenum">
              <a:rPr lang="en-US" smtClean="0"/>
              <a:t>10</a:t>
            </a:fld>
            <a:endParaRPr lang="en-US"/>
          </a:p>
        </p:txBody>
      </p:sp>
    </p:spTree>
    <p:extLst>
      <p:ext uri="{BB962C8B-B14F-4D97-AF65-F5344CB8AC3E}">
        <p14:creationId xmlns:p14="http://schemas.microsoft.com/office/powerpoint/2010/main" val="3874310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30188"/>
            <a:ext cx="5486400" cy="3086100"/>
          </a:xfrm>
        </p:spPr>
      </p:sp>
      <p:sp>
        <p:nvSpPr>
          <p:cNvPr id="3" name="Notes Placeholder 2"/>
          <p:cNvSpPr>
            <a:spLocks noGrp="1"/>
          </p:cNvSpPr>
          <p:nvPr>
            <p:ph type="body" idx="1"/>
          </p:nvPr>
        </p:nvSpPr>
        <p:spPr>
          <a:xfrm>
            <a:off x="151108" y="3423822"/>
            <a:ext cx="6555783" cy="5053751"/>
          </a:xfrm>
        </p:spPr>
        <p:txBody>
          <a:bodyPr/>
          <a:lstStyle/>
          <a:p>
            <a:pPr marL="171450" indent="-171450">
              <a:buFont typeface="Arial" panose="020B0604020202020204" pitchFamily="34" charset="0"/>
              <a:buChar char="•"/>
            </a:pPr>
            <a:r>
              <a:rPr lang="en-US" dirty="0">
                <a:highlight>
                  <a:srgbClr val="FFFF00"/>
                </a:highlight>
              </a:rPr>
              <a:t>We were all created by God and for God</a:t>
            </a:r>
            <a:br>
              <a:rPr lang="en-US" dirty="0"/>
            </a:br>
            <a:r>
              <a:rPr lang="en-US" dirty="0"/>
              <a:t>- These verses in Genesis are foundational to understanding just who we are. </a:t>
            </a:r>
            <a:br>
              <a:rPr lang="en-US" dirty="0"/>
            </a:br>
            <a:r>
              <a:rPr lang="en-US" dirty="0"/>
              <a:t>- They tell us how we are the pinnacle of His creation, and how He has showered us with blessing after blessing</a:t>
            </a:r>
            <a:br>
              <a:rPr lang="en-US" dirty="0"/>
            </a:br>
            <a:r>
              <a:rPr lang="en-US" dirty="0"/>
              <a:t>- They tell us that we were made with a mind to know God, and a heart to love God</a:t>
            </a:r>
            <a:br>
              <a:rPr lang="en-US" dirty="0"/>
            </a:br>
            <a:r>
              <a:rPr lang="en-US" dirty="0"/>
              <a:t>- Our affection is to be towards the one in whose image we were made</a:t>
            </a:r>
            <a:br>
              <a:rPr lang="en-US" dirty="0"/>
            </a:br>
            <a:r>
              <a:rPr lang="en-US" dirty="0"/>
              <a:t>- For we were intentionally created by a personal God for His glory. </a:t>
            </a:r>
          </a:p>
          <a:p>
            <a:pPr marL="171450" indent="-171450">
              <a:buFont typeface="Arial" panose="020B0604020202020204" pitchFamily="34" charset="0"/>
              <a:buChar char="•"/>
            </a:pPr>
            <a:r>
              <a:rPr lang="en-US" dirty="0">
                <a:highlight>
                  <a:srgbClr val="FFFF00"/>
                </a:highlight>
              </a:rPr>
              <a:t>Sin warped the image of God in us</a:t>
            </a:r>
            <a:br>
              <a:rPr lang="en-US" dirty="0"/>
            </a:br>
            <a:r>
              <a:rPr lang="en-US" dirty="0"/>
              <a:t>- Because of sin we no longer walk closely with God</a:t>
            </a:r>
            <a:br>
              <a:rPr lang="en-US" dirty="0"/>
            </a:br>
            <a:r>
              <a:rPr lang="en-US" dirty="0"/>
              <a:t>- Because of sin we stand guilty before a holy and righteous God</a:t>
            </a:r>
            <a:br>
              <a:rPr lang="en-US" dirty="0"/>
            </a:br>
            <a:r>
              <a:rPr lang="en-US" dirty="0"/>
              <a:t>- Because of sin we have twisted and distorted God’s beautiful image and creation</a:t>
            </a:r>
            <a:br>
              <a:rPr lang="en-US" dirty="0"/>
            </a:br>
            <a:r>
              <a:rPr lang="en-US" dirty="0"/>
              <a:t>- Because of our depravity we shake our fists at our Creator</a:t>
            </a:r>
          </a:p>
          <a:p>
            <a:pPr marL="171450" indent="-171450">
              <a:buFont typeface="Arial" panose="020B0604020202020204" pitchFamily="34" charset="0"/>
              <a:buChar char="•"/>
            </a:pPr>
            <a:r>
              <a:rPr lang="en-US" dirty="0">
                <a:highlight>
                  <a:srgbClr val="FFFF00"/>
                </a:highlight>
              </a:rPr>
              <a:t>Jesus Christ came to renew and restore the image of God in us</a:t>
            </a:r>
            <a:br>
              <a:rPr lang="en-US" dirty="0"/>
            </a:br>
            <a:r>
              <a:rPr lang="en-US" dirty="0"/>
              <a:t>- Even though we shake our fists at God</a:t>
            </a:r>
            <a:br>
              <a:rPr lang="en-US" dirty="0"/>
            </a:br>
            <a:r>
              <a:rPr lang="en-US" dirty="0"/>
              <a:t>- And even though we are enemies of God and we are filled with sin and doing only what pleases ourselves</a:t>
            </a:r>
            <a:br>
              <a:rPr lang="en-US" dirty="0"/>
            </a:br>
            <a:r>
              <a:rPr lang="en-US" dirty="0"/>
              <a:t>- God still chose to send Jesus Christ who willingly came to this earth as a man, as the perfect, visible image of the invisible God</a:t>
            </a:r>
            <a:br>
              <a:rPr lang="en-US" dirty="0"/>
            </a:br>
            <a:r>
              <a:rPr lang="en-US" dirty="0"/>
              <a:t>- Why? So that he could live the life you and I never could, and pay the penalty for our sins by being crucified upon a cross, and on that cross, he would experience the full wrath of God in our place</a:t>
            </a:r>
            <a:br>
              <a:rPr lang="en-US" dirty="0"/>
            </a:br>
            <a:r>
              <a:rPr lang="en-US" dirty="0"/>
              <a:t>- And then he rose again for our justification. So that all those who have believed in Jesus Christ as Lord and </a:t>
            </a:r>
            <a:r>
              <a:rPr lang="en-US" dirty="0" err="1"/>
              <a:t>Saviour</a:t>
            </a:r>
            <a:r>
              <a:rPr lang="en-US" dirty="0"/>
              <a:t> could stand before God once again and be declared righteous</a:t>
            </a:r>
            <a:br>
              <a:rPr lang="en-US" dirty="0"/>
            </a:br>
            <a:r>
              <a:rPr lang="en-US" dirty="0">
                <a:highlight>
                  <a:srgbClr val="00FFFF"/>
                </a:highlight>
              </a:rPr>
              <a:t>- How? How can we now be declared righteous? </a:t>
            </a:r>
            <a:br>
              <a:rPr lang="en-US" dirty="0">
                <a:highlight>
                  <a:srgbClr val="00FFFF"/>
                </a:highlight>
              </a:rPr>
            </a:br>
            <a:r>
              <a:rPr lang="en-US" dirty="0">
                <a:highlight>
                  <a:srgbClr val="00FFFF"/>
                </a:highlight>
              </a:rPr>
              <a:t>- Because of what Jesus did on the cross, and because He rose again, God now looks at the record of the believer, and he no longer sees the word </a:t>
            </a:r>
            <a:r>
              <a:rPr lang="en-US" b="1" dirty="0">
                <a:highlight>
                  <a:srgbClr val="00FFFF"/>
                </a:highlight>
              </a:rPr>
              <a:t>‘SINNER</a:t>
            </a:r>
            <a:r>
              <a:rPr lang="en-US" dirty="0">
                <a:highlight>
                  <a:srgbClr val="00FFFF"/>
                </a:highlight>
              </a:rPr>
              <a:t>’, but the perfect record of our Lord and </a:t>
            </a:r>
            <a:r>
              <a:rPr lang="en-US" dirty="0" err="1">
                <a:highlight>
                  <a:srgbClr val="00FFFF"/>
                </a:highlight>
              </a:rPr>
              <a:t>Saviour</a:t>
            </a:r>
            <a:br>
              <a:rPr lang="en-US" dirty="0">
                <a:highlight>
                  <a:srgbClr val="00FFFF"/>
                </a:highlight>
              </a:rPr>
            </a:br>
            <a:r>
              <a:rPr lang="en-US" dirty="0">
                <a:highlight>
                  <a:srgbClr val="00FFFF"/>
                </a:highlight>
              </a:rPr>
              <a:t>- And now all our sins have been erased by the blood of Jesus Christ and it now reads </a:t>
            </a:r>
            <a:r>
              <a:rPr lang="en-US" b="1" dirty="0">
                <a:highlight>
                  <a:srgbClr val="00FFFF"/>
                </a:highlight>
              </a:rPr>
              <a:t>‘SAVED’</a:t>
            </a:r>
            <a:br>
              <a:rPr lang="en-US" dirty="0"/>
            </a:br>
            <a:r>
              <a:rPr lang="en-US" dirty="0"/>
              <a:t>- And the same gospel that saved sanctifies us and gradually makes us more like Jesus Christ</a:t>
            </a:r>
            <a:br>
              <a:rPr lang="en-US" dirty="0"/>
            </a:br>
            <a:r>
              <a:rPr lang="en-US" dirty="0"/>
              <a:t>- And continues to do so until the day when Jesus comes back and we are glorified and made perfect and we are welcomed into the glory of God with open arms by our heavenly Father, our Creator God, where the power and presence of sin will be no more</a:t>
            </a:r>
          </a:p>
        </p:txBody>
      </p:sp>
      <p:sp>
        <p:nvSpPr>
          <p:cNvPr id="4" name="Slide Number Placeholder 3"/>
          <p:cNvSpPr>
            <a:spLocks noGrp="1"/>
          </p:cNvSpPr>
          <p:nvPr>
            <p:ph type="sldNum" sz="quarter" idx="5"/>
          </p:nvPr>
        </p:nvSpPr>
        <p:spPr/>
        <p:txBody>
          <a:bodyPr/>
          <a:lstStyle/>
          <a:p>
            <a:fld id="{EE0CD7AD-7E60-7B49-8DE2-79DC6C5F938A}" type="slidenum">
              <a:rPr lang="en-US" smtClean="0"/>
              <a:t>11</a:t>
            </a:fld>
            <a:endParaRPr lang="en-US"/>
          </a:p>
        </p:txBody>
      </p:sp>
    </p:spTree>
    <p:extLst>
      <p:ext uri="{BB962C8B-B14F-4D97-AF65-F5344CB8AC3E}">
        <p14:creationId xmlns:p14="http://schemas.microsoft.com/office/powerpoint/2010/main" val="4126147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is only one way to God, and it is through His one and only Son Jesus Christ. </a:t>
            </a:r>
          </a:p>
          <a:p>
            <a:pPr marL="171450" indent="-171450">
              <a:buFont typeface="Arial" panose="020B0604020202020204" pitchFamily="34" charset="0"/>
              <a:buChar char="•"/>
            </a:pPr>
            <a:r>
              <a:rPr lang="en-US" dirty="0"/>
              <a:t>There is no true satisfaction to be found in this life or the next apart from a life in Christ, the perfect image of God</a:t>
            </a:r>
          </a:p>
          <a:p>
            <a:pPr marL="171450" indent="-171450">
              <a:buFont typeface="Arial" panose="020B0604020202020204" pitchFamily="34" charset="0"/>
              <a:buChar char="•"/>
            </a:pPr>
            <a:r>
              <a:rPr lang="en-US" dirty="0"/>
              <a:t>Let us continue to trust in Jesus Christ for all the days of our life, as we travel through this world as pilgrims, looking onward and upward to the glory and eternity that awaits all those who have believed in Jesus Christ as Lord and </a:t>
            </a:r>
            <a:r>
              <a:rPr lang="en-US" dirty="0" err="1"/>
              <a:t>Saviour</a:t>
            </a:r>
            <a:endParaRPr lang="en-US" dirty="0"/>
          </a:p>
          <a:p>
            <a:pPr marL="171450" indent="-171450">
              <a:buFont typeface="Arial" panose="020B0604020202020204" pitchFamily="34" charset="0"/>
              <a:buChar char="•"/>
            </a:pPr>
            <a:r>
              <a:rPr lang="en-US" dirty="0"/>
              <a:t>Let’s pray</a:t>
            </a:r>
          </a:p>
        </p:txBody>
      </p:sp>
      <p:sp>
        <p:nvSpPr>
          <p:cNvPr id="4" name="Slide Number Placeholder 3"/>
          <p:cNvSpPr>
            <a:spLocks noGrp="1"/>
          </p:cNvSpPr>
          <p:nvPr>
            <p:ph type="sldNum" sz="quarter" idx="5"/>
          </p:nvPr>
        </p:nvSpPr>
        <p:spPr/>
        <p:txBody>
          <a:bodyPr/>
          <a:lstStyle/>
          <a:p>
            <a:fld id="{EE0CD7AD-7E60-7B49-8DE2-79DC6C5F938A}" type="slidenum">
              <a:rPr lang="en-US" smtClean="0"/>
              <a:t>12</a:t>
            </a:fld>
            <a:endParaRPr lang="en-US"/>
          </a:p>
        </p:txBody>
      </p:sp>
    </p:spTree>
    <p:extLst>
      <p:ext uri="{BB962C8B-B14F-4D97-AF65-F5344CB8AC3E}">
        <p14:creationId xmlns:p14="http://schemas.microsoft.com/office/powerpoint/2010/main" val="26102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0CD7AD-7E60-7B49-8DE2-79DC6C5F938A}" type="slidenum">
              <a:rPr lang="en-US" smtClean="0"/>
              <a:t>2</a:t>
            </a:fld>
            <a:endParaRPr lang="en-US"/>
          </a:p>
        </p:txBody>
      </p:sp>
    </p:spTree>
    <p:extLst>
      <p:ext uri="{BB962C8B-B14F-4D97-AF65-F5344CB8AC3E}">
        <p14:creationId xmlns:p14="http://schemas.microsoft.com/office/powerpoint/2010/main" val="3607180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6977" y="4400550"/>
            <a:ext cx="6524786" cy="3600450"/>
          </a:xfrm>
        </p:spPr>
        <p:txBody>
          <a:bodyPr/>
          <a:lstStyle/>
          <a:p>
            <a:pPr marL="171450" indent="-171450">
              <a:buFont typeface="Arial" panose="020B0604020202020204" pitchFamily="34" charset="0"/>
              <a:buChar char="•"/>
            </a:pPr>
            <a:r>
              <a:rPr lang="en-US" dirty="0"/>
              <a:t>The answers to these questions tell us that God made us, that we should live a life that glorifies Him, and that we accomplish this by loving Him and doing what He commands</a:t>
            </a:r>
          </a:p>
          <a:p>
            <a:pPr marL="171450" indent="-171450">
              <a:buFont typeface="Arial" panose="020B0604020202020204" pitchFamily="34" charset="0"/>
              <a:buChar char="•"/>
            </a:pPr>
            <a:r>
              <a:rPr lang="en-US" dirty="0"/>
              <a:t>And we glorify Him in all that we do because He is our Creator and He takes care of us </a:t>
            </a:r>
          </a:p>
          <a:p>
            <a:pPr marL="171450" indent="-171450">
              <a:buFont typeface="Arial" panose="020B0604020202020204" pitchFamily="34" charset="0"/>
              <a:buChar char="•"/>
            </a:pPr>
            <a:r>
              <a:rPr lang="en-US" dirty="0"/>
              <a:t>All of that combined is basically my sermon in a nutshell</a:t>
            </a:r>
          </a:p>
          <a:p>
            <a:pPr marL="171450" indent="-171450">
              <a:buFont typeface="Arial" panose="020B0604020202020204" pitchFamily="34" charset="0"/>
              <a:buChar char="•"/>
            </a:pPr>
            <a:r>
              <a:rPr lang="en-US" dirty="0"/>
              <a:t>So let’s get into today’s text</a:t>
            </a:r>
          </a:p>
        </p:txBody>
      </p:sp>
      <p:sp>
        <p:nvSpPr>
          <p:cNvPr id="4" name="Slide Number Placeholder 3"/>
          <p:cNvSpPr>
            <a:spLocks noGrp="1"/>
          </p:cNvSpPr>
          <p:nvPr>
            <p:ph type="sldNum" sz="quarter" idx="5"/>
          </p:nvPr>
        </p:nvSpPr>
        <p:spPr/>
        <p:txBody>
          <a:bodyPr/>
          <a:lstStyle/>
          <a:p>
            <a:fld id="{EE0CD7AD-7E60-7B49-8DE2-79DC6C5F938A}" type="slidenum">
              <a:rPr lang="en-US" smtClean="0"/>
              <a:t>3</a:t>
            </a:fld>
            <a:endParaRPr lang="en-US"/>
          </a:p>
        </p:txBody>
      </p:sp>
    </p:spTree>
    <p:extLst>
      <p:ext uri="{BB962C8B-B14F-4D97-AF65-F5344CB8AC3E}">
        <p14:creationId xmlns:p14="http://schemas.microsoft.com/office/powerpoint/2010/main" val="2296887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352425"/>
            <a:ext cx="5486400" cy="3086100"/>
          </a:xfrm>
        </p:spPr>
      </p:sp>
      <p:sp>
        <p:nvSpPr>
          <p:cNvPr id="3" name="Notes Placeholder 2"/>
          <p:cNvSpPr>
            <a:spLocks noGrp="1"/>
          </p:cNvSpPr>
          <p:nvPr>
            <p:ph type="body" idx="1"/>
          </p:nvPr>
        </p:nvSpPr>
        <p:spPr>
          <a:xfrm>
            <a:off x="140184" y="3610137"/>
            <a:ext cx="6571281" cy="3798054"/>
          </a:xfrm>
        </p:spPr>
        <p:txBody>
          <a:bodyPr/>
          <a:lstStyle/>
          <a:p>
            <a:pPr marL="171450" indent="-171450">
              <a:buFont typeface="Arial" panose="020B0604020202020204" pitchFamily="34" charset="0"/>
              <a:buChar char="•"/>
            </a:pPr>
            <a:r>
              <a:rPr lang="en-US" dirty="0">
                <a:highlight>
                  <a:srgbClr val="FFFF00"/>
                </a:highlight>
              </a:rPr>
              <a:t>Then God said, “Let us make man in our…” (Genesis 1:26a)</a:t>
            </a:r>
            <a:br>
              <a:rPr lang="en-US" dirty="0"/>
            </a:br>
            <a:r>
              <a:rPr lang="en-US" dirty="0"/>
              <a:t>- Over the years many people have discussed and written on what the ‘us’ and ‘our’ in these verses is referring too</a:t>
            </a:r>
            <a:br>
              <a:rPr lang="en-US" dirty="0"/>
            </a:br>
            <a:r>
              <a:rPr lang="en-US" dirty="0"/>
              <a:t>- Jewish commentators have generally held that the plural of ‘us’ and ‘our’ is God addressing the heavenly court, that God is talking to the angels</a:t>
            </a:r>
            <a:br>
              <a:rPr lang="en-US" dirty="0"/>
            </a:br>
            <a:r>
              <a:rPr lang="en-US" dirty="0"/>
              <a:t>- And yet we know from Scripture that we are not made in the image of angels, but in the image of God, so it couldn’t be referring to them</a:t>
            </a:r>
          </a:p>
          <a:p>
            <a:pPr marL="171450" indent="-171450">
              <a:buFont typeface="Arial" panose="020B0604020202020204" pitchFamily="34" charset="0"/>
              <a:buChar char="•"/>
            </a:pPr>
            <a:r>
              <a:rPr lang="en-US" dirty="0">
                <a:highlight>
                  <a:srgbClr val="FFFF00"/>
                </a:highlight>
              </a:rPr>
              <a:t>Christian tradition believes that this verse is referring to the Trinity</a:t>
            </a:r>
            <a:br>
              <a:rPr lang="en-US" dirty="0"/>
            </a:br>
            <a:r>
              <a:rPr lang="en-US" dirty="0"/>
              <a:t>- And I believe that this is exactly what God intended in this passage as well</a:t>
            </a:r>
            <a:br>
              <a:rPr lang="en-US" dirty="0"/>
            </a:br>
            <a:r>
              <a:rPr lang="en-US" dirty="0"/>
              <a:t>- You see, one of the arguments against this interpretation is that the audience reading this during Old Testament times would not have understood it that way, and Moses wouldn’t have understood the Trinity quite like this.</a:t>
            </a:r>
            <a:br>
              <a:rPr lang="en-US" dirty="0"/>
            </a:br>
            <a:r>
              <a:rPr lang="en-US" dirty="0"/>
              <a:t>- And yet we know from Scripture that the Bible was written by many men, who were taught by the Holy Spirit</a:t>
            </a:r>
            <a:br>
              <a:rPr lang="en-US" dirty="0"/>
            </a:br>
            <a:r>
              <a:rPr lang="en-US" dirty="0">
                <a:highlight>
                  <a:srgbClr val="00FFFF"/>
                </a:highlight>
              </a:rPr>
              <a:t>- Moses may have been the writer, but God is the author, and we know that all of Scripture is inspired by God, that it is God-breathed</a:t>
            </a:r>
            <a:br>
              <a:rPr lang="en-US" dirty="0"/>
            </a:br>
            <a:r>
              <a:rPr lang="en-US" dirty="0"/>
              <a:t>- And there are many things in the Bible that rely on what we call progressive revelation – that a greater and fuller understanding of this truth is revealed as the Bible progresses</a:t>
            </a:r>
            <a:br>
              <a:rPr lang="en-US" dirty="0"/>
            </a:br>
            <a:r>
              <a:rPr lang="en-US" dirty="0"/>
              <a:t>- And so here, it is as though God is just lifting the veil back ever so slightly to show us a glimpse of the Godhead at work</a:t>
            </a:r>
          </a:p>
          <a:p>
            <a:pPr marL="171450" indent="-171450">
              <a:buFont typeface="Arial" panose="020B0604020202020204" pitchFamily="34" charset="0"/>
              <a:buChar char="•"/>
            </a:pPr>
            <a:r>
              <a:rPr lang="en-US" dirty="0">
                <a:highlight>
                  <a:srgbClr val="FFFF00"/>
                </a:highlight>
              </a:rPr>
              <a:t>We have already been introduced to the Spirit of God in Gen 1:2, and we know from the New Testament that Jesus is present as well</a:t>
            </a:r>
            <a:br>
              <a:rPr lang="en-US" dirty="0"/>
            </a:br>
            <a:r>
              <a:rPr lang="en-US" dirty="0"/>
              <a:t>- Hebrews 1 and Colossians 1 discuss how Jesus Christ, the Son of God, the second member of the Trinity, is the Creator and Sustainer of the universe</a:t>
            </a:r>
            <a:br>
              <a:rPr lang="en-US" dirty="0"/>
            </a:br>
            <a:r>
              <a:rPr lang="en-US" dirty="0"/>
              <a:t>- In order for that to possible, he has to have been present</a:t>
            </a:r>
            <a:br>
              <a:rPr lang="en-US" dirty="0"/>
            </a:br>
            <a:r>
              <a:rPr lang="en-US" dirty="0"/>
              <a:t>- One God, three persons, who are co-equal in essence and attributes and are co-eternal</a:t>
            </a:r>
            <a:br>
              <a:rPr lang="en-US" dirty="0"/>
            </a:br>
            <a:r>
              <a:rPr lang="en-US" dirty="0"/>
              <a:t>- So, the plural pronoun used here is what we call divine deliberation, it is the Godhead consulting.</a:t>
            </a:r>
            <a:br>
              <a:rPr lang="en-US" dirty="0"/>
            </a:br>
            <a:r>
              <a:rPr lang="en-US" dirty="0"/>
              <a:t>- It is important to understand this because it also demonstrates just how special, just how unique the human race is, and exactly the kind of relationship God shares with us</a:t>
            </a:r>
          </a:p>
        </p:txBody>
      </p:sp>
      <p:sp>
        <p:nvSpPr>
          <p:cNvPr id="4" name="Slide Number Placeholder 3"/>
          <p:cNvSpPr>
            <a:spLocks noGrp="1"/>
          </p:cNvSpPr>
          <p:nvPr>
            <p:ph type="sldNum" sz="quarter" idx="5"/>
          </p:nvPr>
        </p:nvSpPr>
        <p:spPr/>
        <p:txBody>
          <a:bodyPr/>
          <a:lstStyle/>
          <a:p>
            <a:fld id="{EE0CD7AD-7E60-7B49-8DE2-79DC6C5F938A}" type="slidenum">
              <a:rPr lang="en-US" smtClean="0"/>
              <a:t>4</a:t>
            </a:fld>
            <a:endParaRPr lang="en-US" dirty="0"/>
          </a:p>
        </p:txBody>
      </p:sp>
    </p:spTree>
    <p:extLst>
      <p:ext uri="{BB962C8B-B14F-4D97-AF65-F5344CB8AC3E}">
        <p14:creationId xmlns:p14="http://schemas.microsoft.com/office/powerpoint/2010/main" val="3896934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398463"/>
            <a:ext cx="5486400" cy="3086100"/>
          </a:xfrm>
        </p:spPr>
      </p:sp>
      <p:sp>
        <p:nvSpPr>
          <p:cNvPr id="3" name="Notes Placeholder 2"/>
          <p:cNvSpPr>
            <a:spLocks noGrp="1"/>
          </p:cNvSpPr>
          <p:nvPr>
            <p:ph type="body" idx="1"/>
          </p:nvPr>
        </p:nvSpPr>
        <p:spPr>
          <a:xfrm>
            <a:off x="155682" y="3672130"/>
            <a:ext cx="6540285" cy="3782556"/>
          </a:xfrm>
        </p:spPr>
        <p:txBody>
          <a:bodyPr/>
          <a:lstStyle/>
          <a:p>
            <a:pPr marL="171450" indent="-171450">
              <a:buFont typeface="Arial" panose="020B0604020202020204" pitchFamily="34" charset="0"/>
              <a:buChar char="•"/>
            </a:pPr>
            <a:r>
              <a:rPr lang="en-US" dirty="0">
                <a:highlight>
                  <a:srgbClr val="FFFF00"/>
                </a:highlight>
              </a:rPr>
              <a:t>“Let us make man in our image after our likeness…” (Gen 1:26)</a:t>
            </a:r>
            <a:br>
              <a:rPr lang="en-US" dirty="0"/>
            </a:br>
            <a:r>
              <a:rPr lang="en-US" dirty="0"/>
              <a:t>- The first thing I want you to notice here is, if you go back and search through all the other days of creation you will notice that God said…</a:t>
            </a:r>
            <a:br>
              <a:rPr lang="en-US" dirty="0"/>
            </a:br>
            <a:r>
              <a:rPr lang="en-US" dirty="0"/>
              <a:t>- “Let there be light…”, ”let the earth sprout vegetation… each according to its kind”</a:t>
            </a:r>
            <a:br>
              <a:rPr lang="en-US" dirty="0"/>
            </a:br>
            <a:r>
              <a:rPr lang="en-US" dirty="0"/>
              <a:t>- “Let the waters swarm with swarms of living creatures, and let birds fly above the earth” and God created them “according to its kind”</a:t>
            </a:r>
            <a:br>
              <a:rPr lang="en-US" dirty="0"/>
            </a:br>
            <a:r>
              <a:rPr lang="en-US" dirty="0"/>
              <a:t>- “Let the earth bring forth living creatures according to their kinds”</a:t>
            </a:r>
            <a:br>
              <a:rPr lang="en-US" dirty="0"/>
            </a:br>
            <a:r>
              <a:rPr lang="en-US" dirty="0">
                <a:highlight>
                  <a:srgbClr val="00FFFF"/>
                </a:highlight>
              </a:rPr>
              <a:t>- Everything else that was created, was created according to it’s kind. But that would not be case for humanity</a:t>
            </a:r>
            <a:br>
              <a:rPr lang="en-US" dirty="0"/>
            </a:br>
            <a:r>
              <a:rPr lang="en-US" dirty="0"/>
              <a:t>- When it came to God and creating mankind, He says “Let us make man in our image”</a:t>
            </a:r>
            <a:br>
              <a:rPr lang="en-US" dirty="0"/>
            </a:br>
            <a:r>
              <a:rPr lang="en-US" dirty="0"/>
              <a:t>- It’s personal, God made us like Him, He was directly, and personally, and intimately involved with the making of mankind</a:t>
            </a:r>
            <a:br>
              <a:rPr lang="en-US" dirty="0"/>
            </a:br>
            <a:r>
              <a:rPr lang="en-US" dirty="0"/>
              <a:t>- There was something special about mankind, but just exactly what is it that makes us ‘in the image of God’?</a:t>
            </a:r>
          </a:p>
          <a:p>
            <a:pPr marL="171450" indent="-171450">
              <a:buFont typeface="Arial" panose="020B0604020202020204" pitchFamily="34" charset="0"/>
              <a:buChar char="•"/>
            </a:pPr>
            <a:r>
              <a:rPr lang="en-US" dirty="0">
                <a:highlight>
                  <a:srgbClr val="FFFF00"/>
                </a:highlight>
              </a:rPr>
              <a:t>Rulership - ”let them have dominion over the fish… and over all the earth</a:t>
            </a:r>
            <a:br>
              <a:rPr lang="en-US" dirty="0"/>
            </a:br>
            <a:r>
              <a:rPr lang="en-US" dirty="0"/>
              <a:t>- Now, we know that God is the ultimate, sovereign, ruler over everything and it states here that He created mankind for the earth, and not the other way around</a:t>
            </a:r>
            <a:br>
              <a:rPr lang="en-US" dirty="0"/>
            </a:br>
            <a:r>
              <a:rPr lang="en-US" dirty="0"/>
              <a:t>- He created it for us, for our good pleasure, for us to rule over it well. To look after it, to name every creature</a:t>
            </a:r>
            <a:br>
              <a:rPr lang="en-US" dirty="0"/>
            </a:br>
            <a:r>
              <a:rPr lang="en-US" dirty="0"/>
              <a:t>- We are to govern the world and its creatures on God’s behalf </a:t>
            </a:r>
          </a:p>
          <a:p>
            <a:pPr marL="171450" indent="-171450">
              <a:buFont typeface="Arial" panose="020B0604020202020204" pitchFamily="34" charset="0"/>
              <a:buChar char="•"/>
            </a:pPr>
            <a:r>
              <a:rPr lang="en-US" dirty="0">
                <a:highlight>
                  <a:srgbClr val="FFFF00"/>
                </a:highlight>
              </a:rPr>
              <a:t>Relationship – God made us with the capacity for relationship with Him, and with others</a:t>
            </a:r>
            <a:br>
              <a:rPr lang="en-US" dirty="0"/>
            </a:br>
            <a:r>
              <a:rPr lang="en-US" dirty="0"/>
              <a:t>- We were created by God and for God. For mankind’s chief purpose is to glorify God, to </a:t>
            </a:r>
            <a:r>
              <a:rPr lang="en-US" dirty="0" err="1"/>
              <a:t>honour</a:t>
            </a:r>
            <a:r>
              <a:rPr lang="en-US" dirty="0"/>
              <a:t> Him and walk closely with Him</a:t>
            </a:r>
            <a:br>
              <a:rPr lang="en-US" dirty="0"/>
            </a:br>
            <a:r>
              <a:rPr lang="en-US" dirty="0"/>
              <a:t>- But He also created us with the capacity to demonstrate this love within community and towards others</a:t>
            </a:r>
            <a:br>
              <a:rPr lang="en-US" dirty="0"/>
            </a:br>
            <a:r>
              <a:rPr lang="en-US" dirty="0"/>
              <a:t>- This is a reflection of the Trinity itself, because within the Trinity exists perfect community, relationship, and love</a:t>
            </a:r>
            <a:br>
              <a:rPr lang="en-US" dirty="0"/>
            </a:br>
            <a:r>
              <a:rPr lang="en-US" dirty="0"/>
              <a:t>- This privilege of knowing and loving God, is a unique privilege given to mankind alone</a:t>
            </a:r>
            <a:br>
              <a:rPr lang="en-US" dirty="0"/>
            </a:br>
            <a:r>
              <a:rPr lang="en-US" dirty="0"/>
              <a:t>- The rest of creation does not share this same capacity. God made the world for you, and you for Him</a:t>
            </a:r>
          </a:p>
        </p:txBody>
      </p:sp>
      <p:sp>
        <p:nvSpPr>
          <p:cNvPr id="4" name="Slide Number Placeholder 3"/>
          <p:cNvSpPr>
            <a:spLocks noGrp="1"/>
          </p:cNvSpPr>
          <p:nvPr>
            <p:ph type="sldNum" sz="quarter" idx="5"/>
          </p:nvPr>
        </p:nvSpPr>
        <p:spPr/>
        <p:txBody>
          <a:bodyPr/>
          <a:lstStyle/>
          <a:p>
            <a:fld id="{EE0CD7AD-7E60-7B49-8DE2-79DC6C5F938A}" type="slidenum">
              <a:rPr lang="en-US" smtClean="0"/>
              <a:t>5</a:t>
            </a:fld>
            <a:endParaRPr lang="en-US"/>
          </a:p>
        </p:txBody>
      </p:sp>
    </p:spTree>
    <p:extLst>
      <p:ext uri="{BB962C8B-B14F-4D97-AF65-F5344CB8AC3E}">
        <p14:creationId xmlns:p14="http://schemas.microsoft.com/office/powerpoint/2010/main" val="387272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4338"/>
            <a:ext cx="5486400" cy="3086100"/>
          </a:xfrm>
        </p:spPr>
      </p:sp>
      <p:sp>
        <p:nvSpPr>
          <p:cNvPr id="3" name="Notes Placeholder 2"/>
          <p:cNvSpPr>
            <a:spLocks noGrp="1"/>
          </p:cNvSpPr>
          <p:nvPr>
            <p:ph type="body" idx="1"/>
          </p:nvPr>
        </p:nvSpPr>
        <p:spPr>
          <a:xfrm>
            <a:off x="166607" y="3734123"/>
            <a:ext cx="6524786" cy="3426094"/>
          </a:xfrm>
        </p:spPr>
        <p:txBody>
          <a:bodyPr/>
          <a:lstStyle/>
          <a:p>
            <a:pPr marL="171450" indent="-171450">
              <a:buFont typeface="Arial" panose="020B0604020202020204" pitchFamily="34" charset="0"/>
              <a:buChar char="•"/>
            </a:pPr>
            <a:r>
              <a:rPr lang="en-US" dirty="0">
                <a:highlight>
                  <a:srgbClr val="FFFF00"/>
                </a:highlight>
              </a:rPr>
              <a:t>Rationality – God has given us an intellectual capacity that He has not given the rest of creation</a:t>
            </a:r>
            <a:br>
              <a:rPr lang="en-US" dirty="0">
                <a:highlight>
                  <a:srgbClr val="FFFF00"/>
                </a:highlight>
              </a:rPr>
            </a:br>
            <a:r>
              <a:rPr lang="en-US" dirty="0"/>
              <a:t>- God has created us with the capacity to think logically, to think critically, to </a:t>
            </a:r>
            <a:r>
              <a:rPr lang="en-US" dirty="0" err="1"/>
              <a:t>analyse</a:t>
            </a:r>
            <a:r>
              <a:rPr lang="en-US" dirty="0"/>
              <a:t> and to draw conclusions</a:t>
            </a:r>
            <a:br>
              <a:rPr lang="en-US" dirty="0"/>
            </a:br>
            <a:r>
              <a:rPr lang="en-US" dirty="0"/>
              <a:t>- He has given us memory, and the capacity for creativity and language and verbal skills</a:t>
            </a:r>
            <a:br>
              <a:rPr lang="en-US" dirty="0"/>
            </a:br>
            <a:r>
              <a:rPr lang="en-US" dirty="0"/>
              <a:t>- We do not know all things, for that lies in God alone, but with all the knowledge necessary for life and godliness</a:t>
            </a:r>
            <a:br>
              <a:rPr lang="en-US" dirty="0"/>
            </a:br>
            <a:r>
              <a:rPr lang="en-US" dirty="0"/>
              <a:t>- He created us with a capacity to choose between what is right and wrong</a:t>
            </a:r>
            <a:br>
              <a:rPr lang="en-US" dirty="0"/>
            </a:br>
            <a:r>
              <a:rPr lang="en-US" dirty="0"/>
              <a:t>- This is all from God, for our God is the genius creator, a God of infinite wisdom</a:t>
            </a:r>
          </a:p>
          <a:p>
            <a:pPr marL="171450" indent="-171450">
              <a:buFont typeface="Arial" panose="020B0604020202020204" pitchFamily="34" charset="0"/>
              <a:buChar char="•"/>
            </a:pPr>
            <a:r>
              <a:rPr lang="en-US" dirty="0">
                <a:highlight>
                  <a:srgbClr val="FFFF00"/>
                </a:highlight>
              </a:rPr>
              <a:t>Righteousness – We were created with right standing before God</a:t>
            </a:r>
            <a:br>
              <a:rPr lang="en-US" dirty="0"/>
            </a:br>
            <a:r>
              <a:rPr lang="en-US" dirty="0"/>
              <a:t>- In the beginning, Adam and Eve walked in the cool of the day with God</a:t>
            </a:r>
            <a:br>
              <a:rPr lang="en-US" dirty="0"/>
            </a:br>
            <a:r>
              <a:rPr lang="en-US" dirty="0"/>
              <a:t>- They stood before God innocent, and blameless as His creation</a:t>
            </a:r>
            <a:br>
              <a:rPr lang="en-US" dirty="0"/>
            </a:br>
            <a:r>
              <a:rPr lang="en-US" dirty="0"/>
              <a:t>- Ecclesiastes tells us that God made man upright. That we had a disposition to do every good thing, to do what pleased God</a:t>
            </a:r>
            <a:br>
              <a:rPr lang="en-US" dirty="0"/>
            </a:br>
            <a:r>
              <a:rPr lang="en-US" dirty="0"/>
              <a:t>- All that was done was pure and holy. Adam and Eve loved what God loved, and hated what He hated</a:t>
            </a:r>
            <a:br>
              <a:rPr lang="en-US" dirty="0"/>
            </a:br>
            <a:r>
              <a:rPr lang="en-US" dirty="0"/>
              <a:t>- And yet God gave them a command, and held them to obedience and promised them life if they kept it, and death if they didn’t, and they didn’t, Satan lured them in, and Adam and Eve chose death</a:t>
            </a:r>
          </a:p>
          <a:p>
            <a:pPr marL="171450" indent="-171450">
              <a:buFont typeface="Arial" panose="020B0604020202020204" pitchFamily="34" charset="0"/>
              <a:buChar char="•"/>
            </a:pPr>
            <a:r>
              <a:rPr lang="en-US" dirty="0">
                <a:highlight>
                  <a:srgbClr val="FFFF00"/>
                </a:highlight>
              </a:rPr>
              <a:t>Because of sin the Imago Dei has been greatly tarnished but it remains in us</a:t>
            </a:r>
            <a:br>
              <a:rPr lang="en-US" dirty="0"/>
            </a:br>
            <a:r>
              <a:rPr lang="en-US" dirty="0"/>
              <a:t>- Now we no longer have right relationship with God, now we do what God hates, now we can longer be in God’s presence</a:t>
            </a:r>
            <a:br>
              <a:rPr lang="en-US" dirty="0"/>
            </a:br>
            <a:r>
              <a:rPr lang="en-US" dirty="0"/>
              <a:t>- We are now totally depraved, sinners who are not able to make our way back to God in our own strength</a:t>
            </a:r>
            <a:br>
              <a:rPr lang="en-US" dirty="0"/>
            </a:br>
            <a:r>
              <a:rPr lang="en-US" dirty="0"/>
              <a:t>- We are a wicked and sinful race, who deserve nothing but the wrath of God</a:t>
            </a:r>
            <a:br>
              <a:rPr lang="en-US" dirty="0"/>
            </a:br>
            <a:r>
              <a:rPr lang="en-US" dirty="0">
                <a:highlight>
                  <a:srgbClr val="00FFFF"/>
                </a:highlight>
              </a:rPr>
              <a:t>- And yet, by the grace of God, the image of God still remains in every single human, we see elements, little fragments of the image that still remain. </a:t>
            </a:r>
            <a:br>
              <a:rPr lang="en-US" dirty="0"/>
            </a:br>
            <a:r>
              <a:rPr lang="en-US" dirty="0"/>
              <a:t>- Salvation is the restoring of this image of God in us. Sanctification is the restoring of the image of God in us, that we would once again be like God. </a:t>
            </a:r>
            <a:br>
              <a:rPr lang="en-US" dirty="0"/>
            </a:br>
            <a:r>
              <a:rPr lang="en-US" dirty="0"/>
              <a:t>- And so the gospel is trusting in Jesus Christ, who is </a:t>
            </a:r>
            <a:r>
              <a:rPr lang="en-US" b="1" dirty="0"/>
              <a:t>so</a:t>
            </a:r>
            <a:r>
              <a:rPr lang="en-US" dirty="0"/>
              <a:t> like God that the Word of God declares him to be one with God. </a:t>
            </a:r>
            <a:br>
              <a:rPr lang="en-US" dirty="0"/>
            </a:br>
            <a:r>
              <a:rPr lang="en-US" dirty="0"/>
              <a:t>- And so we must repent of sin, the very thing that has tarnished our image, and trust in Jesus Christ.</a:t>
            </a:r>
            <a:br>
              <a:rPr lang="en-US" dirty="0"/>
            </a:br>
            <a:r>
              <a:rPr lang="en-US" dirty="0"/>
              <a:t>- And as we do this, we allow the power of God to transform us and conform us to the image of Jesus Christ</a:t>
            </a:r>
            <a:br>
              <a:rPr lang="en-US" dirty="0"/>
            </a:br>
            <a:endParaRPr lang="en-US" dirty="0"/>
          </a:p>
        </p:txBody>
      </p:sp>
      <p:sp>
        <p:nvSpPr>
          <p:cNvPr id="4" name="Slide Number Placeholder 3"/>
          <p:cNvSpPr>
            <a:spLocks noGrp="1"/>
          </p:cNvSpPr>
          <p:nvPr>
            <p:ph type="sldNum" sz="quarter" idx="5"/>
          </p:nvPr>
        </p:nvSpPr>
        <p:spPr/>
        <p:txBody>
          <a:bodyPr/>
          <a:lstStyle/>
          <a:p>
            <a:fld id="{EE0CD7AD-7E60-7B49-8DE2-79DC6C5F938A}" type="slidenum">
              <a:rPr lang="en-US" smtClean="0"/>
              <a:t>6</a:t>
            </a:fld>
            <a:endParaRPr lang="en-US"/>
          </a:p>
        </p:txBody>
      </p:sp>
    </p:spTree>
    <p:extLst>
      <p:ext uri="{BB962C8B-B14F-4D97-AF65-F5344CB8AC3E}">
        <p14:creationId xmlns:p14="http://schemas.microsoft.com/office/powerpoint/2010/main" val="3576609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0675"/>
            <a:ext cx="5486400" cy="3086100"/>
          </a:xfrm>
        </p:spPr>
      </p:sp>
      <p:sp>
        <p:nvSpPr>
          <p:cNvPr id="3" name="Notes Placeholder 2"/>
          <p:cNvSpPr>
            <a:spLocks noGrp="1"/>
          </p:cNvSpPr>
          <p:nvPr>
            <p:ph type="body" idx="1"/>
          </p:nvPr>
        </p:nvSpPr>
        <p:spPr>
          <a:xfrm>
            <a:off x="151108" y="3594638"/>
            <a:ext cx="6555783" cy="5090575"/>
          </a:xfrm>
        </p:spPr>
        <p:txBody>
          <a:bodyPr/>
          <a:lstStyle/>
          <a:p>
            <a:pPr marL="171450" indent="-171450">
              <a:buFont typeface="Arial" panose="020B0604020202020204" pitchFamily="34" charset="0"/>
              <a:buChar char="•"/>
            </a:pPr>
            <a:r>
              <a:rPr lang="en-US" dirty="0">
                <a:highlight>
                  <a:srgbClr val="FFFF00"/>
                </a:highlight>
              </a:rPr>
              <a:t>“So God created man in his own image, in the image of God he created him; male and female he created them” (Gen 1:27)</a:t>
            </a:r>
            <a:br>
              <a:rPr lang="en-US" dirty="0"/>
            </a:br>
            <a:r>
              <a:rPr lang="en-US" dirty="0"/>
              <a:t>- This is the first time that we see poetry used in the Bible</a:t>
            </a:r>
            <a:br>
              <a:rPr lang="en-US" dirty="0"/>
            </a:br>
            <a:r>
              <a:rPr lang="en-US" dirty="0"/>
              <a:t>- But I have underlined the word created, because in the space of 1 verse, the word created is used 3 times</a:t>
            </a:r>
            <a:br>
              <a:rPr lang="en-US" dirty="0"/>
            </a:br>
            <a:r>
              <a:rPr lang="en-US" dirty="0"/>
              <a:t>- I don’t think this was put in there by accident. God wants us to understand something here</a:t>
            </a:r>
            <a:br>
              <a:rPr lang="en-US" dirty="0"/>
            </a:br>
            <a:r>
              <a:rPr lang="en-US" dirty="0"/>
              <a:t>- Mankind did not evolve over millions of years, He did not create us as apes, or monkeys, or gorillas, or as atoms or molecules or some lower life form</a:t>
            </a:r>
            <a:br>
              <a:rPr lang="en-US" dirty="0"/>
            </a:br>
            <a:r>
              <a:rPr lang="en-US" dirty="0"/>
              <a:t>- He intentionally, and deliberately created us as humans</a:t>
            </a:r>
          </a:p>
          <a:p>
            <a:pPr marL="171450" indent="-171450">
              <a:buFont typeface="Arial" panose="020B0604020202020204" pitchFamily="34" charset="0"/>
              <a:buChar char="•"/>
            </a:pPr>
            <a:r>
              <a:rPr lang="en-US" dirty="0">
                <a:highlight>
                  <a:srgbClr val="FFFF00"/>
                </a:highlight>
              </a:rPr>
              <a:t>God is a personal God, who created us in a very personal way</a:t>
            </a:r>
            <a:br>
              <a:rPr lang="en-US" dirty="0"/>
            </a:br>
            <a:r>
              <a:rPr lang="en-US" dirty="0"/>
              <a:t>- If we flick over to Genesis 2:7 we see that God created man face to face for a covenantal relationship of fellowship, communion, and love</a:t>
            </a:r>
            <a:br>
              <a:rPr lang="en-US" dirty="0"/>
            </a:br>
            <a:r>
              <a:rPr lang="en-US" dirty="0"/>
              <a:t>- God MAKES man. You can almost picture it, first he raises the walls of flesh, builds the house of the body with all its organs, all its rooms</a:t>
            </a:r>
            <a:br>
              <a:rPr lang="en-US" dirty="0"/>
            </a:br>
            <a:r>
              <a:rPr lang="en-US" dirty="0"/>
              <a:t>- And then He doesn’t stop there, He breathes the breath of life into our nostrils and mankind becomes a living creature. </a:t>
            </a:r>
            <a:br>
              <a:rPr lang="en-US" dirty="0"/>
            </a:br>
            <a:r>
              <a:rPr lang="en-US" dirty="0"/>
              <a:t>- Inside this shell that God has built for mankind He puts in a noble and divine guest to dwell in it, </a:t>
            </a:r>
            <a:r>
              <a:rPr lang="en-US" b="1" dirty="0"/>
              <a:t>our souls</a:t>
            </a:r>
            <a:br>
              <a:rPr lang="en-US" dirty="0"/>
            </a:br>
            <a:r>
              <a:rPr lang="en-US" dirty="0">
                <a:highlight>
                  <a:srgbClr val="00FFFF"/>
                </a:highlight>
              </a:rPr>
              <a:t>- You see this verse is so needed in today’s day and age where everyone thinks that they are what they make of themselves, everyone wants to be a self-made person</a:t>
            </a:r>
            <a:br>
              <a:rPr lang="en-US" dirty="0"/>
            </a:br>
            <a:r>
              <a:rPr lang="en-US" dirty="0"/>
              <a:t>- But the gospel, the living Word of God has a much greater truth for us. </a:t>
            </a:r>
            <a:br>
              <a:rPr lang="en-US" dirty="0"/>
            </a:br>
            <a:r>
              <a:rPr lang="en-US" dirty="0"/>
              <a:t>- The sovereign Creator of the universe, stooped down to make mankind different from every other thing that exists anywhere in the universe. He makes us in the image of the Godhead, and breaths the breath of life into us</a:t>
            </a:r>
            <a:br>
              <a:rPr lang="en-US" dirty="0"/>
            </a:br>
            <a:r>
              <a:rPr lang="en-US" dirty="0"/>
              <a:t>- </a:t>
            </a:r>
            <a:r>
              <a:rPr lang="en-US" dirty="0">
                <a:highlight>
                  <a:srgbClr val="00FF00"/>
                </a:highlight>
              </a:rPr>
              <a:t>God says, “if you want a life filled with purpose, filled with meaning, filled with joy and contentment. Then stop looking around you at the things I created, and look up at the one who created you, you will only find purpose and true contentment in me, because I created you for me”</a:t>
            </a:r>
          </a:p>
          <a:p>
            <a:pPr marL="171450" indent="-171450">
              <a:buFont typeface="Arial" panose="020B0604020202020204" pitchFamily="34" charset="0"/>
              <a:buChar char="•"/>
            </a:pPr>
            <a:r>
              <a:rPr lang="en-US" dirty="0">
                <a:highlight>
                  <a:srgbClr val="FFFF00"/>
                </a:highlight>
              </a:rPr>
              <a:t>There is 1 human race, 2 genders, created equally</a:t>
            </a:r>
            <a:br>
              <a:rPr lang="en-US" dirty="0">
                <a:highlight>
                  <a:srgbClr val="FFFF00"/>
                </a:highlight>
              </a:rPr>
            </a:br>
            <a:r>
              <a:rPr lang="en-US" dirty="0"/>
              <a:t>- Male and female He created them. 1 human race, 2 genders, created equally in the image of God, but with functional differences</a:t>
            </a:r>
            <a:br>
              <a:rPr lang="en-US" dirty="0"/>
            </a:br>
            <a:r>
              <a:rPr lang="en-US" dirty="0"/>
              <a:t>- God created a male to be a male and a female to be a female</a:t>
            </a:r>
            <a:br>
              <a:rPr lang="en-US" dirty="0"/>
            </a:br>
            <a:r>
              <a:rPr lang="en-US" dirty="0"/>
              <a:t>- In an age of incredible confusion around gender, where people say it is just a social construct or personal choice based on how they feel, in spite of all the irrefutable biological evidence to say otherwise</a:t>
            </a:r>
            <a:br>
              <a:rPr lang="en-US" dirty="0"/>
            </a:br>
            <a:r>
              <a:rPr lang="en-US" dirty="0"/>
              <a:t>- The Bible, and therefore God, is declaring here that sexual identity is determined by God and God alone</a:t>
            </a:r>
            <a:br>
              <a:rPr lang="en-US" dirty="0"/>
            </a:br>
            <a:r>
              <a:rPr lang="en-US" dirty="0"/>
              <a:t>- A man may deny his gender, put on a dress, take hormone treatments to violate himself chemically, but he will never be a woman, or vice versa. </a:t>
            </a:r>
            <a:br>
              <a:rPr lang="en-US" dirty="0"/>
            </a:br>
            <a:r>
              <a:rPr lang="en-US" dirty="0"/>
              <a:t>- A person’s gender is fixed at conception. It is not determined by preference or feelings</a:t>
            </a:r>
            <a:br>
              <a:rPr lang="en-US" dirty="0"/>
            </a:br>
            <a:r>
              <a:rPr lang="en-US" dirty="0"/>
              <a:t>- And to try and change our gender is to spit in the face of God as though we know better than Him, as if He made a mistake when He made us</a:t>
            </a:r>
          </a:p>
        </p:txBody>
      </p:sp>
      <p:sp>
        <p:nvSpPr>
          <p:cNvPr id="4" name="Slide Number Placeholder 3"/>
          <p:cNvSpPr>
            <a:spLocks noGrp="1"/>
          </p:cNvSpPr>
          <p:nvPr>
            <p:ph type="sldNum" sz="quarter" idx="5"/>
          </p:nvPr>
        </p:nvSpPr>
        <p:spPr/>
        <p:txBody>
          <a:bodyPr/>
          <a:lstStyle/>
          <a:p>
            <a:fld id="{EE0CD7AD-7E60-7B49-8DE2-79DC6C5F938A}" type="slidenum">
              <a:rPr lang="en-US" smtClean="0"/>
              <a:t>7</a:t>
            </a:fld>
            <a:endParaRPr lang="en-US"/>
          </a:p>
        </p:txBody>
      </p:sp>
    </p:spTree>
    <p:extLst>
      <p:ext uri="{BB962C8B-B14F-4D97-AF65-F5344CB8AC3E}">
        <p14:creationId xmlns:p14="http://schemas.microsoft.com/office/powerpoint/2010/main" val="3877971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8300"/>
            <a:ext cx="5486400" cy="3086100"/>
          </a:xfrm>
        </p:spPr>
      </p:sp>
      <p:sp>
        <p:nvSpPr>
          <p:cNvPr id="3" name="Notes Placeholder 2"/>
          <p:cNvSpPr>
            <a:spLocks noGrp="1"/>
          </p:cNvSpPr>
          <p:nvPr>
            <p:ph type="body" idx="1"/>
          </p:nvPr>
        </p:nvSpPr>
        <p:spPr>
          <a:xfrm>
            <a:off x="197604" y="3672546"/>
            <a:ext cx="6462792" cy="5362966"/>
          </a:xfrm>
        </p:spPr>
        <p:txBody>
          <a:bodyPr/>
          <a:lstStyle/>
          <a:p>
            <a:pPr marL="171450" indent="-171450">
              <a:buFont typeface="Arial" panose="020B0604020202020204" pitchFamily="34" charset="0"/>
              <a:buChar char="•"/>
            </a:pPr>
            <a:r>
              <a:rPr lang="en-US" dirty="0">
                <a:highlight>
                  <a:srgbClr val="FFFF00"/>
                </a:highlight>
              </a:rPr>
              <a:t>We also see God’s design for marriage – one man and one woman</a:t>
            </a:r>
            <a:br>
              <a:rPr lang="en-US" dirty="0"/>
            </a:br>
            <a:r>
              <a:rPr lang="en-US" dirty="0"/>
              <a:t>- Anything else is a rebellion against God and His creation order that He established</a:t>
            </a:r>
            <a:br>
              <a:rPr lang="en-US" dirty="0"/>
            </a:br>
            <a:r>
              <a:rPr lang="en-US" dirty="0"/>
              <a:t>- Leviticus calls it an abomination a perversion of the natural order</a:t>
            </a:r>
            <a:br>
              <a:rPr lang="en-US" dirty="0"/>
            </a:br>
            <a:r>
              <a:rPr lang="en-US" dirty="0"/>
              <a:t>- Marriage is a sacred covenantal relationship that God established between one man and one woman</a:t>
            </a:r>
            <a:br>
              <a:rPr lang="en-US" dirty="0"/>
            </a:br>
            <a:r>
              <a:rPr lang="en-US" dirty="0"/>
              <a:t>- And it was created to point us to an even greater marriage, the marriage between Christ and his bride, the church</a:t>
            </a:r>
            <a:br>
              <a:rPr lang="en-US" dirty="0"/>
            </a:br>
            <a:r>
              <a:rPr lang="en-US" dirty="0"/>
              <a:t>- The pinnacle of creation was not merely man as male and female, but as husband and wife. God’s creation of the human race took place in the form of marriage</a:t>
            </a:r>
          </a:p>
          <a:p>
            <a:pPr marL="171450" indent="-171450">
              <a:buFont typeface="Arial" panose="020B0604020202020204" pitchFamily="34" charset="0"/>
              <a:buChar char="•"/>
            </a:pPr>
            <a:r>
              <a:rPr lang="en-US" dirty="0">
                <a:highlight>
                  <a:srgbClr val="FFFF00"/>
                </a:highlight>
              </a:rPr>
              <a:t>To glorify and </a:t>
            </a:r>
            <a:r>
              <a:rPr lang="en-US" dirty="0" err="1">
                <a:highlight>
                  <a:srgbClr val="FFFF00"/>
                </a:highlight>
              </a:rPr>
              <a:t>honour</a:t>
            </a:r>
            <a:r>
              <a:rPr lang="en-US" dirty="0">
                <a:highlight>
                  <a:srgbClr val="FFFF00"/>
                </a:highlight>
              </a:rPr>
              <a:t> God with our lives is to embrace His design for our lives and relationships</a:t>
            </a:r>
            <a:br>
              <a:rPr lang="en-US" dirty="0"/>
            </a:br>
            <a:r>
              <a:rPr lang="en-US" dirty="0"/>
              <a:t>- In everything that we do we are to remember who it is that made us and how He intends for us to live</a:t>
            </a:r>
            <a:br>
              <a:rPr lang="en-US" dirty="0"/>
            </a:br>
            <a:r>
              <a:rPr lang="en-US" dirty="0"/>
              <a:t>- Whilst we are the most important part of God’s creation and we look down over the rest of creation, we are still below God, we are still made in His image, and it is still Him that we serve</a:t>
            </a:r>
            <a:br>
              <a:rPr lang="en-US" dirty="0"/>
            </a:br>
            <a:r>
              <a:rPr lang="en-US" dirty="0"/>
              <a:t>- Those who bear the image of God are to have their faces and hearts directed upward to Him. We look up in humility and bow before God acknowledging that it is from Him that our help comes</a:t>
            </a:r>
            <a:br>
              <a:rPr lang="en-US" dirty="0"/>
            </a:br>
            <a:r>
              <a:rPr lang="en-US" dirty="0"/>
              <a:t>- It is by His mercy that we are breathing today, and it is by His grace, through faith, in His one and only Son, whom He sent, that we may enjoy a relationship with Him that will last forever</a:t>
            </a:r>
          </a:p>
          <a:p>
            <a:pPr marL="171450" indent="-171450">
              <a:buFont typeface="Arial" panose="020B0604020202020204" pitchFamily="34" charset="0"/>
              <a:buChar char="•"/>
            </a:pPr>
            <a:r>
              <a:rPr lang="en-US" dirty="0">
                <a:highlight>
                  <a:srgbClr val="FFFF00"/>
                </a:highlight>
              </a:rPr>
              <a:t>The creation of humanity is God’s crown jewel of creation. Yet God is not finished in showering us with His love</a:t>
            </a:r>
            <a:br>
              <a:rPr lang="en-US" dirty="0"/>
            </a:br>
            <a:r>
              <a:rPr lang="en-US" dirty="0"/>
              <a:t>- R. Kent Hughes, a pastor and Bible commentator says this, </a:t>
            </a:r>
            <a:r>
              <a:rPr lang="en-US" dirty="0">
                <a:highlight>
                  <a:srgbClr val="00FF00"/>
                </a:highlight>
              </a:rPr>
              <a:t>“Though you could travel 100x the speed of light past countless yellow orange stars, to the edge of the galaxy, fly past the Milky Way. Though you could witness a star’s birth, in all your stellar journeys, you would never see anything equal to the birth and wonder of a human being”</a:t>
            </a:r>
            <a:br>
              <a:rPr lang="en-US" dirty="0"/>
            </a:br>
            <a:r>
              <a:rPr lang="en-US" dirty="0"/>
              <a:t>- God made us in His image. Who are we that God should be mindful of us, should bestow such an incredible privilege upon us?</a:t>
            </a:r>
            <a:br>
              <a:rPr lang="en-US" dirty="0"/>
            </a:br>
            <a:r>
              <a:rPr lang="en-US" dirty="0"/>
              <a:t>- And yet the following verses depict that God wants to bless us </a:t>
            </a:r>
            <a:r>
              <a:rPr lang="en-US" b="1" dirty="0"/>
              <a:t>MORE</a:t>
            </a:r>
            <a:r>
              <a:rPr lang="en-US" dirty="0"/>
              <a:t> for such is the grace of God. And there are 3 blessings that God gives to mankind</a:t>
            </a:r>
          </a:p>
        </p:txBody>
      </p:sp>
      <p:sp>
        <p:nvSpPr>
          <p:cNvPr id="4" name="Slide Number Placeholder 3"/>
          <p:cNvSpPr>
            <a:spLocks noGrp="1"/>
          </p:cNvSpPr>
          <p:nvPr>
            <p:ph type="sldNum" sz="quarter" idx="5"/>
          </p:nvPr>
        </p:nvSpPr>
        <p:spPr/>
        <p:txBody>
          <a:bodyPr/>
          <a:lstStyle/>
          <a:p>
            <a:fld id="{EE0CD7AD-7E60-7B49-8DE2-79DC6C5F938A}" type="slidenum">
              <a:rPr lang="en-US" smtClean="0"/>
              <a:t>8</a:t>
            </a:fld>
            <a:endParaRPr lang="en-US"/>
          </a:p>
        </p:txBody>
      </p:sp>
    </p:spTree>
    <p:extLst>
      <p:ext uri="{BB962C8B-B14F-4D97-AF65-F5344CB8AC3E}">
        <p14:creationId xmlns:p14="http://schemas.microsoft.com/office/powerpoint/2010/main" val="2513235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4338"/>
            <a:ext cx="5486400" cy="3086100"/>
          </a:xfrm>
        </p:spPr>
      </p:sp>
      <p:sp>
        <p:nvSpPr>
          <p:cNvPr id="3" name="Notes Placeholder 2"/>
          <p:cNvSpPr>
            <a:spLocks noGrp="1"/>
          </p:cNvSpPr>
          <p:nvPr>
            <p:ph type="body" idx="1"/>
          </p:nvPr>
        </p:nvSpPr>
        <p:spPr>
          <a:xfrm>
            <a:off x="166607" y="3843337"/>
            <a:ext cx="6524785" cy="4603239"/>
          </a:xfrm>
        </p:spPr>
        <p:txBody>
          <a:bodyPr/>
          <a:lstStyle/>
          <a:p>
            <a:pPr marL="171450" indent="-171450">
              <a:buFont typeface="Arial" panose="020B0604020202020204" pitchFamily="34" charset="0"/>
              <a:buChar char="•"/>
            </a:pPr>
            <a:r>
              <a:rPr lang="en-US" dirty="0">
                <a:highlight>
                  <a:srgbClr val="FFFF00"/>
                </a:highlight>
              </a:rPr>
              <a:t>Blessing of procreation – “Be fruitful and multiply and fill the earth” (Gen 1:28a)</a:t>
            </a:r>
            <a:br>
              <a:rPr lang="en-US" dirty="0"/>
            </a:br>
            <a:r>
              <a:rPr lang="en-US" dirty="0"/>
              <a:t>- We are commanded to fill the earth, within the covenant of marriage, with His image-bearers</a:t>
            </a:r>
            <a:br>
              <a:rPr lang="en-US" dirty="0"/>
            </a:br>
            <a:r>
              <a:rPr lang="en-US" dirty="0"/>
              <a:t>- We have the privilege, as men and women to be involved in bringing life into this world</a:t>
            </a:r>
            <a:br>
              <a:rPr lang="en-US" dirty="0"/>
            </a:br>
            <a:r>
              <a:rPr lang="en-US" dirty="0"/>
              <a:t>- Children are a blessing from God, and we get to experience that unique relationship and love that exists between a parent and their child</a:t>
            </a:r>
            <a:br>
              <a:rPr lang="en-US" dirty="0"/>
            </a:br>
            <a:r>
              <a:rPr lang="en-US" dirty="0"/>
              <a:t>- It is the goodness of God that establishes the family unit. It is the goodness of God that allows children to be born</a:t>
            </a:r>
            <a:br>
              <a:rPr lang="en-US" dirty="0"/>
            </a:br>
            <a:r>
              <a:rPr lang="en-US" dirty="0"/>
              <a:t>- Our children are a blessing and joy bestowed upon us by God</a:t>
            </a:r>
          </a:p>
          <a:p>
            <a:pPr marL="171450" indent="-171450">
              <a:buFont typeface="Arial" panose="020B0604020202020204" pitchFamily="34" charset="0"/>
              <a:buChar char="•"/>
            </a:pPr>
            <a:r>
              <a:rPr lang="en-US" dirty="0">
                <a:highlight>
                  <a:srgbClr val="FFFF00"/>
                </a:highlight>
              </a:rPr>
              <a:t>Blessing of vocation – “…subdue it, and have dominion over” (Genesis 1:28b)</a:t>
            </a:r>
            <a:br>
              <a:rPr lang="en-US" dirty="0"/>
            </a:br>
            <a:r>
              <a:rPr lang="en-US" dirty="0"/>
              <a:t>- Work was given as a blessing, not a burden. It was the fall, it was Satan, it was our sin that caused work to be hard, that caused the ground to be hard to work</a:t>
            </a:r>
            <a:br>
              <a:rPr lang="en-US" dirty="0"/>
            </a:br>
            <a:r>
              <a:rPr lang="en-US" dirty="0"/>
              <a:t>- But God blessed us with work that we would have the privilege of accomplishing something with our hands and our minds</a:t>
            </a:r>
            <a:br>
              <a:rPr lang="en-US" dirty="0"/>
            </a:br>
            <a:r>
              <a:rPr lang="en-US" dirty="0"/>
              <a:t>- That we would have the satisfaction of starting a project and finishing it</a:t>
            </a:r>
            <a:br>
              <a:rPr lang="en-US" dirty="0"/>
            </a:br>
            <a:r>
              <a:rPr lang="en-US" dirty="0"/>
              <a:t>- God has blessed us with work</a:t>
            </a:r>
          </a:p>
          <a:p>
            <a:pPr marL="171450" indent="-171450">
              <a:buFont typeface="Arial" panose="020B0604020202020204" pitchFamily="34" charset="0"/>
              <a:buChar char="•"/>
            </a:pPr>
            <a:r>
              <a:rPr lang="en-US" dirty="0">
                <a:highlight>
                  <a:srgbClr val="FFFF00"/>
                </a:highlight>
              </a:rPr>
              <a:t>Blessing of provision – “Behold, I have given you every plant yielding seed that is on the face of all the earth, and every tree with seed in its fruit” (Gen 1:29)</a:t>
            </a:r>
            <a:br>
              <a:rPr lang="en-US" dirty="0"/>
            </a:br>
            <a:r>
              <a:rPr lang="en-US" dirty="0"/>
              <a:t>- The very food that they eat was provided for them by God</a:t>
            </a:r>
            <a:br>
              <a:rPr lang="en-US" dirty="0"/>
            </a:br>
            <a:r>
              <a:rPr lang="en-US" dirty="0"/>
              <a:t>- And God would provide for all their needs that would enable them to live a fulfilling, purposeful, God-glorifying life</a:t>
            </a:r>
            <a:br>
              <a:rPr lang="en-US" dirty="0"/>
            </a:br>
            <a:r>
              <a:rPr lang="en-US" dirty="0"/>
              <a:t>- God did all of this for our good pleasure, so that we would look around and see the handiwork of our Sovereign Creator, and be reminded of His goodness to us</a:t>
            </a:r>
            <a:br>
              <a:rPr lang="en-US" dirty="0"/>
            </a:br>
            <a:r>
              <a:rPr lang="en-US" dirty="0"/>
              <a:t>- And in return, how can we do anything but consider it pure joy to live a life of service to Him</a:t>
            </a:r>
          </a:p>
        </p:txBody>
      </p:sp>
      <p:sp>
        <p:nvSpPr>
          <p:cNvPr id="4" name="Slide Number Placeholder 3"/>
          <p:cNvSpPr>
            <a:spLocks noGrp="1"/>
          </p:cNvSpPr>
          <p:nvPr>
            <p:ph type="sldNum" sz="quarter" idx="5"/>
          </p:nvPr>
        </p:nvSpPr>
        <p:spPr/>
        <p:txBody>
          <a:bodyPr/>
          <a:lstStyle/>
          <a:p>
            <a:fld id="{EE0CD7AD-7E60-7B49-8DE2-79DC6C5F938A}" type="slidenum">
              <a:rPr lang="en-US" smtClean="0"/>
              <a:t>9</a:t>
            </a:fld>
            <a:endParaRPr lang="en-US"/>
          </a:p>
        </p:txBody>
      </p:sp>
    </p:spTree>
    <p:extLst>
      <p:ext uri="{BB962C8B-B14F-4D97-AF65-F5344CB8AC3E}">
        <p14:creationId xmlns:p14="http://schemas.microsoft.com/office/powerpoint/2010/main" val="1947091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A5C0D-0F62-5AF3-0AE2-8E68883DBEC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D09F182-4F5B-0981-6807-E94B1B9B3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50AC51B-7D4C-07B9-F0B3-894E928FBD6B}"/>
              </a:ext>
            </a:extLst>
          </p:cNvPr>
          <p:cNvSpPr>
            <a:spLocks noGrp="1"/>
          </p:cNvSpPr>
          <p:nvPr>
            <p:ph type="dt" sz="half" idx="10"/>
          </p:nvPr>
        </p:nvSpPr>
        <p:spPr/>
        <p:txBody>
          <a:bodyPr/>
          <a:lstStyle/>
          <a:p>
            <a:fld id="{757BCD57-197B-944E-A8B1-F88E12D91274}" type="datetimeFigureOut">
              <a:rPr lang="en-US" smtClean="0"/>
              <a:t>2/19/2024</a:t>
            </a:fld>
            <a:endParaRPr lang="en-US"/>
          </a:p>
        </p:txBody>
      </p:sp>
      <p:sp>
        <p:nvSpPr>
          <p:cNvPr id="5" name="Footer Placeholder 4">
            <a:extLst>
              <a:ext uri="{FF2B5EF4-FFF2-40B4-BE49-F238E27FC236}">
                <a16:creationId xmlns:a16="http://schemas.microsoft.com/office/drawing/2014/main" id="{3C5A94DC-90E6-75F7-052C-5B535474B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684E5-ECB3-D68B-29A2-33AEF2B52F06}"/>
              </a:ext>
            </a:extLst>
          </p:cNvPr>
          <p:cNvSpPr>
            <a:spLocks noGrp="1"/>
          </p:cNvSpPr>
          <p:nvPr>
            <p:ph type="sldNum" sz="quarter" idx="12"/>
          </p:nvPr>
        </p:nvSpPr>
        <p:spPr/>
        <p:txBody>
          <a:bodyPr/>
          <a:lstStyle/>
          <a:p>
            <a:fld id="{6EBBECBE-1867-BA40-A932-0D466185C6AA}" type="slidenum">
              <a:rPr lang="en-US" smtClean="0"/>
              <a:t>‹#›</a:t>
            </a:fld>
            <a:endParaRPr lang="en-US"/>
          </a:p>
        </p:txBody>
      </p:sp>
    </p:spTree>
    <p:extLst>
      <p:ext uri="{BB962C8B-B14F-4D97-AF65-F5344CB8AC3E}">
        <p14:creationId xmlns:p14="http://schemas.microsoft.com/office/powerpoint/2010/main" val="3249643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44326-C0B5-6F4B-C2C0-B0F02FEE093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33033E3-D161-9522-B689-ADF73116B17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D9BBDA-E0E9-04EA-AA15-47C94B7A3320}"/>
              </a:ext>
            </a:extLst>
          </p:cNvPr>
          <p:cNvSpPr>
            <a:spLocks noGrp="1"/>
          </p:cNvSpPr>
          <p:nvPr>
            <p:ph type="dt" sz="half" idx="10"/>
          </p:nvPr>
        </p:nvSpPr>
        <p:spPr/>
        <p:txBody>
          <a:bodyPr/>
          <a:lstStyle/>
          <a:p>
            <a:fld id="{757BCD57-197B-944E-A8B1-F88E12D91274}" type="datetimeFigureOut">
              <a:rPr lang="en-US" smtClean="0"/>
              <a:t>2/19/2024</a:t>
            </a:fld>
            <a:endParaRPr lang="en-US"/>
          </a:p>
        </p:txBody>
      </p:sp>
      <p:sp>
        <p:nvSpPr>
          <p:cNvPr id="5" name="Footer Placeholder 4">
            <a:extLst>
              <a:ext uri="{FF2B5EF4-FFF2-40B4-BE49-F238E27FC236}">
                <a16:creationId xmlns:a16="http://schemas.microsoft.com/office/drawing/2014/main" id="{1ED90406-0F30-59BC-CAD3-7ED115F60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FCC3C9-C699-415A-20CA-AF79B94AACD9}"/>
              </a:ext>
            </a:extLst>
          </p:cNvPr>
          <p:cNvSpPr>
            <a:spLocks noGrp="1"/>
          </p:cNvSpPr>
          <p:nvPr>
            <p:ph type="sldNum" sz="quarter" idx="12"/>
          </p:nvPr>
        </p:nvSpPr>
        <p:spPr/>
        <p:txBody>
          <a:bodyPr/>
          <a:lstStyle/>
          <a:p>
            <a:fld id="{6EBBECBE-1867-BA40-A932-0D466185C6AA}" type="slidenum">
              <a:rPr lang="en-US" smtClean="0"/>
              <a:t>‹#›</a:t>
            </a:fld>
            <a:endParaRPr lang="en-US"/>
          </a:p>
        </p:txBody>
      </p:sp>
    </p:spTree>
    <p:extLst>
      <p:ext uri="{BB962C8B-B14F-4D97-AF65-F5344CB8AC3E}">
        <p14:creationId xmlns:p14="http://schemas.microsoft.com/office/powerpoint/2010/main" val="2059430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B1912A-337F-59DF-FE64-B756D7D1FFC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10E5F7D-1899-4D88-44DC-CC7635F62BE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160FDD-714B-09B4-3E98-E12D03217C88}"/>
              </a:ext>
            </a:extLst>
          </p:cNvPr>
          <p:cNvSpPr>
            <a:spLocks noGrp="1"/>
          </p:cNvSpPr>
          <p:nvPr>
            <p:ph type="dt" sz="half" idx="10"/>
          </p:nvPr>
        </p:nvSpPr>
        <p:spPr/>
        <p:txBody>
          <a:bodyPr/>
          <a:lstStyle/>
          <a:p>
            <a:fld id="{757BCD57-197B-944E-A8B1-F88E12D91274}" type="datetimeFigureOut">
              <a:rPr lang="en-US" smtClean="0"/>
              <a:t>2/19/2024</a:t>
            </a:fld>
            <a:endParaRPr lang="en-US"/>
          </a:p>
        </p:txBody>
      </p:sp>
      <p:sp>
        <p:nvSpPr>
          <p:cNvPr id="5" name="Footer Placeholder 4">
            <a:extLst>
              <a:ext uri="{FF2B5EF4-FFF2-40B4-BE49-F238E27FC236}">
                <a16:creationId xmlns:a16="http://schemas.microsoft.com/office/drawing/2014/main" id="{BAD7E10E-8DF1-E143-0AFC-6E80683F10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7F3B16-5BDE-FB56-CE69-DCAF5D5D8928}"/>
              </a:ext>
            </a:extLst>
          </p:cNvPr>
          <p:cNvSpPr>
            <a:spLocks noGrp="1"/>
          </p:cNvSpPr>
          <p:nvPr>
            <p:ph type="sldNum" sz="quarter" idx="12"/>
          </p:nvPr>
        </p:nvSpPr>
        <p:spPr/>
        <p:txBody>
          <a:bodyPr/>
          <a:lstStyle/>
          <a:p>
            <a:fld id="{6EBBECBE-1867-BA40-A932-0D466185C6AA}" type="slidenum">
              <a:rPr lang="en-US" smtClean="0"/>
              <a:t>‹#›</a:t>
            </a:fld>
            <a:endParaRPr lang="en-US"/>
          </a:p>
        </p:txBody>
      </p:sp>
    </p:spTree>
    <p:extLst>
      <p:ext uri="{BB962C8B-B14F-4D97-AF65-F5344CB8AC3E}">
        <p14:creationId xmlns:p14="http://schemas.microsoft.com/office/powerpoint/2010/main" val="108948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0ED3A-880E-625C-0128-D7FBE02B21B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0F2790C-D662-0C60-D9B7-5C560103F3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C65683-98E6-7440-D282-1C51DF509CD1}"/>
              </a:ext>
            </a:extLst>
          </p:cNvPr>
          <p:cNvSpPr>
            <a:spLocks noGrp="1"/>
          </p:cNvSpPr>
          <p:nvPr>
            <p:ph type="dt" sz="half" idx="10"/>
          </p:nvPr>
        </p:nvSpPr>
        <p:spPr/>
        <p:txBody>
          <a:bodyPr/>
          <a:lstStyle/>
          <a:p>
            <a:fld id="{757BCD57-197B-944E-A8B1-F88E12D91274}" type="datetimeFigureOut">
              <a:rPr lang="en-US" smtClean="0"/>
              <a:t>2/19/2024</a:t>
            </a:fld>
            <a:endParaRPr lang="en-US"/>
          </a:p>
        </p:txBody>
      </p:sp>
      <p:sp>
        <p:nvSpPr>
          <p:cNvPr id="5" name="Footer Placeholder 4">
            <a:extLst>
              <a:ext uri="{FF2B5EF4-FFF2-40B4-BE49-F238E27FC236}">
                <a16:creationId xmlns:a16="http://schemas.microsoft.com/office/drawing/2014/main" id="{C62E121B-2CEC-6DFB-A716-2EDE71496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DF211E-F05A-1012-358B-F072C8D5935D}"/>
              </a:ext>
            </a:extLst>
          </p:cNvPr>
          <p:cNvSpPr>
            <a:spLocks noGrp="1"/>
          </p:cNvSpPr>
          <p:nvPr>
            <p:ph type="sldNum" sz="quarter" idx="12"/>
          </p:nvPr>
        </p:nvSpPr>
        <p:spPr/>
        <p:txBody>
          <a:bodyPr/>
          <a:lstStyle/>
          <a:p>
            <a:fld id="{6EBBECBE-1867-BA40-A932-0D466185C6AA}" type="slidenum">
              <a:rPr lang="en-US" smtClean="0"/>
              <a:t>‹#›</a:t>
            </a:fld>
            <a:endParaRPr lang="en-US"/>
          </a:p>
        </p:txBody>
      </p:sp>
    </p:spTree>
    <p:extLst>
      <p:ext uri="{BB962C8B-B14F-4D97-AF65-F5344CB8AC3E}">
        <p14:creationId xmlns:p14="http://schemas.microsoft.com/office/powerpoint/2010/main" val="2734074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04C7C-7FAD-5DD5-B02B-34716DEB3BD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5C08EFE-DD06-42CE-E4EB-F4DDDA9B92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9F3B2EF-484F-1BF9-09E8-DE1B2715A054}"/>
              </a:ext>
            </a:extLst>
          </p:cNvPr>
          <p:cNvSpPr>
            <a:spLocks noGrp="1"/>
          </p:cNvSpPr>
          <p:nvPr>
            <p:ph type="dt" sz="half" idx="10"/>
          </p:nvPr>
        </p:nvSpPr>
        <p:spPr/>
        <p:txBody>
          <a:bodyPr/>
          <a:lstStyle/>
          <a:p>
            <a:fld id="{757BCD57-197B-944E-A8B1-F88E12D91274}" type="datetimeFigureOut">
              <a:rPr lang="en-US" smtClean="0"/>
              <a:t>2/19/2024</a:t>
            </a:fld>
            <a:endParaRPr lang="en-US"/>
          </a:p>
        </p:txBody>
      </p:sp>
      <p:sp>
        <p:nvSpPr>
          <p:cNvPr id="5" name="Footer Placeholder 4">
            <a:extLst>
              <a:ext uri="{FF2B5EF4-FFF2-40B4-BE49-F238E27FC236}">
                <a16:creationId xmlns:a16="http://schemas.microsoft.com/office/drawing/2014/main" id="{2F857148-7085-D33D-BF1A-9E8E7C9AD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38048-F2C0-6FCE-59E1-C18B40B8F05C}"/>
              </a:ext>
            </a:extLst>
          </p:cNvPr>
          <p:cNvSpPr>
            <a:spLocks noGrp="1"/>
          </p:cNvSpPr>
          <p:nvPr>
            <p:ph type="sldNum" sz="quarter" idx="12"/>
          </p:nvPr>
        </p:nvSpPr>
        <p:spPr/>
        <p:txBody>
          <a:bodyPr/>
          <a:lstStyle/>
          <a:p>
            <a:fld id="{6EBBECBE-1867-BA40-A932-0D466185C6AA}" type="slidenum">
              <a:rPr lang="en-US" smtClean="0"/>
              <a:t>‹#›</a:t>
            </a:fld>
            <a:endParaRPr lang="en-US"/>
          </a:p>
        </p:txBody>
      </p:sp>
    </p:spTree>
    <p:extLst>
      <p:ext uri="{BB962C8B-B14F-4D97-AF65-F5344CB8AC3E}">
        <p14:creationId xmlns:p14="http://schemas.microsoft.com/office/powerpoint/2010/main" val="295867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A3943-27CD-2065-8A04-8971B914674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212BA8A-8CF3-31B2-FB8F-D48B4335A93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99CCE31-DC0D-4B2B-3436-8A1241C6C12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3BC2CD7-1589-1D93-E662-7E9E058EE267}"/>
              </a:ext>
            </a:extLst>
          </p:cNvPr>
          <p:cNvSpPr>
            <a:spLocks noGrp="1"/>
          </p:cNvSpPr>
          <p:nvPr>
            <p:ph type="dt" sz="half" idx="10"/>
          </p:nvPr>
        </p:nvSpPr>
        <p:spPr/>
        <p:txBody>
          <a:bodyPr/>
          <a:lstStyle/>
          <a:p>
            <a:fld id="{757BCD57-197B-944E-A8B1-F88E12D91274}" type="datetimeFigureOut">
              <a:rPr lang="en-US" smtClean="0"/>
              <a:t>2/19/2024</a:t>
            </a:fld>
            <a:endParaRPr lang="en-US"/>
          </a:p>
        </p:txBody>
      </p:sp>
      <p:sp>
        <p:nvSpPr>
          <p:cNvPr id="6" name="Footer Placeholder 5">
            <a:extLst>
              <a:ext uri="{FF2B5EF4-FFF2-40B4-BE49-F238E27FC236}">
                <a16:creationId xmlns:a16="http://schemas.microsoft.com/office/drawing/2014/main" id="{DDC3453A-6E4E-DCB9-FCAA-B864FB7B3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A99C83-6D42-0234-8317-EB1CAF60E153}"/>
              </a:ext>
            </a:extLst>
          </p:cNvPr>
          <p:cNvSpPr>
            <a:spLocks noGrp="1"/>
          </p:cNvSpPr>
          <p:nvPr>
            <p:ph type="sldNum" sz="quarter" idx="12"/>
          </p:nvPr>
        </p:nvSpPr>
        <p:spPr/>
        <p:txBody>
          <a:bodyPr/>
          <a:lstStyle/>
          <a:p>
            <a:fld id="{6EBBECBE-1867-BA40-A932-0D466185C6AA}" type="slidenum">
              <a:rPr lang="en-US" smtClean="0"/>
              <a:t>‹#›</a:t>
            </a:fld>
            <a:endParaRPr lang="en-US"/>
          </a:p>
        </p:txBody>
      </p:sp>
    </p:spTree>
    <p:extLst>
      <p:ext uri="{BB962C8B-B14F-4D97-AF65-F5344CB8AC3E}">
        <p14:creationId xmlns:p14="http://schemas.microsoft.com/office/powerpoint/2010/main" val="2141491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107C-EBED-1954-F190-83AFCE8F272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A11E5A7-BF59-1418-9D3A-E8CBD5DBBC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6E08D83-C5E1-7D51-D4E3-E1F6F0051FA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F355ED5-2407-171D-03F4-1C83D9C6B6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E01A553-52E4-972D-060A-62D44AE123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0C93C5F-5960-6A87-DB2C-C6FE2C94FA9E}"/>
              </a:ext>
            </a:extLst>
          </p:cNvPr>
          <p:cNvSpPr>
            <a:spLocks noGrp="1"/>
          </p:cNvSpPr>
          <p:nvPr>
            <p:ph type="dt" sz="half" idx="10"/>
          </p:nvPr>
        </p:nvSpPr>
        <p:spPr/>
        <p:txBody>
          <a:bodyPr/>
          <a:lstStyle/>
          <a:p>
            <a:fld id="{757BCD57-197B-944E-A8B1-F88E12D91274}" type="datetimeFigureOut">
              <a:rPr lang="en-US" smtClean="0"/>
              <a:t>2/19/2024</a:t>
            </a:fld>
            <a:endParaRPr lang="en-US"/>
          </a:p>
        </p:txBody>
      </p:sp>
      <p:sp>
        <p:nvSpPr>
          <p:cNvPr id="8" name="Footer Placeholder 7">
            <a:extLst>
              <a:ext uri="{FF2B5EF4-FFF2-40B4-BE49-F238E27FC236}">
                <a16:creationId xmlns:a16="http://schemas.microsoft.com/office/drawing/2014/main" id="{C71E84B3-AADD-DD2B-B4B3-E425E743F6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7B8FBB-5172-AA71-C049-ECE478F46F9C}"/>
              </a:ext>
            </a:extLst>
          </p:cNvPr>
          <p:cNvSpPr>
            <a:spLocks noGrp="1"/>
          </p:cNvSpPr>
          <p:nvPr>
            <p:ph type="sldNum" sz="quarter" idx="12"/>
          </p:nvPr>
        </p:nvSpPr>
        <p:spPr/>
        <p:txBody>
          <a:bodyPr/>
          <a:lstStyle/>
          <a:p>
            <a:fld id="{6EBBECBE-1867-BA40-A932-0D466185C6AA}" type="slidenum">
              <a:rPr lang="en-US" smtClean="0"/>
              <a:t>‹#›</a:t>
            </a:fld>
            <a:endParaRPr lang="en-US"/>
          </a:p>
        </p:txBody>
      </p:sp>
    </p:spTree>
    <p:extLst>
      <p:ext uri="{BB962C8B-B14F-4D97-AF65-F5344CB8AC3E}">
        <p14:creationId xmlns:p14="http://schemas.microsoft.com/office/powerpoint/2010/main" val="2692237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9EAFF-4AC8-11DD-9340-68B556DA44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6530CFB-AE44-8A1F-FB6A-685EE18650A8}"/>
              </a:ext>
            </a:extLst>
          </p:cNvPr>
          <p:cNvSpPr>
            <a:spLocks noGrp="1"/>
          </p:cNvSpPr>
          <p:nvPr>
            <p:ph type="dt" sz="half" idx="10"/>
          </p:nvPr>
        </p:nvSpPr>
        <p:spPr/>
        <p:txBody>
          <a:bodyPr/>
          <a:lstStyle/>
          <a:p>
            <a:fld id="{757BCD57-197B-944E-A8B1-F88E12D91274}" type="datetimeFigureOut">
              <a:rPr lang="en-US" smtClean="0"/>
              <a:t>2/19/2024</a:t>
            </a:fld>
            <a:endParaRPr lang="en-US"/>
          </a:p>
        </p:txBody>
      </p:sp>
      <p:sp>
        <p:nvSpPr>
          <p:cNvPr id="4" name="Footer Placeholder 3">
            <a:extLst>
              <a:ext uri="{FF2B5EF4-FFF2-40B4-BE49-F238E27FC236}">
                <a16:creationId xmlns:a16="http://schemas.microsoft.com/office/drawing/2014/main" id="{FBD15D71-85A1-16BC-4A51-0FD1CDF138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BCE989-E5E3-0BD3-F2D2-D03C858CC41B}"/>
              </a:ext>
            </a:extLst>
          </p:cNvPr>
          <p:cNvSpPr>
            <a:spLocks noGrp="1"/>
          </p:cNvSpPr>
          <p:nvPr>
            <p:ph type="sldNum" sz="quarter" idx="12"/>
          </p:nvPr>
        </p:nvSpPr>
        <p:spPr/>
        <p:txBody>
          <a:bodyPr/>
          <a:lstStyle/>
          <a:p>
            <a:fld id="{6EBBECBE-1867-BA40-A932-0D466185C6AA}" type="slidenum">
              <a:rPr lang="en-US" smtClean="0"/>
              <a:t>‹#›</a:t>
            </a:fld>
            <a:endParaRPr lang="en-US"/>
          </a:p>
        </p:txBody>
      </p:sp>
    </p:spTree>
    <p:extLst>
      <p:ext uri="{BB962C8B-B14F-4D97-AF65-F5344CB8AC3E}">
        <p14:creationId xmlns:p14="http://schemas.microsoft.com/office/powerpoint/2010/main" val="1408745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E92A6-7D74-5CC5-3CE2-A3287FE42C69}"/>
              </a:ext>
            </a:extLst>
          </p:cNvPr>
          <p:cNvSpPr>
            <a:spLocks noGrp="1"/>
          </p:cNvSpPr>
          <p:nvPr>
            <p:ph type="dt" sz="half" idx="10"/>
          </p:nvPr>
        </p:nvSpPr>
        <p:spPr/>
        <p:txBody>
          <a:bodyPr/>
          <a:lstStyle/>
          <a:p>
            <a:fld id="{757BCD57-197B-944E-A8B1-F88E12D91274}" type="datetimeFigureOut">
              <a:rPr lang="en-US" smtClean="0"/>
              <a:t>2/19/2024</a:t>
            </a:fld>
            <a:endParaRPr lang="en-US"/>
          </a:p>
        </p:txBody>
      </p:sp>
      <p:sp>
        <p:nvSpPr>
          <p:cNvPr id="3" name="Footer Placeholder 2">
            <a:extLst>
              <a:ext uri="{FF2B5EF4-FFF2-40B4-BE49-F238E27FC236}">
                <a16:creationId xmlns:a16="http://schemas.microsoft.com/office/drawing/2014/main" id="{9E770EA1-D780-4858-7281-969656788F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73BB5-E1F8-F795-EA7E-30A720FEABBD}"/>
              </a:ext>
            </a:extLst>
          </p:cNvPr>
          <p:cNvSpPr>
            <a:spLocks noGrp="1"/>
          </p:cNvSpPr>
          <p:nvPr>
            <p:ph type="sldNum" sz="quarter" idx="12"/>
          </p:nvPr>
        </p:nvSpPr>
        <p:spPr/>
        <p:txBody>
          <a:bodyPr/>
          <a:lstStyle/>
          <a:p>
            <a:fld id="{6EBBECBE-1867-BA40-A932-0D466185C6AA}" type="slidenum">
              <a:rPr lang="en-US" smtClean="0"/>
              <a:t>‹#›</a:t>
            </a:fld>
            <a:endParaRPr lang="en-US"/>
          </a:p>
        </p:txBody>
      </p:sp>
    </p:spTree>
    <p:extLst>
      <p:ext uri="{BB962C8B-B14F-4D97-AF65-F5344CB8AC3E}">
        <p14:creationId xmlns:p14="http://schemas.microsoft.com/office/powerpoint/2010/main" val="4116614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7FDC-462C-734C-8C74-836264C025A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5A46597-4086-F35C-E5BA-A6A54CDCBB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706DA98-E3E8-5044-4171-95BE233BE7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329A8D-F8D5-6F54-E5DE-D6C9FED8F971}"/>
              </a:ext>
            </a:extLst>
          </p:cNvPr>
          <p:cNvSpPr>
            <a:spLocks noGrp="1"/>
          </p:cNvSpPr>
          <p:nvPr>
            <p:ph type="dt" sz="half" idx="10"/>
          </p:nvPr>
        </p:nvSpPr>
        <p:spPr/>
        <p:txBody>
          <a:bodyPr/>
          <a:lstStyle/>
          <a:p>
            <a:fld id="{757BCD57-197B-944E-A8B1-F88E12D91274}" type="datetimeFigureOut">
              <a:rPr lang="en-US" smtClean="0"/>
              <a:t>2/19/2024</a:t>
            </a:fld>
            <a:endParaRPr lang="en-US"/>
          </a:p>
        </p:txBody>
      </p:sp>
      <p:sp>
        <p:nvSpPr>
          <p:cNvPr id="6" name="Footer Placeholder 5">
            <a:extLst>
              <a:ext uri="{FF2B5EF4-FFF2-40B4-BE49-F238E27FC236}">
                <a16:creationId xmlns:a16="http://schemas.microsoft.com/office/drawing/2014/main" id="{5DD32A2F-1E46-2697-0125-5DE47424FD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7E365-0C24-34E1-9C35-7E6434DF4702}"/>
              </a:ext>
            </a:extLst>
          </p:cNvPr>
          <p:cNvSpPr>
            <a:spLocks noGrp="1"/>
          </p:cNvSpPr>
          <p:nvPr>
            <p:ph type="sldNum" sz="quarter" idx="12"/>
          </p:nvPr>
        </p:nvSpPr>
        <p:spPr/>
        <p:txBody>
          <a:bodyPr/>
          <a:lstStyle/>
          <a:p>
            <a:fld id="{6EBBECBE-1867-BA40-A932-0D466185C6AA}" type="slidenum">
              <a:rPr lang="en-US" smtClean="0"/>
              <a:t>‹#›</a:t>
            </a:fld>
            <a:endParaRPr lang="en-US"/>
          </a:p>
        </p:txBody>
      </p:sp>
    </p:spTree>
    <p:extLst>
      <p:ext uri="{BB962C8B-B14F-4D97-AF65-F5344CB8AC3E}">
        <p14:creationId xmlns:p14="http://schemas.microsoft.com/office/powerpoint/2010/main" val="1374568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FBF31-419F-7912-6668-F0137690DCF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D3CE9EB-5ADB-E554-BBE1-D474D9A25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935606-F63E-D691-9B8F-17F308D2C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C3BF0DB-97FE-3B66-6E9A-783E77E7B80D}"/>
              </a:ext>
            </a:extLst>
          </p:cNvPr>
          <p:cNvSpPr>
            <a:spLocks noGrp="1"/>
          </p:cNvSpPr>
          <p:nvPr>
            <p:ph type="dt" sz="half" idx="10"/>
          </p:nvPr>
        </p:nvSpPr>
        <p:spPr/>
        <p:txBody>
          <a:bodyPr/>
          <a:lstStyle/>
          <a:p>
            <a:fld id="{757BCD57-197B-944E-A8B1-F88E12D91274}" type="datetimeFigureOut">
              <a:rPr lang="en-US" smtClean="0"/>
              <a:t>2/19/2024</a:t>
            </a:fld>
            <a:endParaRPr lang="en-US"/>
          </a:p>
        </p:txBody>
      </p:sp>
      <p:sp>
        <p:nvSpPr>
          <p:cNvPr id="6" name="Footer Placeholder 5">
            <a:extLst>
              <a:ext uri="{FF2B5EF4-FFF2-40B4-BE49-F238E27FC236}">
                <a16:creationId xmlns:a16="http://schemas.microsoft.com/office/drawing/2014/main" id="{57989637-43B2-3F69-BBD7-ABA871230C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BC0AD-DE9D-CC64-6190-A1E216C1D1D4}"/>
              </a:ext>
            </a:extLst>
          </p:cNvPr>
          <p:cNvSpPr>
            <a:spLocks noGrp="1"/>
          </p:cNvSpPr>
          <p:nvPr>
            <p:ph type="sldNum" sz="quarter" idx="12"/>
          </p:nvPr>
        </p:nvSpPr>
        <p:spPr/>
        <p:txBody>
          <a:bodyPr/>
          <a:lstStyle/>
          <a:p>
            <a:fld id="{6EBBECBE-1867-BA40-A932-0D466185C6AA}" type="slidenum">
              <a:rPr lang="en-US" smtClean="0"/>
              <a:t>‹#›</a:t>
            </a:fld>
            <a:endParaRPr lang="en-US"/>
          </a:p>
        </p:txBody>
      </p:sp>
    </p:spTree>
    <p:extLst>
      <p:ext uri="{BB962C8B-B14F-4D97-AF65-F5344CB8AC3E}">
        <p14:creationId xmlns:p14="http://schemas.microsoft.com/office/powerpoint/2010/main" val="1021432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DC7431-FDCF-AEE5-AB1C-E0692B0EAE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3EF4F0B-A8A7-7754-11D0-CB4236120E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0494A3-5495-C12C-EFF9-AAE0EC47BD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BCD57-197B-944E-A8B1-F88E12D91274}" type="datetimeFigureOut">
              <a:rPr lang="en-US" smtClean="0"/>
              <a:t>2/19/2024</a:t>
            </a:fld>
            <a:endParaRPr lang="en-US"/>
          </a:p>
        </p:txBody>
      </p:sp>
      <p:sp>
        <p:nvSpPr>
          <p:cNvPr id="5" name="Footer Placeholder 4">
            <a:extLst>
              <a:ext uri="{FF2B5EF4-FFF2-40B4-BE49-F238E27FC236}">
                <a16:creationId xmlns:a16="http://schemas.microsoft.com/office/drawing/2014/main" id="{7FB5EEAB-3A1B-E632-1A4D-365AC30AE3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25F93F-76E9-F766-1A94-97DAB822E8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BECBE-1867-BA40-A932-0D466185C6AA}" type="slidenum">
              <a:rPr lang="en-US" smtClean="0"/>
              <a:t>‹#›</a:t>
            </a:fld>
            <a:endParaRPr lang="en-US"/>
          </a:p>
        </p:txBody>
      </p:sp>
    </p:spTree>
    <p:extLst>
      <p:ext uri="{BB962C8B-B14F-4D97-AF65-F5344CB8AC3E}">
        <p14:creationId xmlns:p14="http://schemas.microsoft.com/office/powerpoint/2010/main" val="3528293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nd holding a glowing planet&#10;&#10;Description automatically generated with medium confidence">
            <a:extLst>
              <a:ext uri="{FF2B5EF4-FFF2-40B4-BE49-F238E27FC236}">
                <a16:creationId xmlns:a16="http://schemas.microsoft.com/office/drawing/2014/main" id="{C59BFE92-1875-94B0-60E8-780EE4BAA22F}"/>
              </a:ext>
            </a:extLst>
          </p:cNvPr>
          <p:cNvPicPr>
            <a:picLocks noChangeAspect="1"/>
          </p:cNvPicPr>
          <p:nvPr/>
        </p:nvPicPr>
        <p:blipFill>
          <a:blip r:embed="rId3"/>
          <a:stretch>
            <a:fillRect/>
          </a:stretch>
        </p:blipFill>
        <p:spPr>
          <a:xfrm>
            <a:off x="-1" y="0"/>
            <a:ext cx="12192001" cy="6877050"/>
          </a:xfrm>
          <a:prstGeom prst="rect">
            <a:avLst/>
          </a:prstGeom>
        </p:spPr>
      </p:pic>
      <p:sp>
        <p:nvSpPr>
          <p:cNvPr id="4" name="TextBox 3">
            <a:extLst>
              <a:ext uri="{FF2B5EF4-FFF2-40B4-BE49-F238E27FC236}">
                <a16:creationId xmlns:a16="http://schemas.microsoft.com/office/drawing/2014/main" id="{D10818D1-F42D-419F-6F40-7E93097E1480}"/>
              </a:ext>
            </a:extLst>
          </p:cNvPr>
          <p:cNvSpPr txBox="1"/>
          <p:nvPr/>
        </p:nvSpPr>
        <p:spPr>
          <a:xfrm>
            <a:off x="5585254" y="370069"/>
            <a:ext cx="6273115" cy="1661993"/>
          </a:xfrm>
          <a:prstGeom prst="rect">
            <a:avLst/>
          </a:prstGeom>
          <a:noFill/>
        </p:spPr>
        <p:txBody>
          <a:bodyPr wrap="square" rtlCol="0">
            <a:spAutoFit/>
          </a:bodyPr>
          <a:lstStyle/>
          <a:p>
            <a:pPr algn="ctr"/>
            <a:r>
              <a:rPr lang="en-US" sz="5400" b="1" dirty="0">
                <a:solidFill>
                  <a:schemeClr val="bg1"/>
                </a:solidFill>
              </a:rPr>
              <a:t>THE IMAGE OF GOD</a:t>
            </a:r>
            <a:br>
              <a:rPr lang="en-US" sz="5400" b="1" dirty="0">
                <a:solidFill>
                  <a:schemeClr val="bg1"/>
                </a:solidFill>
              </a:rPr>
            </a:br>
            <a:r>
              <a:rPr lang="en-US" sz="4400" b="1" dirty="0">
                <a:solidFill>
                  <a:schemeClr val="bg1"/>
                </a:solidFill>
              </a:rPr>
              <a:t>Genesis 1:26-31</a:t>
            </a:r>
            <a:endParaRPr lang="en-US" sz="5400" b="1" dirty="0">
              <a:solidFill>
                <a:schemeClr val="bg1"/>
              </a:solidFill>
            </a:endParaRPr>
          </a:p>
        </p:txBody>
      </p:sp>
    </p:spTree>
    <p:extLst>
      <p:ext uri="{BB962C8B-B14F-4D97-AF65-F5344CB8AC3E}">
        <p14:creationId xmlns:p14="http://schemas.microsoft.com/office/powerpoint/2010/main" val="2093412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27ED6-459E-27B8-9777-9D5495A9BCD4}"/>
            </a:ext>
          </a:extLst>
        </p:cNvPr>
        <p:cNvGrpSpPr/>
        <p:nvPr/>
      </p:nvGrpSpPr>
      <p:grpSpPr>
        <a:xfrm>
          <a:off x="0" y="0"/>
          <a:ext cx="0" cy="0"/>
          <a:chOff x="0" y="0"/>
          <a:chExt cx="0" cy="0"/>
        </a:xfrm>
      </p:grpSpPr>
      <p:pic>
        <p:nvPicPr>
          <p:cNvPr id="11" name="Picture 10" descr="A person standing in front of a colorful sky&#10;&#10;Description automatically generated">
            <a:extLst>
              <a:ext uri="{FF2B5EF4-FFF2-40B4-BE49-F238E27FC236}">
                <a16:creationId xmlns:a16="http://schemas.microsoft.com/office/drawing/2014/main" id="{97404F85-9526-25BF-07BA-B8A5CB6E730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 y="-1"/>
            <a:ext cx="12192001" cy="6870357"/>
          </a:xfrm>
          <a:prstGeom prst="rect">
            <a:avLst/>
          </a:prstGeom>
        </p:spPr>
      </p:pic>
      <p:sp>
        <p:nvSpPr>
          <p:cNvPr id="2" name="TextBox 1">
            <a:extLst>
              <a:ext uri="{FF2B5EF4-FFF2-40B4-BE49-F238E27FC236}">
                <a16:creationId xmlns:a16="http://schemas.microsoft.com/office/drawing/2014/main" id="{4F3D75B1-E88D-081D-F6F0-5C1E5CDBFCCF}"/>
              </a:ext>
            </a:extLst>
          </p:cNvPr>
          <p:cNvSpPr txBox="1"/>
          <p:nvPr/>
        </p:nvSpPr>
        <p:spPr>
          <a:xfrm>
            <a:off x="189470" y="506627"/>
            <a:ext cx="11813059" cy="707886"/>
          </a:xfrm>
          <a:prstGeom prst="rect">
            <a:avLst/>
          </a:prstGeom>
          <a:noFill/>
        </p:spPr>
        <p:txBody>
          <a:bodyPr wrap="square" rtlCol="0">
            <a:spAutoFit/>
          </a:bodyPr>
          <a:lstStyle/>
          <a:p>
            <a:pPr algn="ctr"/>
            <a:r>
              <a:rPr lang="en-US" sz="4000" b="1" dirty="0">
                <a:solidFill>
                  <a:schemeClr val="bg1"/>
                </a:solidFill>
              </a:rPr>
              <a:t>GOD’S PERCEPTION</a:t>
            </a:r>
          </a:p>
        </p:txBody>
      </p:sp>
      <p:sp>
        <p:nvSpPr>
          <p:cNvPr id="3" name="TextBox 2">
            <a:extLst>
              <a:ext uri="{FF2B5EF4-FFF2-40B4-BE49-F238E27FC236}">
                <a16:creationId xmlns:a16="http://schemas.microsoft.com/office/drawing/2014/main" id="{5D3BEB68-D0CD-495A-25B7-78D24930F108}"/>
              </a:ext>
            </a:extLst>
          </p:cNvPr>
          <p:cNvSpPr txBox="1"/>
          <p:nvPr/>
        </p:nvSpPr>
        <p:spPr>
          <a:xfrm>
            <a:off x="189470" y="1396314"/>
            <a:ext cx="11813059" cy="1200329"/>
          </a:xfrm>
          <a:prstGeom prst="rect">
            <a:avLst/>
          </a:prstGeom>
          <a:noFill/>
        </p:spPr>
        <p:txBody>
          <a:bodyPr wrap="square" rtlCol="0">
            <a:spAutoFit/>
          </a:bodyPr>
          <a:lstStyle/>
          <a:p>
            <a:pPr algn="ctr"/>
            <a:r>
              <a:rPr lang="en-US" sz="3600" b="1" dirty="0">
                <a:solidFill>
                  <a:schemeClr val="bg1"/>
                </a:solidFill>
              </a:rPr>
              <a:t>“And God saw everything that he had made, and behold, it was very good.” (Gen 1:31)</a:t>
            </a:r>
          </a:p>
        </p:txBody>
      </p:sp>
      <p:sp>
        <p:nvSpPr>
          <p:cNvPr id="4" name="TextBox 3">
            <a:extLst>
              <a:ext uri="{FF2B5EF4-FFF2-40B4-BE49-F238E27FC236}">
                <a16:creationId xmlns:a16="http://schemas.microsoft.com/office/drawing/2014/main" id="{5D17C4F1-A94F-C080-DF8D-462A39BD2966}"/>
              </a:ext>
            </a:extLst>
          </p:cNvPr>
          <p:cNvSpPr txBox="1"/>
          <p:nvPr/>
        </p:nvSpPr>
        <p:spPr>
          <a:xfrm>
            <a:off x="189469" y="3009776"/>
            <a:ext cx="11813059" cy="1200329"/>
          </a:xfrm>
          <a:prstGeom prst="rect">
            <a:avLst/>
          </a:prstGeom>
          <a:noFill/>
        </p:spPr>
        <p:txBody>
          <a:bodyPr wrap="square" rtlCol="0">
            <a:spAutoFit/>
          </a:bodyPr>
          <a:lstStyle/>
          <a:p>
            <a:pPr algn="ctr"/>
            <a:r>
              <a:rPr lang="en-US" sz="3600" b="1" dirty="0">
                <a:solidFill>
                  <a:schemeClr val="bg1"/>
                </a:solidFill>
              </a:rPr>
              <a:t>“For we know that the whole creation has been groaning together in the pains of childbirth until now” (Rom 8:22)</a:t>
            </a:r>
          </a:p>
        </p:txBody>
      </p:sp>
      <p:sp>
        <p:nvSpPr>
          <p:cNvPr id="5" name="TextBox 4">
            <a:extLst>
              <a:ext uri="{FF2B5EF4-FFF2-40B4-BE49-F238E27FC236}">
                <a16:creationId xmlns:a16="http://schemas.microsoft.com/office/drawing/2014/main" id="{6803BC6C-AC0E-15C5-8492-9EFB699F734B}"/>
              </a:ext>
            </a:extLst>
          </p:cNvPr>
          <p:cNvSpPr txBox="1"/>
          <p:nvPr/>
        </p:nvSpPr>
        <p:spPr>
          <a:xfrm>
            <a:off x="189469" y="4623238"/>
            <a:ext cx="11813059" cy="1200329"/>
          </a:xfrm>
          <a:prstGeom prst="rect">
            <a:avLst/>
          </a:prstGeom>
          <a:noFill/>
        </p:spPr>
        <p:txBody>
          <a:bodyPr wrap="square" rtlCol="0">
            <a:spAutoFit/>
          </a:bodyPr>
          <a:lstStyle/>
          <a:p>
            <a:pPr algn="ctr"/>
            <a:r>
              <a:rPr lang="en-US" sz="3600" b="1" dirty="0">
                <a:solidFill>
                  <a:schemeClr val="bg1"/>
                </a:solidFill>
              </a:rPr>
              <a:t>One day sin’s penalty, power and presence will be done away with, and all things will be made new (Rev 21-22)</a:t>
            </a:r>
          </a:p>
        </p:txBody>
      </p:sp>
    </p:spTree>
    <p:extLst>
      <p:ext uri="{BB962C8B-B14F-4D97-AF65-F5344CB8AC3E}">
        <p14:creationId xmlns:p14="http://schemas.microsoft.com/office/powerpoint/2010/main" val="272121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3A980-BE59-4EC8-C762-E4875F0FC483}"/>
            </a:ext>
          </a:extLst>
        </p:cNvPr>
        <p:cNvGrpSpPr/>
        <p:nvPr/>
      </p:nvGrpSpPr>
      <p:grpSpPr>
        <a:xfrm>
          <a:off x="0" y="0"/>
          <a:ext cx="0" cy="0"/>
          <a:chOff x="0" y="0"/>
          <a:chExt cx="0" cy="0"/>
        </a:xfrm>
      </p:grpSpPr>
      <p:pic>
        <p:nvPicPr>
          <p:cNvPr id="11" name="Picture 10" descr="A cross in the middle of a field&#10;&#10;Description automatically generated">
            <a:extLst>
              <a:ext uri="{FF2B5EF4-FFF2-40B4-BE49-F238E27FC236}">
                <a16:creationId xmlns:a16="http://schemas.microsoft.com/office/drawing/2014/main" id="{E16B338C-3F91-BB06-EC16-948E5F3C340C}"/>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28575"/>
            <a:ext cx="12192000" cy="6897532"/>
          </a:xfrm>
          <a:prstGeom prst="rect">
            <a:avLst/>
          </a:prstGeom>
        </p:spPr>
      </p:pic>
      <p:sp>
        <p:nvSpPr>
          <p:cNvPr id="2" name="TextBox 1">
            <a:extLst>
              <a:ext uri="{FF2B5EF4-FFF2-40B4-BE49-F238E27FC236}">
                <a16:creationId xmlns:a16="http://schemas.microsoft.com/office/drawing/2014/main" id="{C65E4616-D9FF-4973-B087-BFF94EC5E1B8}"/>
              </a:ext>
            </a:extLst>
          </p:cNvPr>
          <p:cNvSpPr txBox="1"/>
          <p:nvPr/>
        </p:nvSpPr>
        <p:spPr>
          <a:xfrm>
            <a:off x="170935" y="452964"/>
            <a:ext cx="11850130" cy="707886"/>
          </a:xfrm>
          <a:prstGeom prst="rect">
            <a:avLst/>
          </a:prstGeom>
          <a:noFill/>
        </p:spPr>
        <p:txBody>
          <a:bodyPr wrap="square" rtlCol="0">
            <a:spAutoFit/>
          </a:bodyPr>
          <a:lstStyle/>
          <a:p>
            <a:pPr algn="ctr"/>
            <a:r>
              <a:rPr lang="en-US" sz="4000" b="1" dirty="0"/>
              <a:t>SUMMARY</a:t>
            </a:r>
          </a:p>
        </p:txBody>
      </p:sp>
      <p:sp>
        <p:nvSpPr>
          <p:cNvPr id="3" name="TextBox 2">
            <a:extLst>
              <a:ext uri="{FF2B5EF4-FFF2-40B4-BE49-F238E27FC236}">
                <a16:creationId xmlns:a16="http://schemas.microsoft.com/office/drawing/2014/main" id="{31CFFE5A-1B21-EB1A-169E-1CAF725AF7C0}"/>
              </a:ext>
            </a:extLst>
          </p:cNvPr>
          <p:cNvSpPr txBox="1"/>
          <p:nvPr/>
        </p:nvSpPr>
        <p:spPr>
          <a:xfrm>
            <a:off x="170935" y="1306952"/>
            <a:ext cx="11850130" cy="646331"/>
          </a:xfrm>
          <a:prstGeom prst="rect">
            <a:avLst/>
          </a:prstGeom>
          <a:noFill/>
        </p:spPr>
        <p:txBody>
          <a:bodyPr wrap="square" rtlCol="0">
            <a:spAutoFit/>
          </a:bodyPr>
          <a:lstStyle/>
          <a:p>
            <a:pPr algn="ctr"/>
            <a:r>
              <a:rPr lang="en-US" sz="3600" b="1" dirty="0"/>
              <a:t>We were all created by God and for God</a:t>
            </a:r>
          </a:p>
        </p:txBody>
      </p:sp>
      <p:sp>
        <p:nvSpPr>
          <p:cNvPr id="4" name="TextBox 3">
            <a:extLst>
              <a:ext uri="{FF2B5EF4-FFF2-40B4-BE49-F238E27FC236}">
                <a16:creationId xmlns:a16="http://schemas.microsoft.com/office/drawing/2014/main" id="{13DA9A48-4909-520F-77EE-2943AAA36236}"/>
              </a:ext>
            </a:extLst>
          </p:cNvPr>
          <p:cNvSpPr txBox="1"/>
          <p:nvPr/>
        </p:nvSpPr>
        <p:spPr>
          <a:xfrm>
            <a:off x="170935" y="2459604"/>
            <a:ext cx="11850130" cy="646331"/>
          </a:xfrm>
          <a:prstGeom prst="rect">
            <a:avLst/>
          </a:prstGeom>
          <a:noFill/>
        </p:spPr>
        <p:txBody>
          <a:bodyPr wrap="square" rtlCol="0">
            <a:spAutoFit/>
          </a:bodyPr>
          <a:lstStyle/>
          <a:p>
            <a:pPr algn="ctr"/>
            <a:r>
              <a:rPr lang="en-US" sz="3600" b="1" dirty="0"/>
              <a:t>Sin warped the image of God in us</a:t>
            </a:r>
          </a:p>
        </p:txBody>
      </p:sp>
      <p:sp>
        <p:nvSpPr>
          <p:cNvPr id="5" name="TextBox 4">
            <a:extLst>
              <a:ext uri="{FF2B5EF4-FFF2-40B4-BE49-F238E27FC236}">
                <a16:creationId xmlns:a16="http://schemas.microsoft.com/office/drawing/2014/main" id="{C6AB9CE2-34D1-C034-D279-72F08D1E6220}"/>
              </a:ext>
            </a:extLst>
          </p:cNvPr>
          <p:cNvSpPr txBox="1"/>
          <p:nvPr/>
        </p:nvSpPr>
        <p:spPr>
          <a:xfrm>
            <a:off x="673893" y="3612256"/>
            <a:ext cx="10844213" cy="1200329"/>
          </a:xfrm>
          <a:prstGeom prst="rect">
            <a:avLst/>
          </a:prstGeom>
          <a:noFill/>
        </p:spPr>
        <p:txBody>
          <a:bodyPr wrap="square" rtlCol="0">
            <a:spAutoFit/>
          </a:bodyPr>
          <a:lstStyle/>
          <a:p>
            <a:pPr algn="ctr"/>
            <a:r>
              <a:rPr lang="en-US" sz="3600" b="1" dirty="0"/>
              <a:t>Jesus Christ came to renew and restore the image of God in us</a:t>
            </a:r>
          </a:p>
        </p:txBody>
      </p:sp>
    </p:spTree>
    <p:extLst>
      <p:ext uri="{BB962C8B-B14F-4D97-AF65-F5344CB8AC3E}">
        <p14:creationId xmlns:p14="http://schemas.microsoft.com/office/powerpoint/2010/main" val="38016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1D0DE-093D-CC6D-A5EB-9891093EEE1F}"/>
            </a:ext>
          </a:extLst>
        </p:cNvPr>
        <p:cNvGrpSpPr/>
        <p:nvPr/>
      </p:nvGrpSpPr>
      <p:grpSpPr>
        <a:xfrm>
          <a:off x="0" y="0"/>
          <a:ext cx="0" cy="0"/>
          <a:chOff x="0" y="0"/>
          <a:chExt cx="0" cy="0"/>
        </a:xfrm>
      </p:grpSpPr>
      <p:pic>
        <p:nvPicPr>
          <p:cNvPr id="5" name="Picture 4" descr="A person standing on a hill&#10;&#10;Description automatically generated">
            <a:extLst>
              <a:ext uri="{FF2B5EF4-FFF2-40B4-BE49-F238E27FC236}">
                <a16:creationId xmlns:a16="http://schemas.microsoft.com/office/drawing/2014/main" id="{542FF029-5D2D-9C9C-44E5-BD787F7B84BC}"/>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2B7FEA3-CA84-8808-02A8-0682F49F340A}"/>
              </a:ext>
            </a:extLst>
          </p:cNvPr>
          <p:cNvSpPr txBox="1"/>
          <p:nvPr/>
        </p:nvSpPr>
        <p:spPr>
          <a:xfrm>
            <a:off x="279817" y="1720840"/>
            <a:ext cx="11632366" cy="3416320"/>
          </a:xfrm>
          <a:prstGeom prst="rect">
            <a:avLst/>
          </a:prstGeom>
          <a:noFill/>
        </p:spPr>
        <p:txBody>
          <a:bodyPr wrap="square">
            <a:spAutoFit/>
          </a:bodyPr>
          <a:lstStyle/>
          <a:p>
            <a:pPr algn="ctr"/>
            <a:r>
              <a:rPr lang="en-AU" sz="5400" b="1" i="0" u="none" strike="noStrike" dirty="0">
                <a:solidFill>
                  <a:srgbClr val="333333"/>
                </a:solidFill>
                <a:effectLst/>
              </a:rPr>
              <a:t>“Man was made in the image of God, and nothing will satisfy man but God, in whose image he was made.”</a:t>
            </a:r>
            <a:br>
              <a:rPr lang="en-AU" sz="5400" b="1" i="0" u="none" strike="noStrike" dirty="0">
                <a:solidFill>
                  <a:srgbClr val="333333"/>
                </a:solidFill>
                <a:effectLst/>
              </a:rPr>
            </a:br>
            <a:r>
              <a:rPr lang="en-AU" sz="5400" b="1" i="0" u="none" strike="noStrike" dirty="0">
                <a:solidFill>
                  <a:srgbClr val="333333"/>
                </a:solidFill>
                <a:effectLst/>
              </a:rPr>
              <a:t>Charles Spurgeon</a:t>
            </a:r>
            <a:endParaRPr lang="en-US" sz="5400" b="1" dirty="0"/>
          </a:p>
        </p:txBody>
      </p:sp>
    </p:spTree>
    <p:extLst>
      <p:ext uri="{BB962C8B-B14F-4D97-AF65-F5344CB8AC3E}">
        <p14:creationId xmlns:p14="http://schemas.microsoft.com/office/powerpoint/2010/main" val="4272935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surface with black spots&#10;&#10;Description automatically generated">
            <a:extLst>
              <a:ext uri="{FF2B5EF4-FFF2-40B4-BE49-F238E27FC236}">
                <a16:creationId xmlns:a16="http://schemas.microsoft.com/office/drawing/2014/main" id="{86FD71A2-557D-72E8-301E-EE1D5EEA3D37}"/>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9F50F5B-1385-F62F-2EA9-1A649FF57EC4}"/>
              </a:ext>
            </a:extLst>
          </p:cNvPr>
          <p:cNvSpPr txBox="1"/>
          <p:nvPr/>
        </p:nvSpPr>
        <p:spPr>
          <a:xfrm>
            <a:off x="239843" y="269823"/>
            <a:ext cx="11692327" cy="1754326"/>
          </a:xfrm>
          <a:prstGeom prst="rect">
            <a:avLst/>
          </a:prstGeom>
          <a:noFill/>
        </p:spPr>
        <p:txBody>
          <a:bodyPr wrap="square" rtlCol="0">
            <a:spAutoFit/>
          </a:bodyPr>
          <a:lstStyle/>
          <a:p>
            <a:pPr algn="ctr"/>
            <a:r>
              <a:rPr lang="en-US" sz="5400" b="1" dirty="0"/>
              <a:t>Q. Who made you?</a:t>
            </a:r>
            <a:br>
              <a:rPr lang="en-US" sz="5400" b="1" dirty="0"/>
            </a:br>
            <a:r>
              <a:rPr lang="en-US" sz="5400" b="1" dirty="0">
                <a:solidFill>
                  <a:srgbClr val="FF0000"/>
                </a:solidFill>
              </a:rPr>
              <a:t>A. God made me </a:t>
            </a:r>
          </a:p>
        </p:txBody>
      </p:sp>
      <p:sp>
        <p:nvSpPr>
          <p:cNvPr id="5" name="TextBox 4">
            <a:extLst>
              <a:ext uri="{FF2B5EF4-FFF2-40B4-BE49-F238E27FC236}">
                <a16:creationId xmlns:a16="http://schemas.microsoft.com/office/drawing/2014/main" id="{AFE377EC-EEDA-068A-3B07-5F199BB0D00C}"/>
              </a:ext>
            </a:extLst>
          </p:cNvPr>
          <p:cNvSpPr txBox="1"/>
          <p:nvPr/>
        </p:nvSpPr>
        <p:spPr>
          <a:xfrm>
            <a:off x="249836" y="2551837"/>
            <a:ext cx="11692327" cy="1754326"/>
          </a:xfrm>
          <a:prstGeom prst="rect">
            <a:avLst/>
          </a:prstGeom>
          <a:noFill/>
        </p:spPr>
        <p:txBody>
          <a:bodyPr wrap="square" rtlCol="0">
            <a:spAutoFit/>
          </a:bodyPr>
          <a:lstStyle/>
          <a:p>
            <a:pPr algn="ctr"/>
            <a:r>
              <a:rPr lang="en-US" sz="5400" b="1" dirty="0"/>
              <a:t>Q. What else did God make?</a:t>
            </a:r>
            <a:br>
              <a:rPr lang="en-US" sz="5400" b="1" dirty="0"/>
            </a:br>
            <a:r>
              <a:rPr lang="en-US" sz="5400" b="1" dirty="0">
                <a:solidFill>
                  <a:srgbClr val="FF0000"/>
                </a:solidFill>
              </a:rPr>
              <a:t>A. God made all things</a:t>
            </a:r>
          </a:p>
        </p:txBody>
      </p:sp>
      <p:sp>
        <p:nvSpPr>
          <p:cNvPr id="6" name="TextBox 5">
            <a:extLst>
              <a:ext uri="{FF2B5EF4-FFF2-40B4-BE49-F238E27FC236}">
                <a16:creationId xmlns:a16="http://schemas.microsoft.com/office/drawing/2014/main" id="{2D72466D-BB4C-2EE7-3DB4-379268582ABE}"/>
              </a:ext>
            </a:extLst>
          </p:cNvPr>
          <p:cNvSpPr txBox="1"/>
          <p:nvPr/>
        </p:nvSpPr>
        <p:spPr>
          <a:xfrm>
            <a:off x="119920" y="4833851"/>
            <a:ext cx="11932171" cy="1754326"/>
          </a:xfrm>
          <a:prstGeom prst="rect">
            <a:avLst/>
          </a:prstGeom>
          <a:noFill/>
        </p:spPr>
        <p:txBody>
          <a:bodyPr wrap="square" rtlCol="0">
            <a:spAutoFit/>
          </a:bodyPr>
          <a:lstStyle/>
          <a:p>
            <a:pPr algn="ctr"/>
            <a:r>
              <a:rPr lang="en-US" sz="5400" b="1" dirty="0"/>
              <a:t>Q. Why did God make you and all things?</a:t>
            </a:r>
            <a:br>
              <a:rPr lang="en-US" sz="5400" b="1" dirty="0"/>
            </a:br>
            <a:r>
              <a:rPr lang="en-US" sz="5400" b="1" dirty="0">
                <a:solidFill>
                  <a:srgbClr val="FF0000"/>
                </a:solidFill>
              </a:rPr>
              <a:t>A. For His own glory</a:t>
            </a:r>
          </a:p>
        </p:txBody>
      </p:sp>
    </p:spTree>
    <p:extLst>
      <p:ext uri="{BB962C8B-B14F-4D97-AF65-F5344CB8AC3E}">
        <p14:creationId xmlns:p14="http://schemas.microsoft.com/office/powerpoint/2010/main" val="9733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surface with black spots&#10;&#10;Description automatically generated">
            <a:extLst>
              <a:ext uri="{FF2B5EF4-FFF2-40B4-BE49-F238E27FC236}">
                <a16:creationId xmlns:a16="http://schemas.microsoft.com/office/drawing/2014/main" id="{F47C6364-E867-47C4-929C-27822644308B}"/>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7BDD8C5-5255-0FD4-B995-673FC3E2AD3D}"/>
              </a:ext>
            </a:extLst>
          </p:cNvPr>
          <p:cNvSpPr txBox="1"/>
          <p:nvPr/>
        </p:nvSpPr>
        <p:spPr>
          <a:xfrm>
            <a:off x="249836" y="697042"/>
            <a:ext cx="11692327" cy="2585323"/>
          </a:xfrm>
          <a:prstGeom prst="rect">
            <a:avLst/>
          </a:prstGeom>
          <a:noFill/>
        </p:spPr>
        <p:txBody>
          <a:bodyPr wrap="square" rtlCol="0">
            <a:spAutoFit/>
          </a:bodyPr>
          <a:lstStyle/>
          <a:p>
            <a:pPr algn="ctr"/>
            <a:r>
              <a:rPr lang="en-US" sz="5400" b="1" dirty="0"/>
              <a:t>Q. How can you glorify God?</a:t>
            </a:r>
            <a:br>
              <a:rPr lang="en-US" sz="5400" b="1" dirty="0"/>
            </a:br>
            <a:r>
              <a:rPr lang="en-US" sz="5400" b="1" dirty="0">
                <a:solidFill>
                  <a:srgbClr val="FF0000"/>
                </a:solidFill>
              </a:rPr>
              <a:t>A. By loving Him and doing what He commands</a:t>
            </a:r>
          </a:p>
        </p:txBody>
      </p:sp>
      <p:sp>
        <p:nvSpPr>
          <p:cNvPr id="6" name="TextBox 5">
            <a:extLst>
              <a:ext uri="{FF2B5EF4-FFF2-40B4-BE49-F238E27FC236}">
                <a16:creationId xmlns:a16="http://schemas.microsoft.com/office/drawing/2014/main" id="{92D438C0-960D-F627-9ECB-1C9EF473A594}"/>
              </a:ext>
            </a:extLst>
          </p:cNvPr>
          <p:cNvSpPr txBox="1"/>
          <p:nvPr/>
        </p:nvSpPr>
        <p:spPr>
          <a:xfrm>
            <a:off x="249835" y="3777521"/>
            <a:ext cx="11692327" cy="2585323"/>
          </a:xfrm>
          <a:prstGeom prst="rect">
            <a:avLst/>
          </a:prstGeom>
          <a:noFill/>
        </p:spPr>
        <p:txBody>
          <a:bodyPr wrap="square" rtlCol="0">
            <a:spAutoFit/>
          </a:bodyPr>
          <a:lstStyle/>
          <a:p>
            <a:pPr algn="ctr"/>
            <a:r>
              <a:rPr lang="en-US" sz="5400" b="1" dirty="0"/>
              <a:t>Q. Why should you glorify God?</a:t>
            </a:r>
            <a:br>
              <a:rPr lang="en-US" sz="5400" b="1" dirty="0"/>
            </a:br>
            <a:r>
              <a:rPr lang="en-US" sz="5400" b="1" dirty="0">
                <a:solidFill>
                  <a:srgbClr val="FF0000"/>
                </a:solidFill>
              </a:rPr>
              <a:t>A. Because He made me and takes care of me</a:t>
            </a:r>
          </a:p>
        </p:txBody>
      </p:sp>
    </p:spTree>
    <p:extLst>
      <p:ext uri="{BB962C8B-B14F-4D97-AF65-F5344CB8AC3E}">
        <p14:creationId xmlns:p14="http://schemas.microsoft.com/office/powerpoint/2010/main" val="325783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D0558-7EF9-799A-F97E-E53D42910BAD}"/>
            </a:ext>
          </a:extLst>
        </p:cNvPr>
        <p:cNvGrpSpPr/>
        <p:nvPr/>
      </p:nvGrpSpPr>
      <p:grpSpPr>
        <a:xfrm>
          <a:off x="0" y="0"/>
          <a:ext cx="0" cy="0"/>
          <a:chOff x="0" y="0"/>
          <a:chExt cx="0" cy="0"/>
        </a:xfrm>
      </p:grpSpPr>
      <p:pic>
        <p:nvPicPr>
          <p:cNvPr id="8" name="Picture 7" descr="A white surface with a white background&#10;&#10;Description automatically generated with medium confidence">
            <a:extLst>
              <a:ext uri="{FF2B5EF4-FFF2-40B4-BE49-F238E27FC236}">
                <a16:creationId xmlns:a16="http://schemas.microsoft.com/office/drawing/2014/main" id="{B0F8CE28-C295-D7BB-AFF7-70AA2A96BFEA}"/>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A73887E-8BDC-37CF-638D-FBAEF50E2D00}"/>
              </a:ext>
            </a:extLst>
          </p:cNvPr>
          <p:cNvSpPr txBox="1"/>
          <p:nvPr/>
        </p:nvSpPr>
        <p:spPr>
          <a:xfrm>
            <a:off x="183291" y="444844"/>
            <a:ext cx="11825417" cy="707886"/>
          </a:xfrm>
          <a:prstGeom prst="rect">
            <a:avLst/>
          </a:prstGeom>
          <a:noFill/>
        </p:spPr>
        <p:txBody>
          <a:bodyPr wrap="square" rtlCol="0">
            <a:spAutoFit/>
          </a:bodyPr>
          <a:lstStyle/>
          <a:p>
            <a:pPr algn="ctr"/>
            <a:r>
              <a:rPr lang="en-US" sz="4000" b="1" dirty="0"/>
              <a:t>THE GODHEAD IN CREATION</a:t>
            </a:r>
          </a:p>
        </p:txBody>
      </p:sp>
      <p:sp>
        <p:nvSpPr>
          <p:cNvPr id="3" name="TextBox 2">
            <a:extLst>
              <a:ext uri="{FF2B5EF4-FFF2-40B4-BE49-F238E27FC236}">
                <a16:creationId xmlns:a16="http://schemas.microsoft.com/office/drawing/2014/main" id="{46D2CF91-DBE7-6190-6D96-6109B7E80AFB}"/>
              </a:ext>
            </a:extLst>
          </p:cNvPr>
          <p:cNvSpPr txBox="1"/>
          <p:nvPr/>
        </p:nvSpPr>
        <p:spPr>
          <a:xfrm>
            <a:off x="183291" y="1248032"/>
            <a:ext cx="11703909" cy="646331"/>
          </a:xfrm>
          <a:prstGeom prst="rect">
            <a:avLst/>
          </a:prstGeom>
          <a:noFill/>
        </p:spPr>
        <p:txBody>
          <a:bodyPr wrap="square" rtlCol="0">
            <a:spAutoFit/>
          </a:bodyPr>
          <a:lstStyle/>
          <a:p>
            <a:r>
              <a:rPr lang="en-US" sz="3600" b="1" dirty="0"/>
              <a:t>Then God said, “Let </a:t>
            </a:r>
            <a:r>
              <a:rPr lang="en-US" sz="3600" b="1" u="sng" dirty="0"/>
              <a:t>us</a:t>
            </a:r>
            <a:r>
              <a:rPr lang="en-US" sz="3600" b="1" dirty="0"/>
              <a:t> make man in </a:t>
            </a:r>
            <a:r>
              <a:rPr lang="en-US" sz="3600" b="1" u="sng" dirty="0"/>
              <a:t>our</a:t>
            </a:r>
            <a:r>
              <a:rPr lang="en-US" sz="3600" b="1" dirty="0"/>
              <a:t>…” (Genesis 1:26a)</a:t>
            </a:r>
          </a:p>
        </p:txBody>
      </p:sp>
      <p:sp>
        <p:nvSpPr>
          <p:cNvPr id="5" name="TextBox 4">
            <a:extLst>
              <a:ext uri="{FF2B5EF4-FFF2-40B4-BE49-F238E27FC236}">
                <a16:creationId xmlns:a16="http://schemas.microsoft.com/office/drawing/2014/main" id="{AC727FC7-83AD-586A-E1C6-D10DF2B317E2}"/>
              </a:ext>
            </a:extLst>
          </p:cNvPr>
          <p:cNvSpPr txBox="1"/>
          <p:nvPr/>
        </p:nvSpPr>
        <p:spPr>
          <a:xfrm>
            <a:off x="183291" y="2558876"/>
            <a:ext cx="10097532" cy="1200329"/>
          </a:xfrm>
          <a:prstGeom prst="rect">
            <a:avLst/>
          </a:prstGeom>
          <a:noFill/>
        </p:spPr>
        <p:txBody>
          <a:bodyPr wrap="square" rtlCol="0">
            <a:spAutoFit/>
          </a:bodyPr>
          <a:lstStyle/>
          <a:p>
            <a:r>
              <a:rPr lang="en-US" sz="3600" b="1" dirty="0"/>
              <a:t>Christian tradition believes that this verse is referring to the Trinity</a:t>
            </a:r>
          </a:p>
        </p:txBody>
      </p:sp>
      <p:sp>
        <p:nvSpPr>
          <p:cNvPr id="6" name="TextBox 5">
            <a:extLst>
              <a:ext uri="{FF2B5EF4-FFF2-40B4-BE49-F238E27FC236}">
                <a16:creationId xmlns:a16="http://schemas.microsoft.com/office/drawing/2014/main" id="{B87B0991-943F-5518-F4D9-D524D8A1D7CB}"/>
              </a:ext>
            </a:extLst>
          </p:cNvPr>
          <p:cNvSpPr txBox="1"/>
          <p:nvPr/>
        </p:nvSpPr>
        <p:spPr>
          <a:xfrm>
            <a:off x="183291" y="4423719"/>
            <a:ext cx="9294341" cy="1754326"/>
          </a:xfrm>
          <a:prstGeom prst="rect">
            <a:avLst/>
          </a:prstGeom>
          <a:noFill/>
        </p:spPr>
        <p:txBody>
          <a:bodyPr wrap="square" rtlCol="0">
            <a:spAutoFit/>
          </a:bodyPr>
          <a:lstStyle/>
          <a:p>
            <a:r>
              <a:rPr lang="en-US" sz="3600" b="1" dirty="0"/>
              <a:t>We have already been introduced to the Spirit of God in Gen 1:2, and we know from the New Testament that Jesus is present as well</a:t>
            </a:r>
          </a:p>
        </p:txBody>
      </p:sp>
    </p:spTree>
    <p:extLst>
      <p:ext uri="{BB962C8B-B14F-4D97-AF65-F5344CB8AC3E}">
        <p14:creationId xmlns:p14="http://schemas.microsoft.com/office/powerpoint/2010/main" val="151516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477AD-A434-CAEF-FBE3-302DF6F7C1E3}"/>
            </a:ext>
          </a:extLst>
        </p:cNvPr>
        <p:cNvGrpSpPr/>
        <p:nvPr/>
      </p:nvGrpSpPr>
      <p:grpSpPr>
        <a:xfrm>
          <a:off x="0" y="0"/>
          <a:ext cx="0" cy="0"/>
          <a:chOff x="0" y="0"/>
          <a:chExt cx="0" cy="0"/>
        </a:xfrm>
      </p:grpSpPr>
      <p:pic>
        <p:nvPicPr>
          <p:cNvPr id="8" name="Picture 7" descr="A couple of people running on a grassy hill&#10;&#10;Description automatically generated">
            <a:extLst>
              <a:ext uri="{FF2B5EF4-FFF2-40B4-BE49-F238E27FC236}">
                <a16:creationId xmlns:a16="http://schemas.microsoft.com/office/drawing/2014/main" id="{89ED63D7-9080-413D-ED47-BA74128A4DB5}"/>
              </a:ext>
            </a:extLst>
          </p:cNvPr>
          <p:cNvPicPr>
            <a:picLocks noChangeAspect="1"/>
          </p:cNvPicPr>
          <p:nvPr/>
        </p:nvPicPr>
        <p:blipFill rotWithShape="1">
          <a:blip r:embed="rId3"/>
          <a:srcRect r="3253" b="7395"/>
          <a:stretch/>
        </p:blipFill>
        <p:spPr>
          <a:xfrm>
            <a:off x="1" y="0"/>
            <a:ext cx="12192000" cy="6858001"/>
          </a:xfrm>
          <a:prstGeom prst="rect">
            <a:avLst/>
          </a:prstGeom>
        </p:spPr>
      </p:pic>
      <p:sp>
        <p:nvSpPr>
          <p:cNvPr id="3" name="TextBox 2">
            <a:extLst>
              <a:ext uri="{FF2B5EF4-FFF2-40B4-BE49-F238E27FC236}">
                <a16:creationId xmlns:a16="http://schemas.microsoft.com/office/drawing/2014/main" id="{CB5E79C4-3E1D-755A-ABC9-DEF822C3DE01}"/>
              </a:ext>
            </a:extLst>
          </p:cNvPr>
          <p:cNvSpPr txBox="1"/>
          <p:nvPr/>
        </p:nvSpPr>
        <p:spPr>
          <a:xfrm>
            <a:off x="201827" y="407773"/>
            <a:ext cx="11788346" cy="707886"/>
          </a:xfrm>
          <a:prstGeom prst="rect">
            <a:avLst/>
          </a:prstGeom>
          <a:noFill/>
        </p:spPr>
        <p:txBody>
          <a:bodyPr wrap="square" rtlCol="0">
            <a:spAutoFit/>
          </a:bodyPr>
          <a:lstStyle/>
          <a:p>
            <a:pPr algn="ctr"/>
            <a:r>
              <a:rPr lang="en-US" sz="4000" b="1" dirty="0"/>
              <a:t>GOD’S IMAGE</a:t>
            </a:r>
          </a:p>
        </p:txBody>
      </p:sp>
      <p:sp>
        <p:nvSpPr>
          <p:cNvPr id="4" name="TextBox 3">
            <a:extLst>
              <a:ext uri="{FF2B5EF4-FFF2-40B4-BE49-F238E27FC236}">
                <a16:creationId xmlns:a16="http://schemas.microsoft.com/office/drawing/2014/main" id="{FFE854BA-E80C-0BBB-E6DA-F58F51499F24}"/>
              </a:ext>
            </a:extLst>
          </p:cNvPr>
          <p:cNvSpPr txBox="1"/>
          <p:nvPr/>
        </p:nvSpPr>
        <p:spPr>
          <a:xfrm>
            <a:off x="201827" y="1201294"/>
            <a:ext cx="11788346" cy="1200329"/>
          </a:xfrm>
          <a:prstGeom prst="rect">
            <a:avLst/>
          </a:prstGeom>
          <a:noFill/>
        </p:spPr>
        <p:txBody>
          <a:bodyPr wrap="square" rtlCol="0">
            <a:spAutoFit/>
          </a:bodyPr>
          <a:lstStyle/>
          <a:p>
            <a:r>
              <a:rPr lang="en-US" sz="3600" b="1" dirty="0"/>
              <a:t>“Let us make man in our image after our likeness…” (Gen 1:26)</a:t>
            </a:r>
          </a:p>
        </p:txBody>
      </p:sp>
      <p:sp>
        <p:nvSpPr>
          <p:cNvPr id="5" name="TextBox 4">
            <a:extLst>
              <a:ext uri="{FF2B5EF4-FFF2-40B4-BE49-F238E27FC236}">
                <a16:creationId xmlns:a16="http://schemas.microsoft.com/office/drawing/2014/main" id="{9EEEF1EE-7BBF-E17B-61B7-C4631F5CFC3E}"/>
              </a:ext>
            </a:extLst>
          </p:cNvPr>
          <p:cNvSpPr txBox="1"/>
          <p:nvPr/>
        </p:nvSpPr>
        <p:spPr>
          <a:xfrm>
            <a:off x="201827" y="2829318"/>
            <a:ext cx="10054281" cy="1200329"/>
          </a:xfrm>
          <a:prstGeom prst="rect">
            <a:avLst/>
          </a:prstGeom>
          <a:noFill/>
        </p:spPr>
        <p:txBody>
          <a:bodyPr wrap="square" rtlCol="0">
            <a:spAutoFit/>
          </a:bodyPr>
          <a:lstStyle/>
          <a:p>
            <a:r>
              <a:rPr lang="en-US" sz="3600" b="1" dirty="0"/>
              <a:t>Rulership – “let them have dominion over the fish… and over all the earth (Gen 1:26)</a:t>
            </a:r>
          </a:p>
        </p:txBody>
      </p:sp>
      <p:sp>
        <p:nvSpPr>
          <p:cNvPr id="6" name="TextBox 5">
            <a:extLst>
              <a:ext uri="{FF2B5EF4-FFF2-40B4-BE49-F238E27FC236}">
                <a16:creationId xmlns:a16="http://schemas.microsoft.com/office/drawing/2014/main" id="{2026FEEC-DFFF-6E02-DD77-9367CA133849}"/>
              </a:ext>
            </a:extLst>
          </p:cNvPr>
          <p:cNvSpPr txBox="1"/>
          <p:nvPr/>
        </p:nvSpPr>
        <p:spPr>
          <a:xfrm>
            <a:off x="201827" y="4457342"/>
            <a:ext cx="8497330" cy="1754326"/>
          </a:xfrm>
          <a:prstGeom prst="rect">
            <a:avLst/>
          </a:prstGeom>
          <a:noFill/>
        </p:spPr>
        <p:txBody>
          <a:bodyPr wrap="square" rtlCol="0">
            <a:spAutoFit/>
          </a:bodyPr>
          <a:lstStyle/>
          <a:p>
            <a:r>
              <a:rPr lang="en-US" sz="3600" b="1" dirty="0"/>
              <a:t>Relationship - God made us with the capacity for relationship with Him, and with others</a:t>
            </a:r>
          </a:p>
        </p:txBody>
      </p:sp>
    </p:spTree>
    <p:extLst>
      <p:ext uri="{BB962C8B-B14F-4D97-AF65-F5344CB8AC3E}">
        <p14:creationId xmlns:p14="http://schemas.microsoft.com/office/powerpoint/2010/main" val="113251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06BD5-4F9A-E7EE-A15C-3685D2CFFFA0}"/>
            </a:ext>
          </a:extLst>
        </p:cNvPr>
        <p:cNvGrpSpPr/>
        <p:nvPr/>
      </p:nvGrpSpPr>
      <p:grpSpPr>
        <a:xfrm>
          <a:off x="0" y="0"/>
          <a:ext cx="0" cy="0"/>
          <a:chOff x="0" y="0"/>
          <a:chExt cx="0" cy="0"/>
        </a:xfrm>
      </p:grpSpPr>
      <p:pic>
        <p:nvPicPr>
          <p:cNvPr id="6" name="Picture 5" descr="A green background with a white heart and dots&#10;&#10;Description automatically generated">
            <a:extLst>
              <a:ext uri="{FF2B5EF4-FFF2-40B4-BE49-F238E27FC236}">
                <a16:creationId xmlns:a16="http://schemas.microsoft.com/office/drawing/2014/main" id="{6FBB6592-5983-E3B7-1B49-8B925B5BB08E}"/>
              </a:ext>
            </a:extLst>
          </p:cNvPr>
          <p:cNvPicPr>
            <a:picLocks noChangeAspect="1"/>
          </p:cNvPicPr>
          <p:nvPr/>
        </p:nvPicPr>
        <p:blipFill>
          <a:blip r:embed="rId3"/>
          <a:stretch>
            <a:fillRect/>
          </a:stretch>
        </p:blipFill>
        <p:spPr>
          <a:xfrm flipH="1">
            <a:off x="-1" y="0"/>
            <a:ext cx="12192001" cy="6863954"/>
          </a:xfrm>
          <a:prstGeom prst="rect">
            <a:avLst/>
          </a:prstGeom>
        </p:spPr>
      </p:pic>
      <p:sp>
        <p:nvSpPr>
          <p:cNvPr id="2" name="TextBox 1">
            <a:extLst>
              <a:ext uri="{FF2B5EF4-FFF2-40B4-BE49-F238E27FC236}">
                <a16:creationId xmlns:a16="http://schemas.microsoft.com/office/drawing/2014/main" id="{4B395F1F-AF2A-4341-F4F7-2943ECE88881}"/>
              </a:ext>
            </a:extLst>
          </p:cNvPr>
          <p:cNvSpPr txBox="1"/>
          <p:nvPr/>
        </p:nvSpPr>
        <p:spPr>
          <a:xfrm>
            <a:off x="185351" y="284205"/>
            <a:ext cx="11775990" cy="1200329"/>
          </a:xfrm>
          <a:prstGeom prst="rect">
            <a:avLst/>
          </a:prstGeom>
          <a:noFill/>
        </p:spPr>
        <p:txBody>
          <a:bodyPr wrap="square" rtlCol="0">
            <a:spAutoFit/>
          </a:bodyPr>
          <a:lstStyle/>
          <a:p>
            <a:r>
              <a:rPr lang="en-US" sz="3600" b="1" dirty="0">
                <a:solidFill>
                  <a:schemeClr val="bg1"/>
                </a:solidFill>
              </a:rPr>
              <a:t>Rationality – God has given us an intellectual capacity that He has not given to the rest of creation</a:t>
            </a:r>
          </a:p>
        </p:txBody>
      </p:sp>
      <p:sp>
        <p:nvSpPr>
          <p:cNvPr id="3" name="TextBox 2">
            <a:extLst>
              <a:ext uri="{FF2B5EF4-FFF2-40B4-BE49-F238E27FC236}">
                <a16:creationId xmlns:a16="http://schemas.microsoft.com/office/drawing/2014/main" id="{7819013B-7010-18C6-B58C-15AB9CE2D452}"/>
              </a:ext>
            </a:extLst>
          </p:cNvPr>
          <p:cNvSpPr txBox="1"/>
          <p:nvPr/>
        </p:nvSpPr>
        <p:spPr>
          <a:xfrm>
            <a:off x="185351" y="2117124"/>
            <a:ext cx="11096368" cy="1200329"/>
          </a:xfrm>
          <a:prstGeom prst="rect">
            <a:avLst/>
          </a:prstGeom>
          <a:noFill/>
        </p:spPr>
        <p:txBody>
          <a:bodyPr wrap="square" rtlCol="0">
            <a:spAutoFit/>
          </a:bodyPr>
          <a:lstStyle/>
          <a:p>
            <a:r>
              <a:rPr lang="en-US" sz="3600" b="1" dirty="0">
                <a:solidFill>
                  <a:schemeClr val="bg1"/>
                </a:solidFill>
              </a:rPr>
              <a:t>Righteousness – We were created with right standing before God</a:t>
            </a:r>
          </a:p>
        </p:txBody>
      </p:sp>
      <p:sp>
        <p:nvSpPr>
          <p:cNvPr id="4" name="TextBox 3">
            <a:extLst>
              <a:ext uri="{FF2B5EF4-FFF2-40B4-BE49-F238E27FC236}">
                <a16:creationId xmlns:a16="http://schemas.microsoft.com/office/drawing/2014/main" id="{FBE80E66-C6EE-5D34-B5A6-6605B067BCE0}"/>
              </a:ext>
            </a:extLst>
          </p:cNvPr>
          <p:cNvSpPr txBox="1"/>
          <p:nvPr/>
        </p:nvSpPr>
        <p:spPr>
          <a:xfrm>
            <a:off x="185351" y="3950043"/>
            <a:ext cx="8353168" cy="1200329"/>
          </a:xfrm>
          <a:prstGeom prst="rect">
            <a:avLst/>
          </a:prstGeom>
          <a:noFill/>
        </p:spPr>
        <p:txBody>
          <a:bodyPr wrap="square" rtlCol="0">
            <a:spAutoFit/>
          </a:bodyPr>
          <a:lstStyle/>
          <a:p>
            <a:r>
              <a:rPr lang="en-US" sz="3600" b="1" dirty="0">
                <a:solidFill>
                  <a:schemeClr val="bg1"/>
                </a:solidFill>
              </a:rPr>
              <a:t>Because of sin the </a:t>
            </a:r>
            <a:r>
              <a:rPr lang="en-US" sz="3600" b="1" i="1" dirty="0">
                <a:solidFill>
                  <a:schemeClr val="bg1"/>
                </a:solidFill>
              </a:rPr>
              <a:t>Imago Dei </a:t>
            </a:r>
            <a:r>
              <a:rPr lang="en-US" sz="3600" b="1" dirty="0">
                <a:solidFill>
                  <a:schemeClr val="bg1"/>
                </a:solidFill>
              </a:rPr>
              <a:t>has been greatly tarnished but it remains in us</a:t>
            </a:r>
          </a:p>
        </p:txBody>
      </p:sp>
    </p:spTree>
    <p:extLst>
      <p:ext uri="{BB962C8B-B14F-4D97-AF65-F5344CB8AC3E}">
        <p14:creationId xmlns:p14="http://schemas.microsoft.com/office/powerpoint/2010/main" val="214978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821BC-8756-BB06-73E7-50F65E0A0428}"/>
            </a:ext>
          </a:extLst>
        </p:cNvPr>
        <p:cNvGrpSpPr/>
        <p:nvPr/>
      </p:nvGrpSpPr>
      <p:grpSpPr>
        <a:xfrm>
          <a:off x="0" y="0"/>
          <a:ext cx="0" cy="0"/>
          <a:chOff x="0" y="0"/>
          <a:chExt cx="0" cy="0"/>
        </a:xfrm>
      </p:grpSpPr>
      <p:pic>
        <p:nvPicPr>
          <p:cNvPr id="7" name="Picture 6" descr="A blue and white sky with stars&#10;&#10;Description automatically generated with medium confidence">
            <a:extLst>
              <a:ext uri="{FF2B5EF4-FFF2-40B4-BE49-F238E27FC236}">
                <a16:creationId xmlns:a16="http://schemas.microsoft.com/office/drawing/2014/main" id="{A517A5E8-AC7E-1190-4B8F-52CD63506CCF}"/>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1FCC4D-9BEE-BBBA-8FB2-A15387F7499E}"/>
              </a:ext>
            </a:extLst>
          </p:cNvPr>
          <p:cNvSpPr txBox="1"/>
          <p:nvPr/>
        </p:nvSpPr>
        <p:spPr>
          <a:xfrm>
            <a:off x="201827" y="383060"/>
            <a:ext cx="11788346" cy="707886"/>
          </a:xfrm>
          <a:prstGeom prst="rect">
            <a:avLst/>
          </a:prstGeom>
          <a:noFill/>
        </p:spPr>
        <p:txBody>
          <a:bodyPr wrap="square" rtlCol="0">
            <a:spAutoFit/>
          </a:bodyPr>
          <a:lstStyle/>
          <a:p>
            <a:pPr algn="ctr"/>
            <a:r>
              <a:rPr lang="en-US" sz="4000" b="1" dirty="0">
                <a:solidFill>
                  <a:schemeClr val="bg1"/>
                </a:solidFill>
              </a:rPr>
              <a:t>GOD’S CREATION</a:t>
            </a:r>
          </a:p>
        </p:txBody>
      </p:sp>
      <p:sp>
        <p:nvSpPr>
          <p:cNvPr id="3" name="TextBox 2">
            <a:extLst>
              <a:ext uri="{FF2B5EF4-FFF2-40B4-BE49-F238E27FC236}">
                <a16:creationId xmlns:a16="http://schemas.microsoft.com/office/drawing/2014/main" id="{D97A419F-887A-0FA3-2688-630926C1FF34}"/>
              </a:ext>
            </a:extLst>
          </p:cNvPr>
          <p:cNvSpPr txBox="1"/>
          <p:nvPr/>
        </p:nvSpPr>
        <p:spPr>
          <a:xfrm>
            <a:off x="201827" y="1186249"/>
            <a:ext cx="11788346" cy="1754326"/>
          </a:xfrm>
          <a:prstGeom prst="rect">
            <a:avLst/>
          </a:prstGeom>
          <a:noFill/>
        </p:spPr>
        <p:txBody>
          <a:bodyPr wrap="square" rtlCol="0">
            <a:spAutoFit/>
          </a:bodyPr>
          <a:lstStyle/>
          <a:p>
            <a:pPr algn="ctr"/>
            <a:r>
              <a:rPr lang="en-US" sz="3600" b="1" dirty="0">
                <a:solidFill>
                  <a:schemeClr val="bg1"/>
                </a:solidFill>
              </a:rPr>
              <a:t>“So God </a:t>
            </a:r>
            <a:r>
              <a:rPr lang="en-US" sz="3600" b="1" u="sng" dirty="0">
                <a:solidFill>
                  <a:schemeClr val="bg1"/>
                </a:solidFill>
              </a:rPr>
              <a:t>created</a:t>
            </a:r>
            <a:r>
              <a:rPr lang="en-US" sz="3600" b="1" dirty="0">
                <a:solidFill>
                  <a:schemeClr val="bg1"/>
                </a:solidFill>
              </a:rPr>
              <a:t> man in his own image, in the image of God he </a:t>
            </a:r>
            <a:r>
              <a:rPr lang="en-US" sz="3600" b="1" u="sng" dirty="0">
                <a:solidFill>
                  <a:schemeClr val="bg1"/>
                </a:solidFill>
              </a:rPr>
              <a:t>created</a:t>
            </a:r>
            <a:r>
              <a:rPr lang="en-US" sz="3600" b="1" dirty="0">
                <a:solidFill>
                  <a:schemeClr val="bg1"/>
                </a:solidFill>
              </a:rPr>
              <a:t> him; male and female he </a:t>
            </a:r>
            <a:r>
              <a:rPr lang="en-US" sz="3600" b="1" u="sng" dirty="0">
                <a:solidFill>
                  <a:schemeClr val="bg1"/>
                </a:solidFill>
              </a:rPr>
              <a:t>created</a:t>
            </a:r>
            <a:r>
              <a:rPr lang="en-US" sz="3600" b="1" dirty="0">
                <a:solidFill>
                  <a:schemeClr val="bg1"/>
                </a:solidFill>
              </a:rPr>
              <a:t> them” </a:t>
            </a:r>
            <a:br>
              <a:rPr lang="en-US" sz="3600" b="1" dirty="0">
                <a:solidFill>
                  <a:schemeClr val="bg1"/>
                </a:solidFill>
              </a:rPr>
            </a:br>
            <a:r>
              <a:rPr lang="en-US" sz="3600" b="1" dirty="0">
                <a:solidFill>
                  <a:schemeClr val="bg1"/>
                </a:solidFill>
              </a:rPr>
              <a:t>(Gen 1:27)</a:t>
            </a:r>
          </a:p>
        </p:txBody>
      </p:sp>
      <p:sp>
        <p:nvSpPr>
          <p:cNvPr id="4" name="TextBox 3">
            <a:extLst>
              <a:ext uri="{FF2B5EF4-FFF2-40B4-BE49-F238E27FC236}">
                <a16:creationId xmlns:a16="http://schemas.microsoft.com/office/drawing/2014/main" id="{518C0061-2B27-78B8-7D85-9652B699DF93}"/>
              </a:ext>
            </a:extLst>
          </p:cNvPr>
          <p:cNvSpPr txBox="1"/>
          <p:nvPr/>
        </p:nvSpPr>
        <p:spPr>
          <a:xfrm>
            <a:off x="201827" y="3659832"/>
            <a:ext cx="11788346" cy="646331"/>
          </a:xfrm>
          <a:prstGeom prst="rect">
            <a:avLst/>
          </a:prstGeom>
          <a:noFill/>
        </p:spPr>
        <p:txBody>
          <a:bodyPr wrap="square" rtlCol="0">
            <a:spAutoFit/>
          </a:bodyPr>
          <a:lstStyle/>
          <a:p>
            <a:pPr algn="ctr"/>
            <a:r>
              <a:rPr lang="en-US" sz="3600" b="1" dirty="0">
                <a:solidFill>
                  <a:schemeClr val="bg1"/>
                </a:solidFill>
              </a:rPr>
              <a:t>God is a personal God, who created us in a very personal way</a:t>
            </a:r>
          </a:p>
        </p:txBody>
      </p:sp>
      <p:sp>
        <p:nvSpPr>
          <p:cNvPr id="5" name="TextBox 4">
            <a:extLst>
              <a:ext uri="{FF2B5EF4-FFF2-40B4-BE49-F238E27FC236}">
                <a16:creationId xmlns:a16="http://schemas.microsoft.com/office/drawing/2014/main" id="{E519E20A-BF53-7957-C246-3684D25A895C}"/>
              </a:ext>
            </a:extLst>
          </p:cNvPr>
          <p:cNvSpPr txBox="1"/>
          <p:nvPr/>
        </p:nvSpPr>
        <p:spPr>
          <a:xfrm>
            <a:off x="201826" y="5025420"/>
            <a:ext cx="11788345" cy="646331"/>
          </a:xfrm>
          <a:prstGeom prst="rect">
            <a:avLst/>
          </a:prstGeom>
          <a:noFill/>
        </p:spPr>
        <p:txBody>
          <a:bodyPr wrap="square" rtlCol="0">
            <a:spAutoFit/>
          </a:bodyPr>
          <a:lstStyle/>
          <a:p>
            <a:pPr algn="ctr"/>
            <a:r>
              <a:rPr lang="en-US" sz="3600" b="1" dirty="0">
                <a:solidFill>
                  <a:schemeClr val="bg1"/>
                </a:solidFill>
              </a:rPr>
              <a:t>There is 1 human race, 2 genders, created equally</a:t>
            </a:r>
          </a:p>
        </p:txBody>
      </p:sp>
    </p:spTree>
    <p:extLst>
      <p:ext uri="{BB962C8B-B14F-4D97-AF65-F5344CB8AC3E}">
        <p14:creationId xmlns:p14="http://schemas.microsoft.com/office/powerpoint/2010/main" val="12015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859CC-651E-4543-B1D5-AD46CC524A26}"/>
            </a:ext>
          </a:extLst>
        </p:cNvPr>
        <p:cNvGrpSpPr/>
        <p:nvPr/>
      </p:nvGrpSpPr>
      <p:grpSpPr>
        <a:xfrm>
          <a:off x="0" y="0"/>
          <a:ext cx="0" cy="0"/>
          <a:chOff x="0" y="0"/>
          <a:chExt cx="0" cy="0"/>
        </a:xfrm>
      </p:grpSpPr>
      <p:pic>
        <p:nvPicPr>
          <p:cNvPr id="6" name="Picture 5" descr="A person and person in wedding attire&#10;&#10;Description automatically generated">
            <a:extLst>
              <a:ext uri="{FF2B5EF4-FFF2-40B4-BE49-F238E27FC236}">
                <a16:creationId xmlns:a16="http://schemas.microsoft.com/office/drawing/2014/main" id="{9A5C692E-18BF-025F-A20F-B5DD775263E1}"/>
              </a:ext>
            </a:extLst>
          </p:cNvPr>
          <p:cNvPicPr>
            <a:picLocks noChangeAspect="1"/>
          </p:cNvPicPr>
          <p:nvPr/>
        </p:nvPicPr>
        <p:blipFill rotWithShape="1">
          <a:blip r:embed="rId3">
            <a:alphaModFix amt="85000"/>
          </a:blip>
          <a:srcRect r="4527" b="12453"/>
          <a:stretch/>
        </p:blipFill>
        <p:spPr>
          <a:xfrm>
            <a:off x="1" y="0"/>
            <a:ext cx="12192000" cy="6858000"/>
          </a:xfrm>
          <a:prstGeom prst="rect">
            <a:avLst/>
          </a:prstGeom>
        </p:spPr>
      </p:pic>
      <p:sp>
        <p:nvSpPr>
          <p:cNvPr id="2" name="TextBox 1">
            <a:extLst>
              <a:ext uri="{FF2B5EF4-FFF2-40B4-BE49-F238E27FC236}">
                <a16:creationId xmlns:a16="http://schemas.microsoft.com/office/drawing/2014/main" id="{5A06F7E7-C582-2540-17A1-4D0BEDF63C63}"/>
              </a:ext>
            </a:extLst>
          </p:cNvPr>
          <p:cNvSpPr txBox="1"/>
          <p:nvPr/>
        </p:nvSpPr>
        <p:spPr>
          <a:xfrm>
            <a:off x="226540" y="395416"/>
            <a:ext cx="11738919" cy="1200329"/>
          </a:xfrm>
          <a:prstGeom prst="rect">
            <a:avLst/>
          </a:prstGeom>
          <a:noFill/>
        </p:spPr>
        <p:txBody>
          <a:bodyPr wrap="square" rtlCol="0">
            <a:spAutoFit/>
          </a:bodyPr>
          <a:lstStyle/>
          <a:p>
            <a:r>
              <a:rPr lang="en-US" sz="3600" b="1" dirty="0"/>
              <a:t>We also see God’s design for marriage - one man and one woman</a:t>
            </a:r>
          </a:p>
        </p:txBody>
      </p:sp>
      <p:sp>
        <p:nvSpPr>
          <p:cNvPr id="3" name="TextBox 2">
            <a:extLst>
              <a:ext uri="{FF2B5EF4-FFF2-40B4-BE49-F238E27FC236}">
                <a16:creationId xmlns:a16="http://schemas.microsoft.com/office/drawing/2014/main" id="{540FA9C4-3CD4-729C-94B0-EEC8C50A5A37}"/>
              </a:ext>
            </a:extLst>
          </p:cNvPr>
          <p:cNvSpPr txBox="1"/>
          <p:nvPr/>
        </p:nvSpPr>
        <p:spPr>
          <a:xfrm>
            <a:off x="226540" y="1991161"/>
            <a:ext cx="7916564" cy="1754326"/>
          </a:xfrm>
          <a:prstGeom prst="rect">
            <a:avLst/>
          </a:prstGeom>
          <a:noFill/>
        </p:spPr>
        <p:txBody>
          <a:bodyPr wrap="square" rtlCol="0">
            <a:spAutoFit/>
          </a:bodyPr>
          <a:lstStyle/>
          <a:p>
            <a:r>
              <a:rPr lang="en-US" sz="3600" b="1" dirty="0"/>
              <a:t>To glorify and </a:t>
            </a:r>
            <a:r>
              <a:rPr lang="en-US" sz="3600" b="1" dirty="0" err="1"/>
              <a:t>honour</a:t>
            </a:r>
            <a:r>
              <a:rPr lang="en-US" sz="3600" b="1" dirty="0"/>
              <a:t> God with our lives is to embrace His design for our lives and relationships</a:t>
            </a:r>
          </a:p>
        </p:txBody>
      </p:sp>
      <p:sp>
        <p:nvSpPr>
          <p:cNvPr id="4" name="TextBox 3">
            <a:extLst>
              <a:ext uri="{FF2B5EF4-FFF2-40B4-BE49-F238E27FC236}">
                <a16:creationId xmlns:a16="http://schemas.microsoft.com/office/drawing/2014/main" id="{071AC82D-D4DB-2DC6-77A2-662830666128}"/>
              </a:ext>
            </a:extLst>
          </p:cNvPr>
          <p:cNvSpPr txBox="1"/>
          <p:nvPr/>
        </p:nvSpPr>
        <p:spPr>
          <a:xfrm>
            <a:off x="226540" y="4140903"/>
            <a:ext cx="7607646" cy="1754326"/>
          </a:xfrm>
          <a:prstGeom prst="rect">
            <a:avLst/>
          </a:prstGeom>
          <a:noFill/>
        </p:spPr>
        <p:txBody>
          <a:bodyPr wrap="square" rtlCol="0">
            <a:spAutoFit/>
          </a:bodyPr>
          <a:lstStyle/>
          <a:p>
            <a:r>
              <a:rPr lang="en-US" sz="3600" b="1" dirty="0"/>
              <a:t>The creation of humanity is God’s crown jewel of creation. Yet God is not finished in showering us with His love</a:t>
            </a:r>
          </a:p>
        </p:txBody>
      </p:sp>
    </p:spTree>
    <p:extLst>
      <p:ext uri="{BB962C8B-B14F-4D97-AF65-F5344CB8AC3E}">
        <p14:creationId xmlns:p14="http://schemas.microsoft.com/office/powerpoint/2010/main" val="64285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40E5A-73B4-8445-DC2F-ECD58186A155}"/>
            </a:ext>
          </a:extLst>
        </p:cNvPr>
        <p:cNvGrpSpPr/>
        <p:nvPr/>
      </p:nvGrpSpPr>
      <p:grpSpPr>
        <a:xfrm>
          <a:off x="0" y="0"/>
          <a:ext cx="0" cy="0"/>
          <a:chOff x="0" y="0"/>
          <a:chExt cx="0" cy="0"/>
        </a:xfrm>
      </p:grpSpPr>
      <p:pic>
        <p:nvPicPr>
          <p:cNvPr id="7" name="Picture 6" descr="A baby sitting on the floor&#10;&#10;Description automatically generated">
            <a:extLst>
              <a:ext uri="{FF2B5EF4-FFF2-40B4-BE49-F238E27FC236}">
                <a16:creationId xmlns:a16="http://schemas.microsoft.com/office/drawing/2014/main" id="{1A97B456-A374-6104-4565-6DE7D70638EE}"/>
              </a:ext>
            </a:extLst>
          </p:cNvPr>
          <p:cNvPicPr>
            <a:picLocks noChangeAspect="1"/>
          </p:cNvPicPr>
          <p:nvPr/>
        </p:nvPicPr>
        <p:blipFill rotWithShape="1">
          <a:blip r:embed="rId3"/>
          <a:srcRect r="16106"/>
          <a:stretch/>
        </p:blipFill>
        <p:spPr>
          <a:xfrm>
            <a:off x="0" y="0"/>
            <a:ext cx="12192000" cy="6858000"/>
          </a:xfrm>
          <a:prstGeom prst="rect">
            <a:avLst/>
          </a:prstGeom>
        </p:spPr>
      </p:pic>
      <p:sp>
        <p:nvSpPr>
          <p:cNvPr id="2" name="TextBox 1">
            <a:extLst>
              <a:ext uri="{FF2B5EF4-FFF2-40B4-BE49-F238E27FC236}">
                <a16:creationId xmlns:a16="http://schemas.microsoft.com/office/drawing/2014/main" id="{B397EC3D-1007-F3E2-0A9E-82F8975D85F6}"/>
              </a:ext>
            </a:extLst>
          </p:cNvPr>
          <p:cNvSpPr txBox="1"/>
          <p:nvPr/>
        </p:nvSpPr>
        <p:spPr>
          <a:xfrm>
            <a:off x="201827" y="345989"/>
            <a:ext cx="8077200" cy="707886"/>
          </a:xfrm>
          <a:prstGeom prst="rect">
            <a:avLst/>
          </a:prstGeom>
          <a:noFill/>
        </p:spPr>
        <p:txBody>
          <a:bodyPr wrap="square" rtlCol="0">
            <a:spAutoFit/>
          </a:bodyPr>
          <a:lstStyle/>
          <a:p>
            <a:pPr algn="ctr"/>
            <a:r>
              <a:rPr lang="en-US" sz="4000" b="1" dirty="0"/>
              <a:t>GOD’S BLESSINGS</a:t>
            </a:r>
          </a:p>
        </p:txBody>
      </p:sp>
      <p:sp>
        <p:nvSpPr>
          <p:cNvPr id="3" name="TextBox 2">
            <a:extLst>
              <a:ext uri="{FF2B5EF4-FFF2-40B4-BE49-F238E27FC236}">
                <a16:creationId xmlns:a16="http://schemas.microsoft.com/office/drawing/2014/main" id="{D2795FDC-18C4-D17F-4A7C-4AFFA37DFB62}"/>
              </a:ext>
            </a:extLst>
          </p:cNvPr>
          <p:cNvSpPr txBox="1"/>
          <p:nvPr/>
        </p:nvSpPr>
        <p:spPr>
          <a:xfrm>
            <a:off x="201827" y="1285103"/>
            <a:ext cx="9041027" cy="1200329"/>
          </a:xfrm>
          <a:prstGeom prst="rect">
            <a:avLst/>
          </a:prstGeom>
          <a:noFill/>
        </p:spPr>
        <p:txBody>
          <a:bodyPr wrap="square" rtlCol="0">
            <a:spAutoFit/>
          </a:bodyPr>
          <a:lstStyle/>
          <a:p>
            <a:r>
              <a:rPr lang="en-US" sz="3600" b="1" dirty="0"/>
              <a:t>Blessing of procreation – ”Be fruitful and multiply and fill the earth” (Gen 1:28a)</a:t>
            </a:r>
          </a:p>
        </p:txBody>
      </p:sp>
      <p:sp>
        <p:nvSpPr>
          <p:cNvPr id="4" name="TextBox 3">
            <a:extLst>
              <a:ext uri="{FF2B5EF4-FFF2-40B4-BE49-F238E27FC236}">
                <a16:creationId xmlns:a16="http://schemas.microsoft.com/office/drawing/2014/main" id="{80068698-13A4-1795-197A-6BE6FAB26C9B}"/>
              </a:ext>
            </a:extLst>
          </p:cNvPr>
          <p:cNvSpPr txBox="1"/>
          <p:nvPr/>
        </p:nvSpPr>
        <p:spPr>
          <a:xfrm>
            <a:off x="201827" y="2828835"/>
            <a:ext cx="8596184" cy="1200329"/>
          </a:xfrm>
          <a:prstGeom prst="rect">
            <a:avLst/>
          </a:prstGeom>
          <a:noFill/>
        </p:spPr>
        <p:txBody>
          <a:bodyPr wrap="square" rtlCol="0">
            <a:spAutoFit/>
          </a:bodyPr>
          <a:lstStyle/>
          <a:p>
            <a:r>
              <a:rPr lang="en-US" sz="3600" b="1" dirty="0"/>
              <a:t>Blessing of vocation – “… subdue it, and have dominion over” (Genesis 1:28b)</a:t>
            </a:r>
          </a:p>
        </p:txBody>
      </p:sp>
      <p:sp>
        <p:nvSpPr>
          <p:cNvPr id="5" name="TextBox 4">
            <a:extLst>
              <a:ext uri="{FF2B5EF4-FFF2-40B4-BE49-F238E27FC236}">
                <a16:creationId xmlns:a16="http://schemas.microsoft.com/office/drawing/2014/main" id="{94FA408E-39C3-3FF0-E5E5-C50731DEBBC9}"/>
              </a:ext>
            </a:extLst>
          </p:cNvPr>
          <p:cNvSpPr txBox="1"/>
          <p:nvPr/>
        </p:nvSpPr>
        <p:spPr>
          <a:xfrm>
            <a:off x="201827" y="4372567"/>
            <a:ext cx="8311978" cy="2308324"/>
          </a:xfrm>
          <a:prstGeom prst="rect">
            <a:avLst/>
          </a:prstGeom>
          <a:solidFill>
            <a:srgbClr val="DBDDDF">
              <a:alpha val="74902"/>
            </a:srgbClr>
          </a:solidFill>
        </p:spPr>
        <p:txBody>
          <a:bodyPr wrap="square" rtlCol="0">
            <a:spAutoFit/>
          </a:bodyPr>
          <a:lstStyle/>
          <a:p>
            <a:r>
              <a:rPr lang="en-US" sz="3600" b="1" dirty="0"/>
              <a:t>Blessing of provision – “Behold, I have given you every plant yielding seed that is on the face of all the earth, and every tree with seed in its fruit” (Gen 1:29)</a:t>
            </a:r>
          </a:p>
        </p:txBody>
      </p:sp>
    </p:spTree>
    <p:extLst>
      <p:ext uri="{BB962C8B-B14F-4D97-AF65-F5344CB8AC3E}">
        <p14:creationId xmlns:p14="http://schemas.microsoft.com/office/powerpoint/2010/main" val="374728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TotalTime>
  <Words>4651</Words>
  <Application>Microsoft Office PowerPoint</Application>
  <PresentationFormat>Widescreen</PresentationFormat>
  <Paragraphs>88</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Gallagher</dc:creator>
  <cp:lastModifiedBy>Sue Roberts</cp:lastModifiedBy>
  <cp:revision>33</cp:revision>
  <dcterms:created xsi:type="dcterms:W3CDTF">2024-02-16T10:01:59Z</dcterms:created>
  <dcterms:modified xsi:type="dcterms:W3CDTF">2024-02-19T06:50:34Z</dcterms:modified>
</cp:coreProperties>
</file>