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9" r:id="rId2"/>
    <p:sldId id="263" r:id="rId3"/>
    <p:sldId id="264" r:id="rId4"/>
    <p:sldId id="261" r:id="rId5"/>
    <p:sldId id="266" r:id="rId6"/>
    <p:sldId id="268" r:id="rId7"/>
    <p:sldId id="269" r:id="rId8"/>
    <p:sldId id="267" r:id="rId9"/>
    <p:sldId id="270" r:id="rId10"/>
    <p:sldId id="271" r:id="rId11"/>
    <p:sldId id="273" r:id="rId12"/>
    <p:sldId id="277" r:id="rId13"/>
    <p:sldId id="275" r:id="rId14"/>
    <p:sldId id="276" r:id="rId15"/>
    <p:sldId id="25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8892" autoAdjust="0"/>
    <p:restoredTop sz="94660"/>
  </p:normalViewPr>
  <p:slideViewPr>
    <p:cSldViewPr snapToGrid="0" showGuides="1">
      <p:cViewPr varScale="1">
        <p:scale>
          <a:sx n="103" d="100"/>
          <a:sy n="103" d="100"/>
        </p:scale>
        <p:origin x="114" y="576"/>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52016F44-DDD4-4202-BDC8-EE4BFFA8816A}" type="datetimeFigureOut">
              <a:rPr lang="en-AU" smtClean="0"/>
              <a:t>11/02/2024</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5F7E4843-AFCE-4094-86DC-B1F99D6E5D9D}" type="slidenum">
              <a:rPr lang="en-AU" smtClean="0"/>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2016F44-DDD4-4202-BDC8-EE4BFFA8816A}" type="datetimeFigureOut">
              <a:rPr lang="en-AU" smtClean="0"/>
              <a:t>11/02/2024</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5F7E4843-AFCE-4094-86DC-B1F99D6E5D9D}" type="slidenum">
              <a:rPr lang="en-AU" smtClean="0"/>
              <a:t>‹#›</a:t>
            </a:fld>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2016F44-DDD4-4202-BDC8-EE4BFFA8816A}" type="datetimeFigureOut">
              <a:rPr lang="en-AU" smtClean="0"/>
              <a:t>11/02/2024</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5F7E4843-AFCE-4094-86DC-B1F99D6E5D9D}" type="slidenum">
              <a:rPr lang="en-AU" smtClean="0"/>
              <a:t>‹#›</a:t>
            </a:fld>
            <a:endParaRPr lang="en-A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2016F44-DDD4-4202-BDC8-EE4BFFA8816A}" type="datetimeFigureOut">
              <a:rPr lang="en-AU" smtClean="0"/>
              <a:t>11/02/2024</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5F7E4843-AFCE-4094-86DC-B1F99D6E5D9D}" type="slidenum">
              <a:rPr lang="en-AU" smtClean="0"/>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016F44-DDD4-4202-BDC8-EE4BFFA8816A}" type="datetimeFigureOut">
              <a:rPr lang="en-AU" smtClean="0"/>
              <a:t>11/02/2024</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5F7E4843-AFCE-4094-86DC-B1F99D6E5D9D}" type="slidenum">
              <a:rPr lang="en-AU" smtClean="0"/>
              <a:t>‹#›</a:t>
            </a:fld>
            <a:endParaRPr lang="en-A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52016F44-DDD4-4202-BDC8-EE4BFFA8816A}" type="datetimeFigureOut">
              <a:rPr lang="en-AU" smtClean="0"/>
              <a:t>11/02/2024</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5F7E4843-AFCE-4094-86DC-B1F99D6E5D9D}" type="slidenum">
              <a:rPr lang="en-AU" smtClean="0"/>
              <a:t>‹#›</a:t>
            </a:fld>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52016F44-DDD4-4202-BDC8-EE4BFFA8816A}" type="datetimeFigureOut">
              <a:rPr lang="en-AU" smtClean="0"/>
              <a:t>11/02/2024</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5F7E4843-AFCE-4094-86DC-B1F99D6E5D9D}" type="slidenum">
              <a:rPr lang="en-AU" smtClean="0"/>
              <a:t>‹#›</a:t>
            </a:fld>
            <a:endParaRPr lang="en-A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52016F44-DDD4-4202-BDC8-EE4BFFA8816A}" type="datetimeFigureOut">
              <a:rPr lang="en-AU" smtClean="0"/>
              <a:t>11/02/2024</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5F7E4843-AFCE-4094-86DC-B1F99D6E5D9D}" type="slidenum">
              <a:rPr lang="en-AU" smtClean="0"/>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016F44-DDD4-4202-BDC8-EE4BFFA8816A}" type="datetimeFigureOut">
              <a:rPr lang="en-AU" smtClean="0"/>
              <a:t>11/02/2024</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5F7E4843-AFCE-4094-86DC-B1F99D6E5D9D}" type="slidenum">
              <a:rPr lang="en-AU" smtClean="0"/>
              <a:t>‹#›</a:t>
            </a:fld>
            <a:endParaRPr lang="en-A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016F44-DDD4-4202-BDC8-EE4BFFA8816A}" type="datetimeFigureOut">
              <a:rPr lang="en-AU" smtClean="0"/>
              <a:t>11/02/2024</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5F7E4843-AFCE-4094-86DC-B1F99D6E5D9D}" type="slidenum">
              <a:rPr lang="en-AU" smtClean="0"/>
              <a:t>‹#›</a:t>
            </a:fld>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016F44-DDD4-4202-BDC8-EE4BFFA8816A}" type="datetimeFigureOut">
              <a:rPr lang="en-AU" smtClean="0"/>
              <a:t>11/02/2024</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5F7E4843-AFCE-4094-86DC-B1F99D6E5D9D}" type="slidenum">
              <a:rPr lang="en-AU" smtClean="0"/>
              <a:t>‹#›</a:t>
            </a:fld>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016F44-DDD4-4202-BDC8-EE4BFFA8816A}" type="datetimeFigureOut">
              <a:rPr lang="en-AU" smtClean="0"/>
              <a:t>11/02/2024</a:t>
            </a:fld>
            <a:endParaRPr lang="en-AU"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7E4843-AFCE-4094-86DC-B1F99D6E5D9D}" type="slidenum">
              <a:rPr lang="en-AU" smtClean="0"/>
              <a:t>‹#›</a:t>
            </a:fld>
            <a:endParaRPr lang="en-A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0"/>
            <a:ext cx="12192000" cy="6858000"/>
          </a:xfrm>
          <a:prstGeom prst="rect">
            <a:avLst/>
          </a:prstGeom>
        </p:spPr>
      </p:pic>
      <p:sp>
        <p:nvSpPr>
          <p:cNvPr id="4" name="TextBox 3"/>
          <p:cNvSpPr txBox="1"/>
          <p:nvPr/>
        </p:nvSpPr>
        <p:spPr>
          <a:xfrm>
            <a:off x="6306947" y="214313"/>
            <a:ext cx="4998484" cy="1938992"/>
          </a:xfrm>
          <a:prstGeom prst="rect">
            <a:avLst/>
          </a:prstGeom>
          <a:noFill/>
        </p:spPr>
        <p:txBody>
          <a:bodyPr wrap="none" rtlCol="0">
            <a:spAutoFit/>
          </a:bodyPr>
          <a:lstStyle/>
          <a:p>
            <a:r>
              <a:rPr lang="en-AU" sz="6000" dirty="0">
                <a:solidFill>
                  <a:schemeClr val="bg1"/>
                </a:solidFill>
                <a:cs typeface="Aldhabi" panose="020F0502020204030204" pitchFamily="2" charset="-78"/>
              </a:rPr>
              <a:t>Genesis 1:1-2:2</a:t>
            </a:r>
          </a:p>
          <a:p>
            <a:r>
              <a:rPr lang="en-AU" sz="6000" dirty="0">
                <a:solidFill>
                  <a:schemeClr val="bg1"/>
                </a:solidFill>
                <a:cs typeface="Aldhabi" panose="020F0502020204030204" pitchFamily="2" charset="-78"/>
              </a:rPr>
              <a:t>Hebrews 4:1-3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alphaModFix amt="71000"/>
          </a:blip>
          <a:stretch>
            <a:fillRect/>
          </a:stretch>
        </p:blipFill>
        <p:spPr>
          <a:xfrm>
            <a:off x="-44245" y="-50965"/>
            <a:ext cx="12391563" cy="6908965"/>
          </a:xfrm>
          <a:prstGeom prst="rect">
            <a:avLst/>
          </a:prstGeom>
        </p:spPr>
      </p:pic>
      <p:sp>
        <p:nvSpPr>
          <p:cNvPr id="4" name="TextBox 3"/>
          <p:cNvSpPr txBox="1"/>
          <p:nvPr/>
        </p:nvSpPr>
        <p:spPr>
          <a:xfrm>
            <a:off x="270387" y="112607"/>
            <a:ext cx="11921613" cy="3416320"/>
          </a:xfrm>
          <a:prstGeom prst="rect">
            <a:avLst/>
          </a:prstGeom>
          <a:noFill/>
          <a:effectLst>
            <a:outerShdw blurRad="50800" dist="50800" dir="5400000" algn="ctr" rotWithShape="0">
              <a:schemeClr val="bg1"/>
            </a:outerShdw>
          </a:effectLst>
        </p:spPr>
        <p:txBody>
          <a:bodyPr wrap="square">
            <a:spAutoFit/>
          </a:bodyPr>
          <a:lstStyle/>
          <a:p>
            <a:r>
              <a:rPr lang="en-AU" sz="3600" b="1" dirty="0">
                <a:solidFill>
                  <a:srgbClr val="081C2A"/>
                </a:solidFill>
                <a:effectLst/>
                <a:ea typeface="Calibri" panose="020F0502020204030204" pitchFamily="34" charset="0"/>
              </a:rPr>
              <a:t>The first six days says there was evening and morning. There was an end to each day, but there was more to come. </a:t>
            </a:r>
          </a:p>
          <a:p>
            <a:r>
              <a:rPr lang="en-AU" sz="3600" b="1" dirty="0">
                <a:solidFill>
                  <a:srgbClr val="081C2A"/>
                </a:solidFill>
                <a:effectLst/>
                <a:ea typeface="Calibri" panose="020F0502020204030204" pitchFamily="34" charset="0"/>
              </a:rPr>
              <a:t>There is no such statement on the seventh day. </a:t>
            </a:r>
          </a:p>
          <a:p>
            <a:r>
              <a:rPr lang="en-AU" sz="3600" b="1" dirty="0">
                <a:solidFill>
                  <a:srgbClr val="081C2A"/>
                </a:solidFill>
                <a:effectLst/>
                <a:ea typeface="Calibri" panose="020F0502020204030204" pitchFamily="34" charset="0"/>
              </a:rPr>
              <a:t>God had finished, </a:t>
            </a:r>
          </a:p>
          <a:p>
            <a:r>
              <a:rPr lang="en-AU" sz="3600" b="1" dirty="0">
                <a:solidFill>
                  <a:srgbClr val="081C2A"/>
                </a:solidFill>
                <a:effectLst/>
                <a:ea typeface="Calibri" panose="020F0502020204030204" pitchFamily="34" charset="0"/>
              </a:rPr>
              <a:t>His plan was finished, </a:t>
            </a:r>
          </a:p>
          <a:p>
            <a:r>
              <a:rPr lang="en-AU" sz="3600" b="1" dirty="0">
                <a:solidFill>
                  <a:srgbClr val="081C2A"/>
                </a:solidFill>
                <a:effectLst/>
                <a:ea typeface="Calibri" panose="020F0502020204030204" pitchFamily="34" charset="0"/>
              </a:rPr>
              <a:t>His work was finished</a:t>
            </a:r>
            <a:endParaRPr lang="en-AU" sz="3600" b="1" dirty="0"/>
          </a:p>
        </p:txBody>
      </p:sp>
      <p:sp>
        <p:nvSpPr>
          <p:cNvPr id="6" name="TextBox 5"/>
          <p:cNvSpPr txBox="1"/>
          <p:nvPr/>
        </p:nvSpPr>
        <p:spPr>
          <a:xfrm>
            <a:off x="270387" y="3788450"/>
            <a:ext cx="10919222" cy="2308324"/>
          </a:xfrm>
          <a:prstGeom prst="rect">
            <a:avLst/>
          </a:prstGeom>
          <a:noFill/>
        </p:spPr>
        <p:txBody>
          <a:bodyPr wrap="square">
            <a:spAutoFit/>
          </a:bodyPr>
          <a:lstStyle/>
          <a:p>
            <a:pPr algn="l"/>
            <a:r>
              <a:rPr lang="en-AU" sz="3600" b="1" i="0" dirty="0">
                <a:solidFill>
                  <a:srgbClr val="000000"/>
                </a:solidFill>
                <a:effectLst/>
              </a:rPr>
              <a:t>John 19:28-30</a:t>
            </a:r>
          </a:p>
          <a:p>
            <a:pPr algn="l"/>
            <a:r>
              <a:rPr lang="en-AU" sz="3600" b="1" i="1" dirty="0">
                <a:solidFill>
                  <a:srgbClr val="000000"/>
                </a:solidFill>
                <a:effectLst/>
              </a:rPr>
              <a:t>Later, knowing that everything had now been finished ……… Jesus said, “It is finished.” With that, he bowed his head and gave up his spirit</a:t>
            </a:r>
            <a:r>
              <a:rPr lang="en-AU" sz="3600" b="1" i="0" dirty="0">
                <a:solidFill>
                  <a:srgbClr val="000000"/>
                </a:solidFill>
                <a:effectLst/>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4183" y="0"/>
            <a:ext cx="12187817" cy="6858000"/>
          </a:xfrm>
          <a:prstGeom prst="rect">
            <a:avLst/>
          </a:prstGeom>
        </p:spPr>
      </p:pic>
      <p:sp>
        <p:nvSpPr>
          <p:cNvPr id="4" name="TextBox 3"/>
          <p:cNvSpPr txBox="1"/>
          <p:nvPr/>
        </p:nvSpPr>
        <p:spPr>
          <a:xfrm>
            <a:off x="271469" y="355938"/>
            <a:ext cx="11713456" cy="2862322"/>
          </a:xfrm>
          <a:prstGeom prst="rect">
            <a:avLst/>
          </a:prstGeom>
          <a:noFill/>
          <a:effectLst>
            <a:outerShdw blurRad="50800" dist="50800" dir="5400000" algn="ctr" rotWithShape="0">
              <a:schemeClr val="tx1"/>
            </a:outerShdw>
          </a:effectLst>
        </p:spPr>
        <p:txBody>
          <a:bodyPr wrap="square">
            <a:spAutoFit/>
          </a:bodyPr>
          <a:lstStyle/>
          <a:p>
            <a:pPr algn="l"/>
            <a:r>
              <a:rPr lang="en-AU" sz="3600" b="1" i="0" u="sng" dirty="0">
                <a:solidFill>
                  <a:srgbClr val="FFFF00"/>
                </a:solidFill>
                <a:effectLst/>
              </a:rPr>
              <a:t>2 Timothy 1:9</a:t>
            </a:r>
          </a:p>
          <a:p>
            <a:pPr algn="l"/>
            <a:r>
              <a:rPr lang="en-AU" sz="3600" b="1" i="1" dirty="0">
                <a:solidFill>
                  <a:srgbClr val="FFFF00"/>
                </a:solidFill>
                <a:effectLst/>
              </a:rPr>
              <a:t>For God saved us and called us to live a holy life. He did this, not because we deserved it, but because that was his plan from before the beginning of time—to show us his grace through Christ Jesus.</a:t>
            </a:r>
          </a:p>
        </p:txBody>
      </p:sp>
      <p:sp>
        <p:nvSpPr>
          <p:cNvPr id="7" name="TextBox 6"/>
          <p:cNvSpPr txBox="1"/>
          <p:nvPr/>
        </p:nvSpPr>
        <p:spPr>
          <a:xfrm>
            <a:off x="271469" y="3271838"/>
            <a:ext cx="11470575" cy="3693319"/>
          </a:xfrm>
          <a:prstGeom prst="rect">
            <a:avLst/>
          </a:prstGeom>
          <a:noFill/>
          <a:effectLst>
            <a:outerShdw blurRad="50800" dist="50800" dir="5400000" algn="ctr" rotWithShape="0">
              <a:schemeClr val="tx1"/>
            </a:outerShdw>
          </a:effectLst>
        </p:spPr>
        <p:txBody>
          <a:bodyPr wrap="square" rtlCol="0">
            <a:spAutoFit/>
          </a:bodyPr>
          <a:lstStyle/>
          <a:p>
            <a:r>
              <a:rPr lang="en-AU" sz="3600" b="1" i="1" dirty="0">
                <a:solidFill>
                  <a:srgbClr val="FFFF00"/>
                </a:solidFill>
                <a:effectLst/>
                <a:ea typeface="Times New Roman" panose="02020603050405020304" pitchFamily="18" charset="0"/>
              </a:rPr>
              <a:t>“Come to me, all who labour and are heavy laden, and I will give you rest. Take my yoke upon you, and learn from me, for I am gentle and lowly in heart, and you will find rest for your souls. For my yoke is easy, and my burden is light.” </a:t>
            </a:r>
          </a:p>
          <a:p>
            <a:r>
              <a:rPr lang="en-AU" sz="3600" b="1" u="sng" dirty="0">
                <a:solidFill>
                  <a:srgbClr val="FFFF00"/>
                </a:solidFill>
                <a:effectLst/>
                <a:ea typeface="Times New Roman" panose="02020603050405020304" pitchFamily="18" charset="0"/>
              </a:rPr>
              <a:t>Matthew 11:28-30</a:t>
            </a:r>
            <a:endParaRPr lang="en-AU" sz="3600" b="1" dirty="0">
              <a:solidFill>
                <a:srgbClr val="FFFF00"/>
              </a:solidFill>
              <a:effectLst/>
              <a:ea typeface="Times New Roman" panose="02020603050405020304" pitchFamily="18" charset="0"/>
            </a:endParaRPr>
          </a:p>
          <a:p>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4183" y="0"/>
            <a:ext cx="12187817" cy="6858000"/>
          </a:xfrm>
          <a:prstGeom prst="rect">
            <a:avLst/>
          </a:prstGeom>
        </p:spPr>
      </p:pic>
      <p:sp>
        <p:nvSpPr>
          <p:cNvPr id="3" name="TextBox 2"/>
          <p:cNvSpPr txBox="1"/>
          <p:nvPr/>
        </p:nvSpPr>
        <p:spPr>
          <a:xfrm>
            <a:off x="330993" y="542925"/>
            <a:ext cx="11530013" cy="646331"/>
          </a:xfrm>
          <a:prstGeom prst="rect">
            <a:avLst/>
          </a:prstGeom>
          <a:noFill/>
          <a:effectLst>
            <a:outerShdw blurRad="50800" dist="50800" dir="5400000" algn="ctr" rotWithShape="0">
              <a:schemeClr val="tx1"/>
            </a:outerShdw>
          </a:effectLst>
        </p:spPr>
        <p:txBody>
          <a:bodyPr wrap="square" rtlCol="0">
            <a:spAutoFit/>
          </a:bodyPr>
          <a:lstStyle/>
          <a:p>
            <a:r>
              <a:rPr lang="en-AU" sz="3600" b="1" dirty="0">
                <a:solidFill>
                  <a:srgbClr val="FFFF00"/>
                </a:solidFill>
              </a:rPr>
              <a:t>There was no stated end to 7th day of creation </a:t>
            </a:r>
          </a:p>
        </p:txBody>
      </p:sp>
      <p:sp>
        <p:nvSpPr>
          <p:cNvPr id="4" name="TextBox 3"/>
          <p:cNvSpPr txBox="1"/>
          <p:nvPr/>
        </p:nvSpPr>
        <p:spPr>
          <a:xfrm>
            <a:off x="330993" y="2071867"/>
            <a:ext cx="11530013" cy="1200329"/>
          </a:xfrm>
          <a:prstGeom prst="rect">
            <a:avLst/>
          </a:prstGeom>
          <a:noFill/>
          <a:effectLst>
            <a:outerShdw blurRad="50800" dist="50800" dir="5400000" algn="ctr" rotWithShape="0">
              <a:schemeClr val="tx1"/>
            </a:outerShdw>
          </a:effectLst>
        </p:spPr>
        <p:txBody>
          <a:bodyPr wrap="square" rtlCol="0">
            <a:spAutoFit/>
          </a:bodyPr>
          <a:lstStyle/>
          <a:p>
            <a:r>
              <a:rPr lang="en-AU" sz="3600" b="1" i="1" dirty="0">
                <a:solidFill>
                  <a:srgbClr val="FFFF00"/>
                </a:solidFill>
                <a:effectLst/>
                <a:ea typeface="Calibri" panose="020F0502020204030204" pitchFamily="34" charset="0"/>
              </a:rPr>
              <a:t>Every day</a:t>
            </a:r>
            <a:r>
              <a:rPr lang="en-AU" sz="3600" b="1" dirty="0">
                <a:solidFill>
                  <a:srgbClr val="FFFF00"/>
                </a:solidFill>
                <a:effectLst/>
                <a:ea typeface="Calibri" panose="020F0502020204030204" pitchFamily="34" charset="0"/>
              </a:rPr>
              <a:t> is a day of rest in the finished work of Jesus Christ. Every day is specially set apart to God</a:t>
            </a:r>
            <a:endParaRPr lang="en-AU" sz="3600" b="1" dirty="0">
              <a:solidFill>
                <a:srgbClr val="FFFF00"/>
              </a:solidFill>
            </a:endParaRPr>
          </a:p>
        </p:txBody>
      </p:sp>
      <p:sp>
        <p:nvSpPr>
          <p:cNvPr id="6" name="TextBox 5"/>
          <p:cNvSpPr txBox="1"/>
          <p:nvPr/>
        </p:nvSpPr>
        <p:spPr>
          <a:xfrm>
            <a:off x="330993" y="4186060"/>
            <a:ext cx="11299032" cy="1754326"/>
          </a:xfrm>
          <a:prstGeom prst="rect">
            <a:avLst/>
          </a:prstGeom>
          <a:noFill/>
          <a:effectLst>
            <a:outerShdw blurRad="50800" dist="50800" dir="5400000" algn="ctr" rotWithShape="0">
              <a:schemeClr val="tx1"/>
            </a:outerShdw>
          </a:effectLst>
        </p:spPr>
        <p:txBody>
          <a:bodyPr wrap="square">
            <a:spAutoFit/>
          </a:bodyPr>
          <a:lstStyle/>
          <a:p>
            <a:r>
              <a:rPr lang="en-AU" sz="3600" b="1" dirty="0">
                <a:solidFill>
                  <a:srgbClr val="FFFF00"/>
                </a:solidFill>
                <a:effectLst/>
                <a:ea typeface="Calibri" panose="020F0502020204030204" pitchFamily="34" charset="0"/>
              </a:rPr>
              <a:t>God wants us to fully depend on His provision and His plan for us, even if the world is swirling around us in constant chaos</a:t>
            </a:r>
            <a:endParaRPr lang="en-AU" sz="3600" b="1" dirty="0">
              <a:solidFill>
                <a:srgbClr val="FFFF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0"/>
            <a:ext cx="12192000" cy="6919062"/>
          </a:xfrm>
          <a:prstGeom prst="rect">
            <a:avLst/>
          </a:prstGeom>
        </p:spPr>
      </p:pic>
      <p:sp>
        <p:nvSpPr>
          <p:cNvPr id="3" name="TextBox 2"/>
          <p:cNvSpPr txBox="1"/>
          <p:nvPr/>
        </p:nvSpPr>
        <p:spPr>
          <a:xfrm>
            <a:off x="485774" y="605522"/>
            <a:ext cx="4967578" cy="646331"/>
          </a:xfrm>
          <a:prstGeom prst="rect">
            <a:avLst/>
          </a:prstGeom>
          <a:noFill/>
          <a:effectLst>
            <a:outerShdw blurRad="50800" dist="50800" dir="5400000" algn="ctr" rotWithShape="0">
              <a:schemeClr val="tx1"/>
            </a:outerShdw>
          </a:effectLst>
        </p:spPr>
        <p:txBody>
          <a:bodyPr wrap="none" rtlCol="0">
            <a:spAutoFit/>
          </a:bodyPr>
          <a:lstStyle/>
          <a:p>
            <a:r>
              <a:rPr lang="en-AU" sz="3600" b="1" dirty="0">
                <a:solidFill>
                  <a:srgbClr val="FFFF00"/>
                </a:solidFill>
              </a:rPr>
              <a:t>How do we rest in Jesus?</a:t>
            </a:r>
          </a:p>
        </p:txBody>
      </p:sp>
      <p:sp>
        <p:nvSpPr>
          <p:cNvPr id="4" name="TextBox 3"/>
          <p:cNvSpPr txBox="1"/>
          <p:nvPr/>
        </p:nvSpPr>
        <p:spPr>
          <a:xfrm>
            <a:off x="485773" y="1800225"/>
            <a:ext cx="11115675" cy="1200329"/>
          </a:xfrm>
          <a:prstGeom prst="rect">
            <a:avLst/>
          </a:prstGeom>
          <a:noFill/>
          <a:effectLst>
            <a:outerShdw blurRad="50800" dist="50800" dir="5400000" algn="ctr" rotWithShape="0">
              <a:schemeClr val="tx1"/>
            </a:outerShdw>
          </a:effectLst>
        </p:spPr>
        <p:txBody>
          <a:bodyPr wrap="square" rtlCol="0">
            <a:spAutoFit/>
          </a:bodyPr>
          <a:lstStyle/>
          <a:p>
            <a:r>
              <a:rPr lang="en-AU" sz="3600" b="1" dirty="0">
                <a:solidFill>
                  <a:srgbClr val="FFFF00"/>
                </a:solidFill>
              </a:rPr>
              <a:t>There is no rest in Christ if you haven’t surrendered your life to Him. There is no re-creation, no being born again</a:t>
            </a:r>
          </a:p>
        </p:txBody>
      </p:sp>
      <p:sp>
        <p:nvSpPr>
          <p:cNvPr id="5" name="TextBox 4"/>
          <p:cNvSpPr txBox="1"/>
          <p:nvPr/>
        </p:nvSpPr>
        <p:spPr>
          <a:xfrm>
            <a:off x="485773" y="4307316"/>
            <a:ext cx="11115676" cy="1754326"/>
          </a:xfrm>
          <a:prstGeom prst="rect">
            <a:avLst/>
          </a:prstGeom>
          <a:noFill/>
          <a:effectLst>
            <a:outerShdw blurRad="50800" dist="50800" dir="5400000" algn="ctr" rotWithShape="0">
              <a:schemeClr val="tx1"/>
            </a:outerShdw>
          </a:effectLst>
        </p:spPr>
        <p:txBody>
          <a:bodyPr wrap="square" rtlCol="0">
            <a:spAutoFit/>
          </a:bodyPr>
          <a:lstStyle/>
          <a:p>
            <a:r>
              <a:rPr lang="en-AU" sz="3600" b="1" dirty="0">
                <a:solidFill>
                  <a:srgbClr val="FFFF00"/>
                </a:solidFill>
                <a:effectLst/>
                <a:ea typeface="Calibri" panose="020F0502020204030204" pitchFamily="34" charset="0"/>
              </a:rPr>
              <a:t>The rest </a:t>
            </a:r>
            <a:r>
              <a:rPr lang="en-AU" sz="3600" b="1" dirty="0">
                <a:solidFill>
                  <a:srgbClr val="FFFF00"/>
                </a:solidFill>
                <a:ea typeface="Calibri" panose="020F0502020204030204" pitchFamily="34" charset="0"/>
              </a:rPr>
              <a:t>we have in Jesus i</a:t>
            </a:r>
            <a:r>
              <a:rPr lang="en-AU" sz="3600" b="1" dirty="0">
                <a:solidFill>
                  <a:srgbClr val="FFFF00"/>
                </a:solidFill>
                <a:effectLst/>
                <a:ea typeface="Calibri" panose="020F0502020204030204" pitchFamily="34" charset="0"/>
              </a:rPr>
              <a:t>s when we learn to trust Him at all times, in all circumstances and to recognise that He is always in control</a:t>
            </a:r>
            <a:endParaRPr lang="en-AU" sz="3600" b="1" dirty="0">
              <a:solidFill>
                <a:srgbClr val="FFFF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0"/>
            <a:ext cx="12247060" cy="6858000"/>
          </a:xfrm>
          <a:prstGeom prst="rect">
            <a:avLst/>
          </a:prstGeom>
        </p:spPr>
      </p:pic>
      <p:sp>
        <p:nvSpPr>
          <p:cNvPr id="5" name="TextBox 4"/>
          <p:cNvSpPr txBox="1"/>
          <p:nvPr/>
        </p:nvSpPr>
        <p:spPr>
          <a:xfrm>
            <a:off x="113732" y="500063"/>
            <a:ext cx="11958636" cy="3139321"/>
          </a:xfrm>
          <a:prstGeom prst="rect">
            <a:avLst/>
          </a:prstGeom>
          <a:noFill/>
          <a:effectLst>
            <a:outerShdw blurRad="50800" dist="50800" dir="5400000" algn="ctr" rotWithShape="0">
              <a:schemeClr val="tx1"/>
            </a:outerShdw>
          </a:effectLst>
        </p:spPr>
        <p:txBody>
          <a:bodyPr wrap="square" rtlCol="0">
            <a:spAutoFit/>
          </a:bodyPr>
          <a:lstStyle/>
          <a:p>
            <a:r>
              <a:rPr lang="en-AU" sz="3600" b="1" i="1" dirty="0">
                <a:solidFill>
                  <a:srgbClr val="FFFF00"/>
                </a:solidFill>
                <a:effectLst/>
                <a:ea typeface="Times New Roman" panose="02020603050405020304" pitchFamily="18" charset="0"/>
              </a:rPr>
              <a:t>“</a:t>
            </a:r>
            <a:r>
              <a:rPr lang="en-AU" sz="3600" b="1" i="1" u="sng" dirty="0">
                <a:solidFill>
                  <a:srgbClr val="FFFF00"/>
                </a:solidFill>
                <a:effectLst/>
                <a:ea typeface="Times New Roman" panose="02020603050405020304" pitchFamily="18" charset="0"/>
              </a:rPr>
              <a:t>Do not be anxious about anything</a:t>
            </a:r>
            <a:r>
              <a:rPr lang="en-AU" sz="3600" b="1" i="1" dirty="0">
                <a:solidFill>
                  <a:srgbClr val="FFFF00"/>
                </a:solidFill>
                <a:effectLst/>
                <a:ea typeface="Times New Roman" panose="02020603050405020304" pitchFamily="18" charset="0"/>
              </a:rPr>
              <a:t>, but in everything, by </a:t>
            </a:r>
            <a:r>
              <a:rPr lang="en-AU" sz="3600" b="1" i="1" u="sng" dirty="0">
                <a:solidFill>
                  <a:srgbClr val="FFFF00"/>
                </a:solidFill>
                <a:effectLst/>
                <a:ea typeface="Times New Roman" panose="02020603050405020304" pitchFamily="18" charset="0"/>
              </a:rPr>
              <a:t>prayer</a:t>
            </a:r>
            <a:r>
              <a:rPr lang="en-AU" sz="3600" b="1" i="1" dirty="0">
                <a:solidFill>
                  <a:srgbClr val="FFFF00"/>
                </a:solidFill>
                <a:effectLst/>
                <a:ea typeface="Times New Roman" panose="02020603050405020304" pitchFamily="18" charset="0"/>
              </a:rPr>
              <a:t> and petition, with thanksgiving, present your requests to God.  And the peace of God, which transcends all understanding, will guard your hearts and your minds in Christ Jesus...the God of peace will be with you."  Phil. 4:6-7, 9</a:t>
            </a:r>
            <a:endParaRPr lang="en-AU" sz="3600" b="1" dirty="0">
              <a:solidFill>
                <a:srgbClr val="FFFF00"/>
              </a:solidFill>
              <a:effectLst/>
              <a:ea typeface="Times New Roman" panose="02020603050405020304" pitchFamily="18" charset="0"/>
            </a:endParaRPr>
          </a:p>
          <a:p>
            <a:endParaRPr lang="en-AU"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 y="0"/>
            <a:ext cx="12306300" cy="7000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0480" y="0"/>
            <a:ext cx="12247060" cy="6858000"/>
          </a:xfrm>
          <a:prstGeom prst="rect">
            <a:avLst/>
          </a:prstGeom>
        </p:spPr>
      </p:pic>
      <p:sp>
        <p:nvSpPr>
          <p:cNvPr id="4" name="TextBox 3"/>
          <p:cNvSpPr txBox="1"/>
          <p:nvPr/>
        </p:nvSpPr>
        <p:spPr>
          <a:xfrm>
            <a:off x="426720" y="362635"/>
            <a:ext cx="12247060" cy="1200329"/>
          </a:xfrm>
          <a:prstGeom prst="rect">
            <a:avLst/>
          </a:prstGeom>
          <a:noFill/>
          <a:effectLst>
            <a:outerShdw blurRad="50800" dist="50800" dir="5400000" algn="ctr" rotWithShape="0">
              <a:schemeClr val="tx1"/>
            </a:outerShdw>
          </a:effectLst>
        </p:spPr>
        <p:txBody>
          <a:bodyPr wrap="square">
            <a:spAutoFit/>
          </a:bodyPr>
          <a:lstStyle/>
          <a:p>
            <a:r>
              <a:rPr lang="en-AU" sz="3600" b="1"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In Greek mythology, Gala, Eros and </a:t>
            </a:r>
            <a:r>
              <a:rPr lang="en-AU" sz="3600" b="1" kern="100"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Tartaros</a:t>
            </a:r>
            <a:r>
              <a:rPr lang="en-AU" sz="3600" b="1"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emerged from nothing (chaos) and created the earth</a:t>
            </a:r>
            <a:endParaRPr lang="en-AU" sz="3600" dirty="0">
              <a:solidFill>
                <a:srgbClr val="FFFF00"/>
              </a:solidFill>
            </a:endParaRPr>
          </a:p>
        </p:txBody>
      </p:sp>
      <p:sp>
        <p:nvSpPr>
          <p:cNvPr id="6" name="TextBox 5"/>
          <p:cNvSpPr txBox="1"/>
          <p:nvPr/>
        </p:nvSpPr>
        <p:spPr>
          <a:xfrm>
            <a:off x="426720" y="1719487"/>
            <a:ext cx="11283499" cy="1200329"/>
          </a:xfrm>
          <a:prstGeom prst="rect">
            <a:avLst/>
          </a:prstGeom>
          <a:noFill/>
          <a:effectLst>
            <a:outerShdw blurRad="50800" dist="50800" dir="5400000" algn="ctr" rotWithShape="0">
              <a:schemeClr val="tx1"/>
            </a:outerShdw>
          </a:effectLst>
        </p:spPr>
        <p:txBody>
          <a:bodyPr wrap="square">
            <a:spAutoFit/>
          </a:bodyPr>
          <a:lstStyle/>
          <a:p>
            <a:r>
              <a:rPr lang="en-AU" sz="3600" b="1" kern="100" spc="-10" dirty="0">
                <a:solidFill>
                  <a:srgbClr val="FFFF00"/>
                </a:solidFill>
                <a:effectLst/>
                <a:ea typeface="Calibri" panose="020F0502020204030204" pitchFamily="34" charset="0"/>
                <a:cs typeface="Times New Roman" panose="02020603050405020304" pitchFamily="18" charset="0"/>
              </a:rPr>
              <a:t>Cherokee Indians believed that the earth was created by a water beetle</a:t>
            </a:r>
            <a:endParaRPr lang="en-AU" sz="3600" b="1" dirty="0">
              <a:solidFill>
                <a:srgbClr val="FFFF00"/>
              </a:solidFill>
            </a:endParaRPr>
          </a:p>
        </p:txBody>
      </p:sp>
      <p:pic>
        <p:nvPicPr>
          <p:cNvPr id="7" name="Picture 6"/>
          <p:cNvPicPr>
            <a:picLocks noChangeAspect="1"/>
          </p:cNvPicPr>
          <p:nvPr/>
        </p:nvPicPr>
        <p:blipFill>
          <a:blip r:embed="rId3" cstate="print"/>
          <a:stretch>
            <a:fillRect/>
          </a:stretch>
        </p:blipFill>
        <p:spPr>
          <a:xfrm>
            <a:off x="9799153" y="2301812"/>
            <a:ext cx="2368266" cy="3272745"/>
          </a:xfrm>
          <a:prstGeom prst="rect">
            <a:avLst/>
          </a:prstGeom>
        </p:spPr>
      </p:pic>
      <p:pic>
        <p:nvPicPr>
          <p:cNvPr id="8" name="Picture 7"/>
          <p:cNvPicPr>
            <a:picLocks noChangeAspect="1"/>
          </p:cNvPicPr>
          <p:nvPr/>
        </p:nvPicPr>
        <p:blipFill>
          <a:blip r:embed="rId4" cstate="print"/>
          <a:stretch>
            <a:fillRect/>
          </a:stretch>
        </p:blipFill>
        <p:spPr>
          <a:xfrm>
            <a:off x="8939320" y="2301812"/>
            <a:ext cx="3277260" cy="3272745"/>
          </a:xfrm>
          <a:prstGeom prst="rect">
            <a:avLst/>
          </a:prstGeom>
        </p:spPr>
      </p:pic>
      <p:sp>
        <p:nvSpPr>
          <p:cNvPr id="10" name="TextBox 9"/>
          <p:cNvSpPr txBox="1"/>
          <p:nvPr/>
        </p:nvSpPr>
        <p:spPr>
          <a:xfrm>
            <a:off x="426720" y="3046857"/>
            <a:ext cx="8558428" cy="1200329"/>
          </a:xfrm>
          <a:prstGeom prst="rect">
            <a:avLst/>
          </a:prstGeom>
          <a:noFill/>
          <a:effectLst>
            <a:outerShdw blurRad="50800" dist="50800" dir="5400000" algn="ctr" rotWithShape="0">
              <a:schemeClr val="tx1"/>
            </a:outerShdw>
          </a:effectLst>
        </p:spPr>
        <p:txBody>
          <a:bodyPr wrap="square">
            <a:spAutoFit/>
          </a:bodyPr>
          <a:lstStyle/>
          <a:p>
            <a:r>
              <a:rPr lang="en-AU" sz="3600" b="1" kern="100" spc="-10" dirty="0">
                <a:solidFill>
                  <a:srgbClr val="FFFF00"/>
                </a:solidFill>
                <a:effectLst/>
                <a:ea typeface="Calibri" panose="020F0502020204030204" pitchFamily="34" charset="0"/>
                <a:cs typeface="Times New Roman" panose="02020603050405020304" pitchFamily="18" charset="0"/>
              </a:rPr>
              <a:t>Australian Aborigines believe in creation by the rainbow serpent</a:t>
            </a:r>
            <a:endParaRPr lang="en-AU" sz="3600" b="1" dirty="0">
              <a:solidFill>
                <a:srgbClr val="FFFF00"/>
              </a:solidFill>
            </a:endParaRPr>
          </a:p>
        </p:txBody>
      </p:sp>
      <p:sp>
        <p:nvSpPr>
          <p:cNvPr id="12" name="TextBox 11"/>
          <p:cNvSpPr txBox="1"/>
          <p:nvPr/>
        </p:nvSpPr>
        <p:spPr>
          <a:xfrm>
            <a:off x="426720" y="4374227"/>
            <a:ext cx="8558428" cy="1754326"/>
          </a:xfrm>
          <a:prstGeom prst="rect">
            <a:avLst/>
          </a:prstGeom>
          <a:solidFill>
            <a:schemeClr val="bg1">
              <a:lumMod val="75000"/>
            </a:schemeClr>
          </a:solidFill>
          <a:effectLst>
            <a:outerShdw blurRad="50800" dist="50800" dir="5400000" algn="ctr" rotWithShape="0">
              <a:schemeClr val="tx1"/>
            </a:outerShdw>
          </a:effectLst>
        </p:spPr>
        <p:txBody>
          <a:bodyPr wrap="square">
            <a:spAutoFit/>
          </a:bodyPr>
          <a:lstStyle/>
          <a:p>
            <a:r>
              <a:rPr lang="en-AU" sz="3600" b="1" kern="100" dirty="0">
                <a:effectLst/>
                <a:ea typeface="Calibri" panose="020F0502020204030204" pitchFamily="34" charset="0"/>
                <a:cs typeface="Times New Roman" panose="02020603050405020304" pitchFamily="18" charset="0"/>
              </a:rPr>
              <a:t>Ancient Sumerians believed that the female god </a:t>
            </a:r>
            <a:r>
              <a:rPr lang="en-AU" sz="3600" b="1" kern="100" dirty="0" err="1">
                <a:effectLst/>
                <a:ea typeface="Calibri" panose="020F0502020204030204" pitchFamily="34" charset="0"/>
                <a:cs typeface="Times New Roman" panose="02020603050405020304" pitchFamily="18" charset="0"/>
              </a:rPr>
              <a:t>Nintur</a:t>
            </a:r>
            <a:r>
              <a:rPr lang="en-AU" sz="3600" b="1" kern="100" dirty="0">
                <a:effectLst/>
                <a:ea typeface="Calibri" panose="020F0502020204030204" pitchFamily="34" charset="0"/>
                <a:cs typeface="Times New Roman" panose="02020603050405020304" pitchFamily="18" charset="0"/>
              </a:rPr>
              <a:t> created humans and other animals</a:t>
            </a:r>
            <a:endParaRPr lang="en-AU" sz="3600" b="1" dirty="0"/>
          </a:p>
        </p:txBody>
      </p:sp>
      <p:pic>
        <p:nvPicPr>
          <p:cNvPr id="13" name="Picture 12"/>
          <p:cNvPicPr>
            <a:picLocks noChangeAspect="1"/>
          </p:cNvPicPr>
          <p:nvPr/>
        </p:nvPicPr>
        <p:blipFill>
          <a:blip r:embed="rId5" cstate="print"/>
          <a:stretch>
            <a:fillRect/>
          </a:stretch>
        </p:blipFill>
        <p:spPr>
          <a:xfrm>
            <a:off x="8939321" y="2287159"/>
            <a:ext cx="3228098" cy="41701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7530" y="0"/>
            <a:ext cx="12247060" cy="6858000"/>
          </a:xfrm>
          <a:prstGeom prst="rect">
            <a:avLst/>
          </a:prstGeom>
          <a:solidFill>
            <a:schemeClr val="accent1">
              <a:lumMod val="60000"/>
              <a:lumOff val="40000"/>
            </a:schemeClr>
          </a:solidFill>
        </p:spPr>
      </p:pic>
      <p:sp>
        <p:nvSpPr>
          <p:cNvPr id="4" name="TextBox 3"/>
          <p:cNvSpPr txBox="1"/>
          <p:nvPr/>
        </p:nvSpPr>
        <p:spPr>
          <a:xfrm>
            <a:off x="612058" y="527521"/>
            <a:ext cx="6120580" cy="658835"/>
          </a:xfrm>
          <a:prstGeom prst="rect">
            <a:avLst/>
          </a:prstGeom>
          <a:noFill/>
          <a:effectLst>
            <a:outerShdw blurRad="50800" dist="50800" dir="5400000" algn="ctr" rotWithShape="0">
              <a:schemeClr val="tx1"/>
            </a:outerShdw>
          </a:effectLst>
        </p:spPr>
        <p:txBody>
          <a:bodyPr wrap="square">
            <a:spAutoFit/>
          </a:bodyPr>
          <a:lstStyle/>
          <a:p>
            <a:pPr>
              <a:lnSpc>
                <a:spcPct val="107000"/>
              </a:lnSpc>
              <a:spcAft>
                <a:spcPts val="800"/>
              </a:spcAft>
            </a:pPr>
            <a:r>
              <a:rPr lang="en-AU" sz="3600" b="1"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What does God have to say?</a:t>
            </a:r>
          </a:p>
        </p:txBody>
      </p:sp>
      <p:sp>
        <p:nvSpPr>
          <p:cNvPr id="6" name="TextBox 5"/>
          <p:cNvSpPr txBox="1"/>
          <p:nvPr/>
        </p:nvSpPr>
        <p:spPr>
          <a:xfrm>
            <a:off x="612058" y="1785398"/>
            <a:ext cx="11171903" cy="646331"/>
          </a:xfrm>
          <a:prstGeom prst="rect">
            <a:avLst/>
          </a:prstGeom>
          <a:noFill/>
          <a:effectLst>
            <a:outerShdw blurRad="50800" dist="50800" dir="5400000" algn="ctr" rotWithShape="0">
              <a:schemeClr val="tx1"/>
            </a:outerShdw>
          </a:effectLst>
        </p:spPr>
        <p:txBody>
          <a:bodyPr wrap="square">
            <a:spAutoFit/>
          </a:bodyPr>
          <a:lstStyle/>
          <a:p>
            <a:r>
              <a:rPr lang="en-AU" sz="3600" b="1"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Dr Ron </a:t>
            </a:r>
            <a:r>
              <a:rPr lang="en-AU" sz="3600" b="1" kern="100"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Nellor</a:t>
            </a:r>
            <a:r>
              <a:rPr lang="en-AU" sz="3600" b="1"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 Sunday 29</a:t>
            </a:r>
            <a:r>
              <a:rPr lang="en-AU" sz="3600" b="1" kern="100" baseline="30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th</a:t>
            </a:r>
            <a:r>
              <a:rPr lang="en-AU" sz="3600" b="1"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October 2023 </a:t>
            </a:r>
            <a:endParaRPr lang="en-AU" sz="3600" b="1" dirty="0">
              <a:solidFill>
                <a:srgbClr val="FFFF00"/>
              </a:solidFill>
            </a:endParaRPr>
          </a:p>
        </p:txBody>
      </p:sp>
      <p:sp>
        <p:nvSpPr>
          <p:cNvPr id="10" name="TextBox 9"/>
          <p:cNvSpPr txBox="1"/>
          <p:nvPr/>
        </p:nvSpPr>
        <p:spPr>
          <a:xfrm>
            <a:off x="394509" y="3030771"/>
            <a:ext cx="11171903" cy="1251625"/>
          </a:xfrm>
          <a:prstGeom prst="rect">
            <a:avLst/>
          </a:prstGeom>
          <a:noFill/>
          <a:effectLst>
            <a:outerShdw blurRad="50800" dist="50800" dir="5400000" algn="ctr" rotWithShape="0">
              <a:schemeClr val="tx1"/>
            </a:outerShdw>
          </a:effectLst>
        </p:spPr>
        <p:txBody>
          <a:bodyPr wrap="square">
            <a:spAutoFit/>
          </a:bodyPr>
          <a:lstStyle/>
          <a:p>
            <a:pPr>
              <a:lnSpc>
                <a:spcPct val="107000"/>
              </a:lnSpc>
              <a:spcAft>
                <a:spcPts val="800"/>
              </a:spcAft>
            </a:pPr>
            <a:r>
              <a:rPr lang="en-AU" sz="3600" b="1"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The Bible is clear in stating that God created the stars, the earth, and all that dwells on it.</a:t>
            </a:r>
          </a:p>
        </p:txBody>
      </p:sp>
      <p:sp>
        <p:nvSpPr>
          <p:cNvPr id="12" name="TextBox 11"/>
          <p:cNvSpPr txBox="1"/>
          <p:nvPr/>
        </p:nvSpPr>
        <p:spPr>
          <a:xfrm>
            <a:off x="618823" y="4693145"/>
            <a:ext cx="10954354" cy="1844416"/>
          </a:xfrm>
          <a:prstGeom prst="rect">
            <a:avLst/>
          </a:prstGeom>
          <a:solidFill>
            <a:schemeClr val="tx1">
              <a:lumMod val="95000"/>
              <a:lumOff val="5000"/>
              <a:alpha val="26000"/>
            </a:schemeClr>
          </a:solidFill>
          <a:effectLst>
            <a:outerShdw blurRad="50800" dist="50800" dir="5400000" algn="ctr" rotWithShape="0">
              <a:schemeClr val="tx1"/>
            </a:outerShdw>
          </a:effectLst>
        </p:spPr>
        <p:txBody>
          <a:bodyPr wrap="square">
            <a:spAutoFit/>
          </a:bodyPr>
          <a:lstStyle/>
          <a:p>
            <a:pPr>
              <a:lnSpc>
                <a:spcPct val="107000"/>
              </a:lnSpc>
              <a:spcAft>
                <a:spcPts val="800"/>
              </a:spcAft>
            </a:pPr>
            <a:r>
              <a:rPr lang="en-AU"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 will see from our reading that there is not a lot of detail given by </a:t>
            </a:r>
            <a:r>
              <a:rPr lang="en-AU" sz="36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God on </a:t>
            </a:r>
            <a:r>
              <a:rPr lang="en-AU"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how He created things, just that they came about by His spoken word.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365916"/>
            <a:ext cx="6096000" cy="369332"/>
          </a:xfrm>
          <a:prstGeom prst="rect">
            <a:avLst/>
          </a:prstGeom>
          <a:noFill/>
        </p:spPr>
        <p:txBody>
          <a:bodyPr wrap="square">
            <a:spAutoFit/>
          </a:bodyPr>
          <a:lstStyle/>
          <a:p>
            <a:pPr algn="ctr"/>
            <a:r>
              <a:rPr lang="en-AU" sz="1800" dirty="0">
                <a:solidFill>
                  <a:schemeClr val="tx1"/>
                </a:solidFill>
                <a:highlight>
                  <a:srgbClr val="FFFF00"/>
                </a:highlight>
              </a:rPr>
              <a:t>SCIENCE</a:t>
            </a:r>
          </a:p>
        </p:txBody>
      </p:sp>
      <p:sp>
        <p:nvSpPr>
          <p:cNvPr id="12" name="TextBox 11"/>
          <p:cNvSpPr txBox="1"/>
          <p:nvPr/>
        </p:nvSpPr>
        <p:spPr>
          <a:xfrm>
            <a:off x="5825067" y="365916"/>
            <a:ext cx="6096000" cy="369332"/>
          </a:xfrm>
          <a:prstGeom prst="rect">
            <a:avLst/>
          </a:prstGeom>
          <a:noFill/>
        </p:spPr>
        <p:txBody>
          <a:bodyPr wrap="square">
            <a:spAutoFit/>
          </a:bodyPr>
          <a:lstStyle/>
          <a:p>
            <a:pPr algn="ctr"/>
            <a:r>
              <a:rPr lang="en-AU" sz="1800" dirty="0">
                <a:solidFill>
                  <a:schemeClr val="tx1"/>
                </a:solidFill>
                <a:highlight>
                  <a:srgbClr val="FFFF00"/>
                </a:highlight>
              </a:rPr>
              <a:t>BIBLE</a:t>
            </a:r>
          </a:p>
        </p:txBody>
      </p:sp>
      <p:sp>
        <p:nvSpPr>
          <p:cNvPr id="14" name="TextBox 13"/>
          <p:cNvSpPr txBox="1"/>
          <p:nvPr/>
        </p:nvSpPr>
        <p:spPr>
          <a:xfrm>
            <a:off x="0" y="947728"/>
            <a:ext cx="6096000" cy="923330"/>
          </a:xfrm>
          <a:prstGeom prst="rect">
            <a:avLst/>
          </a:prstGeom>
          <a:noFill/>
        </p:spPr>
        <p:txBody>
          <a:bodyPr wrap="square">
            <a:spAutoFit/>
          </a:bodyPr>
          <a:lstStyle/>
          <a:p>
            <a:r>
              <a:rPr lang="en-AU" b="1" dirty="0">
                <a:solidFill>
                  <a:srgbClr val="FF0000"/>
                </a:solidFill>
              </a:rPr>
              <a:t>Molten magma gravitated together to form an intensely hot blob cooled by water and vapour spewed out by volcanic activity. </a:t>
            </a:r>
          </a:p>
        </p:txBody>
      </p:sp>
      <p:sp>
        <p:nvSpPr>
          <p:cNvPr id="16" name="TextBox 15"/>
          <p:cNvSpPr txBox="1"/>
          <p:nvPr/>
        </p:nvSpPr>
        <p:spPr>
          <a:xfrm>
            <a:off x="5904089" y="947728"/>
            <a:ext cx="6118578" cy="923330"/>
          </a:xfrm>
          <a:prstGeom prst="rect">
            <a:avLst/>
          </a:prstGeom>
          <a:noFill/>
        </p:spPr>
        <p:txBody>
          <a:bodyPr wrap="square">
            <a:spAutoFit/>
          </a:bodyPr>
          <a:lstStyle/>
          <a:p>
            <a:r>
              <a:rPr lang="en-AU" b="1" dirty="0">
                <a:solidFill>
                  <a:srgbClr val="FF0000"/>
                </a:solidFill>
              </a:rPr>
              <a:t>Day 1 – God created a formless planet, with the Spirit of God hovering over the waters. God gave light and darkness to the earth.</a:t>
            </a:r>
          </a:p>
        </p:txBody>
      </p:sp>
      <p:sp>
        <p:nvSpPr>
          <p:cNvPr id="18" name="TextBox 17"/>
          <p:cNvSpPr txBox="1"/>
          <p:nvPr/>
        </p:nvSpPr>
        <p:spPr>
          <a:xfrm>
            <a:off x="-22578" y="1839437"/>
            <a:ext cx="6118578" cy="646331"/>
          </a:xfrm>
          <a:prstGeom prst="rect">
            <a:avLst/>
          </a:prstGeom>
          <a:noFill/>
        </p:spPr>
        <p:txBody>
          <a:bodyPr wrap="square">
            <a:spAutoFit/>
          </a:bodyPr>
          <a:lstStyle/>
          <a:p>
            <a:r>
              <a:rPr lang="en-AU" b="1" dirty="0"/>
              <a:t>A water vapour cloud encircled the earth. Condensed water and subterranean water settled on the surface of the planet.</a:t>
            </a:r>
          </a:p>
        </p:txBody>
      </p:sp>
      <p:sp>
        <p:nvSpPr>
          <p:cNvPr id="20" name="TextBox 19"/>
          <p:cNvSpPr txBox="1"/>
          <p:nvPr/>
        </p:nvSpPr>
        <p:spPr>
          <a:xfrm>
            <a:off x="5892801" y="1839436"/>
            <a:ext cx="6129866" cy="646331"/>
          </a:xfrm>
          <a:prstGeom prst="rect">
            <a:avLst/>
          </a:prstGeom>
          <a:noFill/>
        </p:spPr>
        <p:txBody>
          <a:bodyPr wrap="square">
            <a:spAutoFit/>
          </a:bodyPr>
          <a:lstStyle/>
          <a:p>
            <a:r>
              <a:rPr lang="en-AU" b="1" dirty="0"/>
              <a:t>Day 2 – God separated the water from under the expanse from the water above it. God called that gap sky.</a:t>
            </a:r>
          </a:p>
        </p:txBody>
      </p:sp>
      <p:sp>
        <p:nvSpPr>
          <p:cNvPr id="22" name="TextBox 21"/>
          <p:cNvSpPr txBox="1"/>
          <p:nvPr/>
        </p:nvSpPr>
        <p:spPr>
          <a:xfrm>
            <a:off x="0" y="2558320"/>
            <a:ext cx="612986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AU" b="1" dirty="0">
                <a:solidFill>
                  <a:srgbClr val="FF0000"/>
                </a:solidFill>
              </a:rPr>
              <a:t>Amino acids formed protein to create the building blocks of matter. Algae combined with cyanobacteria to form plants. Plants formed on land and underwater.</a:t>
            </a:r>
          </a:p>
        </p:txBody>
      </p:sp>
      <p:sp>
        <p:nvSpPr>
          <p:cNvPr id="24" name="TextBox 23"/>
          <p:cNvSpPr txBox="1"/>
          <p:nvPr/>
        </p:nvSpPr>
        <p:spPr>
          <a:xfrm>
            <a:off x="5904089" y="2558319"/>
            <a:ext cx="6129866" cy="646331"/>
          </a:xfrm>
          <a:prstGeom prst="rect">
            <a:avLst/>
          </a:prstGeom>
          <a:noFill/>
        </p:spPr>
        <p:txBody>
          <a:bodyPr wrap="square">
            <a:spAutoFit/>
          </a:bodyPr>
          <a:lstStyle/>
          <a:p>
            <a:r>
              <a:rPr lang="en-AU" b="1" dirty="0">
                <a:solidFill>
                  <a:srgbClr val="FF0000"/>
                </a:solidFill>
              </a:rPr>
              <a:t>Day 3 – God formed the seas and dry land. He created vegetation on the land and in the seas.</a:t>
            </a:r>
          </a:p>
        </p:txBody>
      </p:sp>
      <p:sp>
        <p:nvSpPr>
          <p:cNvPr id="26" name="TextBox 25"/>
          <p:cNvSpPr txBox="1"/>
          <p:nvPr/>
        </p:nvSpPr>
        <p:spPr>
          <a:xfrm>
            <a:off x="0" y="3519477"/>
            <a:ext cx="6129866" cy="646331"/>
          </a:xfrm>
          <a:prstGeom prst="rect">
            <a:avLst/>
          </a:prstGeom>
          <a:noFill/>
        </p:spPr>
        <p:txBody>
          <a:bodyPr wrap="square">
            <a:spAutoFit/>
          </a:bodyPr>
          <a:lstStyle/>
          <a:p>
            <a:r>
              <a:rPr lang="en-AU" b="1" dirty="0"/>
              <a:t>Millions of years passed as mutations allow plants to change formation. </a:t>
            </a:r>
          </a:p>
        </p:txBody>
      </p:sp>
      <p:sp>
        <p:nvSpPr>
          <p:cNvPr id="28" name="TextBox 27"/>
          <p:cNvSpPr txBox="1"/>
          <p:nvPr/>
        </p:nvSpPr>
        <p:spPr>
          <a:xfrm>
            <a:off x="5904089" y="3519477"/>
            <a:ext cx="6129866" cy="369332"/>
          </a:xfrm>
          <a:prstGeom prst="rect">
            <a:avLst/>
          </a:prstGeom>
          <a:noFill/>
        </p:spPr>
        <p:txBody>
          <a:bodyPr wrap="square">
            <a:spAutoFit/>
          </a:bodyPr>
          <a:lstStyle/>
          <a:p>
            <a:r>
              <a:rPr lang="en-AU" b="1" dirty="0"/>
              <a:t>Day 4 – God created the sun, moon and stars.</a:t>
            </a:r>
          </a:p>
        </p:txBody>
      </p:sp>
      <p:sp>
        <p:nvSpPr>
          <p:cNvPr id="30" name="TextBox 29"/>
          <p:cNvSpPr txBox="1"/>
          <p:nvPr/>
        </p:nvSpPr>
        <p:spPr>
          <a:xfrm>
            <a:off x="1" y="4188672"/>
            <a:ext cx="5892800" cy="923330"/>
          </a:xfrm>
          <a:prstGeom prst="rect">
            <a:avLst/>
          </a:prstGeom>
          <a:noFill/>
        </p:spPr>
        <p:txBody>
          <a:bodyPr wrap="square">
            <a:spAutoFit/>
          </a:bodyPr>
          <a:lstStyle/>
          <a:p>
            <a:r>
              <a:rPr lang="en-AU" b="1" dirty="0">
                <a:solidFill>
                  <a:srgbClr val="FF0000"/>
                </a:solidFill>
              </a:rPr>
              <a:t>The first creatures appear in the oceans and then through further mutation, they move onto the land. Further mutations produced bird life.</a:t>
            </a:r>
          </a:p>
        </p:txBody>
      </p:sp>
      <p:sp>
        <p:nvSpPr>
          <p:cNvPr id="32" name="TextBox 31"/>
          <p:cNvSpPr txBox="1"/>
          <p:nvPr/>
        </p:nvSpPr>
        <p:spPr>
          <a:xfrm>
            <a:off x="5825067" y="4188672"/>
            <a:ext cx="6129866" cy="646331"/>
          </a:xfrm>
          <a:prstGeom prst="rect">
            <a:avLst/>
          </a:prstGeom>
          <a:noFill/>
        </p:spPr>
        <p:txBody>
          <a:bodyPr wrap="square">
            <a:spAutoFit/>
          </a:bodyPr>
          <a:lstStyle/>
          <a:p>
            <a:r>
              <a:rPr lang="en-AU" b="1" dirty="0">
                <a:solidFill>
                  <a:srgbClr val="FF0000"/>
                </a:solidFill>
              </a:rPr>
              <a:t>Day 5 – God created all of the creatures in the water and the birds of the air.</a:t>
            </a:r>
          </a:p>
        </p:txBody>
      </p:sp>
      <p:sp>
        <p:nvSpPr>
          <p:cNvPr id="34" name="TextBox 33"/>
          <p:cNvSpPr txBox="1"/>
          <p:nvPr/>
        </p:nvSpPr>
        <p:spPr>
          <a:xfrm>
            <a:off x="-33866" y="5091963"/>
            <a:ext cx="5858933" cy="923330"/>
          </a:xfrm>
          <a:prstGeom prst="rect">
            <a:avLst/>
          </a:prstGeom>
          <a:noFill/>
        </p:spPr>
        <p:txBody>
          <a:bodyPr wrap="square">
            <a:spAutoFit/>
          </a:bodyPr>
          <a:lstStyle/>
          <a:p>
            <a:r>
              <a:rPr lang="en-AU" b="1" dirty="0"/>
              <a:t>The birds mutated into small creatures and then eventually mutated into larger and different animals. Eventually, animals mutated into human beings.</a:t>
            </a:r>
          </a:p>
        </p:txBody>
      </p:sp>
      <p:sp>
        <p:nvSpPr>
          <p:cNvPr id="36" name="TextBox 35"/>
          <p:cNvSpPr txBox="1"/>
          <p:nvPr/>
        </p:nvSpPr>
        <p:spPr>
          <a:xfrm>
            <a:off x="5825067" y="5091962"/>
            <a:ext cx="6135510" cy="646331"/>
          </a:xfrm>
          <a:prstGeom prst="rect">
            <a:avLst/>
          </a:prstGeom>
          <a:noFill/>
        </p:spPr>
        <p:txBody>
          <a:bodyPr wrap="square">
            <a:spAutoFit/>
          </a:bodyPr>
          <a:lstStyle/>
          <a:p>
            <a:r>
              <a:rPr lang="en-AU" b="1" dirty="0"/>
              <a:t>Day 6 – God created animals of all kinds, large and small. Last of all, God created man in His own image.</a:t>
            </a:r>
          </a:p>
        </p:txBody>
      </p:sp>
      <p:sp>
        <p:nvSpPr>
          <p:cNvPr id="38" name="TextBox 37"/>
          <p:cNvSpPr txBox="1"/>
          <p:nvPr/>
        </p:nvSpPr>
        <p:spPr>
          <a:xfrm>
            <a:off x="0" y="5932680"/>
            <a:ext cx="5723467" cy="923330"/>
          </a:xfrm>
          <a:prstGeom prst="rect">
            <a:avLst/>
          </a:prstGeom>
          <a:noFill/>
        </p:spPr>
        <p:txBody>
          <a:bodyPr wrap="square">
            <a:spAutoFit/>
          </a:bodyPr>
          <a:lstStyle/>
          <a:p>
            <a:r>
              <a:rPr lang="en-AU" b="1" dirty="0">
                <a:solidFill>
                  <a:srgbClr val="FF0000"/>
                </a:solidFill>
              </a:rPr>
              <a:t>Even though we have seen interbreeding of similar animals, there hasn’t been any mutations that improve over human beings.</a:t>
            </a:r>
          </a:p>
        </p:txBody>
      </p:sp>
      <p:sp>
        <p:nvSpPr>
          <p:cNvPr id="40" name="TextBox 39"/>
          <p:cNvSpPr txBox="1"/>
          <p:nvPr/>
        </p:nvSpPr>
        <p:spPr>
          <a:xfrm>
            <a:off x="5825067" y="5932680"/>
            <a:ext cx="6135510" cy="369332"/>
          </a:xfrm>
          <a:prstGeom prst="rect">
            <a:avLst/>
          </a:prstGeom>
          <a:noFill/>
        </p:spPr>
        <p:txBody>
          <a:bodyPr wrap="square">
            <a:spAutoFit/>
          </a:bodyPr>
          <a:lstStyle/>
          <a:p>
            <a:r>
              <a:rPr lang="en-AU" b="1" dirty="0">
                <a:solidFill>
                  <a:srgbClr val="FF0000"/>
                </a:solidFill>
              </a:rPr>
              <a:t>Day 7 – God rested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460" y="554364"/>
            <a:ext cx="11689080" cy="1200329"/>
          </a:xfrm>
          <a:prstGeom prst="rect">
            <a:avLst/>
          </a:prstGeom>
          <a:noFill/>
          <a:effectLst>
            <a:outerShdw blurRad="50800" dist="50800" dir="5400000" algn="ctr" rotWithShape="0">
              <a:schemeClr val="tx1"/>
            </a:outerShdw>
          </a:effectLst>
        </p:spPr>
        <p:txBody>
          <a:bodyPr wrap="square">
            <a:spAutoFit/>
          </a:bodyPr>
          <a:lstStyle/>
          <a:p>
            <a:r>
              <a:rPr lang="en-AU" sz="3600" b="1" dirty="0">
                <a:solidFill>
                  <a:srgbClr val="FFFF00"/>
                </a:solidFill>
              </a:rPr>
              <a:t>In the first 5 days of creation, God looked at His creation and said that it was good</a:t>
            </a:r>
          </a:p>
        </p:txBody>
      </p:sp>
      <p:sp>
        <p:nvSpPr>
          <p:cNvPr id="5" name="TextBox 4"/>
          <p:cNvSpPr txBox="1"/>
          <p:nvPr/>
        </p:nvSpPr>
        <p:spPr>
          <a:xfrm>
            <a:off x="251460" y="2167700"/>
            <a:ext cx="11689080" cy="646331"/>
          </a:xfrm>
          <a:prstGeom prst="rect">
            <a:avLst/>
          </a:prstGeom>
          <a:noFill/>
          <a:effectLst>
            <a:outerShdw blurRad="50800" dist="50800" dir="5400000" algn="ctr" rotWithShape="0">
              <a:schemeClr val="tx1"/>
            </a:outerShdw>
          </a:effectLst>
        </p:spPr>
        <p:txBody>
          <a:bodyPr wrap="square">
            <a:spAutoFit/>
          </a:bodyPr>
          <a:lstStyle/>
          <a:p>
            <a:r>
              <a:rPr lang="en-AU" sz="3600" b="1" dirty="0">
                <a:solidFill>
                  <a:srgbClr val="FFFF00"/>
                </a:solidFill>
              </a:rPr>
              <a:t>On the sixth day God created the animals and mankind</a:t>
            </a:r>
          </a:p>
        </p:txBody>
      </p:sp>
      <p:sp>
        <p:nvSpPr>
          <p:cNvPr id="7" name="TextBox 6"/>
          <p:cNvSpPr txBox="1"/>
          <p:nvPr/>
        </p:nvSpPr>
        <p:spPr>
          <a:xfrm>
            <a:off x="251460" y="3430297"/>
            <a:ext cx="11689080" cy="1200329"/>
          </a:xfrm>
          <a:prstGeom prst="rect">
            <a:avLst/>
          </a:prstGeom>
          <a:noFill/>
          <a:effectLst>
            <a:outerShdw blurRad="50800" dist="50800" dir="5400000" algn="ctr" rotWithShape="0">
              <a:schemeClr val="tx1"/>
            </a:outerShdw>
          </a:effectLst>
        </p:spPr>
        <p:txBody>
          <a:bodyPr wrap="square">
            <a:spAutoFit/>
          </a:bodyPr>
          <a:lstStyle/>
          <a:p>
            <a:r>
              <a:rPr lang="en-AU" sz="3600" b="1" dirty="0">
                <a:solidFill>
                  <a:srgbClr val="FFFF00"/>
                </a:solidFill>
              </a:rPr>
              <a:t>At the end of the sixth day, God looked at His creation and said that it was </a:t>
            </a:r>
            <a:r>
              <a:rPr lang="en-AU" sz="3600" b="1" u="sng" dirty="0">
                <a:solidFill>
                  <a:srgbClr val="FFFF00"/>
                </a:solidFill>
              </a:rPr>
              <a:t>very</a:t>
            </a:r>
            <a:r>
              <a:rPr lang="en-AU" sz="3600" b="1" dirty="0">
                <a:solidFill>
                  <a:srgbClr val="FFFF00"/>
                </a:solidFill>
              </a:rPr>
              <a:t> good</a:t>
            </a:r>
          </a:p>
        </p:txBody>
      </p:sp>
      <p:sp>
        <p:nvSpPr>
          <p:cNvPr id="9" name="TextBox 8"/>
          <p:cNvSpPr txBox="1"/>
          <p:nvPr/>
        </p:nvSpPr>
        <p:spPr>
          <a:xfrm>
            <a:off x="251460" y="5258916"/>
            <a:ext cx="6120580" cy="646331"/>
          </a:xfrm>
          <a:prstGeom prst="rect">
            <a:avLst/>
          </a:prstGeom>
          <a:noFill/>
          <a:effectLst>
            <a:outerShdw blurRad="50800" dist="50800" dir="5400000" algn="ctr" rotWithShape="0">
              <a:schemeClr val="tx1"/>
            </a:outerShdw>
          </a:effectLst>
        </p:spPr>
        <p:txBody>
          <a:bodyPr wrap="square">
            <a:spAutoFit/>
          </a:bodyPr>
          <a:lstStyle/>
          <a:p>
            <a:r>
              <a:rPr lang="en-AU" sz="3600" b="1" dirty="0">
                <a:solidFill>
                  <a:srgbClr val="FFFF00"/>
                </a:solidFill>
              </a:rPr>
              <a:t>What was the difference?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re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6752" y="454709"/>
            <a:ext cx="11635248" cy="655116"/>
          </a:xfrm>
          <a:prstGeom prst="rect">
            <a:avLst/>
          </a:prstGeom>
          <a:noFill/>
          <a:effectLst>
            <a:outerShdw blurRad="50800" dist="50800" dir="5400000" algn="ctr" rotWithShape="0">
              <a:schemeClr val="tx1"/>
            </a:outerShdw>
          </a:effectLst>
        </p:spPr>
        <p:txBody>
          <a:bodyPr wrap="square">
            <a:spAutoFit/>
          </a:bodyPr>
          <a:lstStyle/>
          <a:p>
            <a:pPr>
              <a:lnSpc>
                <a:spcPct val="107000"/>
              </a:lnSpc>
              <a:spcAft>
                <a:spcPts val="800"/>
              </a:spcAft>
            </a:pPr>
            <a:r>
              <a:rPr lang="en-AU"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does God want for mankind?</a:t>
            </a:r>
            <a:endParaRPr lang="en-AU" sz="3600" b="1" kern="10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556752" y="1213061"/>
            <a:ext cx="11330448" cy="1251625"/>
          </a:xfrm>
          <a:prstGeom prst="rect">
            <a:avLst/>
          </a:prstGeom>
          <a:noFill/>
          <a:effectLst>
            <a:outerShdw blurRad="50800" dist="50800" dir="5400000" algn="ctr" rotWithShape="0">
              <a:schemeClr val="tx1"/>
            </a:outerShdw>
          </a:effectLst>
        </p:spPr>
        <p:txBody>
          <a:bodyPr wrap="square">
            <a:spAutoFit/>
          </a:bodyPr>
          <a:lstStyle/>
          <a:p>
            <a:pPr lvl="0">
              <a:lnSpc>
                <a:spcPct val="107000"/>
              </a:lnSpc>
            </a:pPr>
            <a:r>
              <a:rPr lang="en-AU" sz="3600" b="1" kern="100" dirty="0">
                <a:solidFill>
                  <a:srgbClr val="FFFF00"/>
                </a:solidFill>
                <a:effectLst/>
                <a:ea typeface="Calibri" panose="020F0502020204030204" pitchFamily="34" charset="0"/>
                <a:cs typeface="Times New Roman" panose="02020603050405020304" pitchFamily="18" charset="0"/>
              </a:rPr>
              <a:t>We were created to multiply - to have children and populate the earth (verse 28)</a:t>
            </a:r>
          </a:p>
        </p:txBody>
      </p:sp>
      <p:sp>
        <p:nvSpPr>
          <p:cNvPr id="8" name="TextBox 7"/>
          <p:cNvSpPr txBox="1"/>
          <p:nvPr/>
        </p:nvSpPr>
        <p:spPr>
          <a:xfrm>
            <a:off x="556752" y="4106019"/>
            <a:ext cx="11330448" cy="2308324"/>
          </a:xfrm>
          <a:prstGeom prst="rect">
            <a:avLst/>
          </a:prstGeom>
          <a:noFill/>
          <a:effectLst>
            <a:outerShdw blurRad="50800" dist="50800" dir="5400000" algn="ctr" rotWithShape="0">
              <a:schemeClr val="tx1"/>
            </a:outerShdw>
          </a:effectLst>
        </p:spPr>
        <p:txBody>
          <a:bodyPr wrap="square">
            <a:spAutoFit/>
          </a:bodyPr>
          <a:lstStyle/>
          <a:p>
            <a:pPr algn="l"/>
            <a:r>
              <a:rPr lang="en-AU" sz="3600" b="1" kern="100" dirty="0">
                <a:solidFill>
                  <a:srgbClr val="FFFF00"/>
                </a:solidFill>
                <a:effectLst/>
                <a:ea typeface="Calibri" panose="020F0502020204030204" pitchFamily="34" charset="0"/>
                <a:cs typeface="Times New Roman" panose="02020603050405020304" pitchFamily="18" charset="0"/>
              </a:rPr>
              <a:t>We were created to worship God - </a:t>
            </a:r>
            <a:r>
              <a:rPr lang="en-AU" sz="3600" b="1" cap="small" dirty="0">
                <a:solidFill>
                  <a:srgbClr val="FFFF00"/>
                </a:solidFill>
              </a:rPr>
              <a:t>Psalm 8:1-3 </a:t>
            </a:r>
            <a:r>
              <a:rPr lang="en-AU" sz="3600" b="1" i="1" cap="small" dirty="0">
                <a:solidFill>
                  <a:srgbClr val="FFFF00"/>
                </a:solidFill>
                <a:effectLst/>
              </a:rPr>
              <a:t>“Lord</a:t>
            </a:r>
            <a:r>
              <a:rPr lang="en-AU" sz="3600" b="1" i="1" dirty="0">
                <a:solidFill>
                  <a:srgbClr val="FFFF00"/>
                </a:solidFill>
                <a:effectLst/>
              </a:rPr>
              <a:t>, our Lord, how majestic is your name in the whole earth!</a:t>
            </a:r>
          </a:p>
          <a:p>
            <a:pPr algn="l"/>
            <a:r>
              <a:rPr lang="en-AU" sz="3600" b="1" i="1" dirty="0">
                <a:solidFill>
                  <a:srgbClr val="FFFF00"/>
                </a:solidFill>
                <a:effectLst/>
              </a:rPr>
              <a:t>You have set your glory in the heavens. You have made sure that children and infants praise you.”</a:t>
            </a:r>
            <a:endParaRPr lang="en-AU" sz="3600" b="1" kern="100" dirty="0">
              <a:solidFill>
                <a:srgbClr val="FFFF00"/>
              </a:solidFill>
              <a:effectLst/>
              <a:ea typeface="Calibri" panose="020F0502020204030204" pitchFamily="34" charset="0"/>
              <a:cs typeface="Times New Roman" panose="02020603050405020304" pitchFamily="18" charset="0"/>
            </a:endParaRPr>
          </a:p>
        </p:txBody>
      </p:sp>
      <p:sp>
        <p:nvSpPr>
          <p:cNvPr id="9" name="TextBox 8"/>
          <p:cNvSpPr txBox="1"/>
          <p:nvPr/>
        </p:nvSpPr>
        <p:spPr>
          <a:xfrm>
            <a:off x="556752" y="2621973"/>
            <a:ext cx="11330448" cy="1251625"/>
          </a:xfrm>
          <a:prstGeom prst="rect">
            <a:avLst/>
          </a:prstGeom>
          <a:noFill/>
          <a:effectLst>
            <a:outerShdw blurRad="50800" dist="50800" dir="5400000" algn="ctr" rotWithShape="0">
              <a:schemeClr val="tx1"/>
            </a:outerShdw>
          </a:effectLst>
        </p:spPr>
        <p:txBody>
          <a:bodyPr wrap="square">
            <a:spAutoFit/>
          </a:bodyPr>
          <a:lstStyle/>
          <a:p>
            <a:pPr lvl="0">
              <a:lnSpc>
                <a:spcPct val="107000"/>
              </a:lnSpc>
            </a:pPr>
            <a:r>
              <a:rPr lang="en-AU" sz="3600" b="1" kern="100" dirty="0">
                <a:solidFill>
                  <a:srgbClr val="FFFF00"/>
                </a:solidFill>
                <a:effectLst/>
                <a:ea typeface="Calibri" panose="020F0502020204030204" pitchFamily="34" charset="0"/>
                <a:cs typeface="Times New Roman" panose="02020603050405020304" pitchFamily="18" charset="0"/>
              </a:rPr>
              <a:t>We were created to look after the animals and the earth (verses 29,30)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re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5429" y="306336"/>
            <a:ext cx="11596913" cy="1754326"/>
          </a:xfrm>
          <a:prstGeom prst="rect">
            <a:avLst/>
          </a:prstGeom>
          <a:noFill/>
          <a:effectLst>
            <a:outerShdw blurRad="50800" dist="50800" dir="5400000" algn="ctr" rotWithShape="0">
              <a:schemeClr val="tx1"/>
            </a:outerShdw>
          </a:effectLst>
        </p:spPr>
        <p:txBody>
          <a:bodyPr wrap="square">
            <a:spAutoFit/>
          </a:bodyPr>
          <a:lstStyle/>
          <a:p>
            <a:r>
              <a:rPr lang="en-AU" sz="3600" b="1" kern="100" dirty="0">
                <a:solidFill>
                  <a:srgbClr val="FFFF00"/>
                </a:solidFill>
                <a:effectLst/>
                <a:latin typeface="Segoe UI" panose="020B0502040204020203" pitchFamily="34" charset="0"/>
                <a:ea typeface="Calibri" panose="020F0502020204030204" pitchFamily="34" charset="0"/>
                <a:cs typeface="Times New Roman" panose="02020603050405020304" pitchFamily="18" charset="0"/>
              </a:rPr>
              <a:t>God spoke to mankind. He didn’t speak to the animals. God wanted an intimate relationship with humans</a:t>
            </a:r>
            <a:endParaRPr lang="en-AU" sz="3600" b="1" dirty="0">
              <a:solidFill>
                <a:srgbClr val="FFFF00"/>
              </a:solidFill>
            </a:endParaRPr>
          </a:p>
        </p:txBody>
      </p:sp>
      <p:sp>
        <p:nvSpPr>
          <p:cNvPr id="6" name="TextBox 5"/>
          <p:cNvSpPr txBox="1"/>
          <p:nvPr/>
        </p:nvSpPr>
        <p:spPr>
          <a:xfrm>
            <a:off x="435428" y="2336086"/>
            <a:ext cx="11596913" cy="4215578"/>
          </a:xfrm>
          <a:prstGeom prst="rect">
            <a:avLst/>
          </a:prstGeom>
          <a:noFill/>
          <a:effectLst>
            <a:outerShdw blurRad="50800" dist="50800" dir="5400000" algn="ctr" rotWithShape="0">
              <a:schemeClr val="tx1"/>
            </a:outerShdw>
          </a:effectLst>
        </p:spPr>
        <p:txBody>
          <a:bodyPr wrap="square">
            <a:spAutoFit/>
          </a:bodyPr>
          <a:lstStyle/>
          <a:p>
            <a:pPr lvl="0">
              <a:lnSpc>
                <a:spcPct val="107000"/>
              </a:lnSpc>
            </a:pPr>
            <a:r>
              <a:rPr lang="en-AU" sz="3600" b="1" kern="100" dirty="0">
                <a:solidFill>
                  <a:srgbClr val="FFFF00"/>
                </a:solidFill>
                <a:effectLst/>
                <a:ea typeface="Calibri" panose="020F0502020204030204" pitchFamily="34" charset="0"/>
                <a:cs typeface="Times New Roman" panose="02020603050405020304" pitchFamily="18" charset="0"/>
              </a:rPr>
              <a:t>Psalm 139:13-16 “</a:t>
            </a:r>
            <a:r>
              <a:rPr lang="en-AU" sz="3600" b="1" i="1" kern="100" dirty="0">
                <a:solidFill>
                  <a:srgbClr val="FFFF00"/>
                </a:solidFill>
                <a:effectLst/>
                <a:ea typeface="Calibri" panose="020F0502020204030204" pitchFamily="34" charset="0"/>
                <a:cs typeface="Times New Roman" panose="02020603050405020304" pitchFamily="18" charset="0"/>
              </a:rPr>
              <a:t>You made all the delicate, inner parts of my body and knit me together in my mother’s womb.</a:t>
            </a:r>
            <a:r>
              <a:rPr lang="en-AU" sz="3600" b="1" i="1" kern="100" baseline="30000" dirty="0">
                <a:solidFill>
                  <a:srgbClr val="FFFF00"/>
                </a:solidFill>
                <a:effectLst/>
                <a:ea typeface="Calibri" panose="020F0502020204030204" pitchFamily="34" charset="0"/>
                <a:cs typeface="Times New Roman" panose="02020603050405020304" pitchFamily="18" charset="0"/>
              </a:rPr>
              <a:t> </a:t>
            </a:r>
            <a:r>
              <a:rPr lang="en-AU" sz="3600" b="1" i="1" kern="100" dirty="0">
                <a:solidFill>
                  <a:srgbClr val="FFFF00"/>
                </a:solidFill>
                <a:effectLst/>
                <a:ea typeface="Calibri" panose="020F0502020204030204" pitchFamily="34" charset="0"/>
                <a:cs typeface="Times New Roman" panose="02020603050405020304" pitchFamily="18" charset="0"/>
              </a:rPr>
              <a:t>Thank you for making me so wonderfully complex! Your workmanship is marvellous—how well I know it. </a:t>
            </a:r>
            <a:r>
              <a:rPr lang="en-AU" sz="3600" b="1" i="1" kern="100" baseline="30000" dirty="0">
                <a:solidFill>
                  <a:srgbClr val="FFFF00"/>
                </a:solidFill>
                <a:effectLst/>
                <a:ea typeface="Calibri" panose="020F0502020204030204" pitchFamily="34" charset="0"/>
                <a:cs typeface="Times New Roman" panose="02020603050405020304" pitchFamily="18" charset="0"/>
              </a:rPr>
              <a:t> </a:t>
            </a:r>
            <a:r>
              <a:rPr lang="en-AU" sz="3600" b="1" i="1" kern="100" dirty="0">
                <a:solidFill>
                  <a:srgbClr val="FFFF00"/>
                </a:solidFill>
                <a:effectLst/>
                <a:ea typeface="Calibri" panose="020F0502020204030204" pitchFamily="34" charset="0"/>
                <a:cs typeface="Times New Roman" panose="02020603050405020304" pitchFamily="18" charset="0"/>
              </a:rPr>
              <a:t>You watched me as I was being formed in utter seclusion, as I was woven together in the dark of the womb. You saw me before I was born.”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re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89677"/>
            <a:ext cx="12005187" cy="1870705"/>
          </a:xfrm>
          <a:prstGeom prst="rect">
            <a:avLst/>
          </a:prstGeom>
          <a:noFill/>
          <a:effectLst>
            <a:outerShdw blurRad="50800" dist="50800" dir="5400000" algn="ctr" rotWithShape="0">
              <a:schemeClr val="tx1"/>
            </a:outerShdw>
          </a:effectLst>
        </p:spPr>
        <p:txBody>
          <a:bodyPr wrap="square">
            <a:spAutoFit/>
          </a:bodyPr>
          <a:lstStyle/>
          <a:p>
            <a:pPr marL="457200">
              <a:lnSpc>
                <a:spcPct val="107000"/>
              </a:lnSpc>
              <a:spcAft>
                <a:spcPts val="800"/>
              </a:spcAft>
            </a:pPr>
            <a:r>
              <a:rPr lang="en-AU" sz="3600" b="1" u="sng" kern="100" dirty="0">
                <a:solidFill>
                  <a:srgbClr val="FFFF00"/>
                </a:solidFill>
                <a:effectLst/>
                <a:ea typeface="Calibri" panose="020F0502020204030204" pitchFamily="34" charset="0"/>
                <a:cs typeface="Times New Roman" panose="02020603050405020304" pitchFamily="18" charset="0"/>
              </a:rPr>
              <a:t>Ephesians 2:10</a:t>
            </a:r>
            <a:r>
              <a:rPr lang="en-AU" sz="3600" b="1" kern="100" dirty="0">
                <a:solidFill>
                  <a:srgbClr val="FFFF00"/>
                </a:solidFill>
                <a:ea typeface="Calibri" panose="020F0502020204030204" pitchFamily="34" charset="0"/>
                <a:cs typeface="Times New Roman" panose="02020603050405020304" pitchFamily="18" charset="0"/>
              </a:rPr>
              <a:t> </a:t>
            </a:r>
            <a:r>
              <a:rPr lang="en-AU" sz="3600" b="1" kern="100" dirty="0">
                <a:solidFill>
                  <a:srgbClr val="FFFF00"/>
                </a:solidFill>
                <a:effectLst/>
                <a:ea typeface="Calibri" panose="020F0502020204030204" pitchFamily="34" charset="0"/>
                <a:cs typeface="Times New Roman" panose="02020603050405020304" pitchFamily="18" charset="0"/>
              </a:rPr>
              <a:t>”For we are God’s masterpiece. He has created us anew in Christ Jesus, so we can do the good things he planned for us long ago.”</a:t>
            </a:r>
          </a:p>
        </p:txBody>
      </p:sp>
      <p:sp>
        <p:nvSpPr>
          <p:cNvPr id="6" name="TextBox 5"/>
          <p:cNvSpPr txBox="1"/>
          <p:nvPr/>
        </p:nvSpPr>
        <p:spPr>
          <a:xfrm>
            <a:off x="486699" y="2987846"/>
            <a:ext cx="11488992" cy="1200329"/>
          </a:xfrm>
          <a:prstGeom prst="rect">
            <a:avLst/>
          </a:prstGeom>
          <a:noFill/>
          <a:effectLst>
            <a:outerShdw blurRad="50800" dist="50800" dir="5400000" algn="ctr" rotWithShape="0">
              <a:schemeClr val="tx1"/>
            </a:outerShdw>
          </a:effectLst>
        </p:spPr>
        <p:txBody>
          <a:bodyPr wrap="square">
            <a:spAutoFit/>
          </a:bodyPr>
          <a:lstStyle/>
          <a:p>
            <a:r>
              <a:rPr lang="en-AU" sz="3600" b="1" kern="100" dirty="0">
                <a:solidFill>
                  <a:srgbClr val="FFFF00"/>
                </a:solidFill>
                <a:effectLst/>
                <a:ea typeface="Calibri" panose="020F0502020204030204" pitchFamily="34" charset="0"/>
                <a:cs typeface="Times New Roman" panose="02020603050405020304" pitchFamily="18" charset="0"/>
              </a:rPr>
              <a:t>God knew you at conception and He knows you th</a:t>
            </a:r>
            <a:r>
              <a:rPr lang="en-AU" sz="3600" b="1" kern="100" dirty="0">
                <a:solidFill>
                  <a:srgbClr val="FFFF00"/>
                </a:solidFill>
                <a:ea typeface="Calibri" panose="020F0502020204030204" pitchFamily="34" charset="0"/>
                <a:cs typeface="Times New Roman" panose="02020603050405020304" pitchFamily="18" charset="0"/>
              </a:rPr>
              <a:t>r</a:t>
            </a:r>
            <a:r>
              <a:rPr lang="en-AU" sz="3600" b="1" kern="100" dirty="0">
                <a:solidFill>
                  <a:srgbClr val="FFFF00"/>
                </a:solidFill>
                <a:effectLst/>
                <a:ea typeface="Calibri" panose="020F0502020204030204" pitchFamily="34" charset="0"/>
                <a:cs typeface="Times New Roman" panose="02020603050405020304" pitchFamily="18" charset="0"/>
              </a:rPr>
              <a:t>oughout life – God cares for you</a:t>
            </a:r>
            <a:endParaRPr lang="en-AU" sz="3600" b="1" dirty="0">
              <a:solidFill>
                <a:srgbClr val="FFFF00"/>
              </a:solidFill>
            </a:endParaRPr>
          </a:p>
        </p:txBody>
      </p:sp>
      <p:sp>
        <p:nvSpPr>
          <p:cNvPr id="8" name="TextBox 7"/>
          <p:cNvSpPr txBox="1"/>
          <p:nvPr/>
        </p:nvSpPr>
        <p:spPr>
          <a:xfrm>
            <a:off x="486700" y="5037870"/>
            <a:ext cx="11385752" cy="1200329"/>
          </a:xfrm>
          <a:prstGeom prst="rect">
            <a:avLst/>
          </a:prstGeom>
          <a:noFill/>
          <a:effectLst>
            <a:outerShdw blurRad="50800" dist="50800" dir="5400000" algn="ctr" rotWithShape="0">
              <a:schemeClr val="tx1"/>
            </a:outerShdw>
          </a:effectLst>
        </p:spPr>
        <p:txBody>
          <a:bodyPr wrap="square">
            <a:spAutoFit/>
          </a:bodyPr>
          <a:lstStyle/>
          <a:p>
            <a:r>
              <a:rPr lang="en-AU" sz="3600" b="1" kern="100" dirty="0">
                <a:solidFill>
                  <a:schemeClr val="bg1"/>
                </a:solidFill>
                <a:effectLst/>
                <a:ea typeface="Calibri" panose="020F0502020204030204" pitchFamily="34" charset="0"/>
                <a:cs typeface="Times New Roman" panose="02020603050405020304" pitchFamily="18" charset="0"/>
              </a:rPr>
              <a:t>God created us for His pleasure and so that we, as His creation, would have the pleasure of knowing Him</a:t>
            </a:r>
            <a:endParaRPr lang="en-AU" sz="36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alphaModFix amt="24000"/>
          </a:blip>
          <a:stretch>
            <a:fillRect/>
          </a:stretch>
        </p:blipFill>
        <p:spPr>
          <a:xfrm>
            <a:off x="-1" y="0"/>
            <a:ext cx="12192000" cy="6858000"/>
          </a:xfrm>
          <a:prstGeom prst="rect">
            <a:avLst/>
          </a:prstGeom>
          <a:effectLst>
            <a:outerShdw blurRad="50800" dist="50800" dir="5400000" algn="ctr" rotWithShape="0">
              <a:srgbClr val="000000">
                <a:alpha val="33000"/>
              </a:srgbClr>
            </a:outerShdw>
          </a:effectLst>
        </p:spPr>
      </p:pic>
      <p:sp>
        <p:nvSpPr>
          <p:cNvPr id="5" name="TextBox 4"/>
          <p:cNvSpPr txBox="1"/>
          <p:nvPr/>
        </p:nvSpPr>
        <p:spPr>
          <a:xfrm>
            <a:off x="191729" y="221227"/>
            <a:ext cx="11808542" cy="1754326"/>
          </a:xfrm>
          <a:prstGeom prst="rect">
            <a:avLst/>
          </a:prstGeom>
          <a:noFill/>
          <a:effectLst>
            <a:outerShdw blurRad="50800" dist="50800" dir="5400000" algn="ctr" rotWithShape="0">
              <a:schemeClr val="bg1"/>
            </a:outerShdw>
          </a:effectLst>
        </p:spPr>
        <p:txBody>
          <a:bodyPr wrap="square" rtlCol="0">
            <a:spAutoFit/>
          </a:bodyPr>
          <a:lstStyle/>
          <a:p>
            <a:r>
              <a:rPr lang="en-AU" sz="3600" b="1" dirty="0">
                <a:effectLst/>
                <a:ea typeface="Calibri" panose="020F0502020204030204" pitchFamily="34" charset="0"/>
              </a:rPr>
              <a:t>“</a:t>
            </a:r>
            <a:r>
              <a:rPr lang="en-AU" sz="3600" b="1" i="1" dirty="0">
                <a:effectLst/>
                <a:ea typeface="Calibri" panose="020F0502020204030204" pitchFamily="34" charset="0"/>
              </a:rPr>
              <a:t>And on the seventh day God finished his work that He had done, so He rested on the seventh day from all His work that He had done</a:t>
            </a:r>
            <a:r>
              <a:rPr lang="en-AU" sz="3600" b="1" dirty="0">
                <a:effectLst/>
                <a:ea typeface="Calibri" panose="020F0502020204030204" pitchFamily="34" charset="0"/>
              </a:rPr>
              <a:t>.” (2:2)</a:t>
            </a:r>
            <a:endParaRPr lang="en-AU" sz="3600" b="1" dirty="0"/>
          </a:p>
        </p:txBody>
      </p:sp>
      <p:sp>
        <p:nvSpPr>
          <p:cNvPr id="10" name="TextBox 9"/>
          <p:cNvSpPr txBox="1"/>
          <p:nvPr/>
        </p:nvSpPr>
        <p:spPr>
          <a:xfrm>
            <a:off x="191728" y="1973822"/>
            <a:ext cx="11808541" cy="1200329"/>
          </a:xfrm>
          <a:prstGeom prst="rect">
            <a:avLst/>
          </a:prstGeom>
          <a:noFill/>
        </p:spPr>
        <p:txBody>
          <a:bodyPr wrap="square">
            <a:spAutoFit/>
          </a:bodyPr>
          <a:lstStyle/>
          <a:p>
            <a:r>
              <a:rPr lang="en-AU" sz="3600" b="1" dirty="0"/>
              <a:t>The Hebrew word used for rest is </a:t>
            </a:r>
            <a:r>
              <a:rPr lang="en-AU" sz="3600" b="1" dirty="0" err="1">
                <a:solidFill>
                  <a:srgbClr val="081C2A"/>
                </a:solidFill>
                <a:effectLst/>
                <a:ea typeface="Calibri" panose="020F0502020204030204" pitchFamily="34" charset="0"/>
              </a:rPr>
              <a:t>Shabat</a:t>
            </a:r>
            <a:r>
              <a:rPr lang="en-AU" sz="3600" b="1" dirty="0">
                <a:solidFill>
                  <a:srgbClr val="081C2A"/>
                </a:solidFill>
                <a:effectLst/>
                <a:ea typeface="Calibri" panose="020F0502020204030204" pitchFamily="34" charset="0"/>
              </a:rPr>
              <a:t> – stopped, ceased, rested. </a:t>
            </a:r>
            <a:endParaRPr lang="en-AU" sz="3600" b="1" dirty="0"/>
          </a:p>
        </p:txBody>
      </p:sp>
      <p:sp>
        <p:nvSpPr>
          <p:cNvPr id="3" name="TextBox 2"/>
          <p:cNvSpPr txBox="1"/>
          <p:nvPr/>
        </p:nvSpPr>
        <p:spPr>
          <a:xfrm>
            <a:off x="49562" y="3670524"/>
            <a:ext cx="12192000" cy="3139321"/>
          </a:xfrm>
          <a:prstGeom prst="rect">
            <a:avLst/>
          </a:prstGeom>
          <a:noFill/>
        </p:spPr>
        <p:txBody>
          <a:bodyPr wrap="square" rtlCol="0">
            <a:spAutoFit/>
          </a:bodyPr>
          <a:lstStyle/>
          <a:p>
            <a:pPr algn="l"/>
            <a:r>
              <a:rPr lang="en-AU" sz="3600" b="1" i="0" dirty="0">
                <a:solidFill>
                  <a:srgbClr val="000000"/>
                </a:solidFill>
                <a:effectLst/>
              </a:rPr>
              <a:t>Colossians 2:16-17</a:t>
            </a:r>
          </a:p>
          <a:p>
            <a:pPr algn="l"/>
            <a:r>
              <a:rPr lang="en-AU" sz="3600" b="1" i="1" dirty="0">
                <a:solidFill>
                  <a:srgbClr val="000000"/>
                </a:solidFill>
                <a:effectLst/>
              </a:rPr>
              <a:t>Therefore, do not let anyone judge you by what you eat or drink, or with regard to a religious festival, a New Moon celebration or a Sabbath day. These are a shadow of the things that were to come; the reality, however, is found in Christ.</a:t>
            </a:r>
          </a:p>
          <a:p>
            <a:endParaRPr lang="en-AU" dirty="0"/>
          </a:p>
        </p:txBody>
      </p:sp>
      <p:sp>
        <p:nvSpPr>
          <p:cNvPr id="4" name="TextBox 3"/>
          <p:cNvSpPr txBox="1"/>
          <p:nvPr/>
        </p:nvSpPr>
        <p:spPr>
          <a:xfrm>
            <a:off x="191726" y="3099172"/>
            <a:ext cx="1759328" cy="646331"/>
          </a:xfrm>
          <a:prstGeom prst="rect">
            <a:avLst/>
          </a:prstGeom>
          <a:noFill/>
          <a:effectLst>
            <a:outerShdw blurRad="50800" dist="50800" dir="5400000" algn="ctr" rotWithShape="0">
              <a:schemeClr val="tx1"/>
            </a:outerShdw>
          </a:effectLst>
        </p:spPr>
        <p:txBody>
          <a:bodyPr wrap="none" rtlCol="0">
            <a:spAutoFit/>
          </a:bodyPr>
          <a:lstStyle/>
          <a:p>
            <a:r>
              <a:rPr lang="en-AU" sz="3600" b="1" dirty="0">
                <a:solidFill>
                  <a:srgbClr val="FFFF00"/>
                </a:solidFill>
              </a:rPr>
              <a:t>Sabbath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1197</Words>
  <Application>Microsoft Office PowerPoint</Application>
  <PresentationFormat>Widescreen</PresentationFormat>
  <Paragraphs>63</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Aldhabi</vt:lpstr>
      <vt:lpstr>Arial</vt:lpstr>
      <vt:lpstr>Calibri</vt:lpstr>
      <vt:lpstr>Calibri Light</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blunden</dc:creator>
  <cp:lastModifiedBy>Sue Roberts</cp:lastModifiedBy>
  <cp:revision>7</cp:revision>
  <dcterms:created xsi:type="dcterms:W3CDTF">2024-02-03T06:12:00Z</dcterms:created>
  <dcterms:modified xsi:type="dcterms:W3CDTF">2024-02-11T07:22:54Z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F4AE2EE30F5844C8A7C2E96961F6EE8C_12</vt:lpwstr>
  </property>
  <property fmtid="{D5CDD505-2E9C-101B-9397-08002B2CF9AE}" pid="3" name="KSOProductBuildVer">
    <vt:lpwstr>2057-12.2.0.13431</vt:lpwstr>
  </property>
</Properties>
</file>