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58" r:id="rId3"/>
    <p:sldId id="259" r:id="rId4"/>
    <p:sldId id="260" r:id="rId5"/>
    <p:sldId id="256"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833"/>
  </p:normalViewPr>
  <p:slideViewPr>
    <p:cSldViewPr snapToGrid="0">
      <p:cViewPr varScale="1">
        <p:scale>
          <a:sx n="103" d="100"/>
          <a:sy n="103" d="100"/>
        </p:scale>
        <p:origin x="84" y="456"/>
      </p:cViewPr>
      <p:guideLst/>
    </p:cSldViewPr>
  </p:slideViewPr>
  <p:notesTextViewPr>
    <p:cViewPr>
      <p:scale>
        <a:sx n="1" d="1"/>
        <a:sy n="1" d="1"/>
      </p:scale>
      <p:origin x="0" y="0"/>
    </p:cViewPr>
  </p:notesTextViewPr>
  <p:notesViewPr>
    <p:cSldViewPr snapToGrid="0">
      <p:cViewPr>
        <p:scale>
          <a:sx n="129" d="100"/>
          <a:sy n="129" d="100"/>
        </p:scale>
        <p:origin x="29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CBE40D-AB2F-624E-8D72-20934FD7B38F}"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D85A6-5366-E14D-916A-FA2F18390FF6}" type="slidenum">
              <a:rPr lang="en-US" smtClean="0"/>
              <a:t>‹#›</a:t>
            </a:fld>
            <a:endParaRPr lang="en-US"/>
          </a:p>
        </p:txBody>
      </p:sp>
    </p:spTree>
    <p:extLst>
      <p:ext uri="{BB962C8B-B14F-4D97-AF65-F5344CB8AC3E}">
        <p14:creationId xmlns:p14="http://schemas.microsoft.com/office/powerpoint/2010/main" val="2883609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Stephen King, the famous horror, science fiction and fantasy author, has written over 60 novels and 200 short stories. And each time he sits down to write he said that he will spend weeks and even months making sure he gets the opening sentence right. The same standard is advised in the business world. Robert Bruce a marketing expert says that the opening sentence is everything when it comes to engaging clients and making an impact on the market. One of the most memorable opening sentences is found in the Bible, the greatest selling book in the history of the world. As we begin our journey into the first 11 chapters of Genesis we could be tempted to overlook these opening words as being just a simple introduction to far greater stories – or to even think that the real story is in the NT – the life of Christ. But this morning I want us to be mindful of how important these opening words are – how vital it is that we not just read or </a:t>
            </a:r>
            <a:r>
              <a:rPr lang="en-US" dirty="0" err="1"/>
              <a:t>memorise</a:t>
            </a:r>
            <a:r>
              <a:rPr lang="en-US" dirty="0"/>
              <a:t> these words, but that we grasp the depth of truth in these words. The extent to which we believe these words impacts on our life in this world and the life to come. In Romans 1 Paul tells us that failing to grasp these words makes God angry. He tells us why it makes him angry, how he responds in anger and the only solution we have to escaping his anger.</a:t>
            </a:r>
          </a:p>
        </p:txBody>
      </p:sp>
      <p:sp>
        <p:nvSpPr>
          <p:cNvPr id="4" name="Slide Number Placeholder 3"/>
          <p:cNvSpPr>
            <a:spLocks noGrp="1"/>
          </p:cNvSpPr>
          <p:nvPr>
            <p:ph type="sldNum" sz="quarter" idx="5"/>
          </p:nvPr>
        </p:nvSpPr>
        <p:spPr/>
        <p:txBody>
          <a:bodyPr/>
          <a:lstStyle/>
          <a:p>
            <a:fld id="{728D85A6-5366-E14D-916A-FA2F18390FF6}" type="slidenum">
              <a:rPr lang="en-US" smtClean="0"/>
              <a:t>1</a:t>
            </a:fld>
            <a:endParaRPr lang="en-US"/>
          </a:p>
        </p:txBody>
      </p:sp>
    </p:spTree>
    <p:extLst>
      <p:ext uri="{BB962C8B-B14F-4D97-AF65-F5344CB8AC3E}">
        <p14:creationId xmlns:p14="http://schemas.microsoft.com/office/powerpoint/2010/main" val="322915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grace is greater – always sufficient. His love is greater than our rebellion. God is Creator – nothing in creation is greater than Him. Not even ourselves. He alone is sovereign </a:t>
            </a:r>
          </a:p>
        </p:txBody>
      </p:sp>
      <p:sp>
        <p:nvSpPr>
          <p:cNvPr id="4" name="Slide Number Placeholder 3"/>
          <p:cNvSpPr>
            <a:spLocks noGrp="1"/>
          </p:cNvSpPr>
          <p:nvPr>
            <p:ph type="sldNum" sz="quarter" idx="5"/>
          </p:nvPr>
        </p:nvSpPr>
        <p:spPr/>
        <p:txBody>
          <a:bodyPr/>
          <a:lstStyle/>
          <a:p>
            <a:fld id="{728D85A6-5366-E14D-916A-FA2F18390FF6}" type="slidenum">
              <a:rPr lang="en-US" smtClean="0"/>
              <a:t>10</a:t>
            </a:fld>
            <a:endParaRPr lang="en-US"/>
          </a:p>
        </p:txBody>
      </p:sp>
    </p:spTree>
    <p:extLst>
      <p:ext uri="{BB962C8B-B14F-4D97-AF65-F5344CB8AC3E}">
        <p14:creationId xmlns:p14="http://schemas.microsoft.com/office/powerpoint/2010/main" val="188045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this verse reveals to us is that there is such a thing as the wrath of God. God shows his anger (holy anger, not a wild, emotional or irrational anger) = this is present reality. It doesn’t say God has shown or will show his anger. As much as he shows his love, grace and mercy and everyday, He is also showing his anger every day. While we may not like the idea of God’s wrath its important we understand its real. If God is not an angry God then why do we need the gospel, why Jesus, why the cross?</a:t>
            </a:r>
          </a:p>
          <a:p>
            <a:r>
              <a:rPr lang="en-US" dirty="0"/>
              <a:t>The target of Gods anger are those who reject Him, attack the majesty of God and who then hurt others (wickedness) The target is essentially all those who break the greatest commandments – the summary of God requirements for mankind.</a:t>
            </a:r>
          </a:p>
        </p:txBody>
      </p:sp>
      <p:sp>
        <p:nvSpPr>
          <p:cNvPr id="4" name="Slide Number Placeholder 3"/>
          <p:cNvSpPr>
            <a:spLocks noGrp="1"/>
          </p:cNvSpPr>
          <p:nvPr>
            <p:ph type="sldNum" sz="quarter" idx="5"/>
          </p:nvPr>
        </p:nvSpPr>
        <p:spPr/>
        <p:txBody>
          <a:bodyPr/>
          <a:lstStyle/>
          <a:p>
            <a:fld id="{728D85A6-5366-E14D-916A-FA2F18390FF6}" type="slidenum">
              <a:rPr lang="en-US" smtClean="0"/>
              <a:t>2</a:t>
            </a:fld>
            <a:endParaRPr lang="en-US"/>
          </a:p>
        </p:txBody>
      </p:sp>
    </p:spTree>
    <p:extLst>
      <p:ext uri="{BB962C8B-B14F-4D97-AF65-F5344CB8AC3E}">
        <p14:creationId xmlns:p14="http://schemas.microsoft.com/office/powerpoint/2010/main" val="2423815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suppress something unless you have it. Every human being knows about the qualities of God, but choose not to, Not because they don’t have the mental capacity but because they lack the moral capacity. The creation story reveals to us all of God’s invisible qualities. In the beginning there was only God (no other gods), he created time so he is eternal, such a power is too much for us to understand (Ps 145:3), his qualities are infinite – all powerful and all knowing (created and designed out of nothing), self existent doesn’t depend on anyone or anything to exist, giver of life (Acts 17:28), he made and designed it – he is in control (sovereign)</a:t>
            </a:r>
          </a:p>
        </p:txBody>
      </p:sp>
      <p:sp>
        <p:nvSpPr>
          <p:cNvPr id="4" name="Slide Number Placeholder 3"/>
          <p:cNvSpPr>
            <a:spLocks noGrp="1"/>
          </p:cNvSpPr>
          <p:nvPr>
            <p:ph type="sldNum" sz="quarter" idx="5"/>
          </p:nvPr>
        </p:nvSpPr>
        <p:spPr/>
        <p:txBody>
          <a:bodyPr/>
          <a:lstStyle/>
          <a:p>
            <a:fld id="{728D85A6-5366-E14D-916A-FA2F18390FF6}" type="slidenum">
              <a:rPr lang="en-US" smtClean="0"/>
              <a:t>3</a:t>
            </a:fld>
            <a:endParaRPr lang="en-US"/>
          </a:p>
        </p:txBody>
      </p:sp>
    </p:spTree>
    <p:extLst>
      <p:ext uri="{BB962C8B-B14F-4D97-AF65-F5344CB8AC3E}">
        <p14:creationId xmlns:p14="http://schemas.microsoft.com/office/powerpoint/2010/main" val="734324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universe is God </a:t>
            </a:r>
            <a:r>
              <a:rPr lang="en-US" dirty="0" err="1"/>
              <a:t>centred</a:t>
            </a:r>
            <a:r>
              <a:rPr lang="en-US" dirty="0"/>
              <a:t> – from him and for him (Colossians 1:16). But because of our sinful heart we are threatened by the idea of a creator God. We want self determination and we want to be the </a:t>
            </a:r>
            <a:r>
              <a:rPr lang="en-US" dirty="0" err="1"/>
              <a:t>centre</a:t>
            </a:r>
            <a:r>
              <a:rPr lang="en-US" dirty="0"/>
              <a:t> of the universe and therefore we suppress the truth – exchange it for a lie. Rather believe that nobody times nothing = everything which is even harder to believe and justify</a:t>
            </a:r>
          </a:p>
        </p:txBody>
      </p:sp>
      <p:sp>
        <p:nvSpPr>
          <p:cNvPr id="4" name="Slide Number Placeholder 3"/>
          <p:cNvSpPr>
            <a:spLocks noGrp="1"/>
          </p:cNvSpPr>
          <p:nvPr>
            <p:ph type="sldNum" sz="quarter" idx="5"/>
          </p:nvPr>
        </p:nvSpPr>
        <p:spPr/>
        <p:txBody>
          <a:bodyPr/>
          <a:lstStyle/>
          <a:p>
            <a:fld id="{728D85A6-5366-E14D-916A-FA2F18390FF6}" type="slidenum">
              <a:rPr lang="en-US" smtClean="0"/>
              <a:t>4</a:t>
            </a:fld>
            <a:endParaRPr lang="en-US"/>
          </a:p>
        </p:txBody>
      </p:sp>
    </p:spTree>
    <p:extLst>
      <p:ext uri="{BB962C8B-B14F-4D97-AF65-F5344CB8AC3E}">
        <p14:creationId xmlns:p14="http://schemas.microsoft.com/office/powerpoint/2010/main" val="253296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question, suppress and tinker with the truth of “In the beginning” it creates a heart that struggles to worship and give thanks to God. No worship or thanks is because we hate the idea that we are utterly dependent </a:t>
            </a:r>
          </a:p>
        </p:txBody>
      </p:sp>
      <p:sp>
        <p:nvSpPr>
          <p:cNvPr id="4" name="Slide Number Placeholder 3"/>
          <p:cNvSpPr>
            <a:spLocks noGrp="1"/>
          </p:cNvSpPr>
          <p:nvPr>
            <p:ph type="sldNum" sz="quarter" idx="5"/>
          </p:nvPr>
        </p:nvSpPr>
        <p:spPr/>
        <p:txBody>
          <a:bodyPr/>
          <a:lstStyle/>
          <a:p>
            <a:fld id="{728D85A6-5366-E14D-916A-FA2F18390FF6}" type="slidenum">
              <a:rPr lang="en-US" smtClean="0"/>
              <a:t>5</a:t>
            </a:fld>
            <a:endParaRPr lang="en-US"/>
          </a:p>
        </p:txBody>
      </p:sp>
    </p:spTree>
    <p:extLst>
      <p:ext uri="{BB962C8B-B14F-4D97-AF65-F5344CB8AC3E}">
        <p14:creationId xmlns:p14="http://schemas.microsoft.com/office/powerpoint/2010/main" val="11308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of the most popular ways we think up foolish ways of what God is like is either manufacturing God to be a loving God (and that’s all that matters) or a demanding God where we can make God owe us. If we are good enough we get to go to heaven.</a:t>
            </a:r>
          </a:p>
        </p:txBody>
      </p:sp>
      <p:sp>
        <p:nvSpPr>
          <p:cNvPr id="4" name="Slide Number Placeholder 3"/>
          <p:cNvSpPr>
            <a:spLocks noGrp="1"/>
          </p:cNvSpPr>
          <p:nvPr>
            <p:ph type="sldNum" sz="quarter" idx="5"/>
          </p:nvPr>
        </p:nvSpPr>
        <p:spPr/>
        <p:txBody>
          <a:bodyPr/>
          <a:lstStyle/>
          <a:p>
            <a:fld id="{728D85A6-5366-E14D-916A-FA2F18390FF6}" type="slidenum">
              <a:rPr lang="en-US" smtClean="0"/>
              <a:t>6</a:t>
            </a:fld>
            <a:endParaRPr lang="en-US"/>
          </a:p>
        </p:txBody>
      </p:sp>
    </p:spTree>
    <p:extLst>
      <p:ext uri="{BB962C8B-B14F-4D97-AF65-F5344CB8AC3E}">
        <p14:creationId xmlns:p14="http://schemas.microsoft.com/office/powerpoint/2010/main" val="2909498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28D85A6-5366-E14D-916A-FA2F18390FF6}" type="slidenum">
              <a:rPr lang="en-US" smtClean="0"/>
              <a:t>7</a:t>
            </a:fld>
            <a:endParaRPr lang="en-US"/>
          </a:p>
        </p:txBody>
      </p:sp>
    </p:spTree>
    <p:extLst>
      <p:ext uri="{BB962C8B-B14F-4D97-AF65-F5344CB8AC3E}">
        <p14:creationId xmlns:p14="http://schemas.microsoft.com/office/powerpoint/2010/main" val="3698659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consequences of the wrath of God = we get what we want. The worst punishment of all is when God gives us the desires of our deceitful, wicked, foolish hearts. Every sin stems from our failure to </a:t>
            </a:r>
            <a:r>
              <a:rPr lang="en-US" dirty="0" err="1"/>
              <a:t>honour</a:t>
            </a:r>
            <a:r>
              <a:rPr lang="en-US" dirty="0"/>
              <a:t> the truth of “in the beginning”. Of not wanting God to have control and thinking that there is something greater than God. Look at those sins – they come about because we protect our idols, serving them (enslaved by them). Greed and envy = idol of materialism. Sexual immorality = idol of pleasure. Gossip, boasting, lying = idol of approval and achievement. Wanting to bring others down and lift yourself up, exaggeration to enhance your reputation etc. </a:t>
            </a:r>
          </a:p>
        </p:txBody>
      </p:sp>
      <p:sp>
        <p:nvSpPr>
          <p:cNvPr id="4" name="Slide Number Placeholder 3"/>
          <p:cNvSpPr>
            <a:spLocks noGrp="1"/>
          </p:cNvSpPr>
          <p:nvPr>
            <p:ph type="sldNum" sz="quarter" idx="5"/>
          </p:nvPr>
        </p:nvSpPr>
        <p:spPr/>
        <p:txBody>
          <a:bodyPr/>
          <a:lstStyle/>
          <a:p>
            <a:fld id="{728D85A6-5366-E14D-916A-FA2F18390FF6}" type="slidenum">
              <a:rPr lang="en-US" smtClean="0"/>
              <a:t>8</a:t>
            </a:fld>
            <a:endParaRPr lang="en-US"/>
          </a:p>
        </p:txBody>
      </p:sp>
    </p:spTree>
    <p:extLst>
      <p:ext uri="{BB962C8B-B14F-4D97-AF65-F5344CB8AC3E}">
        <p14:creationId xmlns:p14="http://schemas.microsoft.com/office/powerpoint/2010/main" val="3263724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the solution we have to go back to verses 16-17. To begin with we have to humble ourselves before God. As much as Genesis 1:1-2 paints a picture of the </a:t>
            </a:r>
            <a:r>
              <a:rPr lang="en-US" dirty="0" err="1"/>
              <a:t>majestry</a:t>
            </a:r>
            <a:r>
              <a:rPr lang="en-US" dirty="0"/>
              <a:t> and awesomeness of God, Romans 3:10-12 paints a bleak picture of sinful man in God’s eyes. </a:t>
            </a:r>
          </a:p>
        </p:txBody>
      </p:sp>
      <p:sp>
        <p:nvSpPr>
          <p:cNvPr id="4" name="Slide Number Placeholder 3"/>
          <p:cNvSpPr>
            <a:spLocks noGrp="1"/>
          </p:cNvSpPr>
          <p:nvPr>
            <p:ph type="sldNum" sz="quarter" idx="5"/>
          </p:nvPr>
        </p:nvSpPr>
        <p:spPr/>
        <p:txBody>
          <a:bodyPr/>
          <a:lstStyle/>
          <a:p>
            <a:fld id="{728D85A6-5366-E14D-916A-FA2F18390FF6}" type="slidenum">
              <a:rPr lang="en-US" smtClean="0"/>
              <a:t>9</a:t>
            </a:fld>
            <a:endParaRPr lang="en-US"/>
          </a:p>
        </p:txBody>
      </p:sp>
    </p:spTree>
    <p:extLst>
      <p:ext uri="{BB962C8B-B14F-4D97-AF65-F5344CB8AC3E}">
        <p14:creationId xmlns:p14="http://schemas.microsoft.com/office/powerpoint/2010/main" val="239261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A49C-997F-892A-BF80-F2D30FA9AF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53B0A9-7B33-2FD8-42DD-18F71C96D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9E66F8-2290-4417-3B60-E4B7C8A38768}"/>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5" name="Footer Placeholder 4">
            <a:extLst>
              <a:ext uri="{FF2B5EF4-FFF2-40B4-BE49-F238E27FC236}">
                <a16:creationId xmlns:a16="http://schemas.microsoft.com/office/drawing/2014/main" id="{340A4ECF-D65A-3071-AF95-E2035D07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4CC1A-F9DE-4984-51CF-391EDCB5B43B}"/>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3746480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CFFD-D091-EBD1-1940-AD66CBCF94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0160F4-B5FC-B5E7-3AD4-8A4277EAE6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DAB60-59E9-9E7A-7FBD-8E63B72428A0}"/>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5" name="Footer Placeholder 4">
            <a:extLst>
              <a:ext uri="{FF2B5EF4-FFF2-40B4-BE49-F238E27FC236}">
                <a16:creationId xmlns:a16="http://schemas.microsoft.com/office/drawing/2014/main" id="{7D531B37-0632-6B4A-505C-75901901A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77263-6A43-A5EA-03DC-C77C2B33367D}"/>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208512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2D7EFB-61DC-E90D-14DC-79AC9F46F8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61ED49-7FB8-F3B2-99F7-66AFE6FEA9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91FF7-2DD4-878D-F7C9-2DE58A628552}"/>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5" name="Footer Placeholder 4">
            <a:extLst>
              <a:ext uri="{FF2B5EF4-FFF2-40B4-BE49-F238E27FC236}">
                <a16:creationId xmlns:a16="http://schemas.microsoft.com/office/drawing/2014/main" id="{0F6005C9-FE3D-0F90-471B-F23FA32DF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0F405-9601-6334-FD0B-9251C4A20CFF}"/>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3763670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84E9-A552-074B-1F6B-5ECF6DFF3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7BFF76-215E-034A-F666-63B18FA0D5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ECEA4-47A6-AD37-4D0D-CBAB88FA35DC}"/>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5" name="Footer Placeholder 4">
            <a:extLst>
              <a:ext uri="{FF2B5EF4-FFF2-40B4-BE49-F238E27FC236}">
                <a16:creationId xmlns:a16="http://schemas.microsoft.com/office/drawing/2014/main" id="{1062298D-D480-E73E-6F72-A6E25FED7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0C079-780F-C4B1-F96A-C95367ECBA61}"/>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57341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17EA7-70F8-070B-F6B8-C7526E62C3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F322EB-5957-B0B9-0812-1ADE5EB05F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6F4A53-0E70-793A-688C-1DCEC7C931C7}"/>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5" name="Footer Placeholder 4">
            <a:extLst>
              <a:ext uri="{FF2B5EF4-FFF2-40B4-BE49-F238E27FC236}">
                <a16:creationId xmlns:a16="http://schemas.microsoft.com/office/drawing/2014/main" id="{36989CBB-10A9-CFDE-9946-45F6AC90B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D3C13-91A1-39BE-9CF0-8757B8D08FB3}"/>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1417180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E79FB-6E2F-06AE-B054-B0AE5FE5E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916CE-5D44-1996-623C-9A97E76C8A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AF2F52-AD9A-05B3-36B9-C2C971F3AC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1604E3-2D93-192C-3C91-E9CFE8C50181}"/>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6" name="Footer Placeholder 5">
            <a:extLst>
              <a:ext uri="{FF2B5EF4-FFF2-40B4-BE49-F238E27FC236}">
                <a16:creationId xmlns:a16="http://schemas.microsoft.com/office/drawing/2014/main" id="{8A603D27-1824-DD9D-31AA-ECECBDE214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6F4AE-57EA-8E17-56D1-82874259FD0C}"/>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2435750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2228-C17E-306E-C1E2-4E37E66DE1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7C6F2D-A75E-EE36-E556-7F915DF4DA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80D595-0724-66D4-D499-D2E6B83E87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7B407F-788D-485F-3936-9DD942CCA8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30425-53F2-C009-B1E0-E440151D9F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82248-DA34-121A-9464-6496DDC3A7A0}"/>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8" name="Footer Placeholder 7">
            <a:extLst>
              <a:ext uri="{FF2B5EF4-FFF2-40B4-BE49-F238E27FC236}">
                <a16:creationId xmlns:a16="http://schemas.microsoft.com/office/drawing/2014/main" id="{79542279-BE6C-C7FA-318D-0232269B5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1AECA3-7FA9-7A47-2503-7A4240DC8832}"/>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343342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96D5-52BB-AD0D-282F-090E2996D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9DCF9E-28BE-F6EB-EA81-B72BDEA37C7C}"/>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4" name="Footer Placeholder 3">
            <a:extLst>
              <a:ext uri="{FF2B5EF4-FFF2-40B4-BE49-F238E27FC236}">
                <a16:creationId xmlns:a16="http://schemas.microsoft.com/office/drawing/2014/main" id="{5DA4C9DA-994B-E63C-C68C-2AF84C6BB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379034-C747-8FCF-4043-88FD4F839D50}"/>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3588902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E278-1C54-D4E8-A07A-E97EF072361D}"/>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3" name="Footer Placeholder 2">
            <a:extLst>
              <a:ext uri="{FF2B5EF4-FFF2-40B4-BE49-F238E27FC236}">
                <a16:creationId xmlns:a16="http://schemas.microsoft.com/office/drawing/2014/main" id="{23A42E29-CA39-7ABC-330D-824256594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AAEF1F-8510-3CD0-A7F9-752AC9908E91}"/>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306412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105C-EB84-57AE-9B87-353D5AEE5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0C9DA9-77DA-F1FE-CBAE-6884F648F7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9D7AF-0BC5-FFCE-FC64-58C8FC25D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3EEADD-1391-DA29-540C-FEEBB44FEBD7}"/>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6" name="Footer Placeholder 5">
            <a:extLst>
              <a:ext uri="{FF2B5EF4-FFF2-40B4-BE49-F238E27FC236}">
                <a16:creationId xmlns:a16="http://schemas.microsoft.com/office/drawing/2014/main" id="{133BAF2A-B910-8550-1D01-D56719EEA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F688F-F4FD-1B26-11CA-E2BD298B951B}"/>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425405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342A-4FD6-9B4C-3B81-8F5FF33A67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079F77-AFAF-584F-BD07-01545B11D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EE5DD5-C9FE-C6B4-D80C-B59302F04C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0A8C5-E6E6-4BCD-E885-2A7B7C616C53}"/>
              </a:ext>
            </a:extLst>
          </p:cNvPr>
          <p:cNvSpPr>
            <a:spLocks noGrp="1"/>
          </p:cNvSpPr>
          <p:nvPr>
            <p:ph type="dt" sz="half" idx="10"/>
          </p:nvPr>
        </p:nvSpPr>
        <p:spPr/>
        <p:txBody>
          <a:bodyPr/>
          <a:lstStyle/>
          <a:p>
            <a:fld id="{3B6C8896-4761-1A43-A1F1-DC22E641756E}" type="datetimeFigureOut">
              <a:rPr lang="en-US" smtClean="0"/>
              <a:t>2/5/2024</a:t>
            </a:fld>
            <a:endParaRPr lang="en-US"/>
          </a:p>
        </p:txBody>
      </p:sp>
      <p:sp>
        <p:nvSpPr>
          <p:cNvPr id="6" name="Footer Placeholder 5">
            <a:extLst>
              <a:ext uri="{FF2B5EF4-FFF2-40B4-BE49-F238E27FC236}">
                <a16:creationId xmlns:a16="http://schemas.microsoft.com/office/drawing/2014/main" id="{745DE6BB-FAD1-644E-E365-1CA67BD33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BA402-4A5F-1179-3393-45081A828ABC}"/>
              </a:ext>
            </a:extLst>
          </p:cNvPr>
          <p:cNvSpPr>
            <a:spLocks noGrp="1"/>
          </p:cNvSpPr>
          <p:nvPr>
            <p:ph type="sldNum" sz="quarter" idx="12"/>
          </p:nvPr>
        </p:nvSpPr>
        <p:spPr/>
        <p:txBody>
          <a:bodyPr/>
          <a:lstStyle/>
          <a:p>
            <a:fld id="{C283A683-B903-CB4C-8F82-6C04B38F0061}" type="slidenum">
              <a:rPr lang="en-US" smtClean="0"/>
              <a:t>‹#›</a:t>
            </a:fld>
            <a:endParaRPr lang="en-US"/>
          </a:p>
        </p:txBody>
      </p:sp>
    </p:spTree>
    <p:extLst>
      <p:ext uri="{BB962C8B-B14F-4D97-AF65-F5344CB8AC3E}">
        <p14:creationId xmlns:p14="http://schemas.microsoft.com/office/powerpoint/2010/main" val="3628526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C7AC7-B7CE-1B5C-B25E-9F8FE4ECD1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2C05A8-2FC5-EFF2-52E5-F83D4428CA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5B112-E10C-102D-46EC-4CD223A088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C8896-4761-1A43-A1F1-DC22E641756E}" type="datetimeFigureOut">
              <a:rPr lang="en-US" smtClean="0"/>
              <a:t>2/5/2024</a:t>
            </a:fld>
            <a:endParaRPr lang="en-US"/>
          </a:p>
        </p:txBody>
      </p:sp>
      <p:sp>
        <p:nvSpPr>
          <p:cNvPr id="5" name="Footer Placeholder 4">
            <a:extLst>
              <a:ext uri="{FF2B5EF4-FFF2-40B4-BE49-F238E27FC236}">
                <a16:creationId xmlns:a16="http://schemas.microsoft.com/office/drawing/2014/main" id="{F249F695-40B3-C067-0E98-C8EDC6480C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6CC964-F911-ABBF-71E7-CD83129D4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83A683-B903-CB4C-8F82-6C04B38F0061}" type="slidenum">
              <a:rPr lang="en-US" smtClean="0"/>
              <a:t>‹#›</a:t>
            </a:fld>
            <a:endParaRPr lang="en-US"/>
          </a:p>
        </p:txBody>
      </p:sp>
    </p:spTree>
    <p:extLst>
      <p:ext uri="{BB962C8B-B14F-4D97-AF65-F5344CB8AC3E}">
        <p14:creationId xmlns:p14="http://schemas.microsoft.com/office/powerpoint/2010/main" val="2433119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es Biblical Creation Help Us Glorify God? | The Institute for Creation  Research">
            <a:extLst>
              <a:ext uri="{FF2B5EF4-FFF2-40B4-BE49-F238E27FC236}">
                <a16:creationId xmlns:a16="http://schemas.microsoft.com/office/drawing/2014/main" id="{9EEB9E79-2032-D99A-D8E4-0DF8E4BD728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21458"/>
          <a:stretch/>
        </p:blipFill>
        <p:spPr bwMode="auto">
          <a:xfrm>
            <a:off x="0" y="0"/>
            <a:ext cx="12192001"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B25C71-37C7-F65C-C6FE-96D967B4F5A1}"/>
              </a:ext>
            </a:extLst>
          </p:cNvPr>
          <p:cNvSpPr txBox="1"/>
          <p:nvPr/>
        </p:nvSpPr>
        <p:spPr>
          <a:xfrm>
            <a:off x="711250" y="2766986"/>
            <a:ext cx="11269980" cy="553998"/>
          </a:xfrm>
          <a:prstGeom prst="rect">
            <a:avLst/>
          </a:prstGeom>
          <a:noFill/>
        </p:spPr>
        <p:txBody>
          <a:bodyPr wrap="square" rtlCol="0">
            <a:spAutoFit/>
          </a:bodyPr>
          <a:lstStyle/>
          <a:p>
            <a:r>
              <a:rPr lang="en-US" sz="3000" b="1" i="1" dirty="0">
                <a:solidFill>
                  <a:schemeClr val="bg1"/>
                </a:solidFill>
                <a:latin typeface="Arial" panose="020B0604020202020204" pitchFamily="34" charset="0"/>
                <a:cs typeface="Arial" panose="020B0604020202020204" pitchFamily="34" charset="0"/>
              </a:rPr>
              <a:t>“In the beginning God created the heavens and the earth.”</a:t>
            </a:r>
          </a:p>
        </p:txBody>
      </p:sp>
      <p:sp>
        <p:nvSpPr>
          <p:cNvPr id="7" name="TextBox 6">
            <a:extLst>
              <a:ext uri="{FF2B5EF4-FFF2-40B4-BE49-F238E27FC236}">
                <a16:creationId xmlns:a16="http://schemas.microsoft.com/office/drawing/2014/main" id="{5574E21C-FDA9-0853-B9D8-24CFCA77B4F0}"/>
              </a:ext>
            </a:extLst>
          </p:cNvPr>
          <p:cNvSpPr txBox="1"/>
          <p:nvPr/>
        </p:nvSpPr>
        <p:spPr>
          <a:xfrm>
            <a:off x="215264" y="100726"/>
            <a:ext cx="6095595" cy="2400657"/>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“The first sentence sets the tone for the rest of the book. It should open the reader’s mind, grab their attention and keep them reading.”</a:t>
            </a:r>
            <a:r>
              <a:rPr lang="en-US" sz="2900" b="1" dirty="0">
                <a:solidFill>
                  <a:schemeClr val="bg1"/>
                </a:solidFill>
                <a:latin typeface="Arial" panose="020B0604020202020204" pitchFamily="34" charset="0"/>
                <a:cs typeface="Arial" panose="020B0604020202020204" pitchFamily="34" charset="0"/>
              </a:rPr>
              <a:t> (Stephen King - Author)</a:t>
            </a:r>
          </a:p>
        </p:txBody>
      </p:sp>
      <p:sp>
        <p:nvSpPr>
          <p:cNvPr id="9" name="TextBox 8">
            <a:extLst>
              <a:ext uri="{FF2B5EF4-FFF2-40B4-BE49-F238E27FC236}">
                <a16:creationId xmlns:a16="http://schemas.microsoft.com/office/drawing/2014/main" id="{84BA3EED-B192-C6AA-F9AF-BFD0948F383C}"/>
              </a:ext>
            </a:extLst>
          </p:cNvPr>
          <p:cNvSpPr txBox="1"/>
          <p:nvPr/>
        </p:nvSpPr>
        <p:spPr>
          <a:xfrm>
            <a:off x="7045376" y="119891"/>
            <a:ext cx="5036695"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t>
            </a:r>
            <a:r>
              <a:rPr lang="en-AU" sz="2900" b="1" i="0" u="none" strike="noStrike" dirty="0">
                <a:solidFill>
                  <a:schemeClr val="bg1"/>
                </a:solidFill>
                <a:effectLst/>
                <a:latin typeface="Arial" panose="020B0604020202020204" pitchFamily="34" charset="0"/>
                <a:cs typeface="Arial" panose="020B0604020202020204" pitchFamily="34" charset="0"/>
              </a:rPr>
              <a:t>Every ad, sales page, or blog post you write, must begin with one hell of an opening sentence.” (Robert Bruce – Marketing Guru)</a:t>
            </a:r>
            <a:endParaRPr lang="en-US" sz="2900" b="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6CEFE0C-DC7C-8CA3-11C7-E5553592E947}"/>
              </a:ext>
            </a:extLst>
          </p:cNvPr>
          <p:cNvPicPr>
            <a:picLocks noChangeAspect="1"/>
          </p:cNvPicPr>
          <p:nvPr/>
        </p:nvPicPr>
        <p:blipFill rotWithShape="1">
          <a:blip r:embed="rId5"/>
          <a:srcRect r="45890" b="32607"/>
          <a:stretch/>
        </p:blipFill>
        <p:spPr>
          <a:xfrm flipH="1">
            <a:off x="0" y="3456903"/>
            <a:ext cx="3836332" cy="3401097"/>
          </a:xfrm>
          <a:prstGeom prst="rect">
            <a:avLst/>
          </a:prstGeom>
        </p:spPr>
      </p:pic>
      <p:cxnSp>
        <p:nvCxnSpPr>
          <p:cNvPr id="13" name="Straight Connector 12">
            <a:extLst>
              <a:ext uri="{FF2B5EF4-FFF2-40B4-BE49-F238E27FC236}">
                <a16:creationId xmlns:a16="http://schemas.microsoft.com/office/drawing/2014/main" id="{03903621-3276-58C5-49D7-ED7927F73EF6}"/>
              </a:ext>
            </a:extLst>
          </p:cNvPr>
          <p:cNvCxnSpPr>
            <a:cxnSpLocks/>
          </p:cNvCxnSpPr>
          <p:nvPr/>
        </p:nvCxnSpPr>
        <p:spPr>
          <a:xfrm>
            <a:off x="3013023" y="3586587"/>
            <a:ext cx="8788729" cy="101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9F748D3-F4BE-83BA-4214-C74A52B2193A}"/>
              </a:ext>
            </a:extLst>
          </p:cNvPr>
          <p:cNvSpPr txBox="1"/>
          <p:nvPr/>
        </p:nvSpPr>
        <p:spPr>
          <a:xfrm>
            <a:off x="109930" y="6223889"/>
            <a:ext cx="367259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GETS ANGRY</a:t>
            </a:r>
          </a:p>
        </p:txBody>
      </p:sp>
      <p:sp>
        <p:nvSpPr>
          <p:cNvPr id="17" name="TextBox 16">
            <a:extLst>
              <a:ext uri="{FF2B5EF4-FFF2-40B4-BE49-F238E27FC236}">
                <a16:creationId xmlns:a16="http://schemas.microsoft.com/office/drawing/2014/main" id="{0FE4B522-E5A4-9470-4D65-26FEC2C881FD}"/>
              </a:ext>
            </a:extLst>
          </p:cNvPr>
          <p:cNvSpPr txBox="1"/>
          <p:nvPr/>
        </p:nvSpPr>
        <p:spPr>
          <a:xfrm>
            <a:off x="4141779" y="3805314"/>
            <a:ext cx="7839451" cy="2123658"/>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IN THE BEGINNING….</a:t>
            </a:r>
          </a:p>
          <a:p>
            <a:pPr algn="ctr"/>
            <a:r>
              <a:rPr lang="en-US" sz="5400" b="1" dirty="0">
                <a:solidFill>
                  <a:schemeClr val="bg1"/>
                </a:solidFill>
                <a:latin typeface="Arial" panose="020B0604020202020204" pitchFamily="34" charset="0"/>
                <a:cs typeface="Arial" panose="020B0604020202020204" pitchFamily="34" charset="0"/>
              </a:rPr>
              <a:t>(BELIEVE IT OR ELSE)</a:t>
            </a:r>
          </a:p>
          <a:p>
            <a:pPr algn="ctr"/>
            <a:r>
              <a:rPr lang="en-US" sz="2400" b="1" dirty="0">
                <a:solidFill>
                  <a:schemeClr val="bg1"/>
                </a:solidFill>
                <a:latin typeface="Arial" panose="020B0604020202020204" pitchFamily="34" charset="0"/>
                <a:cs typeface="Arial" panose="020B0604020202020204" pitchFamily="34" charset="0"/>
              </a:rPr>
              <a:t>Genesis 1:1-2, Romans 1:16-32</a:t>
            </a:r>
          </a:p>
        </p:txBody>
      </p:sp>
      <p:sp>
        <p:nvSpPr>
          <p:cNvPr id="19" name="TextBox 18">
            <a:extLst>
              <a:ext uri="{FF2B5EF4-FFF2-40B4-BE49-F238E27FC236}">
                <a16:creationId xmlns:a16="http://schemas.microsoft.com/office/drawing/2014/main" id="{E0D085D9-4DAC-46A9-60F3-6C90DA361223}"/>
              </a:ext>
            </a:extLst>
          </p:cNvPr>
          <p:cNvSpPr txBox="1"/>
          <p:nvPr/>
        </p:nvSpPr>
        <p:spPr>
          <a:xfrm>
            <a:off x="4156277" y="6223889"/>
            <a:ext cx="198508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 REASON</a:t>
            </a:r>
          </a:p>
        </p:txBody>
      </p:sp>
      <p:sp>
        <p:nvSpPr>
          <p:cNvPr id="20" name="TextBox 19">
            <a:extLst>
              <a:ext uri="{FF2B5EF4-FFF2-40B4-BE49-F238E27FC236}">
                <a16:creationId xmlns:a16="http://schemas.microsoft.com/office/drawing/2014/main" id="{CF927B5B-53E7-5F85-AB76-929DAD6B65D6}"/>
              </a:ext>
            </a:extLst>
          </p:cNvPr>
          <p:cNvSpPr txBox="1"/>
          <p:nvPr/>
        </p:nvSpPr>
        <p:spPr>
          <a:xfrm>
            <a:off x="6461304" y="6213802"/>
            <a:ext cx="320040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CONSEQUENCE</a:t>
            </a:r>
          </a:p>
        </p:txBody>
      </p:sp>
      <p:sp>
        <p:nvSpPr>
          <p:cNvPr id="21" name="TextBox 20">
            <a:extLst>
              <a:ext uri="{FF2B5EF4-FFF2-40B4-BE49-F238E27FC236}">
                <a16:creationId xmlns:a16="http://schemas.microsoft.com/office/drawing/2014/main" id="{C785D2DF-AF45-6C04-DE5E-02BE8ACA20EC}"/>
              </a:ext>
            </a:extLst>
          </p:cNvPr>
          <p:cNvSpPr txBox="1"/>
          <p:nvPr/>
        </p:nvSpPr>
        <p:spPr>
          <a:xfrm>
            <a:off x="9880270" y="6213802"/>
            <a:ext cx="220180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SOLUTION</a:t>
            </a:r>
          </a:p>
        </p:txBody>
      </p:sp>
    </p:spTree>
    <p:extLst>
      <p:ext uri="{BB962C8B-B14F-4D97-AF65-F5344CB8AC3E}">
        <p14:creationId xmlns:p14="http://schemas.microsoft.com/office/powerpoint/2010/main" val="223369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6" grpId="0"/>
      <p:bldP spid="17" grpId="0"/>
      <p:bldP spid="19" grpId="0"/>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ilhouette of a child and a child&#10;&#10;Description automatically generated">
            <a:extLst>
              <a:ext uri="{FF2B5EF4-FFF2-40B4-BE49-F238E27FC236}">
                <a16:creationId xmlns:a16="http://schemas.microsoft.com/office/drawing/2014/main" id="{FDF4B727-7674-F343-6C39-2C006451301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73ACE9D-9BC3-DDF5-0E9C-C2FF5728C9E0}"/>
              </a:ext>
            </a:extLst>
          </p:cNvPr>
          <p:cNvSpPr txBox="1"/>
          <p:nvPr/>
        </p:nvSpPr>
        <p:spPr>
          <a:xfrm>
            <a:off x="207818" y="180109"/>
            <a:ext cx="11083637"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 </a:t>
            </a:r>
            <a:r>
              <a:rPr lang="en-US" sz="2900" b="1" u="sng" dirty="0">
                <a:solidFill>
                  <a:schemeClr val="bg1"/>
                </a:solidFill>
                <a:latin typeface="Arial" panose="020B0604020202020204" pitchFamily="34" charset="0"/>
                <a:cs typeface="Arial" panose="020B0604020202020204" pitchFamily="34" charset="0"/>
              </a:rPr>
              <a:t>Run to our Creator God for mercy</a:t>
            </a:r>
            <a:r>
              <a:rPr lang="en-US" sz="2900" b="1" dirty="0">
                <a:solidFill>
                  <a:schemeClr val="bg1"/>
                </a:solidFill>
                <a:latin typeface="Arial" panose="020B0604020202020204" pitchFamily="34" charset="0"/>
                <a:cs typeface="Arial" panose="020B0604020202020204" pitchFamily="34" charset="0"/>
              </a:rPr>
              <a:t> – in His grace He </a:t>
            </a:r>
            <a:r>
              <a:rPr lang="en-US" sz="2900" b="1" i="1" dirty="0">
                <a:solidFill>
                  <a:schemeClr val="bg1"/>
                </a:solidFill>
                <a:latin typeface="Arial" panose="020B0604020202020204" pitchFamily="34" charset="0"/>
                <a:cs typeface="Arial" panose="020B0604020202020204" pitchFamily="34" charset="0"/>
              </a:rPr>
              <a:t>”will never reject a broken and contrite heart.”</a:t>
            </a:r>
            <a:r>
              <a:rPr lang="en-US" sz="2900" b="1" dirty="0">
                <a:solidFill>
                  <a:schemeClr val="bg1"/>
                </a:solidFill>
                <a:latin typeface="Arial" panose="020B0604020202020204" pitchFamily="34" charset="0"/>
                <a:cs typeface="Arial" panose="020B0604020202020204" pitchFamily="34" charset="0"/>
              </a:rPr>
              <a:t> (Psalm 51:17)</a:t>
            </a:r>
          </a:p>
        </p:txBody>
      </p:sp>
      <p:sp>
        <p:nvSpPr>
          <p:cNvPr id="7" name="TextBox 6">
            <a:extLst>
              <a:ext uri="{FF2B5EF4-FFF2-40B4-BE49-F238E27FC236}">
                <a16:creationId xmlns:a16="http://schemas.microsoft.com/office/drawing/2014/main" id="{49C44C29-D264-295E-6719-BE22871E8341}"/>
              </a:ext>
            </a:extLst>
          </p:cNvPr>
          <p:cNvSpPr txBox="1"/>
          <p:nvPr/>
        </p:nvSpPr>
        <p:spPr>
          <a:xfrm>
            <a:off x="207818" y="1507375"/>
            <a:ext cx="11790218" cy="147732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Even though we abandoned God &amp; became His enemy, He was was willing to abandon Jesus on the cross, so we could be reconciled with Him &amp; become His friends. (Rom 5:10, Matt 27:46)</a:t>
            </a:r>
          </a:p>
        </p:txBody>
      </p:sp>
      <p:sp>
        <p:nvSpPr>
          <p:cNvPr id="8" name="TextBox 7">
            <a:extLst>
              <a:ext uri="{FF2B5EF4-FFF2-40B4-BE49-F238E27FC236}">
                <a16:creationId xmlns:a16="http://schemas.microsoft.com/office/drawing/2014/main" id="{BB424B59-56A0-292C-A56F-35281AD4CBBB}"/>
              </a:ext>
            </a:extLst>
          </p:cNvPr>
          <p:cNvSpPr txBox="1"/>
          <p:nvPr/>
        </p:nvSpPr>
        <p:spPr>
          <a:xfrm>
            <a:off x="63561" y="3530072"/>
            <a:ext cx="12064878" cy="321626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 </a:t>
            </a:r>
            <a:r>
              <a:rPr lang="en-US" sz="2900" b="1" u="sng" dirty="0">
                <a:solidFill>
                  <a:schemeClr val="bg1"/>
                </a:solidFill>
                <a:latin typeface="Arial" panose="020B0604020202020204" pitchFamily="34" charset="0"/>
                <a:cs typeface="Arial" panose="020B0604020202020204" pitchFamily="34" charset="0"/>
              </a:rPr>
              <a:t>Never fear the wrath and abandonment of God anymore</a:t>
            </a:r>
            <a:r>
              <a:rPr lang="en-US" sz="2900" b="1" dirty="0">
                <a:solidFill>
                  <a:schemeClr val="bg1"/>
                </a:solidFill>
                <a:latin typeface="Arial" panose="020B0604020202020204" pitchFamily="34" charset="0"/>
                <a:cs typeface="Arial" panose="020B0604020202020204" pitchFamily="34" charset="0"/>
              </a:rPr>
              <a:t> -  </a:t>
            </a:r>
            <a:r>
              <a:rPr lang="en-US" sz="2900" b="1" i="1" dirty="0">
                <a:solidFill>
                  <a:schemeClr val="bg1"/>
                </a:solidFill>
                <a:latin typeface="Arial" panose="020B0604020202020204" pitchFamily="34" charset="0"/>
                <a:cs typeface="Arial" panose="020B0604020202020204" pitchFamily="34" charset="0"/>
              </a:rPr>
              <a:t>“T</a:t>
            </a:r>
            <a:r>
              <a:rPr lang="en-AU" sz="2900" b="1" i="1" strike="noStrike" dirty="0">
                <a:solidFill>
                  <a:schemeClr val="bg1"/>
                </a:solidFill>
                <a:effectLst/>
                <a:latin typeface="Arial" panose="020B0604020202020204" pitchFamily="34" charset="0"/>
                <a:cs typeface="Arial" panose="020B0604020202020204" pitchFamily="34" charset="0"/>
              </a:rPr>
              <a:t>here is no condemnation for those who belong to Christ Jesus. And.. nothing can ever separate us from God’s love. Neither death nor life, angels nor demons,</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strike="noStrike" dirty="0">
                <a:solidFill>
                  <a:schemeClr val="bg1"/>
                </a:solidFill>
                <a:effectLst/>
                <a:latin typeface="Arial" panose="020B0604020202020204" pitchFamily="34" charset="0"/>
                <a:cs typeface="Arial" panose="020B0604020202020204" pitchFamily="34" charset="0"/>
              </a:rPr>
              <a:t>fears nor worries… No power in the sky above or in the earth below - indeed, nothing in all creation will ever be able to separate us from the love of </a:t>
            </a:r>
            <a:r>
              <a:rPr lang="en-AU" sz="2900" b="1" i="1" u="sng" strike="noStrike" dirty="0">
                <a:solidFill>
                  <a:schemeClr val="bg1"/>
                </a:solidFill>
                <a:effectLst/>
                <a:latin typeface="Arial" panose="020B0604020202020204" pitchFamily="34" charset="0"/>
                <a:cs typeface="Arial" panose="020B0604020202020204" pitchFamily="34" charset="0"/>
              </a:rPr>
              <a:t>(our sovereign, Creator)</a:t>
            </a:r>
            <a:r>
              <a:rPr lang="en-AU" sz="2900" b="1" i="1" strike="noStrike" dirty="0">
                <a:solidFill>
                  <a:schemeClr val="bg1"/>
                </a:solidFill>
                <a:effectLst/>
                <a:latin typeface="Arial" panose="020B0604020202020204" pitchFamily="34" charset="0"/>
                <a:cs typeface="Arial" panose="020B0604020202020204" pitchFamily="34" charset="0"/>
              </a:rPr>
              <a:t> God that is revealed in Christ Jesus our Lord.” </a:t>
            </a:r>
            <a:r>
              <a:rPr lang="en-AU" sz="2900" b="1" i="0" u="none" strike="noStrike" dirty="0">
                <a:solidFill>
                  <a:schemeClr val="bg1"/>
                </a:solidFill>
                <a:effectLst/>
                <a:latin typeface="Arial" panose="020B0604020202020204" pitchFamily="34" charset="0"/>
                <a:cs typeface="Arial" panose="020B0604020202020204" pitchFamily="34" charset="0"/>
              </a:rPr>
              <a:t>(Rom 8:1, 38-39)</a:t>
            </a:r>
            <a:endParaRPr lang="en-US" sz="29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51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orm clouds forming over a wind farm • Earth.com">
            <a:extLst>
              <a:ext uri="{FF2B5EF4-FFF2-40B4-BE49-F238E27FC236}">
                <a16:creationId xmlns:a16="http://schemas.microsoft.com/office/drawing/2014/main" id="{AB3C9556-F31C-2ADD-AF8D-07552630D3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EC2F00-0228-4852-CE43-E0C9F76CEBCD}"/>
              </a:ext>
            </a:extLst>
          </p:cNvPr>
          <p:cNvSpPr txBox="1"/>
          <p:nvPr/>
        </p:nvSpPr>
        <p:spPr>
          <a:xfrm>
            <a:off x="170213" y="118753"/>
            <a:ext cx="11851574" cy="1477328"/>
          </a:xfrm>
          <a:prstGeom prst="rect">
            <a:avLst/>
          </a:prstGeom>
          <a:solidFill>
            <a:schemeClr val="tx1">
              <a:alpha val="2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GETS ANGRY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But God shows his anger from heaven against all sinful, wicked people who suppress the truth by their wickedness.</a:t>
            </a:r>
            <a:r>
              <a:rPr lang="en-AU" sz="3000" b="1" i="1" baseline="30000" dirty="0">
                <a:solidFill>
                  <a:schemeClr val="bg1"/>
                </a:solidFill>
                <a:latin typeface="Arial" panose="020B0604020202020204" pitchFamily="34" charset="0"/>
                <a:cs typeface="Arial" panose="020B0604020202020204" pitchFamily="34" charset="0"/>
              </a:rPr>
              <a:t>” </a:t>
            </a:r>
            <a:r>
              <a:rPr lang="en-AU" sz="3000" b="1" dirty="0">
                <a:solidFill>
                  <a:schemeClr val="bg1"/>
                </a:solidFill>
                <a:latin typeface="Arial" panose="020B0604020202020204" pitchFamily="34" charset="0"/>
                <a:cs typeface="Arial" panose="020B0604020202020204" pitchFamily="34" charset="0"/>
              </a:rPr>
              <a:t>(v18)</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7535814-33DD-D336-9556-F70C1BBFCDC3}"/>
              </a:ext>
            </a:extLst>
          </p:cNvPr>
          <p:cNvSpPr txBox="1"/>
          <p:nvPr/>
        </p:nvSpPr>
        <p:spPr>
          <a:xfrm>
            <a:off x="87086" y="1993583"/>
            <a:ext cx="5601195"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God’s measured, fair and right anger is a present reality = there is such a thing as the wrath of God.</a:t>
            </a:r>
          </a:p>
        </p:txBody>
      </p:sp>
      <p:sp>
        <p:nvSpPr>
          <p:cNvPr id="6" name="TextBox 5">
            <a:extLst>
              <a:ext uri="{FF2B5EF4-FFF2-40B4-BE49-F238E27FC236}">
                <a16:creationId xmlns:a16="http://schemas.microsoft.com/office/drawing/2014/main" id="{0BEFC2B1-9F2A-69DD-2BE3-6C67A85E8CAC}"/>
              </a:ext>
            </a:extLst>
          </p:cNvPr>
          <p:cNvSpPr txBox="1"/>
          <p:nvPr/>
        </p:nvSpPr>
        <p:spPr>
          <a:xfrm>
            <a:off x="6733309" y="1993583"/>
            <a:ext cx="5371605" cy="1938992"/>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“If you don’t understand or believe in the wrath of God, the gospel will not thrill you or move you.” </a:t>
            </a:r>
            <a:r>
              <a:rPr lang="en-US" sz="3000" b="1" dirty="0">
                <a:solidFill>
                  <a:schemeClr val="bg1"/>
                </a:solidFill>
                <a:latin typeface="Arial" panose="020B0604020202020204" pitchFamily="34" charset="0"/>
                <a:cs typeface="Arial" panose="020B0604020202020204" pitchFamily="34" charset="0"/>
              </a:rPr>
              <a:t>(Tony Merida)</a:t>
            </a:r>
          </a:p>
        </p:txBody>
      </p:sp>
      <p:sp>
        <p:nvSpPr>
          <p:cNvPr id="7" name="TextBox 6">
            <a:extLst>
              <a:ext uri="{FF2B5EF4-FFF2-40B4-BE49-F238E27FC236}">
                <a16:creationId xmlns:a16="http://schemas.microsoft.com/office/drawing/2014/main" id="{F6A51E88-9828-BA87-78A5-F4386A9A438B}"/>
              </a:ext>
            </a:extLst>
          </p:cNvPr>
          <p:cNvSpPr txBox="1"/>
          <p:nvPr/>
        </p:nvSpPr>
        <p:spPr>
          <a:xfrm>
            <a:off x="87086" y="4330077"/>
            <a:ext cx="1193470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target of God’s anger = all sinful (godless), wicked people. Godlessness (de-</a:t>
            </a:r>
            <a:r>
              <a:rPr lang="en-US" sz="3000" b="1" dirty="0" err="1">
                <a:solidFill>
                  <a:schemeClr val="bg1"/>
                </a:solidFill>
                <a:latin typeface="Arial" panose="020B0604020202020204" pitchFamily="34" charset="0"/>
                <a:cs typeface="Arial" panose="020B0604020202020204" pitchFamily="34" charset="0"/>
              </a:rPr>
              <a:t>godding</a:t>
            </a:r>
            <a:r>
              <a:rPr lang="en-US" sz="3000" b="1" dirty="0">
                <a:solidFill>
                  <a:schemeClr val="bg1"/>
                </a:solidFill>
                <a:latin typeface="Arial" panose="020B0604020202020204" pitchFamily="34" charset="0"/>
                <a:cs typeface="Arial" panose="020B0604020202020204" pitchFamily="34" charset="0"/>
              </a:rPr>
              <a:t> God) &gt; wickedness (hurting others).</a:t>
            </a:r>
          </a:p>
        </p:txBody>
      </p:sp>
      <p:sp>
        <p:nvSpPr>
          <p:cNvPr id="8" name="TextBox 7">
            <a:extLst>
              <a:ext uri="{FF2B5EF4-FFF2-40B4-BE49-F238E27FC236}">
                <a16:creationId xmlns:a16="http://schemas.microsoft.com/office/drawing/2014/main" id="{0DBD251E-47A4-B450-891A-4C4CA34C1F01}"/>
              </a:ext>
            </a:extLst>
          </p:cNvPr>
          <p:cNvSpPr txBox="1"/>
          <p:nvPr/>
        </p:nvSpPr>
        <p:spPr>
          <a:xfrm>
            <a:off x="87086" y="5743242"/>
            <a:ext cx="12017828" cy="1015663"/>
          </a:xfrm>
          <a:prstGeom prst="rect">
            <a:avLst/>
          </a:prstGeom>
          <a:noFill/>
        </p:spPr>
        <p:txBody>
          <a:bodyPr wrap="square" rtlCol="0">
            <a:spAutoFit/>
          </a:bodyPr>
          <a:lstStyle/>
          <a:p>
            <a:r>
              <a:rPr lang="en-AU" sz="3000" b="1" i="1" dirty="0">
                <a:solidFill>
                  <a:srgbClr val="000000"/>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You must love the Lord your God with all your heart, soul, and mind.’ …… ‘Love your neighbour as yourself….” </a:t>
            </a:r>
            <a:r>
              <a:rPr lang="en-AU" sz="3000" b="1" u="none" strike="noStrike" dirty="0">
                <a:solidFill>
                  <a:schemeClr val="bg1"/>
                </a:solidFill>
                <a:effectLst/>
                <a:latin typeface="Arial" panose="020B0604020202020204" pitchFamily="34" charset="0"/>
                <a:cs typeface="Arial" panose="020B0604020202020204" pitchFamily="34" charset="0"/>
              </a:rPr>
              <a:t>(Matt 22:37-39)</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62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ring your voice can be an uncomfortable experience. Here's why | CNN">
            <a:extLst>
              <a:ext uri="{FF2B5EF4-FFF2-40B4-BE49-F238E27FC236}">
                <a16:creationId xmlns:a16="http://schemas.microsoft.com/office/drawing/2014/main" id="{8A2AE518-02BF-B8B1-6B2C-74594DB7B2D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3889"/>
          <a:stretch/>
        </p:blipFill>
        <p:spPr bwMode="auto">
          <a:xfrm>
            <a:off x="0" y="0"/>
            <a:ext cx="12192000" cy="68594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FDE0B7-4483-6FD2-0579-2D6078F08DEA}"/>
              </a:ext>
            </a:extLst>
          </p:cNvPr>
          <p:cNvSpPr txBox="1"/>
          <p:nvPr/>
        </p:nvSpPr>
        <p:spPr>
          <a:xfrm>
            <a:off x="203199" y="105013"/>
            <a:ext cx="11869195"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REASON FOR GOD’S WRATH</a:t>
            </a:r>
          </a:p>
        </p:txBody>
      </p:sp>
      <p:sp>
        <p:nvSpPr>
          <p:cNvPr id="5" name="TextBox 4">
            <a:extLst>
              <a:ext uri="{FF2B5EF4-FFF2-40B4-BE49-F238E27FC236}">
                <a16:creationId xmlns:a16="http://schemas.microsoft.com/office/drawing/2014/main" id="{50742D07-1C64-FB0D-AEE8-5E170076CD27}"/>
              </a:ext>
            </a:extLst>
          </p:cNvPr>
          <p:cNvSpPr txBox="1"/>
          <p:nvPr/>
        </p:nvSpPr>
        <p:spPr>
          <a:xfrm>
            <a:off x="203199" y="3734887"/>
            <a:ext cx="11741874"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“So they have no excuse for not knowing God.”</a:t>
            </a:r>
            <a:r>
              <a:rPr lang="en-US" sz="3000" b="1" dirty="0">
                <a:solidFill>
                  <a:schemeClr val="bg1"/>
                </a:solidFill>
                <a:latin typeface="Arial" panose="020B0604020202020204" pitchFamily="34" charset="0"/>
                <a:cs typeface="Arial" panose="020B0604020202020204" pitchFamily="34" charset="0"/>
              </a:rPr>
              <a:t> (v20b) They are morally, not mentally deficient = God holds us accountable. </a:t>
            </a:r>
          </a:p>
        </p:txBody>
      </p:sp>
      <p:sp>
        <p:nvSpPr>
          <p:cNvPr id="6" name="TextBox 5">
            <a:extLst>
              <a:ext uri="{FF2B5EF4-FFF2-40B4-BE49-F238E27FC236}">
                <a16:creationId xmlns:a16="http://schemas.microsoft.com/office/drawing/2014/main" id="{A34F855D-1F6D-E6A6-C871-C27EDD45B57A}"/>
              </a:ext>
            </a:extLst>
          </p:cNvPr>
          <p:cNvSpPr txBox="1"/>
          <p:nvPr/>
        </p:nvSpPr>
        <p:spPr>
          <a:xfrm>
            <a:off x="81023" y="5266481"/>
            <a:ext cx="11991370" cy="1477328"/>
          </a:xfrm>
          <a:prstGeom prst="rect">
            <a:avLst/>
          </a:prstGeom>
          <a:noFill/>
        </p:spPr>
        <p:txBody>
          <a:bodyPr wrap="square" rtlCol="0">
            <a:spAutoFit/>
          </a:bodyPr>
          <a:lstStyle/>
          <a:p>
            <a:pPr algn="ctr"/>
            <a:r>
              <a:rPr lang="en-AU" sz="3000" b="1" u="none" strike="noStrike" dirty="0">
                <a:solidFill>
                  <a:schemeClr val="bg1"/>
                </a:solidFill>
                <a:effectLst/>
                <a:latin typeface="Arial" panose="020B0604020202020204" pitchFamily="34" charset="0"/>
                <a:cs typeface="Arial" panose="020B0604020202020204" pitchFamily="34" charset="0"/>
              </a:rPr>
              <a:t>T</a:t>
            </a:r>
            <a:r>
              <a:rPr lang="en-AU" sz="3000" b="1" i="0" u="none" strike="noStrike" dirty="0">
                <a:solidFill>
                  <a:schemeClr val="bg1"/>
                </a:solidFill>
                <a:effectLst/>
                <a:latin typeface="Arial" panose="020B0604020202020204" pitchFamily="34" charset="0"/>
                <a:cs typeface="Arial" panose="020B0604020202020204" pitchFamily="34" charset="0"/>
              </a:rPr>
              <a:t>he creation story is a dazzling lesson in theology = God alone is God and He is eternal + infinite + self-existent + creator + architect + life + all powerful + all-knowing + sovereign .  </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AC55C02-23A5-F294-25BF-77491664F9A9}"/>
              </a:ext>
            </a:extLst>
          </p:cNvPr>
          <p:cNvSpPr txBox="1"/>
          <p:nvPr/>
        </p:nvSpPr>
        <p:spPr>
          <a:xfrm>
            <a:off x="203199" y="818299"/>
            <a:ext cx="11869194"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a:t>
            </a:r>
            <a:r>
              <a:rPr lang="en-US" sz="3000" b="1" u="sng" dirty="0">
                <a:solidFill>
                  <a:schemeClr val="bg1"/>
                </a:solidFill>
                <a:latin typeface="Arial" panose="020B0604020202020204" pitchFamily="34" charset="0"/>
                <a:cs typeface="Arial" panose="020B0604020202020204" pitchFamily="34" charset="0"/>
              </a:rPr>
              <a:t>We suppress the truth</a:t>
            </a:r>
            <a:r>
              <a:rPr lang="en-US" sz="3000" b="1" dirty="0">
                <a:solidFill>
                  <a:schemeClr val="bg1"/>
                </a:solidFill>
                <a:latin typeface="Arial" panose="020B0604020202020204" pitchFamily="34" charset="0"/>
                <a:cs typeface="Arial" panose="020B0604020202020204" pitchFamily="34" charset="0"/>
              </a:rPr>
              <a:t> </a:t>
            </a:r>
            <a:r>
              <a:rPr lang="en-US"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They know the truth about God because he has made it obvious to them. For ever since the world was created, people have seen the earth and sky… they can clearly see God’s invisible qualities - his eternal power and divine nature…” </a:t>
            </a:r>
            <a:r>
              <a:rPr lang="en-AU" sz="3000" b="1" i="0" u="none" strike="noStrike" dirty="0">
                <a:solidFill>
                  <a:schemeClr val="bg1"/>
                </a:solidFill>
                <a:effectLst/>
                <a:latin typeface="Arial" panose="020B0604020202020204" pitchFamily="34" charset="0"/>
                <a:cs typeface="Arial" panose="020B0604020202020204" pitchFamily="34" charset="0"/>
              </a:rPr>
              <a:t>(vs 18b -20a)</a:t>
            </a:r>
            <a:endParaRPr lang="en-US" sz="3000" dirty="0">
              <a:solidFill>
                <a:schemeClr val="bg1"/>
              </a:solidFill>
            </a:endParaRPr>
          </a:p>
        </p:txBody>
      </p:sp>
    </p:spTree>
    <p:extLst>
      <p:ext uri="{BB962C8B-B14F-4D97-AF65-F5344CB8AC3E}">
        <p14:creationId xmlns:p14="http://schemas.microsoft.com/office/powerpoint/2010/main" val="201738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n the beginning. . . - Signs of the Times">
            <a:extLst>
              <a:ext uri="{FF2B5EF4-FFF2-40B4-BE49-F238E27FC236}">
                <a16:creationId xmlns:a16="http://schemas.microsoft.com/office/drawing/2014/main" id="{FEFB7531-0291-1476-8C43-FE5217227B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3175"/>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8688F2-DBF0-1224-F8F6-EFEADA4E9D7D}"/>
              </a:ext>
            </a:extLst>
          </p:cNvPr>
          <p:cNvSpPr txBox="1"/>
          <p:nvPr/>
        </p:nvSpPr>
        <p:spPr>
          <a:xfrm>
            <a:off x="266218" y="127322"/>
            <a:ext cx="11516810" cy="55399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“In the beginning God created the heavens and the earth” </a:t>
            </a:r>
            <a:r>
              <a:rPr lang="en-AU" sz="3000" b="1" i="0" u="none" strike="noStrike" dirty="0">
                <a:solidFill>
                  <a:schemeClr val="bg1"/>
                </a:solidFill>
                <a:effectLst/>
                <a:latin typeface="Arial" panose="020B0604020202020204" pitchFamily="34" charset="0"/>
                <a:cs typeface="Arial" panose="020B0604020202020204" pitchFamily="34" charset="0"/>
              </a:rPr>
              <a:t>=</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68B15BB-1A30-8A8C-3495-665EFA8F7FA3}"/>
              </a:ext>
            </a:extLst>
          </p:cNvPr>
          <p:cNvSpPr txBox="1"/>
          <p:nvPr/>
        </p:nvSpPr>
        <p:spPr>
          <a:xfrm>
            <a:off x="5164237" y="983845"/>
            <a:ext cx="3414532" cy="1477328"/>
          </a:xfrm>
          <a:prstGeom prst="rect">
            <a:avLst/>
          </a:prstGeom>
          <a:solidFill>
            <a:schemeClr val="tx1">
              <a:alpha val="2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 am his creature &amp; everything  I have is from Him. </a:t>
            </a:r>
          </a:p>
        </p:txBody>
      </p:sp>
      <p:sp>
        <p:nvSpPr>
          <p:cNvPr id="8" name="TextBox 7">
            <a:extLst>
              <a:ext uri="{FF2B5EF4-FFF2-40B4-BE49-F238E27FC236}">
                <a16:creationId xmlns:a16="http://schemas.microsoft.com/office/drawing/2014/main" id="{6B22CA38-EB39-28BC-4D1E-C8A14A6489DB}"/>
              </a:ext>
            </a:extLst>
          </p:cNvPr>
          <p:cNvSpPr txBox="1"/>
          <p:nvPr/>
        </p:nvSpPr>
        <p:spPr>
          <a:xfrm>
            <a:off x="9080340" y="972272"/>
            <a:ext cx="293997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 am not my own and I belong to Him.</a:t>
            </a:r>
          </a:p>
        </p:txBody>
      </p:sp>
      <p:sp>
        <p:nvSpPr>
          <p:cNvPr id="9" name="TextBox 8">
            <a:extLst>
              <a:ext uri="{FF2B5EF4-FFF2-40B4-BE49-F238E27FC236}">
                <a16:creationId xmlns:a16="http://schemas.microsoft.com/office/drawing/2014/main" id="{3B082966-C56A-1B12-BB37-DB327853368D}"/>
              </a:ext>
            </a:extLst>
          </p:cNvPr>
          <p:cNvSpPr txBox="1"/>
          <p:nvPr/>
        </p:nvSpPr>
        <p:spPr>
          <a:xfrm>
            <a:off x="171690" y="995419"/>
            <a:ext cx="421511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universe is God </a:t>
            </a:r>
            <a:r>
              <a:rPr lang="en-US" sz="3000" b="1" dirty="0" err="1">
                <a:solidFill>
                  <a:schemeClr val="bg1"/>
                </a:solidFill>
                <a:latin typeface="Arial" panose="020B0604020202020204" pitchFamily="34" charset="0"/>
                <a:cs typeface="Arial" panose="020B0604020202020204" pitchFamily="34" charset="0"/>
              </a:rPr>
              <a:t>centred</a:t>
            </a:r>
            <a:r>
              <a:rPr lang="en-US" sz="3000" b="1" dirty="0">
                <a:solidFill>
                  <a:schemeClr val="bg1"/>
                </a:solidFill>
                <a:latin typeface="Arial" panose="020B0604020202020204" pitchFamily="34" charset="0"/>
                <a:cs typeface="Arial" panose="020B0604020202020204" pitchFamily="34" charset="0"/>
              </a:rPr>
              <a:t> – it comes from &amp; exists for Him.</a:t>
            </a:r>
          </a:p>
        </p:txBody>
      </p:sp>
      <p:sp>
        <p:nvSpPr>
          <p:cNvPr id="11" name="TextBox 10">
            <a:extLst>
              <a:ext uri="{FF2B5EF4-FFF2-40B4-BE49-F238E27FC236}">
                <a16:creationId xmlns:a16="http://schemas.microsoft.com/office/drawing/2014/main" id="{8E021392-5152-4A0C-0094-5303B6C2A149}"/>
              </a:ext>
            </a:extLst>
          </p:cNvPr>
          <p:cNvSpPr txBox="1"/>
          <p:nvPr/>
        </p:nvSpPr>
        <p:spPr>
          <a:xfrm>
            <a:off x="218954" y="3032567"/>
            <a:ext cx="11754092"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alone deserves our praise, obedience, </a:t>
            </a:r>
            <a:r>
              <a:rPr lang="en-US" sz="3000" b="1" dirty="0" err="1">
                <a:solidFill>
                  <a:schemeClr val="bg1"/>
                </a:solidFill>
                <a:latin typeface="Arial" panose="020B0604020202020204" pitchFamily="34" charset="0"/>
                <a:cs typeface="Arial" panose="020B0604020202020204" pitchFamily="34" charset="0"/>
              </a:rPr>
              <a:t>honour</a:t>
            </a:r>
            <a:r>
              <a:rPr lang="en-US" sz="3000" b="1" dirty="0">
                <a:solidFill>
                  <a:schemeClr val="bg1"/>
                </a:solidFill>
                <a:latin typeface="Arial" panose="020B0604020202020204" pitchFamily="34" charset="0"/>
                <a:cs typeface="Arial" panose="020B0604020202020204" pitchFamily="34" charset="0"/>
              </a:rPr>
              <a:t> and thanks.</a:t>
            </a:r>
          </a:p>
        </p:txBody>
      </p:sp>
      <p:sp>
        <p:nvSpPr>
          <p:cNvPr id="12" name="TextBox 11">
            <a:extLst>
              <a:ext uri="{FF2B5EF4-FFF2-40B4-BE49-F238E27FC236}">
                <a16:creationId xmlns:a16="http://schemas.microsoft.com/office/drawing/2014/main" id="{5713FC5E-1C3D-EA84-E4DF-1FCBD1B477C2}"/>
              </a:ext>
            </a:extLst>
          </p:cNvPr>
          <p:cNvSpPr txBox="1"/>
          <p:nvPr/>
        </p:nvSpPr>
        <p:spPr>
          <a:xfrm>
            <a:off x="171690" y="4203708"/>
            <a:ext cx="11848620"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 </a:t>
            </a:r>
            <a:r>
              <a:rPr lang="en-AU" sz="3000" b="1" u="none" strike="noStrike" dirty="0">
                <a:solidFill>
                  <a:schemeClr val="bg1"/>
                </a:solidFill>
                <a:effectLst/>
                <a:latin typeface="Arial" panose="020B0604020202020204" pitchFamily="34" charset="0"/>
                <a:cs typeface="Arial" panose="020B0604020202020204" pitchFamily="34" charset="0"/>
              </a:rPr>
              <a:t>BUT</a:t>
            </a:r>
            <a:r>
              <a:rPr lang="en-AU" sz="3000" b="1" i="1" u="none" strike="noStrike" dirty="0">
                <a:solidFill>
                  <a:schemeClr val="bg1"/>
                </a:solidFill>
                <a:effectLst/>
                <a:latin typeface="Arial" panose="020B0604020202020204" pitchFamily="34" charset="0"/>
                <a:cs typeface="Arial" panose="020B0604020202020204" pitchFamily="34" charset="0"/>
              </a:rPr>
              <a:t> “The human heart is the most deceitful of all things, and desperately wicked. Who really knows how bad it is?” </a:t>
            </a:r>
            <a:r>
              <a:rPr lang="en-AU" sz="3000" b="1" i="0" u="none" strike="noStrike" dirty="0">
                <a:solidFill>
                  <a:schemeClr val="bg1"/>
                </a:solidFill>
                <a:effectLst/>
                <a:latin typeface="Arial" panose="020B0604020202020204" pitchFamily="34" charset="0"/>
                <a:cs typeface="Arial" panose="020B0604020202020204" pitchFamily="34" charset="0"/>
              </a:rPr>
              <a:t>(</a:t>
            </a:r>
            <a:r>
              <a:rPr lang="en-AU" sz="3000" b="1" i="0" u="none" strike="noStrike" dirty="0" err="1">
                <a:solidFill>
                  <a:schemeClr val="bg1"/>
                </a:solidFill>
                <a:effectLst/>
                <a:latin typeface="Arial" panose="020B0604020202020204" pitchFamily="34" charset="0"/>
                <a:cs typeface="Arial" panose="020B0604020202020204" pitchFamily="34" charset="0"/>
              </a:rPr>
              <a:t>Jer</a:t>
            </a:r>
            <a:r>
              <a:rPr lang="en-AU" sz="3000" b="1" i="0" u="none" strike="noStrike" dirty="0">
                <a:solidFill>
                  <a:schemeClr val="bg1"/>
                </a:solidFill>
                <a:effectLst/>
                <a:latin typeface="Arial" panose="020B0604020202020204" pitchFamily="34" charset="0"/>
                <a:cs typeface="Arial" panose="020B0604020202020204" pitchFamily="34" charset="0"/>
              </a:rPr>
              <a:t> 17:9)</a:t>
            </a:r>
            <a:endParaRPr lang="en-US" sz="30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BBBA981-E69E-D644-DCBE-A8C251D55B56}"/>
              </a:ext>
            </a:extLst>
          </p:cNvPr>
          <p:cNvSpPr txBox="1"/>
          <p:nvPr/>
        </p:nvSpPr>
        <p:spPr>
          <a:xfrm>
            <a:off x="67831" y="5715015"/>
            <a:ext cx="12056337"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“In the beginning..” </a:t>
            </a:r>
            <a:r>
              <a:rPr lang="en-US" sz="3000" b="1" dirty="0">
                <a:solidFill>
                  <a:schemeClr val="bg1"/>
                </a:solidFill>
                <a:latin typeface="Arial" panose="020B0604020202020204" pitchFamily="34" charset="0"/>
                <a:cs typeface="Arial" panose="020B0604020202020204" pitchFamily="34" charset="0"/>
              </a:rPr>
              <a:t>is too humbling. We want control  = eliminate God with evolution = </a:t>
            </a:r>
            <a:r>
              <a:rPr lang="en-US" sz="3000" b="1" i="1" dirty="0">
                <a:solidFill>
                  <a:schemeClr val="bg1"/>
                </a:solidFill>
                <a:latin typeface="Arial" panose="020B0604020202020204" pitchFamily="34" charset="0"/>
                <a:cs typeface="Arial" panose="020B0604020202020204" pitchFamily="34" charset="0"/>
              </a:rPr>
              <a:t>“Nobody times nothing equals everything.”</a:t>
            </a:r>
          </a:p>
        </p:txBody>
      </p:sp>
    </p:spTree>
    <p:extLst>
      <p:ext uri="{BB962C8B-B14F-4D97-AF65-F5344CB8AC3E}">
        <p14:creationId xmlns:p14="http://schemas.microsoft.com/office/powerpoint/2010/main" val="54232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ere's How to Write an Angry Email | by Vijay S Paul | The Writing  Cooperative">
            <a:extLst>
              <a:ext uri="{FF2B5EF4-FFF2-40B4-BE49-F238E27FC236}">
                <a16:creationId xmlns:a16="http://schemas.microsoft.com/office/drawing/2014/main" id="{BFC1D63E-6D57-8E55-A120-15AC9BD6A88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 r="8" b="12222"/>
          <a:stretch/>
        </p:blipFill>
        <p:spPr bwMode="auto">
          <a:xfrm>
            <a:off x="0" y="-1"/>
            <a:ext cx="12192000" cy="6898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12FA04-A031-1C96-2DE5-C698DEC5C3EB}"/>
              </a:ext>
            </a:extLst>
          </p:cNvPr>
          <p:cNvSpPr txBox="1"/>
          <p:nvPr/>
        </p:nvSpPr>
        <p:spPr>
          <a:xfrm>
            <a:off x="114300" y="177800"/>
            <a:ext cx="119761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a:t>
            </a:r>
            <a:r>
              <a:rPr lang="en-US" sz="3000" b="1" u="sng" dirty="0">
                <a:solidFill>
                  <a:schemeClr val="bg1"/>
                </a:solidFill>
                <a:latin typeface="Arial" panose="020B0604020202020204" pitchFamily="34" charset="0"/>
                <a:cs typeface="Arial" panose="020B0604020202020204" pitchFamily="34" charset="0"/>
              </a:rPr>
              <a:t>We fail to worship or thank God</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“T</a:t>
            </a:r>
            <a:r>
              <a:rPr lang="en-AU" sz="3000" b="1" i="1" u="none" strike="noStrike" dirty="0">
                <a:solidFill>
                  <a:schemeClr val="bg1"/>
                </a:solidFill>
                <a:effectLst/>
                <a:latin typeface="Arial" panose="020B0604020202020204" pitchFamily="34" charset="0"/>
                <a:cs typeface="Arial" panose="020B0604020202020204" pitchFamily="34" charset="0"/>
              </a:rPr>
              <a:t>hey knew God, but they wouldn’t worship him as God or even give him thanks..”</a:t>
            </a:r>
            <a:r>
              <a:rPr lang="en-AU" sz="3000" b="1" i="0" u="none" strike="noStrike" dirty="0">
                <a:solidFill>
                  <a:schemeClr val="bg1"/>
                </a:solidFill>
                <a:effectLst/>
                <a:latin typeface="Arial" panose="020B0604020202020204" pitchFamily="34" charset="0"/>
                <a:cs typeface="Arial" panose="020B0604020202020204" pitchFamily="34" charset="0"/>
              </a:rPr>
              <a:t> (v21a)</a:t>
            </a:r>
            <a:endParaRPr lang="en-US" sz="30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FEAB682-3B77-E181-B763-F777CB926124}"/>
              </a:ext>
            </a:extLst>
          </p:cNvPr>
          <p:cNvSpPr txBox="1"/>
          <p:nvPr/>
        </p:nvSpPr>
        <p:spPr>
          <a:xfrm>
            <a:off x="317500" y="1642501"/>
            <a:ext cx="115697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Struggling to worship or thank God = we think we are self-sufficient (not utterly dependent on God) and we have control (can live the way we want) – that the universe is ‘me </a:t>
            </a:r>
            <a:r>
              <a:rPr lang="en-US" sz="3000" b="1" dirty="0" err="1">
                <a:solidFill>
                  <a:schemeClr val="bg1"/>
                </a:solidFill>
                <a:latin typeface="Arial" panose="020B0604020202020204" pitchFamily="34" charset="0"/>
                <a:cs typeface="Arial" panose="020B0604020202020204" pitchFamily="34" charset="0"/>
              </a:rPr>
              <a:t>centred</a:t>
            </a:r>
            <a:r>
              <a:rPr lang="en-US" sz="3000" b="1" dirty="0">
                <a:solidFill>
                  <a:schemeClr val="bg1"/>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E1801461-E88B-9F4E-4261-9F0F4BDA5896}"/>
              </a:ext>
            </a:extLst>
          </p:cNvPr>
          <p:cNvSpPr txBox="1"/>
          <p:nvPr/>
        </p:nvSpPr>
        <p:spPr>
          <a:xfrm>
            <a:off x="114300" y="3738172"/>
            <a:ext cx="11976100"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“Our ingratitude is like plagiarism – taking someone else’s work and claiming it as your own. It’s not acknowledging dependence on another. It is claiming something that’s not true.” </a:t>
            </a:r>
            <a:r>
              <a:rPr lang="en-US" sz="3000" b="1" dirty="0">
                <a:solidFill>
                  <a:schemeClr val="bg1"/>
                </a:solidFill>
                <a:latin typeface="Arial" panose="020B0604020202020204" pitchFamily="34" charset="0"/>
                <a:cs typeface="Arial" panose="020B0604020202020204" pitchFamily="34" charset="0"/>
              </a:rPr>
              <a:t>(Tim Keller)   </a:t>
            </a:r>
          </a:p>
        </p:txBody>
      </p:sp>
      <p:sp>
        <p:nvSpPr>
          <p:cNvPr id="5" name="TextBox 4">
            <a:extLst>
              <a:ext uri="{FF2B5EF4-FFF2-40B4-BE49-F238E27FC236}">
                <a16:creationId xmlns:a16="http://schemas.microsoft.com/office/drawing/2014/main" id="{1C087831-8588-7298-EF00-8C5FF0B7CE23}"/>
              </a:ext>
            </a:extLst>
          </p:cNvPr>
          <p:cNvSpPr txBox="1"/>
          <p:nvPr/>
        </p:nvSpPr>
        <p:spPr>
          <a:xfrm>
            <a:off x="212725" y="5753437"/>
            <a:ext cx="1177925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a:t>
            </a:r>
            <a:r>
              <a:rPr lang="en-US" sz="3000" b="1" u="sng" dirty="0">
                <a:solidFill>
                  <a:schemeClr val="bg1"/>
                </a:solidFill>
                <a:latin typeface="Arial" panose="020B0604020202020204" pitchFamily="34" charset="0"/>
                <a:cs typeface="Arial" panose="020B0604020202020204" pitchFamily="34" charset="0"/>
              </a:rPr>
              <a:t>We twist who God is</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“T</a:t>
            </a:r>
            <a:r>
              <a:rPr lang="en-AU" sz="3000" b="1" i="1" u="none" strike="noStrike" dirty="0">
                <a:solidFill>
                  <a:schemeClr val="bg1"/>
                </a:solidFill>
                <a:effectLst/>
                <a:latin typeface="Arial" panose="020B0604020202020204" pitchFamily="34" charset="0"/>
                <a:cs typeface="Arial" panose="020B0604020202020204" pitchFamily="34" charset="0"/>
              </a:rPr>
              <a:t>hey began to think up foolish ideas of what God was like.”</a:t>
            </a:r>
            <a:r>
              <a:rPr lang="en-AU" sz="3000" b="1" i="0" u="none" strike="noStrike" dirty="0">
                <a:solidFill>
                  <a:schemeClr val="bg1"/>
                </a:solidFill>
                <a:effectLst/>
                <a:latin typeface="Arial" panose="020B0604020202020204" pitchFamily="34" charset="0"/>
                <a:cs typeface="Arial" panose="020B0604020202020204" pitchFamily="34" charset="0"/>
              </a:rPr>
              <a:t> (v21b)</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lf-Centered vs Self-Absorbed: Definition &amp; Key Differences">
            <a:extLst>
              <a:ext uri="{FF2B5EF4-FFF2-40B4-BE49-F238E27FC236}">
                <a16:creationId xmlns:a16="http://schemas.microsoft.com/office/drawing/2014/main" id="{47AA24EC-EAC8-DA67-1753-40BFEEE51C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8EDF0B-6FAA-992F-03CD-92CCEE5BBE79}"/>
              </a:ext>
            </a:extLst>
          </p:cNvPr>
          <p:cNvSpPr txBox="1"/>
          <p:nvPr/>
        </p:nvSpPr>
        <p:spPr>
          <a:xfrm>
            <a:off x="88900" y="146328"/>
            <a:ext cx="4000500"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Option 1 = the liberal, loving God = as long as </a:t>
            </a:r>
            <a:r>
              <a:rPr lang="en-US" sz="2900" b="1" u="sng" dirty="0">
                <a:solidFill>
                  <a:schemeClr val="bg1"/>
                </a:solidFill>
                <a:latin typeface="Arial" panose="020B0604020202020204" pitchFamily="34" charset="0"/>
                <a:cs typeface="Arial" panose="020B0604020202020204" pitchFamily="34" charset="0"/>
              </a:rPr>
              <a:t>I</a:t>
            </a:r>
            <a:r>
              <a:rPr lang="en-US" sz="2900" b="1" dirty="0">
                <a:solidFill>
                  <a:schemeClr val="bg1"/>
                </a:solidFill>
                <a:latin typeface="Arial" panose="020B0604020202020204" pitchFamily="34" charset="0"/>
                <a:cs typeface="Arial" panose="020B0604020202020204" pitchFamily="34" charset="0"/>
              </a:rPr>
              <a:t> love everybody, </a:t>
            </a:r>
            <a:r>
              <a:rPr lang="en-US" sz="2900" b="1" u="sng" dirty="0">
                <a:solidFill>
                  <a:schemeClr val="bg1"/>
                </a:solidFill>
                <a:latin typeface="Arial" panose="020B0604020202020204" pitchFamily="34" charset="0"/>
                <a:cs typeface="Arial" panose="020B0604020202020204" pitchFamily="34" charset="0"/>
              </a:rPr>
              <a:t>I</a:t>
            </a:r>
            <a:r>
              <a:rPr lang="en-US" sz="2900" b="1" dirty="0">
                <a:solidFill>
                  <a:schemeClr val="bg1"/>
                </a:solidFill>
                <a:latin typeface="Arial" panose="020B0604020202020204" pitchFamily="34" charset="0"/>
                <a:cs typeface="Arial" panose="020B0604020202020204" pitchFamily="34" charset="0"/>
              </a:rPr>
              <a:t> can live the way </a:t>
            </a:r>
            <a:r>
              <a:rPr lang="en-US" sz="2900" b="1" u="sng" dirty="0">
                <a:solidFill>
                  <a:schemeClr val="bg1"/>
                </a:solidFill>
                <a:latin typeface="Arial" panose="020B0604020202020204" pitchFamily="34" charset="0"/>
                <a:cs typeface="Arial" panose="020B0604020202020204" pitchFamily="34" charset="0"/>
              </a:rPr>
              <a:t>I</a:t>
            </a:r>
            <a:r>
              <a:rPr lang="en-US" sz="2900" b="1" dirty="0">
                <a:solidFill>
                  <a:schemeClr val="bg1"/>
                </a:solidFill>
                <a:latin typeface="Arial" panose="020B0604020202020204" pitchFamily="34" charset="0"/>
                <a:cs typeface="Arial" panose="020B0604020202020204" pitchFamily="34" charset="0"/>
              </a:rPr>
              <a:t> want.</a:t>
            </a:r>
          </a:p>
        </p:txBody>
      </p:sp>
      <p:sp>
        <p:nvSpPr>
          <p:cNvPr id="5" name="TextBox 4">
            <a:extLst>
              <a:ext uri="{FF2B5EF4-FFF2-40B4-BE49-F238E27FC236}">
                <a16:creationId xmlns:a16="http://schemas.microsoft.com/office/drawing/2014/main" id="{2A20B2D5-4C85-F9D2-0E14-D9E690C07B19}"/>
              </a:ext>
            </a:extLst>
          </p:cNvPr>
          <p:cNvSpPr txBox="1"/>
          <p:nvPr/>
        </p:nvSpPr>
        <p:spPr>
          <a:xfrm>
            <a:off x="190500" y="2921168"/>
            <a:ext cx="11696700"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Both options = you have control. Either </a:t>
            </a:r>
            <a:r>
              <a:rPr lang="en-US" sz="2900" b="1" u="sng" dirty="0">
                <a:solidFill>
                  <a:schemeClr val="bg1"/>
                </a:solidFill>
                <a:latin typeface="Arial" panose="020B0604020202020204" pitchFamily="34" charset="0"/>
                <a:cs typeface="Arial" panose="020B0604020202020204" pitchFamily="34" charset="0"/>
              </a:rPr>
              <a:t>you</a:t>
            </a:r>
            <a:r>
              <a:rPr lang="en-US" sz="2900" b="1" dirty="0">
                <a:solidFill>
                  <a:schemeClr val="bg1"/>
                </a:solidFill>
                <a:latin typeface="Arial" panose="020B0604020202020204" pitchFamily="34" charset="0"/>
                <a:cs typeface="Arial" panose="020B0604020202020204" pitchFamily="34" charset="0"/>
              </a:rPr>
              <a:t> decide how to live or it’s up to </a:t>
            </a:r>
            <a:r>
              <a:rPr lang="en-US" sz="2900" b="1" u="sng" dirty="0">
                <a:solidFill>
                  <a:schemeClr val="bg1"/>
                </a:solidFill>
                <a:latin typeface="Arial" panose="020B0604020202020204" pitchFamily="34" charset="0"/>
                <a:cs typeface="Arial" panose="020B0604020202020204" pitchFamily="34" charset="0"/>
              </a:rPr>
              <a:t>you</a:t>
            </a:r>
            <a:r>
              <a:rPr lang="en-US" sz="2900" b="1" dirty="0">
                <a:solidFill>
                  <a:schemeClr val="bg1"/>
                </a:solidFill>
                <a:latin typeface="Arial" panose="020B0604020202020204" pitchFamily="34" charset="0"/>
                <a:cs typeface="Arial" panose="020B0604020202020204" pitchFamily="34" charset="0"/>
              </a:rPr>
              <a:t> to earn your reward. </a:t>
            </a:r>
          </a:p>
        </p:txBody>
      </p:sp>
      <p:sp>
        <p:nvSpPr>
          <p:cNvPr id="8" name="TextBox 7">
            <a:extLst>
              <a:ext uri="{FF2B5EF4-FFF2-40B4-BE49-F238E27FC236}">
                <a16:creationId xmlns:a16="http://schemas.microsoft.com/office/drawing/2014/main" id="{80B8A7D1-79FE-91C2-D715-835AC5467A84}"/>
              </a:ext>
            </a:extLst>
          </p:cNvPr>
          <p:cNvSpPr txBox="1"/>
          <p:nvPr/>
        </p:nvSpPr>
        <p:spPr>
          <a:xfrm>
            <a:off x="190500" y="4387958"/>
            <a:ext cx="11696700" cy="240065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D. </a:t>
            </a:r>
            <a:r>
              <a:rPr lang="en-US" sz="2900" b="1" u="sng" dirty="0">
                <a:solidFill>
                  <a:schemeClr val="bg1"/>
                </a:solidFill>
                <a:latin typeface="Arial" panose="020B0604020202020204" pitchFamily="34" charset="0"/>
                <a:cs typeface="Arial" panose="020B0604020202020204" pitchFamily="34" charset="0"/>
              </a:rPr>
              <a:t>We replace God with idols</a:t>
            </a:r>
            <a:r>
              <a:rPr lang="en-US" sz="2900" b="1" dirty="0">
                <a:solidFill>
                  <a:schemeClr val="bg1"/>
                </a:solidFill>
                <a:latin typeface="Arial" panose="020B0604020202020204" pitchFamily="34" charset="0"/>
                <a:cs typeface="Arial" panose="020B0604020202020204" pitchFamily="34" charset="0"/>
              </a:rPr>
              <a:t> – </a:t>
            </a:r>
            <a:r>
              <a:rPr lang="en-AU" sz="2900" b="1" i="1" dirty="0">
                <a:solidFill>
                  <a:schemeClr val="bg1"/>
                </a:solidFill>
                <a:latin typeface="Arial" panose="020B0604020202020204" pitchFamily="34" charset="0"/>
                <a:cs typeface="Arial" panose="020B0604020202020204" pitchFamily="34" charset="0"/>
              </a:rPr>
              <a:t>“.. they</a:t>
            </a:r>
            <a:r>
              <a:rPr lang="en-AU" sz="2900" b="1" i="1" u="none" strike="noStrike" dirty="0">
                <a:solidFill>
                  <a:schemeClr val="bg1"/>
                </a:solidFill>
                <a:effectLst/>
                <a:latin typeface="Arial" panose="020B0604020202020204" pitchFamily="34" charset="0"/>
                <a:cs typeface="Arial" panose="020B0604020202020204" pitchFamily="34" charset="0"/>
              </a:rPr>
              <a:t> exchanged the glory of the immortal God for images made to look like a mortal human being and birds and animals and reptiles…. They exchanged the truth about God for a lie, and worshipped and </a:t>
            </a:r>
            <a:r>
              <a:rPr lang="en-AU" sz="2900" b="1" i="1" strike="noStrike" dirty="0">
                <a:solidFill>
                  <a:schemeClr val="bg1"/>
                </a:solidFill>
                <a:effectLst/>
                <a:latin typeface="Arial" panose="020B0604020202020204" pitchFamily="34" charset="0"/>
                <a:cs typeface="Arial" panose="020B0604020202020204" pitchFamily="34" charset="0"/>
              </a:rPr>
              <a:t>served</a:t>
            </a:r>
            <a:r>
              <a:rPr lang="en-AU" sz="2900" b="1" i="1" u="none" strike="noStrike" dirty="0">
                <a:solidFill>
                  <a:schemeClr val="bg1"/>
                </a:solidFill>
                <a:effectLst/>
                <a:latin typeface="Arial" panose="020B0604020202020204" pitchFamily="34" charset="0"/>
                <a:cs typeface="Arial" panose="020B0604020202020204" pitchFamily="34" charset="0"/>
              </a:rPr>
              <a:t> created things rather than the Creator…” </a:t>
            </a:r>
            <a:r>
              <a:rPr lang="en-AU" sz="2900" b="1" u="none" strike="noStrike" dirty="0">
                <a:solidFill>
                  <a:schemeClr val="bg1"/>
                </a:solidFill>
                <a:effectLst/>
                <a:latin typeface="Arial" panose="020B0604020202020204" pitchFamily="34" charset="0"/>
                <a:cs typeface="Arial" panose="020B0604020202020204" pitchFamily="34" charset="0"/>
              </a:rPr>
              <a:t>(vs 23, 25)</a:t>
            </a:r>
          </a:p>
        </p:txBody>
      </p:sp>
      <p:sp>
        <p:nvSpPr>
          <p:cNvPr id="9" name="TextBox 8">
            <a:extLst>
              <a:ext uri="{FF2B5EF4-FFF2-40B4-BE49-F238E27FC236}">
                <a16:creationId xmlns:a16="http://schemas.microsoft.com/office/drawing/2014/main" id="{BFE3F1D2-74EF-C6F2-232C-B55D66504B42}"/>
              </a:ext>
            </a:extLst>
          </p:cNvPr>
          <p:cNvSpPr txBox="1"/>
          <p:nvPr/>
        </p:nvSpPr>
        <p:spPr>
          <a:xfrm>
            <a:off x="5499100" y="146328"/>
            <a:ext cx="6502400"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Option 2 = the demanding, religious God = yes there are moral absolutes, but as long as </a:t>
            </a:r>
            <a:r>
              <a:rPr lang="en-US" sz="2900" b="1" u="sng" dirty="0">
                <a:solidFill>
                  <a:schemeClr val="bg1"/>
                </a:solidFill>
                <a:latin typeface="Arial" panose="020B0604020202020204" pitchFamily="34" charset="0"/>
                <a:cs typeface="Arial" panose="020B0604020202020204" pitchFamily="34" charset="0"/>
              </a:rPr>
              <a:t>I</a:t>
            </a:r>
            <a:r>
              <a:rPr lang="en-US" sz="2900" b="1" dirty="0">
                <a:solidFill>
                  <a:schemeClr val="bg1"/>
                </a:solidFill>
                <a:latin typeface="Arial" panose="020B0604020202020204" pitchFamily="34" charset="0"/>
                <a:cs typeface="Arial" panose="020B0604020202020204" pitchFamily="34" charset="0"/>
              </a:rPr>
              <a:t> work hard to obey and please God, he has to reward </a:t>
            </a:r>
            <a:r>
              <a:rPr lang="en-US" sz="2900" b="1" u="sng" dirty="0">
                <a:solidFill>
                  <a:schemeClr val="bg1"/>
                </a:solidFill>
                <a:latin typeface="Arial" panose="020B0604020202020204" pitchFamily="34" charset="0"/>
                <a:cs typeface="Arial" panose="020B0604020202020204" pitchFamily="34" charset="0"/>
              </a:rPr>
              <a:t>me</a:t>
            </a:r>
            <a:r>
              <a:rPr lang="en-US" sz="2900" b="1" dirty="0">
                <a:solidFill>
                  <a:schemeClr val="bg1"/>
                </a:solidFill>
                <a:latin typeface="Arial" panose="020B0604020202020204" pitchFamily="34" charset="0"/>
                <a:cs typeface="Arial" panose="020B0604020202020204" pitchFamily="34" charset="0"/>
              </a:rPr>
              <a:t>.</a:t>
            </a:r>
            <a:endParaRPr lang="en-US" sz="2900" dirty="0"/>
          </a:p>
        </p:txBody>
      </p:sp>
    </p:spTree>
    <p:extLst>
      <p:ext uri="{BB962C8B-B14F-4D97-AF65-F5344CB8AC3E}">
        <p14:creationId xmlns:p14="http://schemas.microsoft.com/office/powerpoint/2010/main" val="329137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a field with his arms outstretched&#10;&#10;Description automatically generated">
            <a:extLst>
              <a:ext uri="{FF2B5EF4-FFF2-40B4-BE49-F238E27FC236}">
                <a16:creationId xmlns:a16="http://schemas.microsoft.com/office/drawing/2014/main" id="{3F47450B-5A19-F223-C0CD-5DD1754142AF}"/>
              </a:ext>
            </a:extLst>
          </p:cNvPr>
          <p:cNvPicPr>
            <a:picLocks noChangeAspect="1"/>
          </p:cNvPicPr>
          <p:nvPr/>
        </p:nvPicPr>
        <p:blipFill rotWithShape="1">
          <a:blip r:embed="rId3"/>
          <a:srcRect t="24496"/>
          <a:stretch/>
        </p:blipFill>
        <p:spPr>
          <a:xfrm>
            <a:off x="0" y="13144"/>
            <a:ext cx="12192000" cy="6904060"/>
          </a:xfrm>
          <a:prstGeom prst="rect">
            <a:avLst/>
          </a:prstGeom>
        </p:spPr>
      </p:pic>
      <p:sp>
        <p:nvSpPr>
          <p:cNvPr id="5" name="TextBox 4">
            <a:extLst>
              <a:ext uri="{FF2B5EF4-FFF2-40B4-BE49-F238E27FC236}">
                <a16:creationId xmlns:a16="http://schemas.microsoft.com/office/drawing/2014/main" id="{173EE4FE-7999-C6A3-BC00-D6C68585D86B}"/>
              </a:ext>
            </a:extLst>
          </p:cNvPr>
          <p:cNvSpPr txBox="1"/>
          <p:nvPr/>
        </p:nvSpPr>
        <p:spPr>
          <a:xfrm>
            <a:off x="203200" y="114300"/>
            <a:ext cx="11836400" cy="1938992"/>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The only two options for our human heart = you either acknowledge, worship and thank the creator God (none of us do without the power of the Spirit) or you acknowledge, worship a and thank a created thing. </a:t>
            </a:r>
          </a:p>
        </p:txBody>
      </p:sp>
      <p:sp>
        <p:nvSpPr>
          <p:cNvPr id="6" name="TextBox 5">
            <a:extLst>
              <a:ext uri="{FF2B5EF4-FFF2-40B4-BE49-F238E27FC236}">
                <a16:creationId xmlns:a16="http://schemas.microsoft.com/office/drawing/2014/main" id="{63869E4A-998E-5FC5-5D11-D783B90D6215}"/>
              </a:ext>
            </a:extLst>
          </p:cNvPr>
          <p:cNvSpPr txBox="1"/>
          <p:nvPr/>
        </p:nvSpPr>
        <p:spPr>
          <a:xfrm>
            <a:off x="101600" y="2449056"/>
            <a:ext cx="11938000" cy="1938992"/>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“We all have to live for something. We all need something to capture the allegiance of our heart and where we can rest our hopes. We all yearn for something that will give our life worth value &amp; purpose. Whatever that is, we worship.” </a:t>
            </a:r>
            <a:r>
              <a:rPr lang="en-US" sz="3000" b="1" dirty="0">
                <a:latin typeface="Arial" panose="020B0604020202020204" pitchFamily="34" charset="0"/>
                <a:cs typeface="Arial" panose="020B0604020202020204" pitchFamily="34" charset="0"/>
              </a:rPr>
              <a:t>(John Piper)</a:t>
            </a:r>
          </a:p>
        </p:txBody>
      </p:sp>
      <p:sp>
        <p:nvSpPr>
          <p:cNvPr id="7" name="TextBox 6">
            <a:extLst>
              <a:ext uri="{FF2B5EF4-FFF2-40B4-BE49-F238E27FC236}">
                <a16:creationId xmlns:a16="http://schemas.microsoft.com/office/drawing/2014/main" id="{E6D55EBC-D8D2-5C32-D408-349C6C0C339B}"/>
              </a:ext>
            </a:extLst>
          </p:cNvPr>
          <p:cNvSpPr txBox="1"/>
          <p:nvPr/>
        </p:nvSpPr>
        <p:spPr>
          <a:xfrm>
            <a:off x="101600" y="4783812"/>
            <a:ext cx="8153400" cy="1938992"/>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An idol is anything we love more than God = creation itself, food, mind, body, power, achievement, science, comfort, pleasure, human approval, relationships, family….</a:t>
            </a:r>
          </a:p>
        </p:txBody>
      </p:sp>
    </p:spTree>
    <p:extLst>
      <p:ext uri="{BB962C8B-B14F-4D97-AF65-F5344CB8AC3E}">
        <p14:creationId xmlns:p14="http://schemas.microsoft.com/office/powerpoint/2010/main" val="79971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hat is the Difference Between Shipping and Delivery? | Econo-Courier">
            <a:extLst>
              <a:ext uri="{FF2B5EF4-FFF2-40B4-BE49-F238E27FC236}">
                <a16:creationId xmlns:a16="http://schemas.microsoft.com/office/drawing/2014/main" id="{6DE9916C-E97C-304D-FFFA-E722480E27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C27D31-BCF2-983A-0969-53E6EFB4BB9E}"/>
              </a:ext>
            </a:extLst>
          </p:cNvPr>
          <p:cNvSpPr txBox="1"/>
          <p:nvPr/>
        </p:nvSpPr>
        <p:spPr>
          <a:xfrm>
            <a:off x="165100" y="114300"/>
            <a:ext cx="1192530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CONSEQUENCES FOR GOD’S WRATH = We get what we want.</a:t>
            </a:r>
          </a:p>
        </p:txBody>
      </p:sp>
      <p:sp>
        <p:nvSpPr>
          <p:cNvPr id="5" name="TextBox 4">
            <a:extLst>
              <a:ext uri="{FF2B5EF4-FFF2-40B4-BE49-F238E27FC236}">
                <a16:creationId xmlns:a16="http://schemas.microsoft.com/office/drawing/2014/main" id="{B0D0EE62-F4ED-413D-67E0-6F928B579754}"/>
              </a:ext>
            </a:extLst>
          </p:cNvPr>
          <p:cNvSpPr txBox="1"/>
          <p:nvPr/>
        </p:nvSpPr>
        <p:spPr>
          <a:xfrm>
            <a:off x="101600" y="2353965"/>
            <a:ext cx="4851400" cy="1938992"/>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“When the gods wish to punish us, they give us what we want.” </a:t>
            </a:r>
          </a:p>
          <a:p>
            <a:pPr algn="ctr"/>
            <a:r>
              <a:rPr lang="en-US" sz="3000" b="1" dirty="0">
                <a:solidFill>
                  <a:schemeClr val="bg1"/>
                </a:solidFill>
                <a:latin typeface="Arial" panose="020B0604020202020204" pitchFamily="34" charset="0"/>
                <a:cs typeface="Arial" panose="020B0604020202020204" pitchFamily="34" charset="0"/>
              </a:rPr>
              <a:t>(Oscar Wilde)</a:t>
            </a:r>
          </a:p>
        </p:txBody>
      </p:sp>
      <p:sp>
        <p:nvSpPr>
          <p:cNvPr id="6" name="TextBox 5">
            <a:extLst>
              <a:ext uri="{FF2B5EF4-FFF2-40B4-BE49-F238E27FC236}">
                <a16:creationId xmlns:a16="http://schemas.microsoft.com/office/drawing/2014/main" id="{4A446F65-FC28-86C6-C911-77621BE86EC2}"/>
              </a:ext>
            </a:extLst>
          </p:cNvPr>
          <p:cNvSpPr txBox="1"/>
          <p:nvPr/>
        </p:nvSpPr>
        <p:spPr>
          <a:xfrm>
            <a:off x="165100" y="1003300"/>
            <a:ext cx="11925300"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“Therefore, God abandoned them to the sinful desires of their hearts.. </a:t>
            </a:r>
            <a:r>
              <a:rPr lang="en-AU" sz="3000" b="1" i="1" dirty="0">
                <a:solidFill>
                  <a:schemeClr val="bg1"/>
                </a:solidFill>
                <a:latin typeface="Arial" panose="020B0604020202020204" pitchFamily="34" charset="0"/>
                <a:cs typeface="Arial" panose="020B0604020202020204" pitchFamily="34" charset="0"/>
              </a:rPr>
              <a:t>&amp;</a:t>
            </a:r>
            <a:r>
              <a:rPr lang="en-AU" sz="3000" b="1" i="1" u="none" strike="noStrike" dirty="0">
                <a:solidFill>
                  <a:schemeClr val="bg1"/>
                </a:solidFill>
                <a:effectLst/>
                <a:latin typeface="Arial" panose="020B0604020202020204" pitchFamily="34" charset="0"/>
                <a:cs typeface="Arial" panose="020B0604020202020204" pitchFamily="34" charset="0"/>
              </a:rPr>
              <a:t> abandoned them to their foolish thinking..” </a:t>
            </a:r>
            <a:r>
              <a:rPr lang="en-AU" sz="3000" b="1" i="0" u="none" strike="noStrike" dirty="0">
                <a:solidFill>
                  <a:schemeClr val="bg1"/>
                </a:solidFill>
                <a:effectLst/>
                <a:latin typeface="Arial" panose="020B0604020202020204" pitchFamily="34" charset="0"/>
                <a:cs typeface="Arial" panose="020B0604020202020204" pitchFamily="34" charset="0"/>
              </a:rPr>
              <a:t>(vs 23, 28) </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84352CF-417D-0218-454D-E27545E87326}"/>
              </a:ext>
            </a:extLst>
          </p:cNvPr>
          <p:cNvSpPr txBox="1"/>
          <p:nvPr/>
        </p:nvSpPr>
        <p:spPr>
          <a:xfrm>
            <a:off x="6299200" y="2357904"/>
            <a:ext cx="5791200" cy="1938992"/>
          </a:xfrm>
          <a:prstGeom prst="rect">
            <a:avLst/>
          </a:prstGeom>
          <a:noFill/>
        </p:spPr>
        <p:txBody>
          <a:bodyPr wrap="square" rtlCol="0">
            <a:spAutoFit/>
          </a:bodyPr>
          <a:lstStyle/>
          <a:p>
            <a:r>
              <a:rPr lang="en-US" sz="3000" b="1" i="1" dirty="0">
                <a:solidFill>
                  <a:schemeClr val="bg1"/>
                </a:solidFill>
                <a:latin typeface="Arial" panose="020B0604020202020204" pitchFamily="34" charset="0"/>
                <a:cs typeface="Arial" panose="020B0604020202020204" pitchFamily="34" charset="0"/>
              </a:rPr>
              <a:t>“God takes away his restraints and gives us up to sink in the swamp we have chosen.” </a:t>
            </a:r>
          </a:p>
          <a:p>
            <a:pPr algn="ctr"/>
            <a:r>
              <a:rPr lang="en-US" sz="3000" b="1" dirty="0">
                <a:solidFill>
                  <a:schemeClr val="bg1"/>
                </a:solidFill>
                <a:latin typeface="Arial" panose="020B0604020202020204" pitchFamily="34" charset="0"/>
                <a:cs typeface="Arial" panose="020B0604020202020204" pitchFamily="34" charset="0"/>
              </a:rPr>
              <a:t>(R Kent Hughes)</a:t>
            </a:r>
          </a:p>
        </p:txBody>
      </p:sp>
      <p:sp>
        <p:nvSpPr>
          <p:cNvPr id="8" name="TextBox 7">
            <a:extLst>
              <a:ext uri="{FF2B5EF4-FFF2-40B4-BE49-F238E27FC236}">
                <a16:creationId xmlns:a16="http://schemas.microsoft.com/office/drawing/2014/main" id="{1A55748C-A19F-10EC-1D69-3FEBEFAE3EB9}"/>
              </a:ext>
            </a:extLst>
          </p:cNvPr>
          <p:cNvSpPr txBox="1"/>
          <p:nvPr/>
        </p:nvSpPr>
        <p:spPr>
          <a:xfrm>
            <a:off x="165100" y="4839038"/>
            <a:ext cx="1192530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Every sin is rooted in our desire for control and to prefer something over God = sexual immorality, greed, hate, envy, murder, quarrelling, deception, malicious </a:t>
            </a:r>
            <a:r>
              <a:rPr lang="en-US" sz="3000" b="1" dirty="0" err="1">
                <a:solidFill>
                  <a:schemeClr val="bg1"/>
                </a:solidFill>
                <a:latin typeface="Arial" panose="020B0604020202020204" pitchFamily="34" charset="0"/>
                <a:cs typeface="Arial" panose="020B0604020202020204" pitchFamily="34" charset="0"/>
              </a:rPr>
              <a:t>behaviour</a:t>
            </a:r>
            <a:r>
              <a:rPr lang="en-US" sz="3000" b="1" dirty="0">
                <a:solidFill>
                  <a:schemeClr val="bg1"/>
                </a:solidFill>
                <a:latin typeface="Arial" panose="020B0604020202020204" pitchFamily="34" charset="0"/>
                <a:cs typeface="Arial" panose="020B0604020202020204" pitchFamily="34" charset="0"/>
              </a:rPr>
              <a:t>, gossip, pride, boasting, lying, no mercy…. (vs 29-31) </a:t>
            </a:r>
          </a:p>
        </p:txBody>
      </p:sp>
    </p:spTree>
    <p:extLst>
      <p:ext uri="{BB962C8B-B14F-4D97-AF65-F5344CB8AC3E}">
        <p14:creationId xmlns:p14="http://schemas.microsoft.com/office/powerpoint/2010/main" val="351628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ilhouette of a person holding a cross&#10;&#10;Description automatically generated">
            <a:extLst>
              <a:ext uri="{FF2B5EF4-FFF2-40B4-BE49-F238E27FC236}">
                <a16:creationId xmlns:a16="http://schemas.microsoft.com/office/drawing/2014/main" id="{C1FBACA4-3E13-6FDF-9FAA-F9FC829A9562}"/>
              </a:ext>
            </a:extLst>
          </p:cNvPr>
          <p:cNvPicPr>
            <a:picLocks noChangeAspect="1"/>
          </p:cNvPicPr>
          <p:nvPr/>
        </p:nvPicPr>
        <p:blipFill rotWithShape="1">
          <a:blip r:embed="rId3"/>
          <a:srcRect t="15254"/>
          <a:stretch/>
        </p:blipFill>
        <p:spPr>
          <a:xfrm>
            <a:off x="0" y="-11410"/>
            <a:ext cx="12192000" cy="6885453"/>
          </a:xfrm>
          <a:prstGeom prst="rect">
            <a:avLst/>
          </a:prstGeom>
        </p:spPr>
      </p:pic>
      <p:sp>
        <p:nvSpPr>
          <p:cNvPr id="4" name="TextBox 3">
            <a:extLst>
              <a:ext uri="{FF2B5EF4-FFF2-40B4-BE49-F238E27FC236}">
                <a16:creationId xmlns:a16="http://schemas.microsoft.com/office/drawing/2014/main" id="{9A0FA0CF-201E-7C44-0972-FA7CA365935F}"/>
              </a:ext>
            </a:extLst>
          </p:cNvPr>
          <p:cNvSpPr txBox="1"/>
          <p:nvPr/>
        </p:nvSpPr>
        <p:spPr>
          <a:xfrm>
            <a:off x="152400" y="58847"/>
            <a:ext cx="11899900" cy="286232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ONLY SOLUTION TO REVERSING GOD’S WRATH – </a:t>
            </a:r>
          </a:p>
          <a:p>
            <a:pPr algn="ct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For I am not ashamed of this Good News about Christ. It is </a:t>
            </a:r>
            <a:r>
              <a:rPr lang="en-AU" sz="3000" b="1" i="1" u="sng" strike="noStrike" dirty="0">
                <a:solidFill>
                  <a:schemeClr val="bg1"/>
                </a:solidFill>
                <a:effectLst/>
                <a:latin typeface="Arial" panose="020B0604020202020204" pitchFamily="34" charset="0"/>
                <a:cs typeface="Arial" panose="020B0604020202020204" pitchFamily="34" charset="0"/>
              </a:rPr>
              <a:t>the power of God at work</a:t>
            </a:r>
            <a:r>
              <a:rPr lang="en-AU" sz="3000" b="1" i="1" u="none" strike="noStrike" dirty="0">
                <a:solidFill>
                  <a:schemeClr val="bg1"/>
                </a:solidFill>
                <a:effectLst/>
                <a:latin typeface="Arial" panose="020B0604020202020204" pitchFamily="34" charset="0"/>
                <a:cs typeface="Arial" panose="020B0604020202020204" pitchFamily="34" charset="0"/>
              </a:rPr>
              <a:t>, saving everyone who believes.. This Good News tells us how </a:t>
            </a:r>
            <a:r>
              <a:rPr lang="en-AU" sz="3000" b="1" i="1" u="sng" strike="noStrike" dirty="0">
                <a:solidFill>
                  <a:schemeClr val="bg1"/>
                </a:solidFill>
                <a:effectLst/>
                <a:latin typeface="Arial" panose="020B0604020202020204" pitchFamily="34" charset="0"/>
                <a:cs typeface="Arial" panose="020B0604020202020204" pitchFamily="34" charset="0"/>
              </a:rPr>
              <a:t>God makes us right in his sight</a:t>
            </a:r>
            <a:r>
              <a:rPr lang="en-AU" sz="3000" b="1" i="1" u="none" strike="noStrike" dirty="0">
                <a:solidFill>
                  <a:schemeClr val="bg1"/>
                </a:solidFill>
                <a:effectLst/>
                <a:latin typeface="Arial" panose="020B0604020202020204" pitchFamily="34" charset="0"/>
                <a:cs typeface="Arial" panose="020B0604020202020204" pitchFamily="34" charset="0"/>
              </a:rPr>
              <a:t>. This is accomplished from start to finish </a:t>
            </a:r>
            <a:r>
              <a:rPr lang="en-AU" sz="3000" b="1" i="1" u="sng" strike="noStrike" dirty="0">
                <a:solidFill>
                  <a:schemeClr val="bg1"/>
                </a:solidFill>
                <a:effectLst/>
                <a:latin typeface="Arial" panose="020B0604020202020204" pitchFamily="34" charset="0"/>
                <a:cs typeface="Arial" panose="020B0604020202020204" pitchFamily="34" charset="0"/>
              </a:rPr>
              <a:t>by faith</a:t>
            </a:r>
            <a:r>
              <a:rPr lang="en-AU" sz="3000" b="1" i="1" u="none" strike="noStrike" dirty="0">
                <a:solidFill>
                  <a:schemeClr val="bg1"/>
                </a:solidFill>
                <a:effectLst/>
                <a:latin typeface="Arial" panose="020B0604020202020204" pitchFamily="34" charset="0"/>
                <a:cs typeface="Arial" panose="020B0604020202020204" pitchFamily="34" charset="0"/>
              </a:rPr>
              <a:t>. As the Scriptures say, “It is through faith that a righteous person has life.” </a:t>
            </a:r>
            <a:r>
              <a:rPr lang="en-AU" sz="3000" b="1" i="0" u="none" strike="noStrike" dirty="0">
                <a:solidFill>
                  <a:schemeClr val="bg1"/>
                </a:solidFill>
                <a:effectLst/>
                <a:latin typeface="Arial" panose="020B0604020202020204" pitchFamily="34" charset="0"/>
                <a:cs typeface="Arial" panose="020B0604020202020204" pitchFamily="34" charset="0"/>
              </a:rPr>
              <a:t>(vs 16-17)</a:t>
            </a:r>
            <a:r>
              <a:rPr lang="en-US" sz="3000" b="1" dirty="0">
                <a:solidFill>
                  <a:schemeClr val="bg1"/>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357D963D-41C3-B7CA-31DF-FDE6F4ECFE2E}"/>
              </a:ext>
            </a:extLst>
          </p:cNvPr>
          <p:cNvSpPr txBox="1"/>
          <p:nvPr/>
        </p:nvSpPr>
        <p:spPr>
          <a:xfrm>
            <a:off x="152400" y="3375906"/>
            <a:ext cx="1189990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a:t>
            </a:r>
            <a:r>
              <a:rPr lang="en-US" sz="3000" b="1" u="sng" dirty="0">
                <a:solidFill>
                  <a:schemeClr val="bg1"/>
                </a:solidFill>
                <a:latin typeface="Arial" panose="020B0604020202020204" pitchFamily="34" charset="0"/>
                <a:cs typeface="Arial" panose="020B0604020202020204" pitchFamily="34" charset="0"/>
              </a:rPr>
              <a:t>Humble yourself before your Creator God</a:t>
            </a:r>
            <a:r>
              <a:rPr lang="en-US" sz="3000" b="1" dirty="0">
                <a:solidFill>
                  <a:schemeClr val="bg1"/>
                </a:solidFill>
                <a:latin typeface="Arial" panose="020B0604020202020204" pitchFamily="34" charset="0"/>
                <a:cs typeface="Arial" panose="020B0604020202020204" pitchFamily="34" charset="0"/>
              </a:rPr>
              <a:t> - </a:t>
            </a:r>
            <a:r>
              <a:rPr lang="en-AU" sz="3000" b="1" i="1" u="none" strike="noStrike" dirty="0">
                <a:solidFill>
                  <a:schemeClr val="bg1"/>
                </a:solidFill>
                <a:effectLst/>
                <a:latin typeface="Arial" panose="020B0604020202020204" pitchFamily="34" charset="0"/>
                <a:cs typeface="Arial" panose="020B0604020202020204" pitchFamily="34" charset="0"/>
              </a:rPr>
              <a:t>“No one is righteous, not even one. No one is truly wise; no one is seeking God. All have turned away; all have become useless. No one does good, not a single one.”</a:t>
            </a:r>
            <a:r>
              <a:rPr lang="en-AU" sz="3000" b="1" dirty="0">
                <a:solidFill>
                  <a:schemeClr val="bg1"/>
                </a:solidFill>
                <a:latin typeface="Arial" panose="020B0604020202020204" pitchFamily="34" charset="0"/>
                <a:cs typeface="Arial" panose="020B0604020202020204" pitchFamily="34" charset="0"/>
              </a:rPr>
              <a:t> (Rom 3:10-12)</a:t>
            </a:r>
            <a:r>
              <a:rPr lang="en-US" sz="3000" b="1" dirty="0">
                <a:solidFill>
                  <a:schemeClr val="bg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16BA8BB6-02EA-81D4-F828-08282CC58D25}"/>
              </a:ext>
            </a:extLst>
          </p:cNvPr>
          <p:cNvSpPr txBox="1"/>
          <p:nvPr/>
        </p:nvSpPr>
        <p:spPr>
          <a:xfrm>
            <a:off x="146050" y="5769635"/>
            <a:ext cx="118999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Confess your sins (suppressing truth, no worship or thanks, replacing God) &amp; admit you are utterly dependent on God. </a:t>
            </a:r>
          </a:p>
        </p:txBody>
      </p:sp>
    </p:spTree>
    <p:extLst>
      <p:ext uri="{BB962C8B-B14F-4D97-AF65-F5344CB8AC3E}">
        <p14:creationId xmlns:p14="http://schemas.microsoft.com/office/powerpoint/2010/main" val="152412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3169</TotalTime>
  <Words>2318</Words>
  <Application>Microsoft Office PowerPoint</Application>
  <PresentationFormat>Widescreen</PresentationFormat>
  <Paragraphs>71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22</cp:revision>
  <dcterms:created xsi:type="dcterms:W3CDTF">2024-01-31T13:23:01Z</dcterms:created>
  <dcterms:modified xsi:type="dcterms:W3CDTF">2024-02-05T01:48:04Z</dcterms:modified>
</cp:coreProperties>
</file>