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6"/>
  </p:notesMasterIdLst>
  <p:sldIdLst>
    <p:sldId id="256" r:id="rId2"/>
    <p:sldId id="261" r:id="rId3"/>
    <p:sldId id="262" r:id="rId4"/>
    <p:sldId id="263" r:id="rId5"/>
    <p:sldId id="264" r:id="rId6"/>
    <p:sldId id="265" r:id="rId7"/>
    <p:sldId id="266" r:id="rId8"/>
    <p:sldId id="267" r:id="rId9"/>
    <p:sldId id="268" r:id="rId10"/>
    <p:sldId id="269" r:id="rId11"/>
    <p:sldId id="270" r:id="rId12"/>
    <p:sldId id="271" r:id="rId13"/>
    <p:sldId id="272" r:id="rId14"/>
    <p:sldId id="27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95846"/>
  </p:normalViewPr>
  <p:slideViewPr>
    <p:cSldViewPr snapToGrid="0">
      <p:cViewPr varScale="1">
        <p:scale>
          <a:sx n="103" d="100"/>
          <a:sy n="103" d="100"/>
        </p:scale>
        <p:origin x="114" y="46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40" d="100"/>
          <a:sy n="140" d="100"/>
        </p:scale>
        <p:origin x="2694" y="-259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F6046D-2C14-444D-8818-78BEA1A53193}"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A7B369-2994-FE4B-81B2-38329F0E5B7F}"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Disney is in the process of creating a live version of the film Snow White and the 7 Dwarves. But the movie has been hit by a few controversies. Firstly, it was felt that a modern remake couldn’t have dwarves because that would be offensive to those people who have dwarfism. So they thought about calling it Snow White and her 7 companions but it didn’t sound right. So they just decided to call it Snow White. But then the film was hit by another controversy  when the actress playing Snow White, Rachel </a:t>
            </a:r>
            <a:r>
              <a:rPr lang="en-US" dirty="0" err="1"/>
              <a:t>Zegler</a:t>
            </a:r>
            <a:r>
              <a:rPr lang="en-US" dirty="0"/>
              <a:t>, let it slip that the story was being rewritten with regards to her being rescued by a prince. In this day and age women don’t need to be rescued. They don’t need a man, to live a meaningful life and to live happily ever after. She is going to be the leader she knows she is. Disney received more negative criticism about their continual efforts to </a:t>
            </a:r>
            <a:r>
              <a:rPr lang="en-US" dirty="0" err="1"/>
              <a:t>politicise</a:t>
            </a:r>
            <a:r>
              <a:rPr lang="en-US" dirty="0"/>
              <a:t> their movies and Disney decided to delay the movie until 2025. In fact Disney has been losing a lot of money in its streaming service and new release movies, facing a lot of flak from the movie going public. In response the Disney CEO, Bob Iger was forced to put out a statement to say that Disney was rethinking its stance on various issues and taking time to reflect on the role of the two central characters in Snow White – on the role of the prince and Snow White. In ever increasing number the church is also doing the same – increasing numbers questioning the role of the two central characters in God’s creation. What does it mean to be a man and a woman in the church in 21</a:t>
            </a:r>
            <a:r>
              <a:rPr lang="en-US" baseline="30000" dirty="0"/>
              <a:t>st</a:t>
            </a:r>
            <a:r>
              <a:rPr lang="en-US" dirty="0"/>
              <a:t> century? </a:t>
            </a:r>
          </a:p>
        </p:txBody>
      </p:sp>
      <p:sp>
        <p:nvSpPr>
          <p:cNvPr id="4" name="Slide Number Placeholder 3"/>
          <p:cNvSpPr>
            <a:spLocks noGrp="1"/>
          </p:cNvSpPr>
          <p:nvPr>
            <p:ph type="sldNum" sz="quarter" idx="5"/>
          </p:nvPr>
        </p:nvSpPr>
        <p:spPr/>
        <p:txBody>
          <a:bodyPr/>
          <a:lstStyle/>
          <a:p>
            <a:fld id="{8EA7B369-2994-FE4B-81B2-38329F0E5B7F}"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Paul was saying that a women should use her authority to dominate others or to murder. That word meaning murder was only found in a manuscript 900 years after gospel was finished. </a:t>
            </a:r>
          </a:p>
        </p:txBody>
      </p:sp>
      <p:sp>
        <p:nvSpPr>
          <p:cNvPr id="4" name="Slide Number Placeholder 3"/>
          <p:cNvSpPr>
            <a:spLocks noGrp="1"/>
          </p:cNvSpPr>
          <p:nvPr>
            <p:ph type="sldNum" sz="quarter" idx="5"/>
          </p:nvPr>
        </p:nvSpPr>
        <p:spPr/>
        <p:txBody>
          <a:bodyPr/>
          <a:lstStyle/>
          <a:p>
            <a:fld id="{8EA7B369-2994-FE4B-81B2-38329F0E5B7F}" type="slidenum">
              <a:rPr lang="en-US" smtClean="0"/>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Absolutely God gifts and calls women to serve in his kingdom. Jesus </a:t>
            </a:r>
            <a:r>
              <a:rPr lang="en-US" dirty="0" err="1"/>
              <a:t>revolutionised</a:t>
            </a:r>
            <a:r>
              <a:rPr lang="en-US" dirty="0"/>
              <a:t> and challenged the norms of the day. Women were important to Jesus ministry and the early church. The fact God used Mary to be the first witness to his resurrection = counter cultural because in those days a woman’s testimony had no value in court. She would never be regarded as a plausible witness. Yet God did use her. God calls and gifts women for ministry even for teaching and leadership – but not for spiritual authority and leadership in the church.</a:t>
            </a:r>
          </a:p>
        </p:txBody>
      </p:sp>
      <p:sp>
        <p:nvSpPr>
          <p:cNvPr id="4" name="Slide Number Placeholder 3"/>
          <p:cNvSpPr>
            <a:spLocks noGrp="1"/>
          </p:cNvSpPr>
          <p:nvPr>
            <p:ph type="sldNum" sz="quarter" idx="5"/>
          </p:nvPr>
        </p:nvSpPr>
        <p:spPr/>
        <p:txBody>
          <a:bodyPr/>
          <a:lstStyle/>
          <a:p>
            <a:fld id="{8EA7B369-2994-FE4B-81B2-38329F0E5B7F}" type="slidenum">
              <a:rPr lang="en-US" smtClean="0"/>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A husband ruling over his wife only came in due to the fall. Galatians 3:28 shows that Jesus has reversed all that. Its not about headship and submission. We all have to submit to one another (Eph 5:21). But sin didn’t create the differences between genders – God did, He also created headship and submission. The context of Galatians is about the people in the church trying to rewrite the gospel – you have to be like a Jew (circumcision) if you want to be a Christian. Salvation is not about gender, status or heritage. Its all about Jesus. Galatians = Jesus reversing the curse of sin by defeating death – not creating gender equality.</a:t>
            </a:r>
          </a:p>
          <a:p>
            <a:endParaRPr lang="en-US" dirty="0"/>
          </a:p>
        </p:txBody>
      </p:sp>
      <p:sp>
        <p:nvSpPr>
          <p:cNvPr id="4" name="Slide Number Placeholder 3"/>
          <p:cNvSpPr>
            <a:spLocks noGrp="1"/>
          </p:cNvSpPr>
          <p:nvPr>
            <p:ph type="sldNum" sz="quarter" idx="5"/>
          </p:nvPr>
        </p:nvSpPr>
        <p:spPr/>
        <p:txBody>
          <a:bodyPr/>
          <a:lstStyle/>
          <a:p>
            <a:fld id="{8EA7B369-2994-FE4B-81B2-38329F0E5B7F}" type="slidenum">
              <a:rPr lang="en-US" smtClean="0"/>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EA7B369-2994-FE4B-81B2-38329F0E5B7F}" type="slidenum">
              <a:rPr lang="en-US" smtClean="0"/>
              <a:t>13</a:t>
            </a:fld>
            <a:endParaRPr lang="en-US"/>
          </a:p>
        </p:txBody>
      </p:sp>
    </p:spTree>
    <p:extLst>
      <p:ext uri="{BB962C8B-B14F-4D97-AF65-F5344CB8AC3E}">
        <p14:creationId xmlns:p14="http://schemas.microsoft.com/office/powerpoint/2010/main" val="721686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about superiority or suitability – women can be more </a:t>
            </a:r>
            <a:r>
              <a:rPr lang="en-US"/>
              <a:t>gifted than </a:t>
            </a:r>
            <a:r>
              <a:rPr lang="en-US" dirty="0"/>
              <a:t>men, more passionate, better communicators, more intuitive, more caring – known fact that women read more than men , spend more time in prayer and devotions, there are more women attending church than men. But God has a design and he asks us to keep that design. The Trinity is that = three in one, all equal but with different roles. If Jesus is happy to submit to leadership and authority of God then so should we.</a:t>
            </a:r>
          </a:p>
        </p:txBody>
      </p:sp>
      <p:sp>
        <p:nvSpPr>
          <p:cNvPr id="4" name="Slide Number Placeholder 3"/>
          <p:cNvSpPr>
            <a:spLocks noGrp="1"/>
          </p:cNvSpPr>
          <p:nvPr>
            <p:ph type="sldNum" sz="quarter" idx="5"/>
          </p:nvPr>
        </p:nvSpPr>
        <p:spPr/>
        <p:txBody>
          <a:bodyPr/>
          <a:lstStyle/>
          <a:p>
            <a:fld id="{8EA7B369-2994-FE4B-81B2-38329F0E5B7F}" type="slidenum">
              <a:rPr lang="en-US" smtClean="0"/>
              <a:t>14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Looing at role in the church today, not so much the home, but they are the same roles.</a:t>
            </a:r>
          </a:p>
        </p:txBody>
      </p:sp>
      <p:sp>
        <p:nvSpPr>
          <p:cNvPr id="4" name="Slide Number Placeholder 3"/>
          <p:cNvSpPr>
            <a:spLocks noGrp="1"/>
          </p:cNvSpPr>
          <p:nvPr>
            <p:ph type="sldNum" sz="quarter" idx="5"/>
          </p:nvPr>
        </p:nvSpPr>
        <p:spPr/>
        <p:txBody>
          <a:bodyPr/>
          <a:lstStyle/>
          <a:p>
            <a:fld id="{8EA7B369-2994-FE4B-81B2-38329F0E5B7F}" type="slidenum">
              <a:rPr lang="en-US" smtClean="0"/>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the are the two views? – both based on interpretation of scripture. Like any perspective, there are a number of ranges in those views. Some with the complimentary view will be more sexist, patriarchal, misogynistic, and some on egalitarian side will be driven by a more radical feminist agenda. Do some teach male headship and leadership because its all about holding onto power? Tragically yes. We all bring our biases into these debates and can all tainted by self serving motives but we need to base our position not on emotion but on God’s word. Some will be leaning to the middle and be cautious or careful </a:t>
            </a:r>
            <a:r>
              <a:rPr lang="en-US" dirty="0" err="1"/>
              <a:t>complimentarians</a:t>
            </a:r>
            <a:r>
              <a:rPr lang="en-US" dirty="0"/>
              <a:t> and egalitarians. I must admit that preparing this message has made me an even more convinced complementarian. But I have many friends, pastors, and there are great theologians who would disagree with me and I with them. Its important for us to embrace and articulate our view with passion but should always do it in love. This is not a salvation issue but its an important issue.</a:t>
            </a:r>
          </a:p>
          <a:p>
            <a:r>
              <a:rPr lang="en-US" dirty="0"/>
              <a:t>Complimentary – not compliment (say something is nice). Like tomato sauce and plain spaghetti, peanut paste and bread = complimentary view.</a:t>
            </a:r>
          </a:p>
          <a:p>
            <a:r>
              <a:rPr lang="en-US" dirty="0"/>
              <a:t>Egalitarian – all equal and deserve equal rights and opportunities. </a:t>
            </a:r>
          </a:p>
          <a:p>
            <a:r>
              <a:rPr lang="en-US" dirty="0"/>
              <a:t>Agreement – treat each other with kindness, compassion, no place for abuse, negligence or disregard of anyone (male or female). Can and should be actively involved in ministry.</a:t>
            </a:r>
          </a:p>
        </p:txBody>
      </p:sp>
      <p:sp>
        <p:nvSpPr>
          <p:cNvPr id="4" name="Slide Number Placeholder 3"/>
          <p:cNvSpPr>
            <a:spLocks noGrp="1"/>
          </p:cNvSpPr>
          <p:nvPr>
            <p:ph type="sldNum" sz="quarter" idx="5"/>
          </p:nvPr>
        </p:nvSpPr>
        <p:spPr/>
        <p:txBody>
          <a:bodyPr/>
          <a:lstStyle/>
          <a:p>
            <a:fld id="{8EA7B369-2994-FE4B-81B2-38329F0E5B7F}"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some ways it is an easy passage to read, clear in its intent but it also has some difficult themes to comprehend. Before we start this journey we need to remember a few important truths. First, the Bible won’t contradict itself – its all inspired by God (not Paul’s opinion) and its perfect truth. Every time you claim a truth from a verse it has to match up with the rest of the Bible. If it fails that test, even in one instance, then the truth you claim to have is false.</a:t>
            </a:r>
          </a:p>
        </p:txBody>
      </p:sp>
      <p:sp>
        <p:nvSpPr>
          <p:cNvPr id="4" name="Slide Number Placeholder 3"/>
          <p:cNvSpPr>
            <a:spLocks noGrp="1"/>
          </p:cNvSpPr>
          <p:nvPr>
            <p:ph type="sldNum" sz="quarter" idx="5"/>
          </p:nvPr>
        </p:nvSpPr>
        <p:spPr/>
        <p:txBody>
          <a:bodyPr/>
          <a:lstStyle/>
          <a:p>
            <a:fld id="{8EA7B369-2994-FE4B-81B2-38329F0E5B7F}" type="slidenum">
              <a:rPr lang="en-US" smtClean="0"/>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First, we see that Paul is not anti-women – starts on a very positive note that egalitarians are OK with. He starts by saying that women should learn in a time and culture where women were not encouraged to learn or progress themselves. They have much more to give than just giving birth. They have potential that God wants to use. </a:t>
            </a:r>
          </a:p>
          <a:p>
            <a:pPr algn="l"/>
            <a:r>
              <a:rPr lang="en-US" dirty="0"/>
              <a:t>Please note that this is a quote from Martin Luther one of the great reformers. Both Jesus and Paul would disagree with that view. </a:t>
            </a:r>
          </a:p>
          <a:p>
            <a:pPr algn="l"/>
            <a:r>
              <a:rPr lang="en-US" dirty="0"/>
              <a:t>Quietly – can’t mean never open their mouth in church because that’s would contradict what Paul is inspired by God to teach in 1 Corinthians 11. So to understand what it means we need to see how other verses use this word. Used two other times in NT. Firstly in 1 Tim 2:2. In this verse Paul urges the believers at Ephesus to pray for kings and everyone in authority and live peaceful and quiet lives.</a:t>
            </a:r>
          </a:p>
        </p:txBody>
      </p:sp>
      <p:sp>
        <p:nvSpPr>
          <p:cNvPr id="4" name="Slide Number Placeholder 3"/>
          <p:cNvSpPr>
            <a:spLocks noGrp="1"/>
          </p:cNvSpPr>
          <p:nvPr>
            <p:ph type="sldNum" sz="quarter" idx="5"/>
          </p:nvPr>
        </p:nvSpPr>
        <p:spPr/>
        <p:txBody>
          <a:bodyPr/>
          <a:lstStyle/>
          <a:p>
            <a:fld id="{8EA7B369-2994-FE4B-81B2-38329F0E5B7F}" type="slidenum">
              <a:rPr lang="en-US" smtClean="0"/>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time Paul uses it is in verse 12. This time he is indicating that it is one of the opposite traits of living a godly, contented and untroubled Christian life. A quiet life for women is not striving to exercise authority over men. What does the word authority mean as it is only used this once in the NT – so open to debate. But I believe that in the context of the next few verses we get an answer from Paul. In chapter 3 he talks about the leaders of the church, those who have authority to teach, lead, guard </a:t>
            </a:r>
            <a:r>
              <a:rPr lang="en-US" dirty="0" err="1"/>
              <a:t>etc</a:t>
            </a:r>
            <a:r>
              <a:rPr lang="en-US" dirty="0"/>
              <a:t> and it must be a man. The Holy Spirit has given the primary responsibility of leading God’s people to servant hearted men. Not about coercing, forcing, dominating – but loving, building up, equipping, being a good example…Not having authority over a man means women can’t hold the role of elders.</a:t>
            </a:r>
          </a:p>
        </p:txBody>
      </p:sp>
      <p:sp>
        <p:nvSpPr>
          <p:cNvPr id="4" name="Slide Number Placeholder 3"/>
          <p:cNvSpPr>
            <a:spLocks noGrp="1"/>
          </p:cNvSpPr>
          <p:nvPr>
            <p:ph type="sldNum" sz="quarter" idx="5"/>
          </p:nvPr>
        </p:nvSpPr>
        <p:spPr/>
        <p:txBody>
          <a:bodyPr/>
          <a:lstStyle/>
          <a:p>
            <a:fld id="{8EA7B369-2994-FE4B-81B2-38329F0E5B7F}"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helper appears 21 times in OT and 16 times refers to God being our helper = not meaning weak and powerless. Like when God helps us = more referring to our weakness and failings, same with Eve. Adam needed help – speaks more about his shortcomings than hers. God can’t bless us if we disregard his design – always leads to separation from God, sin and death. Not saying that God will curse every female pastor (he will often work through our failings as he works through mine) but it is still sinful disobedience and will lead to serious, horrible consequences. </a:t>
            </a:r>
          </a:p>
        </p:txBody>
      </p:sp>
      <p:sp>
        <p:nvSpPr>
          <p:cNvPr id="4" name="Slide Number Placeholder 3"/>
          <p:cNvSpPr>
            <a:spLocks noGrp="1"/>
          </p:cNvSpPr>
          <p:nvPr>
            <p:ph type="sldNum" sz="quarter" idx="5"/>
          </p:nvPr>
        </p:nvSpPr>
        <p:spPr/>
        <p:txBody>
          <a:bodyPr/>
          <a:lstStyle/>
          <a:p>
            <a:fld id="{8EA7B369-2994-FE4B-81B2-38329F0E5B7F}"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tough verse to grasp. Once again though it can’t mean some things because they would contradict the Bible elsewhere. Not saying every women has to have children or that motherhood saves. Ephesians tells us that salvation is by grace alone through faith alone, not by anything we do so we can’t boast. It’s a gift from God. Paul also says it’s a good thing to be single – wouldn’t say that if it impacted salvation. It could mean a few things. One referring to salvation we can only get through Christ – the promised offspring of Eve who would defeat Satan? Or is it a reference to the one great reminder that men and woman have different roles and that women should live joyful contented lives in that different design and as they do that their heart will more likely to be filled with faith, love, holiness and modesty – to conquer the desire to control their husband (overcome the curse of the fall in Gen 3:16) I prefer that one. </a:t>
            </a:r>
          </a:p>
        </p:txBody>
      </p:sp>
      <p:sp>
        <p:nvSpPr>
          <p:cNvPr id="4" name="Slide Number Placeholder 3"/>
          <p:cNvSpPr>
            <a:spLocks noGrp="1"/>
          </p:cNvSpPr>
          <p:nvPr>
            <p:ph type="sldNum" sz="quarter" idx="5"/>
          </p:nvPr>
        </p:nvSpPr>
        <p:spPr/>
        <p:txBody>
          <a:bodyPr/>
          <a:lstStyle/>
          <a:p>
            <a:fld id="{8EA7B369-2994-FE4B-81B2-38329F0E5B7F}" type="slidenum">
              <a:rPr lang="en-US" smtClean="0"/>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He gives the reason in verse 13-14. Its unwise to ignore the reason that is given in order to supply one that isn’t. He didn’t single out uneducated women or even married women as others suggest. This is all women – as was the previous verses relating to women dressing modestly for worship and not drawing attention to themselves. </a:t>
            </a:r>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8EA7B369-2994-FE4B-81B2-38329F0E5B7F}" type="slidenum">
              <a:rPr lang="en-US" smtClean="0"/>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61AC5C2-C00D-BA47-AAE3-CBB5D37624FB}"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63C28-5594-2A40-9F74-FFE9CCD0755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AC5C2-C00D-BA47-AAE3-CBB5D37624FB}"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63C28-5594-2A40-9F74-FFE9CCD0755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AC5C2-C00D-BA47-AAE3-CBB5D37624FB}"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63C28-5594-2A40-9F74-FFE9CCD0755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AC5C2-C00D-BA47-AAE3-CBB5D37624FB}"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63C28-5594-2A40-9F74-FFE9CCD0755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1AC5C2-C00D-BA47-AAE3-CBB5D37624FB}"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63C28-5594-2A40-9F74-FFE9CCD0755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1AC5C2-C00D-BA47-AAE3-CBB5D37624FB}"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63C28-5594-2A40-9F74-FFE9CCD0755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1AC5C2-C00D-BA47-AAE3-CBB5D37624FB}" type="datetimeFigureOut">
              <a:rPr lang="en-US" smtClean="0"/>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963C28-5594-2A40-9F74-FFE9CCD0755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1AC5C2-C00D-BA47-AAE3-CBB5D37624FB}"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963C28-5594-2A40-9F74-FFE9CCD0755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1AC5C2-C00D-BA47-AAE3-CBB5D37624FB}" type="datetimeFigureOut">
              <a:rPr lang="en-US" smtClean="0"/>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963C28-5594-2A40-9F74-FFE9CCD0755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1AC5C2-C00D-BA47-AAE3-CBB5D37624FB}"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63C28-5594-2A40-9F74-FFE9CCD0755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1AC5C2-C00D-BA47-AAE3-CBB5D37624FB}"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63C28-5594-2A40-9F74-FFE9CCD0755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1AC5C2-C00D-BA47-AAE3-CBB5D37624FB}" type="datetimeFigureOut">
              <a:rPr lang="en-US" smtClean="0"/>
              <a:t>1/22/2024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963C28-5594-2A40-9F74-FFE9CCD0755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0.wdp"/></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1.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Disney's “Snow White” remake sparks controversy over modern adaptations –  The Wildcat Tribune"/>
          <p:cNvPicPr>
            <a:picLocks noChangeAspect="1" noChangeArrowheads="1"/>
          </p:cNvPicPr>
          <p:nvPr/>
        </p:nvPicPr>
        <p:blipFill rotWithShape="1">
          <a:blip r:embed="rId3">
            <a:extLst>
              <a:ext uri="{28A0092B-C50C-407E-A947-70E740481C1C}">
                <a14:useLocalDpi xmlns:a14="http://schemas.microsoft.com/office/drawing/2010/main" val="0"/>
              </a:ext>
            </a:extLst>
          </a:blip>
          <a:srcRect l="6451"/>
          <a:stretch>
            <a:fillRect/>
          </a:stretch>
        </p:blipFill>
        <p:spPr bwMode="auto">
          <a:xfrm>
            <a:off x="0" y="0"/>
            <a:ext cx="5086350" cy="685800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3529013" y="300038"/>
            <a:ext cx="8501062" cy="2400657"/>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“Snow White is not going to be saved by a prince. She is not going to be dreaming about true love. She is going to be dreaming about being the fearless, fair and true leader that she knows she is.”  </a:t>
            </a:r>
            <a:r>
              <a:rPr lang="en-US" sz="3000" b="1" dirty="0">
                <a:solidFill>
                  <a:schemeClr val="bg1"/>
                </a:solidFill>
                <a:latin typeface="Arial" panose="020B0604020202020204" pitchFamily="34" charset="0"/>
                <a:cs typeface="Arial" panose="020B0604020202020204" pitchFamily="34" charset="0"/>
              </a:rPr>
              <a:t>(Rachel </a:t>
            </a:r>
            <a:r>
              <a:rPr lang="en-US" sz="3000" b="1" dirty="0" err="1">
                <a:solidFill>
                  <a:schemeClr val="bg1"/>
                </a:solidFill>
                <a:latin typeface="Arial" panose="020B0604020202020204" pitchFamily="34" charset="0"/>
                <a:cs typeface="Arial" panose="020B0604020202020204" pitchFamily="34" charset="0"/>
              </a:rPr>
              <a:t>Zegler</a:t>
            </a:r>
            <a:r>
              <a:rPr lang="en-US" sz="3000" b="1" dirty="0">
                <a:solidFill>
                  <a:schemeClr val="bg1"/>
                </a:solidFill>
                <a:latin typeface="Arial" panose="020B0604020202020204" pitchFamily="34" charset="0"/>
                <a:cs typeface="Arial" panose="020B0604020202020204" pitchFamily="34" charset="0"/>
              </a:rPr>
              <a:t>)</a:t>
            </a:r>
          </a:p>
        </p:txBody>
      </p:sp>
      <p:sp>
        <p:nvSpPr>
          <p:cNvPr id="35" name="TextBox 34"/>
          <p:cNvSpPr txBox="1"/>
          <p:nvPr/>
        </p:nvSpPr>
        <p:spPr>
          <a:xfrm>
            <a:off x="4462461" y="3233974"/>
            <a:ext cx="7567614" cy="3323987"/>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“We have heard the concerns of our consumers over our position on gender, the environment and other matters of public interest. We will use this time to reflect on the story of Snow White, and her prince, in the context of the 21st century.” </a:t>
            </a:r>
            <a:r>
              <a:rPr lang="en-US" sz="3000" b="1" dirty="0">
                <a:solidFill>
                  <a:schemeClr val="bg1"/>
                </a:solidFill>
                <a:latin typeface="Arial" panose="020B0604020202020204" pitchFamily="34" charset="0"/>
                <a:cs typeface="Arial" panose="020B0604020202020204" pitchFamily="34" charset="0"/>
              </a:rPr>
              <a:t>(Bob Iger – Disney CEO)</a:t>
            </a:r>
          </a:p>
        </p:txBody>
      </p:sp>
      <p:pic>
        <p:nvPicPr>
          <p:cNvPr id="5124" name="Picture 4" descr="CFPB Proposes Delay, Potential Tweaks on Prepaid Rule - FinTech Futures:  Global fintech news &amp; intelligence"/>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391274">
            <a:off x="325694" y="3319997"/>
            <a:ext cx="3811071" cy="12086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Women, Keep On Preaching On – Missio Alliance"/>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5803" t="10642" b="9551"/>
          <a:stretch>
            <a:fillRect/>
          </a:stretch>
        </p:blipFill>
        <p:spPr bwMode="auto">
          <a:xfrm>
            <a:off x="0" y="-16660"/>
            <a:ext cx="12148754" cy="68913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6253" y="145774"/>
            <a:ext cx="11883712" cy="2769989"/>
          </a:xfrm>
          <a:prstGeom prst="rect">
            <a:avLst/>
          </a:prstGeom>
          <a:noFill/>
        </p:spPr>
        <p:txBody>
          <a:bodyPr wrap="square" rtlCol="0">
            <a:spAutoFit/>
          </a:bodyPr>
          <a:lstStyle/>
          <a:p>
            <a:pPr algn="ctr"/>
            <a:r>
              <a:rPr lang="en-US" sz="2900" b="1" dirty="0">
                <a:latin typeface="Arial" panose="020B0604020202020204" pitchFamily="34" charset="0"/>
                <a:cs typeface="Arial" panose="020B0604020202020204" pitchFamily="34" charset="0"/>
              </a:rPr>
              <a:t>3. </a:t>
            </a:r>
            <a:r>
              <a:rPr lang="en-US" sz="2900" b="1" u="sng" dirty="0">
                <a:solidFill>
                  <a:schemeClr val="bg1"/>
                </a:solidFill>
                <a:latin typeface="Arial" panose="020B0604020202020204" pitchFamily="34" charset="0"/>
                <a:cs typeface="Arial" panose="020B0604020202020204" pitchFamily="34" charset="0"/>
              </a:rPr>
              <a:t>We should be cautious about placing too much emphasis on the word for authority (</a:t>
            </a:r>
            <a:r>
              <a:rPr lang="en-US" sz="2900" b="1" u="sng" dirty="0" err="1">
                <a:solidFill>
                  <a:schemeClr val="bg1"/>
                </a:solidFill>
                <a:latin typeface="Arial" panose="020B0604020202020204" pitchFamily="34" charset="0"/>
                <a:cs typeface="Arial" panose="020B0604020202020204" pitchFamily="34" charset="0"/>
              </a:rPr>
              <a:t>authentain</a:t>
            </a:r>
            <a:r>
              <a:rPr lang="en-US" sz="2900" b="1" u="sng" dirty="0">
                <a:solidFill>
                  <a:schemeClr val="bg1"/>
                </a:solidFill>
                <a:latin typeface="Arial" panose="020B0604020202020204" pitchFamily="34" charset="0"/>
                <a:cs typeface="Arial" panose="020B0604020202020204" pitchFamily="34" charset="0"/>
              </a:rPr>
              <a:t>) as it is only used once in the NT. And it can mean to dominate, misuse or murder</a:t>
            </a:r>
            <a:r>
              <a:rPr lang="en-US" sz="2900" b="1" dirty="0">
                <a:solidFill>
                  <a:schemeClr val="bg1"/>
                </a:solidFill>
                <a:latin typeface="Arial" panose="020B0604020202020204" pitchFamily="34" charset="0"/>
                <a:cs typeface="Arial" panose="020B0604020202020204" pitchFamily="34" charset="0"/>
              </a:rPr>
              <a:t>. Over 1934 words are used once in the NT but it doesn’t mean we can’t determine their meaning + there is a different word for dominate or misuse + Paul would not just be concerned with murdering men.</a:t>
            </a:r>
          </a:p>
        </p:txBody>
      </p:sp>
      <p:sp>
        <p:nvSpPr>
          <p:cNvPr id="5" name="TextBox 4"/>
          <p:cNvSpPr txBox="1"/>
          <p:nvPr/>
        </p:nvSpPr>
        <p:spPr>
          <a:xfrm>
            <a:off x="265044" y="3525079"/>
            <a:ext cx="11714921" cy="321626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4. </a:t>
            </a:r>
            <a:r>
              <a:rPr lang="en-US" sz="2900" b="1" u="sng" dirty="0">
                <a:solidFill>
                  <a:schemeClr val="bg1"/>
                </a:solidFill>
                <a:latin typeface="Arial" panose="020B0604020202020204" pitchFamily="34" charset="0"/>
                <a:cs typeface="Arial" panose="020B0604020202020204" pitchFamily="34" charset="0"/>
              </a:rPr>
              <a:t>Paul’s command of </a:t>
            </a:r>
            <a:r>
              <a:rPr lang="en-US" sz="2900" b="1" i="1" u="sng" dirty="0">
                <a:solidFill>
                  <a:schemeClr val="bg1"/>
                </a:solidFill>
                <a:latin typeface="Arial" panose="020B0604020202020204" pitchFamily="34" charset="0"/>
                <a:cs typeface="Arial" panose="020B0604020202020204" pitchFamily="34" charset="0"/>
              </a:rPr>
              <a:t>“I do not let..” </a:t>
            </a:r>
            <a:r>
              <a:rPr lang="en-US" sz="2900" b="1" u="sng" dirty="0">
                <a:solidFill>
                  <a:schemeClr val="bg1"/>
                </a:solidFill>
                <a:latin typeface="Arial" panose="020B0604020202020204" pitchFamily="34" charset="0"/>
                <a:cs typeface="Arial" panose="020B0604020202020204" pitchFamily="34" charset="0"/>
              </a:rPr>
              <a:t>is a present tense verb meaning that this is a temporary command dealing with a specific situation in Ephesus. It is not relevant for us today.</a:t>
            </a:r>
            <a:r>
              <a:rPr lang="en-US" sz="2900" b="1" dirty="0">
                <a:solidFill>
                  <a:schemeClr val="bg1"/>
                </a:solidFill>
                <a:latin typeface="Arial" panose="020B0604020202020204" pitchFamily="34" charset="0"/>
                <a:cs typeface="Arial" panose="020B0604020202020204" pitchFamily="34" charset="0"/>
              </a:rPr>
              <a:t> Present tense verbs can also have a timeless sense.</a:t>
            </a:r>
            <a:r>
              <a:rPr lang="en-AU" sz="2900" b="0" i="0" u="none" strike="noStrike" dirty="0">
                <a:solidFill>
                  <a:schemeClr val="bg1"/>
                </a:solidFill>
                <a:effectLst/>
                <a:latin typeface="Arial" panose="020B0604020202020204" pitchFamily="34" charset="0"/>
                <a:cs typeface="Arial" panose="020B0604020202020204" pitchFamily="34" charset="0"/>
              </a:rPr>
              <a:t> </a:t>
            </a:r>
            <a:r>
              <a:rPr lang="en-AU" sz="2900" b="1" i="0" u="none" strike="noStrike" dirty="0">
                <a:solidFill>
                  <a:schemeClr val="bg1"/>
                </a:solidFill>
                <a:effectLst/>
                <a:latin typeface="Arial" panose="020B0604020202020204" pitchFamily="34" charset="0"/>
                <a:cs typeface="Arial" panose="020B0604020202020204" pitchFamily="34" charset="0"/>
              </a:rPr>
              <a:t>Paul used </a:t>
            </a:r>
            <a:r>
              <a:rPr lang="en-AU" sz="2900" b="1" dirty="0">
                <a:solidFill>
                  <a:schemeClr val="bg1"/>
                </a:solidFill>
                <a:latin typeface="Arial" panose="020B0604020202020204" pitchFamily="34" charset="0"/>
                <a:cs typeface="Arial" panose="020B0604020202020204" pitchFamily="34" charset="0"/>
              </a:rPr>
              <a:t>present tense verbs to give us many important commands</a:t>
            </a:r>
            <a:r>
              <a:rPr lang="en-AU" sz="2900" dirty="0">
                <a:solidFill>
                  <a:schemeClr val="bg1"/>
                </a:solidFill>
                <a:latin typeface="Arial" panose="020B0604020202020204" pitchFamily="34" charset="0"/>
                <a:cs typeface="Arial" panose="020B0604020202020204" pitchFamily="34" charset="0"/>
              </a:rPr>
              <a:t>. </a:t>
            </a:r>
            <a:r>
              <a:rPr lang="en-AU" sz="2900" b="0" i="1" u="none" strike="noStrike" dirty="0">
                <a:solidFill>
                  <a:schemeClr val="bg1"/>
                </a:solidFill>
                <a:effectLst/>
                <a:latin typeface="Arial" panose="020B0604020202020204" pitchFamily="34" charset="0"/>
                <a:cs typeface="Arial" panose="020B0604020202020204" pitchFamily="34" charset="0"/>
              </a:rPr>
              <a:t>“</a:t>
            </a:r>
            <a:r>
              <a:rPr lang="en-AU" sz="2900" b="1" i="1" u="none" strike="noStrike" dirty="0">
                <a:solidFill>
                  <a:schemeClr val="bg1"/>
                </a:solidFill>
                <a:effectLst/>
                <a:latin typeface="Arial" panose="020B0604020202020204" pitchFamily="34" charset="0"/>
                <a:cs typeface="Arial" panose="020B0604020202020204" pitchFamily="34" charset="0"/>
              </a:rPr>
              <a:t>I plead with you to give your bodies to God…”</a:t>
            </a:r>
            <a:r>
              <a:rPr lang="en-AU" sz="2900" b="1" i="0" u="none" strike="noStrike" dirty="0">
                <a:solidFill>
                  <a:schemeClr val="bg1"/>
                </a:solidFill>
                <a:effectLst/>
                <a:latin typeface="Arial" panose="020B0604020202020204" pitchFamily="34" charset="0"/>
                <a:cs typeface="Arial" panose="020B0604020202020204" pitchFamily="34" charset="0"/>
              </a:rPr>
              <a:t> (Rom 12:1),  </a:t>
            </a:r>
            <a:r>
              <a:rPr lang="en-AU" sz="2900" b="1" i="1" u="none" strike="noStrike" dirty="0">
                <a:solidFill>
                  <a:schemeClr val="bg1"/>
                </a:solidFill>
                <a:effectLst/>
                <a:latin typeface="Arial" panose="020B0604020202020204" pitchFamily="34" charset="0"/>
                <a:cs typeface="Arial" panose="020B0604020202020204" pitchFamily="34" charset="0"/>
              </a:rPr>
              <a:t>“I beg you to lead a life worthy of your calling..”</a:t>
            </a:r>
            <a:r>
              <a:rPr lang="en-AU" sz="2900" b="1" i="0" u="none" strike="noStrike" dirty="0">
                <a:solidFill>
                  <a:schemeClr val="bg1"/>
                </a:solidFill>
                <a:effectLst/>
                <a:latin typeface="Arial" panose="020B0604020202020204" pitchFamily="34" charset="0"/>
                <a:cs typeface="Arial" panose="020B0604020202020204" pitchFamily="34" charset="0"/>
              </a:rPr>
              <a:t> (Eph 4:1)</a:t>
            </a:r>
            <a:endParaRPr lang="en-US" sz="2900"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Women Holding Hands Silhouette Images – Browse 80,312 Stock Photos,  Vectors, and Video | Adobe Stock"/>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18387"/>
          <a:stretch>
            <a:fillRect/>
          </a:stretch>
        </p:blipFill>
        <p:spPr bwMode="auto">
          <a:xfrm>
            <a:off x="-2" y="1"/>
            <a:ext cx="12192001" cy="68654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7090" y="152400"/>
            <a:ext cx="11817927" cy="2323713"/>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5. </a:t>
            </a:r>
            <a:r>
              <a:rPr lang="en-US" sz="2900" b="1" u="sng" dirty="0">
                <a:solidFill>
                  <a:schemeClr val="bg1"/>
                </a:solidFill>
                <a:latin typeface="Arial" panose="020B0604020202020204" pitchFamily="34" charset="0"/>
                <a:cs typeface="Arial" panose="020B0604020202020204" pitchFamily="34" charset="0"/>
              </a:rPr>
              <a:t>There are many biblical examples of strong women leaders, with some having authority over men.</a:t>
            </a:r>
            <a:r>
              <a:rPr lang="en-US" sz="2900" b="1" dirty="0">
                <a:solidFill>
                  <a:schemeClr val="bg1"/>
                </a:solidFill>
                <a:latin typeface="Arial" panose="020B0604020202020204" pitchFamily="34" charset="0"/>
                <a:cs typeface="Arial" panose="020B0604020202020204" pitchFamily="34" charset="0"/>
              </a:rPr>
              <a:t> Esther was a queen, Deborah a judge, Miriam and Huldah were prophets, Phoebe was a deacon, Priscilla was Paul’s co-worker, Mary Magdalene was an evangelist….. BUT NONE WERE PRIESTS OR ELDERS.</a:t>
            </a:r>
          </a:p>
        </p:txBody>
      </p:sp>
      <p:sp>
        <p:nvSpPr>
          <p:cNvPr id="5" name="TextBox 4"/>
          <p:cNvSpPr txBox="1"/>
          <p:nvPr/>
        </p:nvSpPr>
        <p:spPr>
          <a:xfrm>
            <a:off x="277090" y="2812473"/>
            <a:ext cx="11485419" cy="1015663"/>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Women in ministry is not the problem. The problem is women in inappropriate ministry.    </a:t>
            </a:r>
          </a:p>
        </p:txBody>
      </p:sp>
      <p:sp>
        <p:nvSpPr>
          <p:cNvPr id="7" name="TextBox 6"/>
          <p:cNvSpPr txBox="1"/>
          <p:nvPr/>
        </p:nvSpPr>
        <p:spPr>
          <a:xfrm>
            <a:off x="110836" y="4164496"/>
            <a:ext cx="11817926" cy="1431161"/>
          </a:xfrm>
          <a:prstGeom prst="rect">
            <a:avLst/>
          </a:prstGeom>
          <a:noFill/>
        </p:spPr>
        <p:txBody>
          <a:bodyPr wrap="square" rtlCol="0">
            <a:spAutoFit/>
          </a:bodyPr>
          <a:lstStyle/>
          <a:p>
            <a:pPr algn="ctr"/>
            <a:r>
              <a:rPr lang="en-US" sz="2900" b="1" u="sng" dirty="0">
                <a:solidFill>
                  <a:schemeClr val="bg1"/>
                </a:solidFill>
                <a:latin typeface="Arial" panose="020B0604020202020204" pitchFamily="34" charset="0"/>
                <a:cs typeface="Arial" panose="020B0604020202020204" pitchFamily="34" charset="0"/>
              </a:rPr>
              <a:t>6. Headship and submission were not part of God’s original design. It is only a consequence of sin and Christ came to redeem us and reverse the effects of sin.  </a:t>
            </a:r>
          </a:p>
        </p:txBody>
      </p:sp>
      <p:sp>
        <p:nvSpPr>
          <p:cNvPr id="9" name="TextBox 8"/>
          <p:cNvSpPr txBox="1"/>
          <p:nvPr/>
        </p:nvSpPr>
        <p:spPr>
          <a:xfrm>
            <a:off x="187037" y="5720715"/>
            <a:ext cx="11817926"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Genesis 1:27-28 = both male &amp; female were created in his image, and both told to be fruitful, multiply, subdue and have dominion.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descr="By What Authority do you Preach? - The Coming Home Network"/>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 y="1947488"/>
            <a:ext cx="11623964" cy="984885"/>
          </a:xfrm>
          <a:prstGeom prst="rect">
            <a:avLst/>
          </a:prstGeom>
          <a:noFill/>
        </p:spPr>
        <p:txBody>
          <a:bodyPr wrap="square" rtlCol="0">
            <a:spAutoFit/>
          </a:bodyPr>
          <a:lstStyle/>
          <a:p>
            <a:pPr algn="ctr"/>
            <a:r>
              <a:rPr lang="en-AU" sz="2900" b="1" i="1" u="none" strike="noStrike" dirty="0">
                <a:solidFill>
                  <a:schemeClr val="bg1"/>
                </a:solidFill>
                <a:effectLst/>
                <a:latin typeface="Arial" panose="020B0604020202020204" pitchFamily="34" charset="0"/>
                <a:cs typeface="Arial" panose="020B0604020202020204" pitchFamily="34" charset="0"/>
              </a:rPr>
              <a:t>“There is no longer Jew or Gentile,</a:t>
            </a:r>
            <a:r>
              <a:rPr lang="en-AU" sz="2900" b="1" i="1" baseline="30000" dirty="0">
                <a:solidFill>
                  <a:schemeClr val="bg1"/>
                </a:solidFill>
                <a:latin typeface="Arial" panose="020B0604020202020204" pitchFamily="34" charset="0"/>
                <a:cs typeface="Arial" panose="020B0604020202020204" pitchFamily="34" charset="0"/>
              </a:rPr>
              <a:t> </a:t>
            </a:r>
            <a:r>
              <a:rPr lang="en-AU" sz="2900" b="1" i="1" u="none" strike="noStrike" dirty="0">
                <a:solidFill>
                  <a:schemeClr val="bg1"/>
                </a:solidFill>
                <a:effectLst/>
                <a:latin typeface="Arial" panose="020B0604020202020204" pitchFamily="34" charset="0"/>
                <a:cs typeface="Arial" panose="020B0604020202020204" pitchFamily="34" charset="0"/>
              </a:rPr>
              <a:t>slave or free, male &amp; female. For you are all one in Christ Jesus.”</a:t>
            </a:r>
            <a:r>
              <a:rPr lang="en-AU" sz="2900" b="1" i="0" u="none" strike="noStrike" dirty="0">
                <a:solidFill>
                  <a:schemeClr val="bg1"/>
                </a:solidFill>
                <a:effectLst/>
                <a:latin typeface="Arial" panose="020B0604020202020204" pitchFamily="34" charset="0"/>
                <a:cs typeface="Arial" panose="020B0604020202020204" pitchFamily="34" charset="0"/>
              </a:rPr>
              <a:t> (Gal 3:28)</a:t>
            </a:r>
            <a:endParaRPr lang="en-US" sz="2900" b="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152400" y="120688"/>
            <a:ext cx="11887198" cy="1431161"/>
          </a:xfrm>
          <a:prstGeom prst="rect">
            <a:avLst/>
          </a:prstGeom>
          <a:noFill/>
        </p:spPr>
        <p:txBody>
          <a:bodyPr wrap="square" rtlCol="0">
            <a:spAutoFit/>
          </a:bodyPr>
          <a:lstStyle/>
          <a:p>
            <a:pPr algn="ctr"/>
            <a:r>
              <a:rPr lang="en-AU" sz="2900" b="1" i="1" u="none" strike="noStrike" dirty="0">
                <a:solidFill>
                  <a:schemeClr val="bg1"/>
                </a:solidFill>
                <a:effectLst/>
                <a:latin typeface="Arial" panose="020B0604020202020204" pitchFamily="34" charset="0"/>
                <a:cs typeface="Arial" panose="020B0604020202020204" pitchFamily="34" charset="0"/>
              </a:rPr>
              <a:t>“I will sharpen the pain of your pregnancy, and in pain you will give birth. And you will desire to control your husband, but he will </a:t>
            </a:r>
            <a:r>
              <a:rPr lang="en-AU" sz="2900" b="1" i="1" u="sng" strike="noStrike" dirty="0">
                <a:solidFill>
                  <a:schemeClr val="bg1"/>
                </a:solidFill>
                <a:effectLst/>
                <a:latin typeface="Arial" panose="020B0604020202020204" pitchFamily="34" charset="0"/>
                <a:cs typeface="Arial" panose="020B0604020202020204" pitchFamily="34" charset="0"/>
              </a:rPr>
              <a:t>rule over you</a:t>
            </a:r>
            <a:r>
              <a:rPr lang="en-AU" sz="2900" b="1" i="1" u="none" strike="noStrike" dirty="0">
                <a:solidFill>
                  <a:schemeClr val="bg1"/>
                </a:solidFill>
                <a:effectLst/>
                <a:latin typeface="Arial" panose="020B0604020202020204" pitchFamily="34" charset="0"/>
                <a:cs typeface="Arial" panose="020B0604020202020204" pitchFamily="34" charset="0"/>
              </a:rPr>
              <a:t>.”</a:t>
            </a:r>
            <a:r>
              <a:rPr lang="en-AU" sz="2900" b="1" i="0" u="none" strike="noStrike" dirty="0">
                <a:solidFill>
                  <a:schemeClr val="bg1"/>
                </a:solidFill>
                <a:effectLst/>
                <a:latin typeface="Arial" panose="020B0604020202020204" pitchFamily="34" charset="0"/>
                <a:cs typeface="Arial" panose="020B0604020202020204" pitchFamily="34" charset="0"/>
              </a:rPr>
              <a:t> (Gen 3:16)</a:t>
            </a:r>
            <a:endParaRPr lang="en-US" sz="2900" b="1"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152400" y="3235271"/>
            <a:ext cx="11887198" cy="1015663"/>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Sin didn’t create manhood, womanhood, headship and submission – God did. Sin distorted God’s existing design. </a:t>
            </a:r>
            <a:r>
              <a:rPr lang="en-US" sz="3000" b="1" dirty="0">
                <a:solidFill>
                  <a:schemeClr val="bg1"/>
                </a:solidFill>
                <a:latin typeface="Arial" panose="020B0604020202020204" pitchFamily="34" charset="0"/>
                <a:cs typeface="Arial" panose="020B0604020202020204" pitchFamily="34" charset="0"/>
              </a:rPr>
              <a:t> </a:t>
            </a:r>
          </a:p>
        </p:txBody>
      </p:sp>
      <p:sp>
        <p:nvSpPr>
          <p:cNvPr id="8" name="TextBox 7"/>
          <p:cNvSpPr txBox="1"/>
          <p:nvPr/>
        </p:nvSpPr>
        <p:spPr>
          <a:xfrm>
            <a:off x="152400" y="5375564"/>
            <a:ext cx="11887198"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Headship was there before the fall. Adam was created first, given the role of tending the garden and naming the animals and given God’s commands regarding the garden – all before Eve arrived.  </a:t>
            </a:r>
          </a:p>
        </p:txBody>
      </p:sp>
      <p:sp>
        <p:nvSpPr>
          <p:cNvPr id="10" name="TextBox 9"/>
          <p:cNvSpPr txBox="1"/>
          <p:nvPr/>
        </p:nvSpPr>
        <p:spPr>
          <a:xfrm>
            <a:off x="284017" y="4536250"/>
            <a:ext cx="11623964" cy="553998"/>
          </a:xfrm>
          <a:prstGeom prst="rect">
            <a:avLst/>
          </a:prstGeom>
          <a:noFill/>
        </p:spPr>
        <p:txBody>
          <a:bodyPr wrap="square" rtlCol="0">
            <a:spAutoFit/>
          </a:bodyPr>
          <a:lstStyle/>
          <a:p>
            <a:pPr algn="ctr"/>
            <a:r>
              <a:rPr lang="en-US" sz="3000" b="1" dirty="0" err="1">
                <a:solidFill>
                  <a:schemeClr val="bg1"/>
                </a:solidFill>
                <a:latin typeface="Arial" panose="020B0604020202020204" pitchFamily="34" charset="0"/>
                <a:cs typeface="Arial" panose="020B0604020202020204" pitchFamily="34" charset="0"/>
              </a:rPr>
              <a:t>Galations</a:t>
            </a:r>
            <a:r>
              <a:rPr lang="en-US" sz="3000" b="1" dirty="0">
                <a:solidFill>
                  <a:schemeClr val="bg1"/>
                </a:solidFill>
                <a:latin typeface="Arial" panose="020B0604020202020204" pitchFamily="34" charset="0"/>
                <a:cs typeface="Arial" panose="020B0604020202020204" pitchFamily="34" charset="0"/>
              </a:rPr>
              <a:t> 3:28 = salvation, not gender equality &amp; equal rights.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1,900+ Adam And Eve Stock Photos, Pictures &amp; Royalty-Free Images - iStock |  Adam and eve painting, Adam and eve apple, Adam and eve stained glass"/>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3586" b="7215"/>
          <a:stretch>
            <a:fillRect/>
          </a:stretch>
        </p:blipFill>
        <p:spPr bwMode="auto">
          <a:xfrm>
            <a:off x="-1" y="4968"/>
            <a:ext cx="12229929" cy="68530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0945" y="110836"/>
            <a:ext cx="11651673"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Adam is deemed the representative head of the human race (1 Cor 15:22, 45-49), Adam named Eve, who God made for him, and the human race is called man, not woman.</a:t>
            </a:r>
          </a:p>
        </p:txBody>
      </p:sp>
      <p:sp>
        <p:nvSpPr>
          <p:cNvPr id="5" name="TextBox 4"/>
          <p:cNvSpPr txBox="1"/>
          <p:nvPr/>
        </p:nvSpPr>
        <p:spPr>
          <a:xfrm>
            <a:off x="290946" y="2092036"/>
            <a:ext cx="4281054" cy="1877437"/>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Before sin, God ordained Adam to be a loving, caring, strong, selfless leader for Eve. </a:t>
            </a:r>
          </a:p>
        </p:txBody>
      </p:sp>
      <p:sp>
        <p:nvSpPr>
          <p:cNvPr id="6" name="TextBox 5"/>
          <p:cNvSpPr txBox="1"/>
          <p:nvPr/>
        </p:nvSpPr>
        <p:spPr>
          <a:xfrm>
            <a:off x="5735781" y="2092035"/>
            <a:ext cx="6317672" cy="1877437"/>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Before sin, God ordained Eve to help Adam and be a partner to support and </a:t>
            </a:r>
            <a:r>
              <a:rPr lang="en-US" sz="2900" b="1" dirty="0" err="1">
                <a:solidFill>
                  <a:schemeClr val="bg1"/>
                </a:solidFill>
                <a:latin typeface="Arial" panose="020B0604020202020204" pitchFamily="34" charset="0"/>
                <a:cs typeface="Arial" panose="020B0604020202020204" pitchFamily="34" charset="0"/>
              </a:rPr>
              <a:t>honour</a:t>
            </a:r>
            <a:r>
              <a:rPr lang="en-US" sz="2900" b="1" dirty="0">
                <a:solidFill>
                  <a:schemeClr val="bg1"/>
                </a:solidFill>
                <a:latin typeface="Arial" panose="020B0604020202020204" pitchFamily="34" charset="0"/>
                <a:cs typeface="Arial" panose="020B0604020202020204" pitchFamily="34" charset="0"/>
              </a:rPr>
              <a:t> his leadership and help him carry it through. </a:t>
            </a:r>
          </a:p>
        </p:txBody>
      </p:sp>
      <p:sp>
        <p:nvSpPr>
          <p:cNvPr id="7" name="TextBox 6"/>
          <p:cNvSpPr txBox="1"/>
          <p:nvPr/>
        </p:nvSpPr>
        <p:spPr>
          <a:xfrm>
            <a:off x="110836" y="4391891"/>
            <a:ext cx="12047431" cy="538609"/>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Both = the image of God &amp; equal in value, but different in function. </a:t>
            </a:r>
          </a:p>
        </p:txBody>
      </p:sp>
      <p:sp>
        <p:nvSpPr>
          <p:cNvPr id="8" name="TextBox 7"/>
          <p:cNvSpPr txBox="1"/>
          <p:nvPr/>
        </p:nvSpPr>
        <p:spPr>
          <a:xfrm>
            <a:off x="110837" y="5316003"/>
            <a:ext cx="5985163"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Sin = biblical leadership was distorted (passive, abusive, selfish, immature &amp; uncaring).</a:t>
            </a:r>
          </a:p>
        </p:txBody>
      </p:sp>
      <p:sp>
        <p:nvSpPr>
          <p:cNvPr id="9" name="TextBox 8"/>
          <p:cNvSpPr txBox="1"/>
          <p:nvPr/>
        </p:nvSpPr>
        <p:spPr>
          <a:xfrm>
            <a:off x="6276110" y="5316003"/>
            <a:ext cx="5805054"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Sin = biblical submission, was distorted (manipulation, defiance &amp; selfishness).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Premium AI Image | A Photo featuring a close up of a church lectern or  pulpit where the Bible is read and sermons a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360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7091" y="152400"/>
            <a:ext cx="11679382" cy="2323713"/>
          </a:xfrm>
          <a:prstGeom prst="rect">
            <a:avLst/>
          </a:prstGeom>
          <a:noFill/>
        </p:spPr>
        <p:txBody>
          <a:bodyPr wrap="square" rtlCol="0">
            <a:spAutoFit/>
          </a:bodyPr>
          <a:lstStyle/>
          <a:p>
            <a:pPr algn="ctr"/>
            <a:r>
              <a:rPr lang="en-US" sz="2900" b="1" i="1" dirty="0">
                <a:solidFill>
                  <a:schemeClr val="bg1"/>
                </a:solidFill>
                <a:latin typeface="Arial" panose="020B0604020202020204" pitchFamily="34" charset="0"/>
                <a:cs typeface="Arial" panose="020B0604020202020204" pitchFamily="34" charset="0"/>
              </a:rPr>
              <a:t>“This is not about male or female superiority, or about suitability for leadership or about power. This is about faithfulness to God’s Word and letting His will shape the life of the church, rather than the intrusive winds of culture. And make no mistake, if we don’t let the Bible do it, the culture will.” </a:t>
            </a:r>
            <a:r>
              <a:rPr lang="en-US" sz="2900" b="1" dirty="0">
                <a:solidFill>
                  <a:schemeClr val="bg1"/>
                </a:solidFill>
                <a:latin typeface="Arial" panose="020B0604020202020204" pitchFamily="34" charset="0"/>
                <a:cs typeface="Arial" panose="020B0604020202020204" pitchFamily="34" charset="0"/>
              </a:rPr>
              <a:t>(Matt Chandler)  </a:t>
            </a:r>
          </a:p>
        </p:txBody>
      </p:sp>
      <p:sp>
        <p:nvSpPr>
          <p:cNvPr id="9" name="TextBox 8"/>
          <p:cNvSpPr txBox="1"/>
          <p:nvPr/>
        </p:nvSpPr>
        <p:spPr>
          <a:xfrm>
            <a:off x="277091" y="5274439"/>
            <a:ext cx="11804073"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The only ministry limit that God gives women = “</a:t>
            </a:r>
            <a:r>
              <a:rPr lang="en-AU" sz="2900" b="1" i="1" u="none" strike="noStrike" dirty="0">
                <a:solidFill>
                  <a:schemeClr val="bg1"/>
                </a:solidFill>
                <a:effectLst/>
                <a:latin typeface="Arial" panose="020B0604020202020204" pitchFamily="34" charset="0"/>
                <a:cs typeface="Arial" panose="020B0604020202020204" pitchFamily="34" charset="0"/>
              </a:rPr>
              <a:t>I do not let women teach men or have authority over them.” = </a:t>
            </a:r>
            <a:r>
              <a:rPr lang="en-AU" sz="2900" b="1" u="none" strike="noStrike" dirty="0">
                <a:solidFill>
                  <a:schemeClr val="bg1"/>
                </a:solidFill>
                <a:effectLst/>
                <a:latin typeface="Arial" panose="020B0604020202020204" pitchFamily="34" charset="0"/>
                <a:cs typeface="Arial" panose="020B0604020202020204" pitchFamily="34" charset="0"/>
              </a:rPr>
              <a:t>I do not permit a woman to be </a:t>
            </a:r>
            <a:r>
              <a:rPr lang="en-AU" sz="2900" b="1" dirty="0">
                <a:solidFill>
                  <a:schemeClr val="bg1"/>
                </a:solidFill>
                <a:latin typeface="Arial" panose="020B0604020202020204" pitchFamily="34" charset="0"/>
                <a:cs typeface="Arial" panose="020B0604020202020204" pitchFamily="34" charset="0"/>
              </a:rPr>
              <a:t>an </a:t>
            </a:r>
            <a:r>
              <a:rPr lang="en-AU" sz="2900" b="1" u="none" strike="noStrike" dirty="0">
                <a:solidFill>
                  <a:schemeClr val="bg1"/>
                </a:solidFill>
                <a:effectLst/>
                <a:latin typeface="Arial" panose="020B0604020202020204" pitchFamily="34" charset="0"/>
                <a:cs typeface="Arial" panose="020B0604020202020204" pitchFamily="34" charset="0"/>
              </a:rPr>
              <a:t>elder/pastor. Equality does not = uniformity.</a:t>
            </a:r>
            <a:endParaRPr lang="en-US" sz="2900" b="1"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152400" y="2905780"/>
            <a:ext cx="11928763"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Lord calls and equips us all (both men &amp; women) to partner together to enhance our ministries here at CBBC – to be active in using our gifts in teaching, leading, </a:t>
            </a:r>
            <a:r>
              <a:rPr lang="en-US" sz="3000" b="1" dirty="0" err="1">
                <a:solidFill>
                  <a:schemeClr val="bg1"/>
                </a:solidFill>
                <a:latin typeface="Arial" panose="020B0604020202020204" pitchFamily="34" charset="0"/>
                <a:cs typeface="Arial" panose="020B0604020202020204" pitchFamily="34" charset="0"/>
              </a:rPr>
              <a:t>evangelising</a:t>
            </a:r>
            <a:r>
              <a:rPr lang="en-US" sz="3000" b="1" dirty="0">
                <a:solidFill>
                  <a:schemeClr val="bg1"/>
                </a:solidFill>
                <a:latin typeface="Arial" panose="020B0604020202020204" pitchFamily="34" charset="0"/>
                <a:cs typeface="Arial" panose="020B0604020202020204" pitchFamily="34" charset="0"/>
              </a:rPr>
              <a:t>, praying, administration, discipling, encouraging, caring….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hurch background - Art Resources - Episode Forums"/>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3 Groups"/>
          <p:cNvPicPr>
            <a:picLocks noChangeAspect="1" noChangeArrowheads="1"/>
          </p:cNvPicPr>
          <p:nvPr/>
        </p:nvPicPr>
        <p:blipFill rotWithShape="1">
          <a:blip r:embed="rId5">
            <a:extLst>
              <a:ext uri="{28A0092B-C50C-407E-A947-70E740481C1C}">
                <a14:useLocalDpi xmlns:a14="http://schemas.microsoft.com/office/drawing/2010/main" val="0"/>
              </a:ext>
            </a:extLst>
          </a:blip>
          <a:srcRect r="29176"/>
          <a:stretch>
            <a:fillRect/>
          </a:stretch>
        </p:blipFill>
        <p:spPr bwMode="auto">
          <a:xfrm>
            <a:off x="7835609" y="100013"/>
            <a:ext cx="4356391" cy="67579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6"/>
          <a:srcRect r="23146"/>
          <a:stretch>
            <a:fillRect/>
          </a:stretch>
        </p:blipFill>
        <p:spPr>
          <a:xfrm flipH="1">
            <a:off x="-1" y="100013"/>
            <a:ext cx="4356391" cy="6757987"/>
          </a:xfrm>
          <a:prstGeom prst="rect">
            <a:avLst/>
          </a:prstGeom>
        </p:spPr>
      </p:pic>
      <p:sp>
        <p:nvSpPr>
          <p:cNvPr id="10" name="TextBox 9"/>
          <p:cNvSpPr txBox="1"/>
          <p:nvPr/>
        </p:nvSpPr>
        <p:spPr>
          <a:xfrm>
            <a:off x="3631405" y="1546563"/>
            <a:ext cx="4929187"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(1 Timothy 2:11-14)</a:t>
            </a:r>
          </a:p>
        </p:txBody>
      </p:sp>
      <p:cxnSp>
        <p:nvCxnSpPr>
          <p:cNvPr id="12" name="Straight Connector 11"/>
          <p:cNvCxnSpPr/>
          <p:nvPr/>
        </p:nvCxnSpPr>
        <p:spPr>
          <a:xfrm>
            <a:off x="2343150" y="2200276"/>
            <a:ext cx="767065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497806" y="100013"/>
            <a:ext cx="9196387" cy="1446550"/>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MEN, WOMEN AND THE FREEDOM TO MINISTER?</a:t>
            </a:r>
          </a:p>
        </p:txBody>
      </p:sp>
      <p:sp>
        <p:nvSpPr>
          <p:cNvPr id="15" name="TextBox 14"/>
          <p:cNvSpPr txBox="1"/>
          <p:nvPr/>
        </p:nvSpPr>
        <p:spPr>
          <a:xfrm>
            <a:off x="3428999" y="2439115"/>
            <a:ext cx="5729287" cy="553998"/>
          </a:xfrm>
          <a:prstGeom prst="rect">
            <a:avLst/>
          </a:prstGeom>
          <a:noFill/>
        </p:spPr>
        <p:txBody>
          <a:bodyPr wrap="square" rtlCol="0">
            <a:spAutoFit/>
          </a:bodyPr>
          <a:lstStyle/>
          <a:p>
            <a:r>
              <a:rPr lang="en-US" sz="3000" b="1" dirty="0">
                <a:solidFill>
                  <a:schemeClr val="bg1"/>
                </a:solidFill>
                <a:latin typeface="Arial" panose="020B0604020202020204" pitchFamily="34" charset="0"/>
                <a:cs typeface="Arial" panose="020B0604020202020204" pitchFamily="34" charset="0"/>
              </a:rPr>
              <a:t>WHAT ARE THE TWO VIEWS?</a:t>
            </a:r>
          </a:p>
        </p:txBody>
      </p:sp>
      <p:sp>
        <p:nvSpPr>
          <p:cNvPr id="17" name="TextBox 16"/>
          <p:cNvSpPr txBox="1"/>
          <p:nvPr/>
        </p:nvSpPr>
        <p:spPr>
          <a:xfrm>
            <a:off x="4044659" y="3674732"/>
            <a:ext cx="5113627"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 ‘BIG’ CONTENTIOUS PASSAGE REGARDING MEN, WOMEN &amp; MINISTRY</a:t>
            </a:r>
          </a:p>
        </p:txBody>
      </p:sp>
      <p:sp>
        <p:nvSpPr>
          <p:cNvPr id="21" name="TextBox 20"/>
          <p:cNvSpPr txBox="1"/>
          <p:nvPr/>
        </p:nvSpPr>
        <p:spPr>
          <a:xfrm>
            <a:off x="3162926" y="5152060"/>
            <a:ext cx="6105766" cy="1508105"/>
          </a:xfrm>
          <a:prstGeom prst="rect">
            <a:avLst/>
          </a:prstGeom>
          <a:noFill/>
        </p:spPr>
        <p:txBody>
          <a:bodyPr wrap="square" rtlCol="0">
            <a:spAutoFit/>
          </a:bodyPr>
          <a:lstStyle/>
          <a:p>
            <a:pPr algn="ctr"/>
            <a:r>
              <a:rPr lang="en-US" sz="3200" dirty="0">
                <a:solidFill>
                  <a:schemeClr val="bg1"/>
                </a:solidFill>
                <a:latin typeface="Arial" panose="020B0604020202020204" pitchFamily="34" charset="0"/>
                <a:cs typeface="Arial" panose="020B0604020202020204" pitchFamily="34" charset="0"/>
              </a:rPr>
              <a:t>(</a:t>
            </a:r>
            <a:r>
              <a:rPr lang="en-US" sz="3000" b="1" dirty="0">
                <a:solidFill>
                  <a:schemeClr val="bg1"/>
                </a:solidFill>
                <a:latin typeface="Arial" panose="020B0604020202020204" pitchFamily="34" charset="0"/>
                <a:cs typeface="Arial" panose="020B0604020202020204" pitchFamily="34" charset="0"/>
              </a:rPr>
              <a:t>TAKE A LOOK AT THE  COMPLEMENTARIAN VIEW &amp; THE EGALITARIAN CONCERNS)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book&#10;&#10;Description automatically generated"/>
          <p:cNvPicPr>
            <a:picLocks noChangeAspect="1"/>
          </p:cNvPicPr>
          <p:nvPr/>
        </p:nvPicPr>
        <p:blipFill rotWithShape="1">
          <a:blip r:embed="rId3"/>
          <a:srcRect t="10362" b="7540"/>
          <a:stretch>
            <a:fillRect/>
          </a:stretch>
        </p:blipFill>
        <p:spPr>
          <a:xfrm>
            <a:off x="-1" y="9136"/>
            <a:ext cx="12192001" cy="6856068"/>
          </a:xfrm>
          <a:prstGeom prst="rect">
            <a:avLst/>
          </a:prstGeom>
        </p:spPr>
      </p:pic>
      <p:sp>
        <p:nvSpPr>
          <p:cNvPr id="5" name="TextBox 4"/>
          <p:cNvSpPr txBox="1"/>
          <p:nvPr/>
        </p:nvSpPr>
        <p:spPr>
          <a:xfrm>
            <a:off x="1685925" y="114300"/>
            <a:ext cx="9672638" cy="55399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WHAT ARE THE TWO VIEWS?</a:t>
            </a:r>
          </a:p>
        </p:txBody>
      </p:sp>
      <p:pic>
        <p:nvPicPr>
          <p:cNvPr id="8" name="Picture 4" descr="25 Fun Facts About What Makes Men and Women Different - Ask The Scientists"/>
          <p:cNvPicPr>
            <a:picLocks noChangeAspect="1" noChangeArrowheads="1"/>
          </p:cNvPicPr>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285750" y="391298"/>
            <a:ext cx="11753851" cy="64575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0019" y="878770"/>
            <a:ext cx="6491289" cy="1477328"/>
          </a:xfrm>
          <a:prstGeom prst="rect">
            <a:avLst/>
          </a:prstGeom>
          <a:noFill/>
        </p:spPr>
        <p:txBody>
          <a:bodyPr wrap="square" rtlCol="0">
            <a:spAutoFit/>
          </a:bodyPr>
          <a:lstStyle/>
          <a:p>
            <a:pPr algn="ctr"/>
            <a:r>
              <a:rPr lang="en-US" sz="2900" b="1" u="sng" dirty="0">
                <a:latin typeface="Arial" panose="020B0604020202020204" pitchFamily="34" charset="0"/>
                <a:cs typeface="Arial" panose="020B0604020202020204" pitchFamily="34" charset="0"/>
              </a:rPr>
              <a:t>Complimentary</a:t>
            </a:r>
            <a:r>
              <a:rPr lang="en-US" sz="2900" b="1" dirty="0">
                <a:latin typeface="Arial" panose="020B0604020202020204" pitchFamily="34" charset="0"/>
                <a:cs typeface="Arial" panose="020B0604020202020204" pitchFamily="34" charset="0"/>
              </a:rPr>
              <a:t> = useful &amp; attractive together, to complete &amp; enhance the quality of the other person. </a:t>
            </a:r>
          </a:p>
        </p:txBody>
      </p:sp>
      <p:sp>
        <p:nvSpPr>
          <p:cNvPr id="7" name="TextBox 6"/>
          <p:cNvSpPr txBox="1"/>
          <p:nvPr/>
        </p:nvSpPr>
        <p:spPr>
          <a:xfrm>
            <a:off x="7058023" y="878770"/>
            <a:ext cx="4967288" cy="1477328"/>
          </a:xfrm>
          <a:prstGeom prst="rect">
            <a:avLst/>
          </a:prstGeom>
          <a:noFill/>
        </p:spPr>
        <p:txBody>
          <a:bodyPr wrap="square" rtlCol="0">
            <a:spAutoFit/>
          </a:bodyPr>
          <a:lstStyle/>
          <a:p>
            <a:pPr algn="ctr"/>
            <a:r>
              <a:rPr lang="en-US" sz="2900" b="1" u="sng" dirty="0">
                <a:latin typeface="Arial" panose="020B0604020202020204" pitchFamily="34" charset="0"/>
                <a:cs typeface="Arial" panose="020B0604020202020204" pitchFamily="34" charset="0"/>
              </a:rPr>
              <a:t>Egalitarian</a:t>
            </a:r>
            <a:r>
              <a:rPr lang="en-US" sz="2900" b="1" dirty="0">
                <a:latin typeface="Arial" panose="020B0604020202020204" pitchFamily="34" charset="0"/>
                <a:cs typeface="Arial" panose="020B0604020202020204" pitchFamily="34" charset="0"/>
              </a:rPr>
              <a:t> = all people are equal &amp; deserve equal rights &amp; opportunities. </a:t>
            </a:r>
          </a:p>
        </p:txBody>
      </p:sp>
      <p:sp>
        <p:nvSpPr>
          <p:cNvPr id="9" name="TextBox 8"/>
          <p:cNvSpPr txBox="1"/>
          <p:nvPr/>
        </p:nvSpPr>
        <p:spPr>
          <a:xfrm>
            <a:off x="180976" y="2863683"/>
            <a:ext cx="11858625" cy="1877437"/>
          </a:xfrm>
          <a:prstGeom prst="rect">
            <a:avLst/>
          </a:prstGeom>
          <a:noFill/>
        </p:spPr>
        <p:txBody>
          <a:bodyPr wrap="square" rtlCol="0">
            <a:spAutoFit/>
          </a:bodyPr>
          <a:lstStyle/>
          <a:p>
            <a:pPr algn="ctr"/>
            <a:r>
              <a:rPr lang="en-US" sz="2900" b="1" u="sng" dirty="0">
                <a:latin typeface="Arial" panose="020B0604020202020204" pitchFamily="34" charset="0"/>
                <a:cs typeface="Arial" panose="020B0604020202020204" pitchFamily="34" charset="0"/>
              </a:rPr>
              <a:t>Agreement</a:t>
            </a:r>
            <a:r>
              <a:rPr lang="en-US" sz="2900" b="1" dirty="0">
                <a:latin typeface="Arial" panose="020B0604020202020204" pitchFamily="34" charset="0"/>
                <a:cs typeface="Arial" panose="020B0604020202020204" pitchFamily="34" charset="0"/>
              </a:rPr>
              <a:t> = men &amp; women are created equally in the image of God + men &amp; women are equal in dignity, worth and value + men &amp; women should treat each other with kindness, compassion and love + women should be actively involved in ministry. </a:t>
            </a:r>
          </a:p>
        </p:txBody>
      </p:sp>
      <p:sp>
        <p:nvSpPr>
          <p:cNvPr id="11" name="TextBox 10"/>
          <p:cNvSpPr txBox="1"/>
          <p:nvPr/>
        </p:nvSpPr>
        <p:spPr>
          <a:xfrm>
            <a:off x="166685" y="5248705"/>
            <a:ext cx="11858625" cy="1431161"/>
          </a:xfrm>
          <a:prstGeom prst="rect">
            <a:avLst/>
          </a:prstGeom>
          <a:noFill/>
        </p:spPr>
        <p:txBody>
          <a:bodyPr wrap="square" rtlCol="0">
            <a:spAutoFit/>
          </a:bodyPr>
          <a:lstStyle/>
          <a:p>
            <a:pPr algn="ctr"/>
            <a:r>
              <a:rPr lang="en-US" sz="2900" b="1" u="sng" dirty="0">
                <a:latin typeface="Arial" panose="020B0604020202020204" pitchFamily="34" charset="0"/>
                <a:cs typeface="Arial" panose="020B0604020202020204" pitchFamily="34" charset="0"/>
              </a:rPr>
              <a:t>Disagreement</a:t>
            </a:r>
            <a:r>
              <a:rPr lang="en-US" sz="2900" b="1" dirty="0">
                <a:latin typeface="Arial" panose="020B0604020202020204" pitchFamily="34" charset="0"/>
                <a:cs typeface="Arial" panose="020B0604020202020204" pitchFamily="34" charset="0"/>
              </a:rPr>
              <a:t> = men and women, by God’s design, have been given ‘functionally different’ roles and responsibilities to fulfill in the home &amp; the church = ‘headship’ &amp; ‘submission’ are still true.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tanding In The Pulpit – Brian L Powell"/>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125" y="-5133"/>
            <a:ext cx="12201125" cy="68631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2875" y="128588"/>
            <a:ext cx="11858625" cy="378565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 ‘BIG’ CONTENTIOUS PASSAGE REGARDING MEN, WOMEN AND MINISTRY –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Women should learn quietly and submissively. I do not let women teach men or have authority over them.</a:t>
            </a:r>
            <a:r>
              <a:rPr lang="en-AU" sz="3000" b="1" i="1" baseline="30000"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Let them listen quietly. For God made Adam first, and afterward he made Eve. And it was not Adam who was deceived by Satan. The woman was deceived, and sin was the result. But women will be saved through childbearing,</a:t>
            </a:r>
            <a:r>
              <a:rPr lang="en-AU" sz="3000" b="1" i="1" baseline="30000"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assuming they continue to live in faith, love, holiness, and modesty.” </a:t>
            </a:r>
            <a:r>
              <a:rPr lang="en-AU" sz="3000" b="1" u="none" strike="noStrike" dirty="0">
                <a:solidFill>
                  <a:schemeClr val="bg1"/>
                </a:solidFill>
                <a:effectLst/>
                <a:latin typeface="Arial" panose="020B0604020202020204" pitchFamily="34" charset="0"/>
                <a:cs typeface="Arial" panose="020B0604020202020204" pitchFamily="34" charset="0"/>
              </a:rPr>
              <a:t>(vs 11-15)</a:t>
            </a:r>
            <a:endParaRPr lang="en-US" sz="3000" b="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142875" y="4314825"/>
            <a:ext cx="11818143" cy="1477328"/>
          </a:xfrm>
          <a:prstGeom prst="rect">
            <a:avLst/>
          </a:prstGeom>
          <a:noFill/>
        </p:spPr>
        <p:txBody>
          <a:bodyPr wrap="square" rtlCol="0">
            <a:spAutoFit/>
          </a:bodyPr>
          <a:lstStyle/>
          <a:p>
            <a:pPr algn="ctr"/>
            <a:r>
              <a:rPr lang="en-AU" sz="3000" b="1" dirty="0">
                <a:solidFill>
                  <a:schemeClr val="bg1"/>
                </a:solidFill>
                <a:latin typeface="Arial" panose="020B0604020202020204" pitchFamily="34" charset="0"/>
                <a:cs typeface="Arial" panose="020B0604020202020204" pitchFamily="34" charset="0"/>
              </a:rPr>
              <a:t>The Bible won’t contradict itself – </a:t>
            </a:r>
            <a:r>
              <a:rPr lang="en-AU"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All Scripture is inspired by God and is useful to teach us what is true and to make us realise what is wrong in our lives...</a:t>
            </a:r>
            <a:r>
              <a:rPr lang="en-AU" sz="3000" b="1" i="0" u="none" strike="noStrike" dirty="0">
                <a:solidFill>
                  <a:schemeClr val="bg1"/>
                </a:solidFill>
                <a:effectLst/>
                <a:latin typeface="Arial" panose="020B0604020202020204" pitchFamily="34" charset="0"/>
                <a:cs typeface="Arial" panose="020B0604020202020204" pitchFamily="34" charset="0"/>
              </a:rPr>
              <a:t>(2 Timothy 3:16)</a:t>
            </a:r>
            <a:endParaRPr lang="en-US" dirty="0">
              <a:solidFill>
                <a:schemeClr val="bg1"/>
              </a:solidFill>
            </a:endParaRPr>
          </a:p>
        </p:txBody>
      </p:sp>
      <p:sp>
        <p:nvSpPr>
          <p:cNvPr id="6" name="TextBox 5"/>
          <p:cNvSpPr txBox="1"/>
          <p:nvPr/>
        </p:nvSpPr>
        <p:spPr>
          <a:xfrm>
            <a:off x="142875" y="6175414"/>
            <a:ext cx="11956360" cy="553998"/>
          </a:xfrm>
          <a:prstGeom prst="rect">
            <a:avLst/>
          </a:prstGeom>
          <a:noFill/>
        </p:spPr>
        <p:txBody>
          <a:bodyPr wrap="square" rtlCol="0">
            <a:spAutoFit/>
          </a:bodyPr>
          <a:lstStyle/>
          <a:p>
            <a:r>
              <a:rPr lang="en-US" sz="3000" b="1" dirty="0">
                <a:solidFill>
                  <a:schemeClr val="bg1"/>
                </a:solidFill>
                <a:latin typeface="Arial" panose="020B0604020202020204" pitchFamily="34" charset="0"/>
                <a:cs typeface="Arial" panose="020B0604020202020204" pitchFamily="34" charset="0"/>
              </a:rPr>
              <a:t>THE</a:t>
            </a:r>
            <a:r>
              <a:rPr lang="en-US" sz="3000" b="1" dirty="0">
                <a:latin typeface="Arial" panose="020B0604020202020204" pitchFamily="34" charset="0"/>
                <a:cs typeface="Arial" panose="020B0604020202020204" pitchFamily="34" charset="0"/>
              </a:rPr>
              <a:t> </a:t>
            </a:r>
            <a:r>
              <a:rPr lang="en-US" sz="3000" b="1" dirty="0">
                <a:solidFill>
                  <a:schemeClr val="bg1"/>
                </a:solidFill>
                <a:latin typeface="Arial" panose="020B0604020202020204" pitchFamily="34" charset="0"/>
                <a:cs typeface="Arial" panose="020B0604020202020204" pitchFamily="34" charset="0"/>
              </a:rPr>
              <a:t>COMPLEMENTARIAN UNDERSTANDING OF THIS PASSAGE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ngland and Wales are no longer majority Christian: Is this the future for  America?"/>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6472"/>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399" y="128588"/>
            <a:ext cx="11887200" cy="1477328"/>
          </a:xfrm>
          <a:prstGeom prst="rect">
            <a:avLst/>
          </a:prstGeom>
          <a:noFill/>
        </p:spPr>
        <p:txBody>
          <a:bodyPr wrap="square" rtlCol="0">
            <a:spAutoFit/>
          </a:bodyPr>
          <a:lstStyle/>
          <a:p>
            <a:pPr algn="ctr"/>
            <a:r>
              <a:rPr lang="en-US" sz="2900" b="1" i="1" u="sng" dirty="0">
                <a:solidFill>
                  <a:schemeClr val="bg1"/>
                </a:solidFill>
                <a:latin typeface="Arial" panose="020B0604020202020204" pitchFamily="34" charset="0"/>
                <a:cs typeface="Arial" panose="020B0604020202020204" pitchFamily="34" charset="0"/>
              </a:rPr>
              <a:t>“Woman should learn…”</a:t>
            </a:r>
            <a:r>
              <a:rPr lang="en-US" sz="2900" b="1" i="1" dirty="0">
                <a:solidFill>
                  <a:schemeClr val="bg1"/>
                </a:solidFill>
                <a:latin typeface="Arial" panose="020B0604020202020204" pitchFamily="34" charset="0"/>
                <a:cs typeface="Arial" panose="020B0604020202020204" pitchFamily="34" charset="0"/>
              </a:rPr>
              <a:t> = </a:t>
            </a:r>
            <a:r>
              <a:rPr lang="en-US" sz="2900" b="1" dirty="0">
                <a:solidFill>
                  <a:schemeClr val="bg1"/>
                </a:solidFill>
                <a:latin typeface="Arial" panose="020B0604020202020204" pitchFamily="34" charset="0"/>
                <a:cs typeface="Arial" panose="020B0604020202020204" pitchFamily="34" charset="0"/>
              </a:rPr>
              <a:t>a radical, anti-cultural statement. It is right and good for women (and men) to learn the gospel, grow in their faith and enhance their Kingdom potential.   </a:t>
            </a:r>
          </a:p>
        </p:txBody>
      </p:sp>
      <p:sp>
        <p:nvSpPr>
          <p:cNvPr id="5" name="TextBox 4"/>
          <p:cNvSpPr txBox="1"/>
          <p:nvPr/>
        </p:nvSpPr>
        <p:spPr>
          <a:xfrm>
            <a:off x="216692" y="1912293"/>
            <a:ext cx="11758613" cy="1938992"/>
          </a:xfrm>
          <a:prstGeom prst="rect">
            <a:avLst/>
          </a:prstGeom>
          <a:noFill/>
        </p:spPr>
        <p:txBody>
          <a:bodyPr wrap="square" rtlCol="0">
            <a:spAutoFit/>
          </a:bodyPr>
          <a:lstStyle/>
          <a:p>
            <a:pPr algn="ctr"/>
            <a:r>
              <a:rPr lang="en-US" sz="2900" b="1" i="1" dirty="0">
                <a:solidFill>
                  <a:schemeClr val="bg1"/>
                </a:solidFill>
                <a:latin typeface="Arial" panose="020B0604020202020204" pitchFamily="34" charset="0"/>
                <a:cs typeface="Arial" panose="020B0604020202020204" pitchFamily="34" charset="0"/>
              </a:rPr>
              <a:t>“Men have broad chests and narrow hips and have more understanding than women. Women have narrow chests and broad hips and to that end they should stay home, sit still, keep house and bear and bring up children.” </a:t>
            </a:r>
            <a:r>
              <a:rPr lang="en-US" sz="2900" b="1" dirty="0">
                <a:solidFill>
                  <a:schemeClr val="bg1"/>
                </a:solidFill>
                <a:latin typeface="Arial" panose="020B0604020202020204" pitchFamily="34" charset="0"/>
                <a:cs typeface="Arial" panose="020B0604020202020204" pitchFamily="34" charset="0"/>
              </a:rPr>
              <a:t>(Martin Luther)</a:t>
            </a:r>
          </a:p>
        </p:txBody>
      </p:sp>
      <p:sp>
        <p:nvSpPr>
          <p:cNvPr id="6" name="TextBox 5"/>
          <p:cNvSpPr txBox="1"/>
          <p:nvPr/>
        </p:nvSpPr>
        <p:spPr>
          <a:xfrm>
            <a:off x="196450" y="4087341"/>
            <a:ext cx="11799095" cy="1477328"/>
          </a:xfrm>
          <a:prstGeom prst="rect">
            <a:avLst/>
          </a:prstGeom>
          <a:solidFill>
            <a:schemeClr val="tx1">
              <a:alpha val="30052"/>
            </a:schemeClr>
          </a:solidFill>
        </p:spPr>
        <p:txBody>
          <a:bodyPr wrap="square" rtlCol="0">
            <a:spAutoFit/>
          </a:bodyPr>
          <a:lstStyle/>
          <a:p>
            <a:pPr algn="ctr"/>
            <a:r>
              <a:rPr lang="en-US" sz="2900" b="1" u="sng" dirty="0">
                <a:solidFill>
                  <a:schemeClr val="bg1"/>
                </a:solidFill>
                <a:latin typeface="Arial" panose="020B0604020202020204" pitchFamily="34" charset="0"/>
                <a:cs typeface="Arial" panose="020B0604020202020204" pitchFamily="34" charset="0"/>
              </a:rPr>
              <a:t>“…quietly and submissively.”</a:t>
            </a:r>
            <a:r>
              <a:rPr lang="en-US" sz="2900" b="1" dirty="0">
                <a:solidFill>
                  <a:schemeClr val="bg1"/>
                </a:solidFill>
                <a:latin typeface="Arial" panose="020B0604020202020204" pitchFamily="34" charset="0"/>
                <a:cs typeface="Arial" panose="020B0604020202020204" pitchFamily="34" charset="0"/>
              </a:rPr>
              <a:t> Does not mean never open their mouth at church, ‘be seen and not heard’. Women prophesied, prayed and worshipped publicly in church (1 Cor 11:9, 13)</a:t>
            </a:r>
          </a:p>
        </p:txBody>
      </p:sp>
      <p:sp>
        <p:nvSpPr>
          <p:cNvPr id="7" name="TextBox 6"/>
          <p:cNvSpPr txBox="1"/>
          <p:nvPr/>
        </p:nvSpPr>
        <p:spPr>
          <a:xfrm>
            <a:off x="216693" y="5800725"/>
            <a:ext cx="11799094" cy="984885"/>
          </a:xfrm>
          <a:prstGeom prst="rect">
            <a:avLst/>
          </a:prstGeom>
          <a:noFill/>
        </p:spPr>
        <p:txBody>
          <a:bodyPr wrap="square" rtlCol="0">
            <a:spAutoFit/>
          </a:bodyPr>
          <a:lstStyle/>
          <a:p>
            <a:pPr algn="ctr"/>
            <a:r>
              <a:rPr lang="en-US" dirty="0"/>
              <a:t> </a:t>
            </a:r>
            <a:r>
              <a:rPr lang="en-US" sz="2900" b="1" dirty="0">
                <a:solidFill>
                  <a:schemeClr val="bg1"/>
                </a:solidFill>
                <a:latin typeface="Arial" panose="020B0604020202020204" pitchFamily="34" charset="0"/>
                <a:cs typeface="Arial" panose="020B0604020202020204" pitchFamily="34" charset="0"/>
              </a:rPr>
              <a:t>Quiet (</a:t>
            </a:r>
            <a:r>
              <a:rPr lang="en-US" sz="2900" b="1" dirty="0" err="1">
                <a:solidFill>
                  <a:schemeClr val="bg1"/>
                </a:solidFill>
                <a:latin typeface="Arial" panose="020B0604020202020204" pitchFamily="34" charset="0"/>
                <a:cs typeface="Arial" panose="020B0604020202020204" pitchFamily="34" charset="0"/>
              </a:rPr>
              <a:t>hesuchia</a:t>
            </a:r>
            <a:r>
              <a:rPr lang="en-US" sz="2900" b="1" dirty="0">
                <a:solidFill>
                  <a:schemeClr val="bg1"/>
                </a:solidFill>
                <a:latin typeface="Arial" panose="020B0604020202020204" pitchFamily="34" charset="0"/>
                <a:cs typeface="Arial" panose="020B0604020202020204" pitchFamily="34" charset="0"/>
              </a:rPr>
              <a:t>) used 2 other times in NT. </a:t>
            </a:r>
            <a:r>
              <a:rPr lang="en-US" sz="2900" b="1" i="1" dirty="0">
                <a:solidFill>
                  <a:schemeClr val="bg1"/>
                </a:solidFill>
                <a:latin typeface="Arial" panose="020B0604020202020204" pitchFamily="34" charset="0"/>
                <a:cs typeface="Arial" panose="020B0604020202020204" pitchFamily="34" charset="0"/>
              </a:rPr>
              <a:t>“… live peaceful and quiet lives”</a:t>
            </a:r>
            <a:r>
              <a:rPr lang="en-US" sz="2900" b="1" dirty="0">
                <a:solidFill>
                  <a:schemeClr val="bg1"/>
                </a:solidFill>
                <a:latin typeface="Arial" panose="020B0604020202020204" pitchFamily="34" charset="0"/>
                <a:cs typeface="Arial" panose="020B0604020202020204" pitchFamily="34" charset="0"/>
              </a:rPr>
              <a:t> (2:2) = be untroubled &amp; content living a godly life.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7070" b="8304"/>
          <a:stretch>
            <a:fillRect/>
          </a:stretch>
        </p:blipFill>
        <p:spPr bwMode="auto">
          <a:xfrm>
            <a:off x="-2" y="22248"/>
            <a:ext cx="12192001" cy="68332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4301" y="114300"/>
            <a:ext cx="11972924" cy="1877437"/>
          </a:xfrm>
          <a:prstGeom prst="rect">
            <a:avLst/>
          </a:prstGeom>
          <a:noFill/>
        </p:spPr>
        <p:txBody>
          <a:bodyPr wrap="square" rtlCol="0">
            <a:spAutoFit/>
          </a:bodyPr>
          <a:lstStyle/>
          <a:p>
            <a:pPr algn="ctr"/>
            <a:r>
              <a:rPr lang="en-AU" sz="2900" b="1" i="1" u="none" strike="noStrike" dirty="0">
                <a:solidFill>
                  <a:schemeClr val="bg1"/>
                </a:solidFill>
                <a:effectLst/>
                <a:latin typeface="Arial" panose="020B0604020202020204" pitchFamily="34" charset="0"/>
                <a:cs typeface="Arial" panose="020B0604020202020204" pitchFamily="34" charset="0"/>
              </a:rPr>
              <a:t>“I do not let women teach men or have authority over them. Let them listen </a:t>
            </a:r>
            <a:r>
              <a:rPr lang="en-AU" sz="2900" b="1" i="1" u="sng" strike="noStrike" dirty="0">
                <a:solidFill>
                  <a:schemeClr val="bg1"/>
                </a:solidFill>
                <a:effectLst/>
                <a:latin typeface="Arial" panose="020B0604020202020204" pitchFamily="34" charset="0"/>
                <a:cs typeface="Arial" panose="020B0604020202020204" pitchFamily="34" charset="0"/>
              </a:rPr>
              <a:t>quietly</a:t>
            </a:r>
            <a:r>
              <a:rPr lang="en-AU" sz="2900" b="1" i="1" u="none" strike="noStrike" dirty="0">
                <a:solidFill>
                  <a:schemeClr val="bg1"/>
                </a:solidFill>
                <a:effectLst/>
                <a:latin typeface="Arial" panose="020B0604020202020204" pitchFamily="34" charset="0"/>
                <a:cs typeface="Arial" panose="020B0604020202020204" pitchFamily="34" charset="0"/>
              </a:rPr>
              <a:t>.”</a:t>
            </a:r>
            <a:r>
              <a:rPr lang="en-AU" sz="2900" b="1" i="0" u="none" strike="noStrike" dirty="0">
                <a:solidFill>
                  <a:schemeClr val="bg1"/>
                </a:solidFill>
                <a:effectLst/>
                <a:latin typeface="Arial" panose="020B0604020202020204" pitchFamily="34" charset="0"/>
                <a:cs typeface="Arial" panose="020B0604020202020204" pitchFamily="34" charset="0"/>
              </a:rPr>
              <a:t> (v12) = a quiet, contented, untroubled, godly life = joyfully submitting to (respecting &amp; honouring) the teaching &amp; authority of men who are called by God to shepherd </a:t>
            </a:r>
            <a:r>
              <a:rPr lang="en-AU" sz="2900" b="1" dirty="0">
                <a:solidFill>
                  <a:schemeClr val="bg1"/>
                </a:solidFill>
                <a:latin typeface="Arial" panose="020B0604020202020204" pitchFamily="34" charset="0"/>
                <a:cs typeface="Arial" panose="020B0604020202020204" pitchFamily="34" charset="0"/>
              </a:rPr>
              <a:t>H</a:t>
            </a:r>
            <a:r>
              <a:rPr lang="en-AU" sz="2900" b="1" i="0" u="none" strike="noStrike" dirty="0">
                <a:solidFill>
                  <a:schemeClr val="bg1"/>
                </a:solidFill>
                <a:effectLst/>
                <a:latin typeface="Arial" panose="020B0604020202020204" pitchFamily="34" charset="0"/>
                <a:cs typeface="Arial" panose="020B0604020202020204" pitchFamily="34" charset="0"/>
              </a:rPr>
              <a:t>is church. </a:t>
            </a:r>
            <a:endParaRPr lang="en-US" sz="2900" b="1"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242888" y="2500313"/>
            <a:ext cx="11630025" cy="1877437"/>
          </a:xfrm>
          <a:prstGeom prst="rect">
            <a:avLst/>
          </a:prstGeom>
          <a:noFill/>
        </p:spPr>
        <p:txBody>
          <a:bodyPr wrap="square" rtlCol="0">
            <a:spAutoFit/>
          </a:bodyPr>
          <a:lstStyle/>
          <a:p>
            <a:pPr algn="ctr"/>
            <a:r>
              <a:rPr lang="en-US" sz="2900" b="1" i="1" u="sng" dirty="0">
                <a:solidFill>
                  <a:schemeClr val="bg1"/>
                </a:solidFill>
                <a:latin typeface="Arial" panose="020B0604020202020204" pitchFamily="34" charset="0"/>
                <a:cs typeface="Arial" panose="020B0604020202020204" pitchFamily="34" charset="0"/>
              </a:rPr>
              <a:t>“I do not let women teach men or have authority (</a:t>
            </a:r>
            <a:r>
              <a:rPr lang="en-US" sz="2900" b="1" i="1" u="sng" dirty="0" err="1">
                <a:solidFill>
                  <a:schemeClr val="bg1"/>
                </a:solidFill>
                <a:latin typeface="Arial" panose="020B0604020202020204" pitchFamily="34" charset="0"/>
                <a:cs typeface="Arial" panose="020B0604020202020204" pitchFamily="34" charset="0"/>
              </a:rPr>
              <a:t>authentain</a:t>
            </a:r>
            <a:r>
              <a:rPr lang="en-US" sz="2900" b="1" i="1" u="sng" dirty="0">
                <a:solidFill>
                  <a:schemeClr val="bg1"/>
                </a:solidFill>
                <a:latin typeface="Arial" panose="020B0604020202020204" pitchFamily="34" charset="0"/>
                <a:cs typeface="Arial" panose="020B0604020202020204" pitchFamily="34" charset="0"/>
              </a:rPr>
              <a:t>) over them.”</a:t>
            </a:r>
            <a:r>
              <a:rPr lang="en-US" sz="2900" b="1" dirty="0">
                <a:solidFill>
                  <a:schemeClr val="bg1"/>
                </a:solidFill>
                <a:latin typeface="Arial" panose="020B0604020202020204" pitchFamily="34" charset="0"/>
                <a:cs typeface="Arial" panose="020B0604020202020204" pitchFamily="34" charset="0"/>
              </a:rPr>
              <a:t>  = is not a blanket ban on women teaching. Women taught other women (Titus 2:3), children &amp; family (2 Tim 3:14) &amp; teamed up with their husband to teach pastors (Acts 18:26).    </a:t>
            </a:r>
          </a:p>
        </p:txBody>
      </p:sp>
      <p:sp>
        <p:nvSpPr>
          <p:cNvPr id="8" name="TextBox 7"/>
          <p:cNvSpPr txBox="1"/>
          <p:nvPr/>
        </p:nvSpPr>
        <p:spPr>
          <a:xfrm>
            <a:off x="58057" y="4820663"/>
            <a:ext cx="12029169" cy="181483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It’s a ban on having any teaching role that gives them authority over men. Such authority is given only to elders appointed by the Holy Spirit to teach, lead, nurture, guard &amp; serve. (1 Tim 3:1-7, 1 Tim 5:17, Acts 20:28) = </a:t>
            </a:r>
            <a:r>
              <a:rPr lang="en-US" sz="2800" b="1" i="1" dirty="0">
                <a:solidFill>
                  <a:schemeClr val="bg1"/>
                </a:solidFill>
                <a:latin typeface="Arial" panose="020B0604020202020204" pitchFamily="34" charset="0"/>
                <a:cs typeface="Arial" panose="020B0604020202020204" pitchFamily="34" charset="0"/>
              </a:rPr>
              <a:t>“a church leader must be a man…” </a:t>
            </a:r>
            <a:r>
              <a:rPr lang="en-US" sz="2800" b="1" dirty="0">
                <a:solidFill>
                  <a:schemeClr val="bg1"/>
                </a:solidFill>
                <a:latin typeface="Arial" panose="020B0604020202020204" pitchFamily="34" charset="0"/>
                <a:cs typeface="Arial" panose="020B0604020202020204" pitchFamily="34" charset="0"/>
              </a:rPr>
              <a:t>(1 Tim 3:2)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100+ Free Adam Eve &amp; Adam Images - Pixabay"/>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5400" y="0"/>
            <a:ext cx="12141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7641" y="123986"/>
            <a:ext cx="11716718" cy="1431161"/>
          </a:xfrm>
          <a:prstGeom prst="rect">
            <a:avLst/>
          </a:prstGeom>
          <a:noFill/>
        </p:spPr>
        <p:txBody>
          <a:bodyPr wrap="square" rtlCol="0">
            <a:spAutoFit/>
          </a:bodyPr>
          <a:lstStyle/>
          <a:p>
            <a:pPr algn="ctr"/>
            <a:r>
              <a:rPr lang="en-AU" sz="2900" b="1" i="1" u="sng" strike="noStrike" dirty="0">
                <a:solidFill>
                  <a:schemeClr val="bg1"/>
                </a:solidFill>
                <a:effectLst/>
                <a:latin typeface="Arial" panose="020B0604020202020204" pitchFamily="34" charset="0"/>
                <a:cs typeface="Arial" panose="020B0604020202020204" pitchFamily="34" charset="0"/>
              </a:rPr>
              <a:t>“For God made Adam first, and afterward he made Eve. And it was not Adam who was deceived by Satan. The woman was deceived, and sin was the result.”</a:t>
            </a:r>
            <a:r>
              <a:rPr lang="en-AU" sz="2900" b="1" i="1" strike="noStrike" dirty="0">
                <a:solidFill>
                  <a:schemeClr val="bg1"/>
                </a:solidFill>
                <a:effectLst/>
                <a:latin typeface="Arial" panose="020B0604020202020204" pitchFamily="34" charset="0"/>
                <a:cs typeface="Arial" panose="020B0604020202020204" pitchFamily="34" charset="0"/>
              </a:rPr>
              <a:t> = </a:t>
            </a:r>
            <a:r>
              <a:rPr lang="en-AU" sz="2900" b="1" strike="noStrike" dirty="0">
                <a:solidFill>
                  <a:schemeClr val="bg1"/>
                </a:solidFill>
                <a:effectLst/>
                <a:latin typeface="Arial" panose="020B0604020202020204" pitchFamily="34" charset="0"/>
                <a:cs typeface="Arial" panose="020B0604020202020204" pitchFamily="34" charset="0"/>
              </a:rPr>
              <a:t>2 reasons for male authority.</a:t>
            </a:r>
            <a:endParaRPr lang="en-US" sz="2900" b="1" u="sng"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121403" y="2280385"/>
            <a:ext cx="11949193" cy="1877437"/>
          </a:xfrm>
          <a:prstGeom prst="rect">
            <a:avLst/>
          </a:prstGeom>
          <a:solidFill>
            <a:schemeClr val="accent4">
              <a:lumMod val="50000"/>
              <a:alpha val="33128"/>
            </a:schemeClr>
          </a:solid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Created order – Both made in the image of God and equal in value (Gen 1:27) but  - </a:t>
            </a:r>
            <a:r>
              <a:rPr lang="en-US" sz="2900" b="1" i="1" dirty="0">
                <a:solidFill>
                  <a:schemeClr val="bg1"/>
                </a:solidFill>
                <a:latin typeface="Arial" panose="020B0604020202020204" pitchFamily="34" charset="0"/>
                <a:cs typeface="Arial" panose="020B0604020202020204" pitchFamily="34" charset="0"/>
              </a:rPr>
              <a:t>“…</a:t>
            </a:r>
            <a:r>
              <a:rPr lang="en-AU" sz="2900" b="1" i="1" u="none" strike="noStrike" dirty="0">
                <a:solidFill>
                  <a:schemeClr val="bg1"/>
                </a:solidFill>
                <a:effectLst/>
                <a:latin typeface="Arial" panose="020B0604020202020204" pitchFamily="34" charset="0"/>
                <a:cs typeface="Arial" panose="020B0604020202020204" pitchFamily="34" charset="0"/>
              </a:rPr>
              <a:t>man was not made for woman, but woman was made for man.”</a:t>
            </a:r>
            <a:r>
              <a:rPr lang="en-US" sz="2900" b="1" dirty="0">
                <a:solidFill>
                  <a:schemeClr val="bg1"/>
                </a:solidFill>
                <a:latin typeface="Arial" panose="020B0604020202020204" pitchFamily="34" charset="0"/>
                <a:cs typeface="Arial" panose="020B0604020202020204" pitchFamily="34" charset="0"/>
              </a:rPr>
              <a:t> (1 Cor 11:9) = Eve was a ‘helper’ for Adam (Gen 2:18) to surrender to, complete &amp; enhance his authority.  </a:t>
            </a:r>
          </a:p>
        </p:txBody>
      </p:sp>
      <p:sp>
        <p:nvSpPr>
          <p:cNvPr id="9" name="TextBox 8"/>
          <p:cNvSpPr txBox="1"/>
          <p:nvPr/>
        </p:nvSpPr>
        <p:spPr>
          <a:xfrm>
            <a:off x="237641" y="4856577"/>
            <a:ext cx="11832955" cy="1877437"/>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The fall – not about Eve being more easily deceived. It’s all about the disastrous results of disregarding God’s design. Eve usurping authority (teaching and leading) and Adam abdicating his role and accepted her authority = Satan’s distortion of God’s design.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jumping in the air&#10;&#10;Description automatically generated"/>
          <p:cNvPicPr>
            <a:picLocks noChangeAspect="1"/>
          </p:cNvPicPr>
          <p:nvPr/>
        </p:nvPicPr>
        <p:blipFill>
          <a:blip r:embed="rId3"/>
          <a:stretch>
            <a:fillRect/>
          </a:stretch>
        </p:blipFill>
        <p:spPr>
          <a:xfrm>
            <a:off x="-1" y="0"/>
            <a:ext cx="12193473" cy="6858000"/>
          </a:xfrm>
          <a:prstGeom prst="rect">
            <a:avLst/>
          </a:prstGeom>
        </p:spPr>
      </p:pic>
      <p:sp>
        <p:nvSpPr>
          <p:cNvPr id="5" name="TextBox 4"/>
          <p:cNvSpPr txBox="1"/>
          <p:nvPr/>
        </p:nvSpPr>
        <p:spPr>
          <a:xfrm>
            <a:off x="182104" y="118536"/>
            <a:ext cx="11829081" cy="984885"/>
          </a:xfrm>
          <a:prstGeom prst="rect">
            <a:avLst/>
          </a:prstGeom>
          <a:noFill/>
        </p:spPr>
        <p:txBody>
          <a:bodyPr wrap="square">
            <a:spAutoFit/>
          </a:bodyPr>
          <a:lstStyle/>
          <a:p>
            <a:pPr algn="ctr"/>
            <a:r>
              <a:rPr lang="en-AU" sz="2900" b="1" i="1" u="sng" strike="noStrike" dirty="0">
                <a:solidFill>
                  <a:schemeClr val="bg1"/>
                </a:solidFill>
                <a:effectLst/>
                <a:latin typeface="Arial" panose="020B0604020202020204" pitchFamily="34" charset="0"/>
                <a:cs typeface="Arial" panose="020B0604020202020204" pitchFamily="34" charset="0"/>
              </a:rPr>
              <a:t>“But women will be saved through childbearing,</a:t>
            </a:r>
            <a:r>
              <a:rPr lang="en-AU" sz="2900" b="1" i="1" u="sng" baseline="30000" dirty="0">
                <a:solidFill>
                  <a:schemeClr val="bg1"/>
                </a:solidFill>
                <a:latin typeface="Arial" panose="020B0604020202020204" pitchFamily="34" charset="0"/>
                <a:cs typeface="Arial" panose="020B0604020202020204" pitchFamily="34" charset="0"/>
              </a:rPr>
              <a:t> </a:t>
            </a:r>
            <a:r>
              <a:rPr lang="en-AU" sz="2900" b="1" i="1" u="sng" strike="noStrike" dirty="0">
                <a:solidFill>
                  <a:schemeClr val="bg1"/>
                </a:solidFill>
                <a:effectLst/>
                <a:latin typeface="Arial" panose="020B0604020202020204" pitchFamily="34" charset="0"/>
                <a:cs typeface="Arial" panose="020B0604020202020204" pitchFamily="34" charset="0"/>
              </a:rPr>
              <a:t>assuming they continue to live in faith, love, holiness, and modesty.” </a:t>
            </a:r>
            <a:endParaRPr lang="en-US" sz="2900" b="1" i="1" u="sng" dirty="0">
              <a:solidFill>
                <a:schemeClr val="bg1"/>
              </a:solidFill>
              <a:latin typeface="Arial" panose="020B0604020202020204" pitchFamily="34" charset="0"/>
              <a:cs typeface="Arial" panose="020B0604020202020204" pitchFamily="34" charset="0"/>
            </a:endParaRPr>
          </a:p>
        </p:txBody>
      </p:sp>
      <p:sp>
        <p:nvSpPr>
          <p:cNvPr id="6" name="TextBox 5"/>
          <p:cNvSpPr txBox="1"/>
          <p:nvPr/>
        </p:nvSpPr>
        <p:spPr>
          <a:xfrm>
            <a:off x="309966" y="1625132"/>
            <a:ext cx="6135569" cy="2323713"/>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Two things it doesn’t mean = there is no salvation in the birth of children (only in the death of Christ - Eph 2:8-9) + women don’t have to bear children (1 Cor 7:8).   </a:t>
            </a:r>
          </a:p>
        </p:txBody>
      </p:sp>
      <p:sp>
        <p:nvSpPr>
          <p:cNvPr id="7" name="TextBox 6"/>
          <p:cNvSpPr txBox="1"/>
          <p:nvPr/>
        </p:nvSpPr>
        <p:spPr>
          <a:xfrm>
            <a:off x="7384473" y="1625132"/>
            <a:ext cx="4488167" cy="2400657"/>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Is it talking about the salvation that comes through the offspring of Eve (Gen 3:15) = Jesus?</a:t>
            </a:r>
          </a:p>
        </p:txBody>
      </p:sp>
      <p:sp>
        <p:nvSpPr>
          <p:cNvPr id="8" name="TextBox 7"/>
          <p:cNvSpPr txBox="1"/>
          <p:nvPr/>
        </p:nvSpPr>
        <p:spPr>
          <a:xfrm>
            <a:off x="309966" y="4415751"/>
            <a:ext cx="11701219" cy="2323713"/>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Or does ‘childbearing’ = the universal example of the God given difference between men and women? </a:t>
            </a:r>
            <a:r>
              <a:rPr lang="en-US" sz="2900" b="1" i="1" dirty="0">
                <a:solidFill>
                  <a:schemeClr val="bg1"/>
                </a:solidFill>
                <a:latin typeface="Arial" panose="020B0604020202020204" pitchFamily="34" charset="0"/>
                <a:cs typeface="Arial" panose="020B0604020202020204" pitchFamily="34" charset="0"/>
              </a:rPr>
              <a:t>“As women seek to keep and </a:t>
            </a:r>
            <a:r>
              <a:rPr lang="en-US" sz="2900" b="1" i="1" dirty="0" err="1">
                <a:solidFill>
                  <a:schemeClr val="bg1"/>
                </a:solidFill>
                <a:latin typeface="Arial" panose="020B0604020202020204" pitchFamily="34" charset="0"/>
                <a:cs typeface="Arial" panose="020B0604020202020204" pitchFamily="34" charset="0"/>
              </a:rPr>
              <a:t>honour</a:t>
            </a:r>
            <a:r>
              <a:rPr lang="en-US" sz="2900" b="1" i="1" dirty="0">
                <a:solidFill>
                  <a:schemeClr val="bg1"/>
                </a:solidFill>
                <a:latin typeface="Arial" panose="020B0604020202020204" pitchFamily="34" charset="0"/>
                <a:cs typeface="Arial" panose="020B0604020202020204" pitchFamily="34" charset="0"/>
              </a:rPr>
              <a:t> God’s design for their life, and not seek to take a man’s authority, they will more likely nurture a heart attitude that will invite salvation and all it’s blessings.” </a:t>
            </a:r>
            <a:r>
              <a:rPr lang="en-US" sz="2900" b="1" dirty="0">
                <a:solidFill>
                  <a:schemeClr val="bg1"/>
                </a:solidFill>
                <a:latin typeface="Arial" panose="020B0604020202020204" pitchFamily="34" charset="0"/>
                <a:cs typeface="Arial" panose="020B0604020202020204" pitchFamily="34" charset="0"/>
              </a:rPr>
              <a:t>(R Kent Hughes)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Pulpit Supply | Southern Ohio Synod"/>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38428" b="-1"/>
          <a:stretch>
            <a:fillRect/>
          </a:stretch>
        </p:blipFill>
        <p:spPr bwMode="auto">
          <a:xfrm>
            <a:off x="0" y="0"/>
            <a:ext cx="1217698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5775" y="172278"/>
            <a:ext cx="11555896" cy="538609"/>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 THE EGALITARIAN UNDERSTANDING OF THIS PASSAGE </a:t>
            </a:r>
          </a:p>
        </p:txBody>
      </p:sp>
      <p:sp>
        <p:nvSpPr>
          <p:cNvPr id="5" name="TextBox 4"/>
          <p:cNvSpPr txBox="1"/>
          <p:nvPr/>
        </p:nvSpPr>
        <p:spPr>
          <a:xfrm>
            <a:off x="304800" y="1033670"/>
            <a:ext cx="11741426" cy="2769989"/>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1. </a:t>
            </a:r>
            <a:r>
              <a:rPr lang="en-US" sz="2900" b="1" u="sng" dirty="0">
                <a:solidFill>
                  <a:schemeClr val="bg1"/>
                </a:solidFill>
                <a:latin typeface="Arial" panose="020B0604020202020204" pitchFamily="34" charset="0"/>
                <a:cs typeface="Arial" panose="020B0604020202020204" pitchFamily="34" charset="0"/>
              </a:rPr>
              <a:t>Paul was only prohibiting uneducated women from teaching with authority.</a:t>
            </a:r>
            <a:r>
              <a:rPr lang="en-US" sz="2900" b="1" dirty="0">
                <a:solidFill>
                  <a:schemeClr val="bg1"/>
                </a:solidFill>
                <a:latin typeface="Arial" panose="020B0604020202020204" pitchFamily="34" charset="0"/>
                <a:cs typeface="Arial" panose="020B0604020202020204" pitchFamily="34" charset="0"/>
              </a:rPr>
              <a:t> Paul didn’t say </a:t>
            </a:r>
            <a:r>
              <a:rPr lang="en-US" sz="2900" b="1" i="1" dirty="0">
                <a:solidFill>
                  <a:schemeClr val="bg1"/>
                </a:solidFill>
                <a:latin typeface="Arial" panose="020B0604020202020204" pitchFamily="34" charset="0"/>
                <a:cs typeface="Arial" panose="020B0604020202020204" pitchFamily="34" charset="0"/>
              </a:rPr>
              <a:t>‘I do not let uneducated women’ </a:t>
            </a:r>
            <a:r>
              <a:rPr lang="en-US" sz="2900" b="1" dirty="0">
                <a:solidFill>
                  <a:schemeClr val="bg1"/>
                </a:solidFill>
                <a:latin typeface="Arial" panose="020B0604020202020204" pitchFamily="34" charset="0"/>
                <a:cs typeface="Arial" panose="020B0604020202020204" pitchFamily="34" charset="0"/>
              </a:rPr>
              <a:t>but women in general + if lack of education was a concern it would have applied to men too + he would have concerns about them teaching anyone, not just men + he gives the reason in vs 13-14 (creation, not education).</a:t>
            </a:r>
          </a:p>
        </p:txBody>
      </p:sp>
      <p:sp>
        <p:nvSpPr>
          <p:cNvPr id="7" name="TextBox 6"/>
          <p:cNvSpPr txBox="1"/>
          <p:nvPr/>
        </p:nvSpPr>
        <p:spPr>
          <a:xfrm>
            <a:off x="304800" y="4439478"/>
            <a:ext cx="11635409" cy="2323713"/>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2. </a:t>
            </a:r>
            <a:r>
              <a:rPr lang="en-US" sz="2900" b="1" u="sng" dirty="0">
                <a:solidFill>
                  <a:schemeClr val="bg1"/>
                </a:solidFill>
                <a:latin typeface="Arial" panose="020B0604020202020204" pitchFamily="34" charset="0"/>
                <a:cs typeface="Arial" panose="020B0604020202020204" pitchFamily="34" charset="0"/>
              </a:rPr>
              <a:t>It only applied to women who were teaching false doctrine and heresy.</a:t>
            </a:r>
            <a:r>
              <a:rPr lang="en-US" sz="2900" dirty="0">
                <a:solidFill>
                  <a:schemeClr val="bg1"/>
                </a:solidFill>
                <a:latin typeface="Arial" panose="020B0604020202020204" pitchFamily="34" charset="0"/>
                <a:cs typeface="Arial" panose="020B0604020202020204" pitchFamily="34" charset="0"/>
              </a:rPr>
              <a:t> </a:t>
            </a:r>
            <a:r>
              <a:rPr lang="en-US" sz="2900" b="1" dirty="0">
                <a:solidFill>
                  <a:schemeClr val="bg1"/>
                </a:solidFill>
                <a:latin typeface="Arial" panose="020B0604020202020204" pitchFamily="34" charset="0"/>
                <a:cs typeface="Arial" panose="020B0604020202020204" pitchFamily="34" charset="0"/>
              </a:rPr>
              <a:t>Not the reason Paul gave (again) + not the word for false teaching (used in 1 Tim 1:3-4) + if it was false teaching, he would have included men too (Hymenaeus, Alexander &amp; </a:t>
            </a:r>
            <a:r>
              <a:rPr lang="en-US" sz="2900" b="1" dirty="0" err="1">
                <a:solidFill>
                  <a:schemeClr val="bg1"/>
                </a:solidFill>
                <a:latin typeface="Arial" panose="020B0604020202020204" pitchFamily="34" charset="0"/>
                <a:cs typeface="Arial" panose="020B0604020202020204" pitchFamily="34" charset="0"/>
              </a:rPr>
              <a:t>Philetus</a:t>
            </a:r>
            <a:r>
              <a:rPr lang="en-US" sz="2900" b="1" dirty="0">
                <a:solidFill>
                  <a:schemeClr val="bg1"/>
                </a:solidFill>
                <a:latin typeface="Arial" panose="020B0604020202020204" pitchFamily="34" charset="0"/>
                <a:cs typeface="Arial" panose="020B0604020202020204" pitchFamily="34" charset="0"/>
              </a:rPr>
              <a:t> were men named by Paul as false teachers in Ephesus)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3717</Words>
  <Application>Microsoft Office PowerPoint</Application>
  <PresentationFormat>Widescreen</PresentationFormat>
  <Paragraphs>84</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JohnG</dc:creator>
  <cp:lastModifiedBy>Sue Roberts</cp:lastModifiedBy>
  <cp:revision>29</cp:revision>
  <cp:lastPrinted>2024-01-17T06:59:00Z</cp:lastPrinted>
  <dcterms:created xsi:type="dcterms:W3CDTF">2024-01-14T14:55:00Z</dcterms:created>
  <dcterms:modified xsi:type="dcterms:W3CDTF">2024-01-22T07:48:41Z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40C070A3BE984DCD9E3D6E8A4A277B03_12</vt:lpwstr>
  </property>
  <property fmtid="{D5CDD505-2E9C-101B-9397-08002B2CF9AE}" pid="3" name="KSOProductBuildVer">
    <vt:lpwstr>2057-12.2.0.13431</vt:lpwstr>
  </property>
</Properties>
</file>