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7" r:id="rId2"/>
    <p:sldId id="259" r:id="rId3"/>
    <p:sldId id="260" r:id="rId4"/>
    <p:sldId id="261" r:id="rId5"/>
    <p:sldId id="262" r:id="rId6"/>
    <p:sldId id="263" r:id="rId7"/>
    <p:sldId id="265" r:id="rId8"/>
    <p:sldId id="264" r:id="rId9"/>
    <p:sldId id="258"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8892" autoAdjust="0"/>
    <p:restoredTop sz="86468"/>
  </p:normalViewPr>
  <p:slideViewPr>
    <p:cSldViewPr snapToGrid="0">
      <p:cViewPr varScale="1">
        <p:scale>
          <a:sx n="103" d="100"/>
          <a:sy n="103" d="100"/>
        </p:scale>
        <p:origin x="78" y="19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22" d="100"/>
          <a:sy n="122" d="100"/>
        </p:scale>
        <p:origin x="3078"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7834C-9C70-9544-810D-78E5EA1FDB15}" type="datetimeFigureOut">
              <a:rPr lang="en-US" smtClean="0"/>
              <a:t>1/10/2024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9227C6-68E9-344E-A325-3DB09E6E5F79}" type="slidenum">
              <a:rPr lang="en-US" smtClean="0"/>
              <a:t>‹#›</a:t>
            </a:fld>
            <a:endParaRPr lang="en-US"/>
          </a:p>
        </p:txBody>
      </p:sp>
    </p:spTree>
    <p:extLst>
      <p:ext uri="{BB962C8B-B14F-4D97-AF65-F5344CB8AC3E}">
        <p14:creationId xmlns:p14="http://schemas.microsoft.com/office/powerpoint/2010/main" val="2281827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3538"/>
            <a:ext cx="5486400" cy="3086100"/>
          </a:xfrm>
        </p:spPr>
      </p:sp>
      <p:sp>
        <p:nvSpPr>
          <p:cNvPr id="3" name="Notes Placeholder 2"/>
          <p:cNvSpPr>
            <a:spLocks noGrp="1"/>
          </p:cNvSpPr>
          <p:nvPr>
            <p:ph type="body" idx="1"/>
          </p:nvPr>
        </p:nvSpPr>
        <p:spPr>
          <a:xfrm>
            <a:off x="329784" y="3606071"/>
            <a:ext cx="6265888" cy="4908341"/>
          </a:xfrm>
        </p:spPr>
        <p:txBody>
          <a:bodyPr/>
          <a:lstStyle/>
          <a:p>
            <a:r>
              <a:rPr lang="en-US" dirty="0"/>
              <a:t>On the night of 18th January 2010, Bill Fong, an amateur bowler, was only three bowls away from greatness. Greatness in the world of ten pin bowling = 3 consecutive perfect games (36 strikes in a row) = 900 points. Only 21 perfect scores of 900 have ever been recorded in the history of bowling. After 2 perfect games and bowling 33 consecutive strikes, a crowd began to gather around Bill’s lane, cheering him in with each bowl. Sweating profusely and feeling a little dizzy, Bill went on to make a strike in his 34</a:t>
            </a:r>
            <a:r>
              <a:rPr lang="en-US" baseline="30000" dirty="0"/>
              <a:t>th</a:t>
            </a:r>
            <a:r>
              <a:rPr lang="en-US" dirty="0"/>
              <a:t> and 35</a:t>
            </a:r>
            <a:r>
              <a:rPr lang="en-US" baseline="30000" dirty="0"/>
              <a:t>th</a:t>
            </a:r>
            <a:r>
              <a:rPr lang="en-US" dirty="0"/>
              <a:t> bowls. He was now one roll away from history. Eying the pins off, he took his usual five steps towards the line and let his ball go. It seemed to be on the perfect trajectory and both Bill and the crowd held their breath. The ball smashed into the middle pins knocking 9 down and leaving the tenth pin wobbling. As everyone watched and willed for that tenth pin to fall it stopped wobbling and stayed upright. 899 – one short of perfection. Heartbroken Bill headed home and as he was driving to his home he noticed that the sweating and dizziness he had experienced at the</a:t>
            </a:r>
            <a:r>
              <a:rPr lang="en-US" baseline="0" dirty="0"/>
              <a:t> bowling alley was now getting more intense. On arriving </a:t>
            </a:r>
            <a:r>
              <a:rPr lang="en-US" baseline="0"/>
              <a:t>at his home </a:t>
            </a:r>
            <a:r>
              <a:rPr lang="en-US" baseline="0" dirty="0"/>
              <a:t>he went to his bathroom and vomited, before collapsing unconscious on the floor. When he awoke he was in a hospital bed and doctors told him that he had suffered a stroke. A few days later he would require open heart surgery at the age of 46 and given only 30% chance of living. He did survive and fully recovered and the doctors said the only reason he did make it was because he missed that last pin. If he had knocked it down and achieved the perfect score, the doctors believe that his blood pressure would have increased dramatically during his stroke and he would have died immediately. What Bill thought was the worst thing that could have happened to him, was actually the thing that saved his life. He would later say, “Sometimes the things…”</a:t>
            </a:r>
          </a:p>
          <a:p>
            <a:r>
              <a:rPr lang="en-US" baseline="0" dirty="0"/>
              <a:t>Like Bill we have all experienced bad things in our life – perhaps going through them now. Finance, relationship, career, health issues, war, pandemics, uncertainty, consequences of our bad decisions and living in a fallen, sinful world. Many of know that 2024 will probably not be a totally happy year. But for the Christian, God has given us a promise that allows us to find happiness and joy no matter what circumstances we face. So this morning I want us to take a close look at this promise (look at 5 truths) and see what difference it makes in our life and in 2024.</a:t>
            </a:r>
            <a:endParaRPr lang="en-US" dirty="0"/>
          </a:p>
        </p:txBody>
      </p:sp>
    </p:spTree>
    <p:extLst>
      <p:ext uri="{BB962C8B-B14F-4D97-AF65-F5344CB8AC3E}">
        <p14:creationId xmlns:p14="http://schemas.microsoft.com/office/powerpoint/2010/main" val="144477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pastor in San Diego, USA, who lost his son to suicide returned to the pulpit 10 days after his death. Visibly struggling with his emotions he read this message to his congregation. “I can’t make my son’s death fit into Romans 8:28. I cannot see how anything good can come out of it. Yet I </a:t>
            </a:r>
            <a:r>
              <a:rPr lang="en-US" dirty="0" err="1"/>
              <a:t>realise</a:t>
            </a:r>
            <a:r>
              <a:rPr lang="en-US" dirty="0"/>
              <a:t> that I only see and know in part. It’s like the miracle of our local shipyards. Almost every part of the greatest ocean going vessels are made of steel. If you take any single part like the rudder, propellor or anchor and throw it into the ocean it will sink to the bottom. Steel doesn’t float. But when the shipbuilders are finished, that mighty vessel is almost unsinkable. Taken by itself my son’s death seems senseless. Throw it into the sea of Romans 8:28 and it sinks. But I know and I believe that when God has finished working out his perfect design, even this tragedy will somehow work out for God’s glory and my eternal good. </a:t>
            </a:r>
          </a:p>
        </p:txBody>
      </p:sp>
      <p:sp>
        <p:nvSpPr>
          <p:cNvPr id="4" name="Slide Number Placeholder 3"/>
          <p:cNvSpPr>
            <a:spLocks noGrp="1"/>
          </p:cNvSpPr>
          <p:nvPr>
            <p:ph type="sldNum" sz="quarter" idx="5"/>
          </p:nvPr>
        </p:nvSpPr>
        <p:spPr/>
        <p:txBody>
          <a:bodyPr/>
          <a:lstStyle/>
          <a:p>
            <a:fld id="{D99227C6-68E9-344E-A325-3DB09E6E5F79}" type="slidenum">
              <a:rPr lang="en-US" smtClean="0"/>
              <a:t>10</a:t>
            </a:fld>
            <a:endParaRPr lang="en-US"/>
          </a:p>
        </p:txBody>
      </p:sp>
    </p:spTree>
    <p:extLst>
      <p:ext uri="{BB962C8B-B14F-4D97-AF65-F5344CB8AC3E}">
        <p14:creationId xmlns:p14="http://schemas.microsoft.com/office/powerpoint/2010/main" val="2658465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Its definitive – we live in a world that says we can’t know truth. We live in a world ruled where truth and knowledge is not as important as personal feelings and opinions. If I feel that way, then it must be true – at least for me. There is no such thing as absolute truth and to claim there is to be narrow minded and intolerant. Paul uses the phrase ”we know” five times in the book of Romans and every time it means that it is beyond doubt, an irrefutable fact. Its interesting to note that Paul doesn’t say that we know all things (everything). There are things we don’t know. In verse 26 he tells us that we don’t always know what to pray, and thus need the Holy Spirit’s help in our weakness (v26). Why don’t we always know what to pray? Because we don’t always understand why things are happening to us – we struggle to see any possible good and blessing in some things that God allows. But one thing we do know is that God is in control and has a perfect plan.</a:t>
            </a:r>
          </a:p>
        </p:txBody>
      </p:sp>
      <p:sp>
        <p:nvSpPr>
          <p:cNvPr id="4" name="Slide Number Placeholder 3"/>
          <p:cNvSpPr>
            <a:spLocks noGrp="1"/>
          </p:cNvSpPr>
          <p:nvPr>
            <p:ph type="sldNum" sz="quarter" idx="5"/>
          </p:nvPr>
        </p:nvSpPr>
        <p:spPr/>
        <p:txBody>
          <a:bodyPr/>
          <a:lstStyle/>
          <a:p>
            <a:fld id="{D99227C6-68E9-344E-A325-3DB09E6E5F79}" type="slidenum">
              <a:rPr lang="en-US" smtClean="0"/>
              <a:t>2</a:t>
            </a:fld>
            <a:endParaRPr lang="en-US"/>
          </a:p>
        </p:txBody>
      </p:sp>
    </p:spTree>
    <p:extLst>
      <p:ext uri="{BB962C8B-B14F-4D97-AF65-F5344CB8AC3E}">
        <p14:creationId xmlns:p14="http://schemas.microsoft.com/office/powerpoint/2010/main" val="2230476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AU" b="0" i="0" u="none" strike="noStrike" dirty="0">
                <a:solidFill>
                  <a:srgbClr val="333333"/>
                </a:solidFill>
                <a:effectLst/>
                <a:latin typeface="Merriweather Web"/>
              </a:rPr>
              <a:t>2. It’s divine promises – to say that God works for us is not belittling to God. Muslims hate the idea of God working for us and God becoming a man to save us. To them, and other religions, such a notion about God is offensive – it belittles God and elevates us. But that is a misunderstanding we must avoid. This is another reason that proves God is unique. In all other religions their gods say that we (mankind) have to do the work ourselves. It’s up to us as to what good happens in our life. But God says that we can’t do it ourselves. He has to work for us because we are bankrupt and need a bailout. I am weak and need someone strong. I am endangered and need a protector. I am foolish and need someone wise. I am lost and need a Rescuer. ” God working for us is not belittling to God. It actually reminds us of why he has to get all the glory and praise – not us. </a:t>
            </a:r>
            <a:endParaRPr lang="en-US" dirty="0"/>
          </a:p>
        </p:txBody>
      </p:sp>
      <p:sp>
        <p:nvSpPr>
          <p:cNvPr id="4" name="Slide Number Placeholder 3"/>
          <p:cNvSpPr>
            <a:spLocks noGrp="1"/>
          </p:cNvSpPr>
          <p:nvPr>
            <p:ph type="sldNum" sz="quarter" idx="5"/>
          </p:nvPr>
        </p:nvSpPr>
        <p:spPr/>
        <p:txBody>
          <a:bodyPr/>
          <a:lstStyle/>
          <a:p>
            <a:fld id="{D99227C6-68E9-344E-A325-3DB09E6E5F79}" type="slidenum">
              <a:rPr lang="en-US" smtClean="0"/>
              <a:t>3</a:t>
            </a:fld>
            <a:endParaRPr lang="en-US"/>
          </a:p>
        </p:txBody>
      </p:sp>
    </p:spTree>
    <p:extLst>
      <p:ext uri="{BB962C8B-B14F-4D97-AF65-F5344CB8AC3E}">
        <p14:creationId xmlns:p14="http://schemas.microsoft.com/office/powerpoint/2010/main" val="2904218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It’s a definitive promises – God causes, works in everything (all things). It includes everything that goes on in our life. It also highlights that Christians go through the same things that non-Christians go through. This squashes any notion that because we become Christians we don’t go through terrible things like non-believers or that our lives will only be good and will always be living life on the edge for God. </a:t>
            </a:r>
          </a:p>
          <a:p>
            <a:endParaRPr lang="en-US" dirty="0"/>
          </a:p>
          <a:p>
            <a:r>
              <a:rPr lang="en-US" dirty="0"/>
              <a:t>Good things – often a time where we forget about God and claim all the credit. But if God is truly working through all things then he is causing all your good things as well. Any blessing you have is from God – acknowledge that and give thanks. Ask God how he can use those things to change you – bring ultimate good into your life.</a:t>
            </a:r>
          </a:p>
          <a:p>
            <a:endParaRPr lang="en-US" dirty="0"/>
          </a:p>
          <a:p>
            <a:r>
              <a:rPr lang="en-US" dirty="0"/>
              <a:t>Mundane things – this is those moments in between the mountains and the valleys, the good and the bad. This is those moment which we regard as being unremarkable and forgettable (cooking, cleaning, serving in ministry, brewing coffee, setting up soccer fields, watching TV, helping the next door </a:t>
            </a:r>
            <a:r>
              <a:rPr lang="en-US" dirty="0" err="1"/>
              <a:t>neighbour</a:t>
            </a:r>
            <a:r>
              <a:rPr lang="en-US" dirty="0"/>
              <a:t>, looking after the grandkids….,) God is using them to transform us too. Even in those moments where you think no one is watching, God is working.</a:t>
            </a:r>
          </a:p>
        </p:txBody>
      </p:sp>
      <p:sp>
        <p:nvSpPr>
          <p:cNvPr id="4" name="Slide Number Placeholder 3"/>
          <p:cNvSpPr>
            <a:spLocks noGrp="1"/>
          </p:cNvSpPr>
          <p:nvPr>
            <p:ph type="sldNum" sz="quarter" idx="5"/>
          </p:nvPr>
        </p:nvSpPr>
        <p:spPr/>
        <p:txBody>
          <a:bodyPr/>
          <a:lstStyle/>
          <a:p>
            <a:fld id="{D99227C6-68E9-344E-A325-3DB09E6E5F79}" type="slidenum">
              <a:rPr lang="en-US" smtClean="0"/>
              <a:t>4</a:t>
            </a:fld>
            <a:endParaRPr lang="en-US"/>
          </a:p>
        </p:txBody>
      </p:sp>
    </p:spTree>
    <p:extLst>
      <p:ext uri="{BB962C8B-B14F-4D97-AF65-F5344CB8AC3E}">
        <p14:creationId xmlns:p14="http://schemas.microsoft.com/office/powerpoint/2010/main" val="2292407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is not saying (false) that bad things are good. Bad things and evil are not part of God’s plan for this world. They come as result of sin and God hates sin. When Lazarus’ died we read how Jesus was angry in seeing the impact of death and he wept (John 11:33-38). Even though he knew that he was about to bring Lazarus back to life he was still angry and sad at pain and suffering. He didn’t say this is a good thing – wait and see what I am about to do. This verse is not an excuse for us to not care for and listen to those who are hurting. This verse doesn’t give us the right to say to someone who is going through cancer, Don’t worry, God’s in control, just learn to trust him more. Don’t worry about that broken relationship, God must have someone better for you. Don’t worry about that death, God just wanted them more, there is no more suffering now. Don’t worry about that home or job you lost, I am sure God has got a better one in mind. This is verse is saying that bad things are still bad. But even in our times of grief, anger and even fear God will bring ultimate good out of it.</a:t>
            </a:r>
          </a:p>
        </p:txBody>
      </p:sp>
      <p:sp>
        <p:nvSpPr>
          <p:cNvPr id="4" name="Slide Number Placeholder 3"/>
          <p:cNvSpPr>
            <a:spLocks noGrp="1"/>
          </p:cNvSpPr>
          <p:nvPr>
            <p:ph type="sldNum" sz="quarter" idx="5"/>
          </p:nvPr>
        </p:nvSpPr>
        <p:spPr/>
        <p:txBody>
          <a:bodyPr/>
          <a:lstStyle/>
          <a:p>
            <a:fld id="{D99227C6-68E9-344E-A325-3DB09E6E5F79}" type="slidenum">
              <a:rPr lang="en-US" smtClean="0"/>
              <a:t>5</a:t>
            </a:fld>
            <a:endParaRPr lang="en-US"/>
          </a:p>
        </p:txBody>
      </p:sp>
    </p:spTree>
    <p:extLst>
      <p:ext uri="{BB962C8B-B14F-4D97-AF65-F5344CB8AC3E}">
        <p14:creationId xmlns:p14="http://schemas.microsoft.com/office/powerpoint/2010/main" val="1441966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68313"/>
            <a:ext cx="5486400" cy="3086100"/>
          </a:xfrm>
        </p:spPr>
      </p:sp>
      <p:sp>
        <p:nvSpPr>
          <p:cNvPr id="3" name="Notes Placeholder 2"/>
          <p:cNvSpPr>
            <a:spLocks noGrp="1"/>
          </p:cNvSpPr>
          <p:nvPr>
            <p:ph type="body" idx="1"/>
          </p:nvPr>
        </p:nvSpPr>
        <p:spPr>
          <a:xfrm>
            <a:off x="494675" y="3789363"/>
            <a:ext cx="5981076" cy="4020512"/>
          </a:xfrm>
        </p:spPr>
        <p:txBody>
          <a:bodyPr/>
          <a:lstStyle/>
          <a:p>
            <a:r>
              <a:rPr lang="en-US" dirty="0"/>
              <a:t>I like doing jigsaw puzzles, and 2 years ago I received this puzzle from my family for Christmas. It was only 1000 pieces and it was called the impossible puzzle. It was one of the most difficult puzzles I ever had to put together – took me over 10 days to do (a lot of trial and error) , instead of the usual few days. Throughout those 10 days I would often find myself getting angry and frustrated trying to work out how all the pieces would fit together (so much for it being a way to relax). That’s how it is for us in life too. Some of us are trying to figure out what God is doing in 2024 and we are feeling angry and frustrated. The Greek word for work together is “</a:t>
            </a:r>
            <a:r>
              <a:rPr lang="en-US" dirty="0" err="1"/>
              <a:t>sunergeo</a:t>
            </a:r>
            <a:r>
              <a:rPr lang="en-US" dirty="0"/>
              <a:t>” and it is from this word that we get the word synergism. This is a scientific term and it means using different elements to make something far better and different. Not being a science person at all I actually prefer to use a cooking example (more at home in the Kitchen than the science lab). When you look at all the individual ingredients for making a cake they are not all desirable or delicious. Many of them are bland and horrible. Try tasting baking powder, flour, raw eggs etc. But God will take all things (including the bad) and work it for good. He will do this over a period of time – we may not see that ultimate good (far greater) in a day, week, month or year. We may not grasp it this side of Heaven but we can be sure he is working for our ultimate good. God’s plans will very often be different from ours – we may not like it but it is better. This is not a guarantee that the Christian life here and now will always be better. But it is a promise that the good He gives us will be of ultimate and eternal good. Until we </a:t>
            </a:r>
            <a:r>
              <a:rPr lang="en-US" dirty="0" err="1"/>
              <a:t>realise</a:t>
            </a:r>
            <a:r>
              <a:rPr lang="en-US" dirty="0"/>
              <a:t> that we will struggle to overcome our anger, frustration, despondency and discouragement.  </a:t>
            </a:r>
          </a:p>
        </p:txBody>
      </p:sp>
      <p:sp>
        <p:nvSpPr>
          <p:cNvPr id="4" name="Slide Number Placeholder 3"/>
          <p:cNvSpPr>
            <a:spLocks noGrp="1"/>
          </p:cNvSpPr>
          <p:nvPr>
            <p:ph type="sldNum" sz="quarter" idx="5"/>
          </p:nvPr>
        </p:nvSpPr>
        <p:spPr/>
        <p:txBody>
          <a:bodyPr/>
          <a:lstStyle/>
          <a:p>
            <a:fld id="{D99227C6-68E9-344E-A325-3DB09E6E5F79}" type="slidenum">
              <a:rPr lang="en-US" smtClean="0"/>
              <a:t>6</a:t>
            </a:fld>
            <a:endParaRPr lang="en-US"/>
          </a:p>
        </p:txBody>
      </p:sp>
    </p:spTree>
    <p:extLst>
      <p:ext uri="{BB962C8B-B14F-4D97-AF65-F5344CB8AC3E}">
        <p14:creationId xmlns:p14="http://schemas.microsoft.com/office/powerpoint/2010/main" val="103528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out what the good means in verse 28 we have to look at verses 29-30 because they are connected (‘for’). This promise of good = an abundant life, not a life filled with better circumstances. They are good things which can’t be lost (unlike the so called good things of this world). The promises in vs 28-29 are all in the past tense (he gave) – it doesn’t say he will give. Its done and guaranteed. To be like Jesus – looking for transformation and a character change. Wants us to get rid of sin in our life, Our biggest danger is not terrible circumstances but pride, selfishness and sin which separates us from God. He want us to be as loving, noble, selfless, forgiving, wise </a:t>
            </a:r>
            <a:r>
              <a:rPr lang="en-US" dirty="0" err="1"/>
              <a:t>etc</a:t>
            </a:r>
            <a:r>
              <a:rPr lang="en-US" dirty="0"/>
              <a:t> as Jesus. In God’s eyes it is all about our salvation and eternity and he will do all that he can to make that happen. That is his purpose for us – to know him and glorify him forever. Not to be rich, famous, healthy, or have long life, power, influence, experiences, fun in this world.</a:t>
            </a:r>
          </a:p>
        </p:txBody>
      </p:sp>
      <p:sp>
        <p:nvSpPr>
          <p:cNvPr id="4" name="Slide Number Placeholder 3"/>
          <p:cNvSpPr>
            <a:spLocks noGrp="1"/>
          </p:cNvSpPr>
          <p:nvPr>
            <p:ph type="sldNum" sz="quarter" idx="5"/>
          </p:nvPr>
        </p:nvSpPr>
        <p:spPr/>
        <p:txBody>
          <a:bodyPr/>
          <a:lstStyle/>
          <a:p>
            <a:fld id="{D99227C6-68E9-344E-A325-3DB09E6E5F79}" type="slidenum">
              <a:rPr lang="en-US" smtClean="0"/>
              <a:t>7</a:t>
            </a:fld>
            <a:endParaRPr lang="en-US"/>
          </a:p>
        </p:txBody>
      </p:sp>
    </p:spTree>
    <p:extLst>
      <p:ext uri="{BB962C8B-B14F-4D97-AF65-F5344CB8AC3E}">
        <p14:creationId xmlns:p14="http://schemas.microsoft.com/office/powerpoint/2010/main" val="3317926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precondition on this promise – it is a specific promise, not a universal promise to all people. Only to those who love God. Are you a God lover? It means more than just believing God exists. It is striving to be obedient to His will and to please him as our father. It is surrendering to his will – letting him be Lord of our life.</a:t>
            </a:r>
          </a:p>
        </p:txBody>
      </p:sp>
      <p:sp>
        <p:nvSpPr>
          <p:cNvPr id="4" name="Slide Number Placeholder 3"/>
          <p:cNvSpPr>
            <a:spLocks noGrp="1"/>
          </p:cNvSpPr>
          <p:nvPr>
            <p:ph type="sldNum" sz="quarter" idx="5"/>
          </p:nvPr>
        </p:nvSpPr>
        <p:spPr/>
        <p:txBody>
          <a:bodyPr/>
          <a:lstStyle/>
          <a:p>
            <a:fld id="{D99227C6-68E9-344E-A325-3DB09E6E5F79}" type="slidenum">
              <a:rPr lang="en-US" smtClean="0"/>
              <a:t>8</a:t>
            </a:fld>
            <a:endParaRPr lang="en-US"/>
          </a:p>
        </p:txBody>
      </p:sp>
    </p:spTree>
    <p:extLst>
      <p:ext uri="{BB962C8B-B14F-4D97-AF65-F5344CB8AC3E}">
        <p14:creationId xmlns:p14="http://schemas.microsoft.com/office/powerpoint/2010/main" val="42036037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things for us to do as we head into 2024 and beyond. </a:t>
            </a:r>
          </a:p>
          <a:p>
            <a:r>
              <a:rPr lang="en-US" dirty="0"/>
              <a:t>Know this promise – Despite all the sufferings Paul went through – whipped, imprisoned, shipwrecked, sleepless nights, hard work, robbed, threatened with death (2 Cor 11;23-29) he understood the wonder of God’s promise – that the best is yet to come. The Christian life is about knowing, not just feeling. Feelings can lead you astray. </a:t>
            </a:r>
          </a:p>
        </p:txBody>
      </p:sp>
      <p:sp>
        <p:nvSpPr>
          <p:cNvPr id="4" name="Slide Number Placeholder 3"/>
          <p:cNvSpPr>
            <a:spLocks noGrp="1"/>
          </p:cNvSpPr>
          <p:nvPr>
            <p:ph type="sldNum" sz="quarter" idx="5"/>
          </p:nvPr>
        </p:nvSpPr>
        <p:spPr/>
        <p:txBody>
          <a:bodyPr/>
          <a:lstStyle/>
          <a:p>
            <a:fld id="{D99227C6-68E9-344E-A325-3DB09E6E5F79}" type="slidenum">
              <a:rPr lang="en-US" smtClean="0"/>
              <a:t>9</a:t>
            </a:fld>
            <a:endParaRPr lang="en-US"/>
          </a:p>
        </p:txBody>
      </p:sp>
    </p:spTree>
    <p:extLst>
      <p:ext uri="{BB962C8B-B14F-4D97-AF65-F5344CB8AC3E}">
        <p14:creationId xmlns:p14="http://schemas.microsoft.com/office/powerpoint/2010/main" val="4044121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A328E9-EE9E-14CE-5D01-79CD2BB76F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C5BFE-F571-485F-2E5E-ECD573DF5D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71BB6A-45FC-4BD2-B3D1-4055DF26F5C5}"/>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5" name="Footer Placeholder 4">
            <a:extLst>
              <a:ext uri="{FF2B5EF4-FFF2-40B4-BE49-F238E27FC236}">
                <a16:creationId xmlns:a16="http://schemas.microsoft.com/office/drawing/2014/main" id="{A705281D-3123-20C9-C22C-FCF823245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814D9E-7321-9A7A-DE24-DFAE9C6C9143}"/>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31391199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09078-0617-64E5-F492-7C6CC8F683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31A0F5-B300-0863-EF5C-A0350C40CC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DB8ED-DF15-AE58-7B7B-5A8D67C434AC}"/>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5" name="Footer Placeholder 4">
            <a:extLst>
              <a:ext uri="{FF2B5EF4-FFF2-40B4-BE49-F238E27FC236}">
                <a16:creationId xmlns:a16="http://schemas.microsoft.com/office/drawing/2014/main" id="{5F455845-4A83-9CB2-1DE1-EAFD5793E2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607047-F32A-8156-6AC5-ABA6C3BCC21D}"/>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14144026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E9959CA-3A91-C205-C86E-CB9E7BD987E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E63A56-8E91-E938-450E-270D24FD2C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2531D0-F2EA-149C-468C-2C08C1AA46CC}"/>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5" name="Footer Placeholder 4">
            <a:extLst>
              <a:ext uri="{FF2B5EF4-FFF2-40B4-BE49-F238E27FC236}">
                <a16:creationId xmlns:a16="http://schemas.microsoft.com/office/drawing/2014/main" id="{B5E66F97-5417-D16B-634A-640FDFF8A2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5576D3-EC39-C19E-2C88-52575B11AA6D}"/>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3131597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8F30B-7325-A9FF-2150-2595B8ABE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DA8007-20A0-4DE8-0541-77A9A668F6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DEEDC-453A-CE38-0BD6-B5597982B5D7}"/>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5" name="Footer Placeholder 4">
            <a:extLst>
              <a:ext uri="{FF2B5EF4-FFF2-40B4-BE49-F238E27FC236}">
                <a16:creationId xmlns:a16="http://schemas.microsoft.com/office/drawing/2014/main" id="{597ADF07-CCFE-F3AF-BC56-570E02A84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8D02C-9B0A-F2B3-0493-B0DE84331AEA}"/>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842539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2EBCA5-9D8A-B60E-2748-FD1CD84F96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D19152-637A-6B00-2F1C-1692D8C6BD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FDE63F4-F849-2EDB-04EF-FB068E1F7C92}"/>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5" name="Footer Placeholder 4">
            <a:extLst>
              <a:ext uri="{FF2B5EF4-FFF2-40B4-BE49-F238E27FC236}">
                <a16:creationId xmlns:a16="http://schemas.microsoft.com/office/drawing/2014/main" id="{FC00C41B-F626-6EFC-A8C6-9D3363875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74F155-8B9A-EC78-6FDD-816DA61661A8}"/>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1771041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0E3B2-D143-FA43-038A-801A1DEDA0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793D6F-5F10-0F59-19CE-B87B07A679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FB1FF41-2CB6-9DA3-F059-8066EF7EF8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D8FF6F-4A09-1074-BEFE-2AED72874240}"/>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6" name="Footer Placeholder 5">
            <a:extLst>
              <a:ext uri="{FF2B5EF4-FFF2-40B4-BE49-F238E27FC236}">
                <a16:creationId xmlns:a16="http://schemas.microsoft.com/office/drawing/2014/main" id="{8885FD99-CF0C-E526-D175-5F8C9763EC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2766A7-5BDE-42A3-836A-44374F2A3FA8}"/>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228836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005F0-F0EB-7029-FEC3-54198AD13A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48A80A-2A38-7605-0759-9C052E2CE8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638D9B-8B88-4F14-A682-39EA1FE457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537737-C509-FF11-1B17-25EE5E35F2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AAC686-9042-0F89-272E-8CC4B706E9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5434F2C-6F23-12EB-919A-51CAC242278F}"/>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8" name="Footer Placeholder 7">
            <a:extLst>
              <a:ext uri="{FF2B5EF4-FFF2-40B4-BE49-F238E27FC236}">
                <a16:creationId xmlns:a16="http://schemas.microsoft.com/office/drawing/2014/main" id="{6F9A22F2-1A27-CED9-7C6B-6FA94F54BCE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5D162C-7FB6-C25A-4F8A-AC2ABEDC5A06}"/>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395068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9B676-ED31-92C4-7A3B-8DAAEADB14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3AD9AE-FE1A-6EBE-239C-6FE17C2A7BA8}"/>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4" name="Footer Placeholder 3">
            <a:extLst>
              <a:ext uri="{FF2B5EF4-FFF2-40B4-BE49-F238E27FC236}">
                <a16:creationId xmlns:a16="http://schemas.microsoft.com/office/drawing/2014/main" id="{67242ED9-8C0B-7D1C-CBB3-9566647556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1E4D744-21B9-13C7-9400-887BBB917FA5}"/>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444442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C24635-BA9B-40FE-C6CE-29D035806B3B}"/>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3" name="Footer Placeholder 2">
            <a:extLst>
              <a:ext uri="{FF2B5EF4-FFF2-40B4-BE49-F238E27FC236}">
                <a16:creationId xmlns:a16="http://schemas.microsoft.com/office/drawing/2014/main" id="{EEC3F097-B048-6251-2255-2547086F0F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06DA72-B624-A7DD-AEED-927993DDB4B2}"/>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3782710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571C9-0C07-8F17-A890-AF312B73BC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FEAC93-48BC-168E-C3F9-F3793EB98F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1B66867-4454-2CF9-5BC8-71A39197C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0B7318-BE49-5D6E-A902-BA5F528B5017}"/>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6" name="Footer Placeholder 5">
            <a:extLst>
              <a:ext uri="{FF2B5EF4-FFF2-40B4-BE49-F238E27FC236}">
                <a16:creationId xmlns:a16="http://schemas.microsoft.com/office/drawing/2014/main" id="{AA7F77A6-DA17-5379-E65C-BD76B9F8C5B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D3548-DB2D-BE4F-C339-DB7EB5B35EC5}"/>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2140727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C919A-5FF2-27C9-9411-C59823F252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B5D9EB-5930-5524-C3DA-98D67EAF6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14CBBA-4972-7690-12BE-77E6301B9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1C016-4EE5-FFD7-5F2B-790A057F45B8}"/>
              </a:ext>
            </a:extLst>
          </p:cNvPr>
          <p:cNvSpPr>
            <a:spLocks noGrp="1"/>
          </p:cNvSpPr>
          <p:nvPr>
            <p:ph type="dt" sz="half" idx="10"/>
          </p:nvPr>
        </p:nvSpPr>
        <p:spPr/>
        <p:txBody>
          <a:bodyPr/>
          <a:lstStyle/>
          <a:p>
            <a:fld id="{F14A5D5B-3981-B948-BDB1-113F0AEB2A3E}" type="datetimeFigureOut">
              <a:rPr lang="en-US" smtClean="0"/>
              <a:t>1/10/2024</a:t>
            </a:fld>
            <a:endParaRPr lang="en-US"/>
          </a:p>
        </p:txBody>
      </p:sp>
      <p:sp>
        <p:nvSpPr>
          <p:cNvPr id="6" name="Footer Placeholder 5">
            <a:extLst>
              <a:ext uri="{FF2B5EF4-FFF2-40B4-BE49-F238E27FC236}">
                <a16:creationId xmlns:a16="http://schemas.microsoft.com/office/drawing/2014/main" id="{CA7788E7-1A0B-AAD5-5EEF-4041DF2209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08FBD-6B18-5813-7319-849AEE14AE34}"/>
              </a:ext>
            </a:extLst>
          </p:cNvPr>
          <p:cNvSpPr>
            <a:spLocks noGrp="1"/>
          </p:cNvSpPr>
          <p:nvPr>
            <p:ph type="sldNum" sz="quarter" idx="12"/>
          </p:nvPr>
        </p:nvSpPr>
        <p:spPr/>
        <p:txBody>
          <a:bodyPr/>
          <a:lstStyle/>
          <a:p>
            <a:fld id="{688C9734-CF93-4F43-BC88-05BD4CDF265A}" type="slidenum">
              <a:rPr lang="en-US" smtClean="0"/>
              <a:t>‹#›</a:t>
            </a:fld>
            <a:endParaRPr lang="en-US"/>
          </a:p>
        </p:txBody>
      </p:sp>
    </p:spTree>
    <p:extLst>
      <p:ext uri="{BB962C8B-B14F-4D97-AF65-F5344CB8AC3E}">
        <p14:creationId xmlns:p14="http://schemas.microsoft.com/office/powerpoint/2010/main" val="3727570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C8CAD1-E927-D4D5-CEDA-417B2EBAE4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541D7C-F2C4-2F0D-EB47-CEE6698C817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4E78E6-5415-E16D-12C3-40F5BAEEE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4A5D5B-3981-B948-BDB1-113F0AEB2A3E}" type="datetimeFigureOut">
              <a:rPr lang="en-US" smtClean="0"/>
              <a:t>1/10/2024</a:t>
            </a:fld>
            <a:endParaRPr lang="en-US"/>
          </a:p>
        </p:txBody>
      </p:sp>
      <p:sp>
        <p:nvSpPr>
          <p:cNvPr id="5" name="Footer Placeholder 4">
            <a:extLst>
              <a:ext uri="{FF2B5EF4-FFF2-40B4-BE49-F238E27FC236}">
                <a16:creationId xmlns:a16="http://schemas.microsoft.com/office/drawing/2014/main" id="{2D2C1E98-AC24-D7B1-B38B-6234282024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C02AE7-E698-98FB-42F5-0CF670CBB97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8C9734-CF93-4F43-BC88-05BD4CDF265A}" type="slidenum">
              <a:rPr lang="en-US" smtClean="0"/>
              <a:t>‹#›</a:t>
            </a:fld>
            <a:endParaRPr lang="en-US"/>
          </a:p>
        </p:txBody>
      </p:sp>
    </p:spTree>
    <p:extLst>
      <p:ext uri="{BB962C8B-B14F-4D97-AF65-F5344CB8AC3E}">
        <p14:creationId xmlns:p14="http://schemas.microsoft.com/office/powerpoint/2010/main" val="19378984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The Most Amazing Bowling Story Ever - D Magazine">
            <a:extLst>
              <a:ext uri="{FF2B5EF4-FFF2-40B4-BE49-F238E27FC236}">
                <a16:creationId xmlns:a16="http://schemas.microsoft.com/office/drawing/2014/main" id="{F8174364-C6EA-0510-4A18-F0C1198E09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123" t="4167" r="-1" b="40043"/>
          <a:stretch/>
        </p:blipFill>
        <p:spPr bwMode="auto">
          <a:xfrm>
            <a:off x="0" y="3200"/>
            <a:ext cx="12192000" cy="6854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wling PNG transparent image download, size: 546x353px">
            <a:extLst>
              <a:ext uri="{FF2B5EF4-FFF2-40B4-BE49-F238E27FC236}">
                <a16:creationId xmlns:a16="http://schemas.microsoft.com/office/drawing/2014/main" id="{02E5E7F1-2113-4973-B36E-144CED5D0C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569"/>
          <a:stretch/>
        </p:blipFill>
        <p:spPr bwMode="auto">
          <a:xfrm>
            <a:off x="0" y="4355023"/>
            <a:ext cx="3942081" cy="250297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615770-9308-E7E8-F3F2-1A850B6F2943}"/>
              </a:ext>
            </a:extLst>
          </p:cNvPr>
          <p:cNvSpPr txBox="1"/>
          <p:nvPr/>
        </p:nvSpPr>
        <p:spPr>
          <a:xfrm>
            <a:off x="3161654" y="159209"/>
            <a:ext cx="8490134"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“Sometimes the things we think are bad, are only bad to us. God has a very different perspective.” </a:t>
            </a:r>
            <a:r>
              <a:rPr lang="en-US" sz="3000" b="1" dirty="0">
                <a:solidFill>
                  <a:schemeClr val="bg1"/>
                </a:solidFill>
                <a:latin typeface="Arial" panose="020B0604020202020204" pitchFamily="34" charset="0"/>
                <a:cs typeface="Arial" panose="020B0604020202020204" pitchFamily="34" charset="0"/>
              </a:rPr>
              <a:t>(Bill Fong)</a:t>
            </a:r>
          </a:p>
        </p:txBody>
      </p:sp>
      <p:cxnSp>
        <p:nvCxnSpPr>
          <p:cNvPr id="7" name="Straight Connector 6">
            <a:extLst>
              <a:ext uri="{FF2B5EF4-FFF2-40B4-BE49-F238E27FC236}">
                <a16:creationId xmlns:a16="http://schemas.microsoft.com/office/drawing/2014/main" id="{10609F46-6435-5AF0-A3DA-F169E83A43E9}"/>
              </a:ext>
            </a:extLst>
          </p:cNvPr>
          <p:cNvCxnSpPr>
            <a:cxnSpLocks/>
          </p:cNvCxnSpPr>
          <p:nvPr/>
        </p:nvCxnSpPr>
        <p:spPr>
          <a:xfrm>
            <a:off x="3161654" y="1962270"/>
            <a:ext cx="8696105"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BAE624F-2B8A-7582-117E-D730D8EFB471}"/>
              </a:ext>
            </a:extLst>
          </p:cNvPr>
          <p:cNvSpPr txBox="1"/>
          <p:nvPr/>
        </p:nvSpPr>
        <p:spPr>
          <a:xfrm>
            <a:off x="4932136" y="2016053"/>
            <a:ext cx="5606993" cy="707886"/>
          </a:xfrm>
          <a:prstGeom prst="rect">
            <a:avLst/>
          </a:prstGeom>
          <a:noFill/>
        </p:spPr>
        <p:txBody>
          <a:bodyPr wrap="square" rtlCol="0">
            <a:spAutoFit/>
          </a:bodyPr>
          <a:lstStyle/>
          <a:p>
            <a:pPr algn="ctr"/>
            <a:r>
              <a:rPr lang="en-US" sz="4000" b="1" spc="300" dirty="0">
                <a:solidFill>
                  <a:schemeClr val="accent4">
                    <a:lumMod val="60000"/>
                    <a:lumOff val="40000"/>
                  </a:schemeClr>
                </a:solidFill>
                <a:latin typeface="Arial Rounded MT Bold" panose="020F0704030504030204" pitchFamily="34" charset="77"/>
                <a:cs typeface="Aharoni" panose="02010803020104030203" pitchFamily="2" charset="-79"/>
              </a:rPr>
              <a:t>THE CHRISTIAN’S  </a:t>
            </a:r>
          </a:p>
        </p:txBody>
      </p:sp>
      <p:sp>
        <p:nvSpPr>
          <p:cNvPr id="12" name="TextBox 11">
            <a:extLst>
              <a:ext uri="{FF2B5EF4-FFF2-40B4-BE49-F238E27FC236}">
                <a16:creationId xmlns:a16="http://schemas.microsoft.com/office/drawing/2014/main" id="{0C409AE1-856A-5FFC-AEAA-15D7C3158D4C}"/>
              </a:ext>
            </a:extLst>
          </p:cNvPr>
          <p:cNvSpPr txBox="1"/>
          <p:nvPr/>
        </p:nvSpPr>
        <p:spPr>
          <a:xfrm>
            <a:off x="5632405" y="3982829"/>
            <a:ext cx="4095508" cy="523220"/>
          </a:xfrm>
          <a:prstGeom prst="rect">
            <a:avLst/>
          </a:prstGeom>
          <a:noFill/>
        </p:spPr>
        <p:txBody>
          <a:bodyPr wrap="square" rtlCol="0">
            <a:spAutoFit/>
          </a:bodyPr>
          <a:lstStyle/>
          <a:p>
            <a:pPr algn="ctr"/>
            <a:r>
              <a:rPr lang="en-US" sz="2800" b="1" spc="300" dirty="0">
                <a:solidFill>
                  <a:schemeClr val="accent4">
                    <a:lumMod val="60000"/>
                    <a:lumOff val="40000"/>
                  </a:schemeClr>
                </a:solidFill>
                <a:latin typeface="Arial Rounded MT Bold" panose="020F0704030504030204" pitchFamily="34" charset="77"/>
                <a:cs typeface="Aharoni" panose="02010803020104030203" pitchFamily="2" charset="-79"/>
              </a:rPr>
              <a:t>(Romans 8:15-30)</a:t>
            </a:r>
          </a:p>
        </p:txBody>
      </p:sp>
      <p:cxnSp>
        <p:nvCxnSpPr>
          <p:cNvPr id="13" name="Straight Connector 12">
            <a:extLst>
              <a:ext uri="{FF2B5EF4-FFF2-40B4-BE49-F238E27FC236}">
                <a16:creationId xmlns:a16="http://schemas.microsoft.com/office/drawing/2014/main" id="{58D3C631-90CA-6375-5204-5CEE4E5F7AF6}"/>
              </a:ext>
            </a:extLst>
          </p:cNvPr>
          <p:cNvCxnSpPr>
            <a:cxnSpLocks/>
          </p:cNvCxnSpPr>
          <p:nvPr/>
        </p:nvCxnSpPr>
        <p:spPr>
          <a:xfrm>
            <a:off x="4245429" y="4632259"/>
            <a:ext cx="7567813"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pic>
        <p:nvPicPr>
          <p:cNvPr id="16" name="Picture 4" descr="Happy New Years 2024, New Year, 2024, Happy New 2024 PNG Transparent  Clipart Image and PSD File for Free Download">
            <a:extLst>
              <a:ext uri="{FF2B5EF4-FFF2-40B4-BE49-F238E27FC236}">
                <a16:creationId xmlns:a16="http://schemas.microsoft.com/office/drawing/2014/main" id="{A82E491A-4C0D-520C-20E9-3FAB351D94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 t="11216" r="16889" b="23898"/>
          <a:stretch/>
        </p:blipFill>
        <p:spPr bwMode="auto">
          <a:xfrm>
            <a:off x="9391973" y="4088534"/>
            <a:ext cx="2783191" cy="274296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CF278C2-8788-5B74-9BC4-FCEC6D2A255B}"/>
              </a:ext>
            </a:extLst>
          </p:cNvPr>
          <p:cNvSpPr txBox="1"/>
          <p:nvPr/>
        </p:nvSpPr>
        <p:spPr>
          <a:xfrm>
            <a:off x="359216" y="3819096"/>
            <a:ext cx="2368485"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BILL FONG</a:t>
            </a:r>
          </a:p>
        </p:txBody>
      </p:sp>
      <p:pic>
        <p:nvPicPr>
          <p:cNvPr id="2070" name="Picture 22" descr="Principles of Happiness">
            <a:extLst>
              <a:ext uri="{FF2B5EF4-FFF2-40B4-BE49-F238E27FC236}">
                <a16:creationId xmlns:a16="http://schemas.microsoft.com/office/drawing/2014/main" id="{DB06B2E0-FF51-82B1-F1B1-25E63DE79D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27" t="41348" r="7840" b="17229"/>
          <a:stretch/>
        </p:blipFill>
        <p:spPr bwMode="auto">
          <a:xfrm>
            <a:off x="3942081" y="2650601"/>
            <a:ext cx="8074617" cy="1437932"/>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3DC4B155-85A9-F240-3D90-5307D72727A0}"/>
              </a:ext>
            </a:extLst>
          </p:cNvPr>
          <p:cNvSpPr txBox="1"/>
          <p:nvPr/>
        </p:nvSpPr>
        <p:spPr>
          <a:xfrm>
            <a:off x="3942081" y="4884681"/>
            <a:ext cx="578583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5 THINGS ABOUT THE  GREAT PROMISE GOD GIVES US</a:t>
            </a:r>
          </a:p>
        </p:txBody>
      </p:sp>
      <p:sp>
        <p:nvSpPr>
          <p:cNvPr id="19" name="TextBox 18">
            <a:extLst>
              <a:ext uri="{FF2B5EF4-FFF2-40B4-BE49-F238E27FC236}">
                <a16:creationId xmlns:a16="http://schemas.microsoft.com/office/drawing/2014/main" id="{9EAD6FC7-F6A3-DADA-BB6D-DA8928678093}"/>
              </a:ext>
            </a:extLst>
          </p:cNvPr>
          <p:cNvSpPr txBox="1"/>
          <p:nvPr/>
        </p:nvSpPr>
        <p:spPr>
          <a:xfrm>
            <a:off x="4037553" y="6189870"/>
            <a:ext cx="5594888"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THINGS IT MEANS FOR US</a:t>
            </a:r>
          </a:p>
        </p:txBody>
      </p:sp>
    </p:spTree>
    <p:extLst>
      <p:ext uri="{BB962C8B-B14F-4D97-AF65-F5344CB8AC3E}">
        <p14:creationId xmlns:p14="http://schemas.microsoft.com/office/powerpoint/2010/main" val="423104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7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7" grpId="0"/>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erson holding a child's face&#10;&#10;Description automatically generated">
            <a:extLst>
              <a:ext uri="{FF2B5EF4-FFF2-40B4-BE49-F238E27FC236}">
                <a16:creationId xmlns:a16="http://schemas.microsoft.com/office/drawing/2014/main" id="{33F161D6-72CA-3503-F865-2A749BB59AB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CDD70B2-6D1E-23E9-65EF-DBC2848BB053}"/>
              </a:ext>
            </a:extLst>
          </p:cNvPr>
          <p:cNvSpPr txBox="1"/>
          <p:nvPr/>
        </p:nvSpPr>
        <p:spPr>
          <a:xfrm>
            <a:off x="502920" y="4814128"/>
            <a:ext cx="11427751" cy="1815882"/>
          </a:xfrm>
          <a:prstGeom prst="rect">
            <a:avLst/>
          </a:prstGeom>
          <a:noFill/>
        </p:spPr>
        <p:txBody>
          <a:bodyPr wrap="square" rtlCol="0">
            <a:spAutoFit/>
          </a:bodyPr>
          <a:lstStyle/>
          <a:p>
            <a:pPr algn="ctr"/>
            <a:r>
              <a:rPr lang="en-US" sz="2800" b="1" dirty="0">
                <a:solidFill>
                  <a:schemeClr val="bg1"/>
                </a:solidFill>
                <a:latin typeface="Arial" panose="020B0604020202020204" pitchFamily="34" charset="0"/>
                <a:cs typeface="Arial" panose="020B0604020202020204" pitchFamily="34" charset="0"/>
              </a:rPr>
              <a:t>Whatever you are going through (good, bland, horrible), be assured that </a:t>
            </a:r>
            <a:r>
              <a:rPr lang="en-US" sz="2800" b="1" u="sng" dirty="0">
                <a:solidFill>
                  <a:schemeClr val="bg1"/>
                </a:solidFill>
                <a:latin typeface="Arial" panose="020B0604020202020204" pitchFamily="34" charset="0"/>
                <a:cs typeface="Arial" panose="020B0604020202020204" pitchFamily="34" charset="0"/>
              </a:rPr>
              <a:t>GOD IS STILL WRITING YOUR STORY</a:t>
            </a:r>
            <a:r>
              <a:rPr lang="en-US" sz="2800" b="1" dirty="0">
                <a:solidFill>
                  <a:schemeClr val="bg1"/>
                </a:solidFill>
                <a:latin typeface="Arial" panose="020B0604020202020204" pitchFamily="34" charset="0"/>
                <a:cs typeface="Arial" panose="020B0604020202020204" pitchFamily="34" charset="0"/>
              </a:rPr>
              <a:t>. Don’t let go of your faith because of what you have yet to see and understand. </a:t>
            </a:r>
            <a:r>
              <a:rPr lang="en-US" sz="2800" b="1" u="sng" dirty="0">
                <a:solidFill>
                  <a:schemeClr val="bg1"/>
                </a:solidFill>
                <a:latin typeface="Arial" panose="020B0604020202020204" pitchFamily="34" charset="0"/>
                <a:cs typeface="Arial" panose="020B0604020202020204" pitchFamily="34" charset="0"/>
              </a:rPr>
              <a:t>QUIT TRYING TO STEAL THE PEN AND TRUST THE AUTHOR</a:t>
            </a:r>
            <a:r>
              <a:rPr lang="en-US" sz="2800" b="1" dirty="0">
                <a:solidFill>
                  <a:schemeClr val="bg1"/>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4F3F8E84-6CE3-4ED0-D3B4-6EEA30AA7DD3}"/>
              </a:ext>
            </a:extLst>
          </p:cNvPr>
          <p:cNvSpPr txBox="1"/>
          <p:nvPr/>
        </p:nvSpPr>
        <p:spPr>
          <a:xfrm>
            <a:off x="75627" y="88025"/>
            <a:ext cx="12045329" cy="2677656"/>
          </a:xfrm>
          <a:prstGeom prst="rect">
            <a:avLst/>
          </a:prstGeom>
          <a:noFill/>
        </p:spPr>
        <p:txBody>
          <a:bodyPr wrap="square" rtlCol="0">
            <a:spAutoFit/>
          </a:bodyPr>
          <a:lstStyle/>
          <a:p>
            <a:pPr algn="ctr"/>
            <a:r>
              <a:rPr lang="en-US" sz="2800" b="1" i="1" dirty="0">
                <a:solidFill>
                  <a:schemeClr val="bg1"/>
                </a:solidFill>
                <a:latin typeface="Arial" panose="020B0604020202020204" pitchFamily="34" charset="0"/>
                <a:cs typeface="Arial" panose="020B0604020202020204" pitchFamily="34" charset="0"/>
              </a:rPr>
              <a:t>“I can’t make my son’s death fit into Romans 8:28. I cannot see how anything good can come out of it. Yet I </a:t>
            </a:r>
            <a:r>
              <a:rPr lang="en-US" sz="2800" b="1" i="1" dirty="0" err="1">
                <a:solidFill>
                  <a:schemeClr val="bg1"/>
                </a:solidFill>
                <a:latin typeface="Arial" panose="020B0604020202020204" pitchFamily="34" charset="0"/>
                <a:cs typeface="Arial" panose="020B0604020202020204" pitchFamily="34" charset="0"/>
              </a:rPr>
              <a:t>realise</a:t>
            </a:r>
            <a:r>
              <a:rPr lang="en-US" sz="2800" b="1" i="1" dirty="0">
                <a:solidFill>
                  <a:schemeClr val="bg1"/>
                </a:solidFill>
                <a:latin typeface="Arial" panose="020B0604020202020204" pitchFamily="34" charset="0"/>
                <a:cs typeface="Arial" panose="020B0604020202020204" pitchFamily="34" charset="0"/>
              </a:rPr>
              <a:t>, that I only see and know in part. It’s like the miracle of our local shipyards. Almost every part of the greatest ocean going vessels are made of steel. If you take any single part and throw it into the ocean it will sink. But when the shipbuilders are finished, that mighty ship is almost unsinkable.” </a:t>
            </a:r>
          </a:p>
        </p:txBody>
      </p:sp>
      <p:sp>
        <p:nvSpPr>
          <p:cNvPr id="7" name="TextBox 6">
            <a:extLst>
              <a:ext uri="{FF2B5EF4-FFF2-40B4-BE49-F238E27FC236}">
                <a16:creationId xmlns:a16="http://schemas.microsoft.com/office/drawing/2014/main" id="{2319253B-4FCA-8F2A-5FE7-43941B53995C}"/>
              </a:ext>
            </a:extLst>
          </p:cNvPr>
          <p:cNvSpPr txBox="1"/>
          <p:nvPr/>
        </p:nvSpPr>
        <p:spPr>
          <a:xfrm>
            <a:off x="149902" y="2765681"/>
            <a:ext cx="11892196" cy="1815882"/>
          </a:xfrm>
          <a:prstGeom prst="rect">
            <a:avLst/>
          </a:prstGeom>
          <a:noFill/>
        </p:spPr>
        <p:txBody>
          <a:bodyPr wrap="square" rtlCol="0">
            <a:spAutoFit/>
          </a:bodyPr>
          <a:lstStyle/>
          <a:p>
            <a:pPr algn="ctr"/>
            <a:r>
              <a:rPr lang="en-US" sz="2800" b="1" i="1" dirty="0">
                <a:solidFill>
                  <a:schemeClr val="bg1"/>
                </a:solidFill>
                <a:latin typeface="Arial" panose="020B0604020202020204" pitchFamily="34" charset="0"/>
                <a:cs typeface="Arial" panose="020B0604020202020204" pitchFamily="34" charset="0"/>
              </a:rPr>
              <a:t>“Taken by itself my son’s death seems senseless. Throw it into the sea of Romans 8:28 and it sinks. But I believe that when God has finished working out his perfect design, that even this tragedy will somehow work out for His glory and my eternal good.”</a:t>
            </a:r>
            <a:endParaRPr lang="en-US" sz="2800" i="1" dirty="0">
              <a:solidFill>
                <a:schemeClr val="bg1"/>
              </a:solidFill>
            </a:endParaRPr>
          </a:p>
        </p:txBody>
      </p:sp>
    </p:spTree>
    <p:extLst>
      <p:ext uri="{BB962C8B-B14F-4D97-AF65-F5344CB8AC3E}">
        <p14:creationId xmlns:p14="http://schemas.microsoft.com/office/powerpoint/2010/main" val="6289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irl Friends Wallpapers - Top Free Girl Friends Backgrounds -  WallpaperAccess">
            <a:extLst>
              <a:ext uri="{FF2B5EF4-FFF2-40B4-BE49-F238E27FC236}">
                <a16:creationId xmlns:a16="http://schemas.microsoft.com/office/drawing/2014/main" id="{A20E3D1D-8288-5927-61D6-87A423C20BC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t="21727" b="436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2EAC18B-A082-6FA5-9E43-F86C48E97541}"/>
              </a:ext>
            </a:extLst>
          </p:cNvPr>
          <p:cNvSpPr txBox="1"/>
          <p:nvPr/>
        </p:nvSpPr>
        <p:spPr>
          <a:xfrm>
            <a:off x="204080" y="93281"/>
            <a:ext cx="11778712"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GOD’S PROMISE TO US = </a:t>
            </a: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And we know that God causes everything to work together</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for the good of those who love God and are called according to his purpose for them.” </a:t>
            </a:r>
            <a:r>
              <a:rPr lang="en-AU" sz="3000" b="1" i="0" u="none" strike="noStrike" dirty="0">
                <a:solidFill>
                  <a:schemeClr val="bg1"/>
                </a:solidFill>
                <a:effectLst/>
                <a:latin typeface="Arial" panose="020B0604020202020204" pitchFamily="34" charset="0"/>
                <a:cs typeface="Arial" panose="020B0604020202020204" pitchFamily="34" charset="0"/>
              </a:rPr>
              <a:t>(v28)</a:t>
            </a:r>
            <a:endParaRPr lang="en-US" sz="3000" b="1"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24CCD33-817B-7260-1C00-D03E82B9F42B}"/>
              </a:ext>
            </a:extLst>
          </p:cNvPr>
          <p:cNvSpPr txBox="1"/>
          <p:nvPr/>
        </p:nvSpPr>
        <p:spPr>
          <a:xfrm>
            <a:off x="185980" y="1968866"/>
            <a:ext cx="1177871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1. IT’S A DEFINITIVE PROMISE – </a:t>
            </a:r>
            <a:r>
              <a:rPr lang="en-US" sz="3000" b="1" i="1" dirty="0">
                <a:solidFill>
                  <a:schemeClr val="bg1"/>
                </a:solidFill>
                <a:latin typeface="Arial" panose="020B0604020202020204" pitchFamily="34" charset="0"/>
                <a:cs typeface="Arial" panose="020B0604020202020204" pitchFamily="34" charset="0"/>
              </a:rPr>
              <a:t>“And we know…” </a:t>
            </a:r>
            <a:r>
              <a:rPr lang="en-US" sz="3000" b="1" dirty="0">
                <a:solidFill>
                  <a:schemeClr val="bg1"/>
                </a:solidFill>
                <a:latin typeface="Arial" panose="020B0604020202020204" pitchFamily="34" charset="0"/>
                <a:cs typeface="Arial" panose="020B0604020202020204" pitchFamily="34" charset="0"/>
              </a:rPr>
              <a:t>It’s not a feeling, suggestion, possibility or fantasy. It is beyond doubt!   </a:t>
            </a:r>
          </a:p>
        </p:txBody>
      </p:sp>
      <p:sp>
        <p:nvSpPr>
          <p:cNvPr id="8" name="TextBox 7">
            <a:extLst>
              <a:ext uri="{FF2B5EF4-FFF2-40B4-BE49-F238E27FC236}">
                <a16:creationId xmlns:a16="http://schemas.microsoft.com/office/drawing/2014/main" id="{D57FEFCC-458E-F40C-A108-7EED670523EF}"/>
              </a:ext>
            </a:extLst>
          </p:cNvPr>
          <p:cNvSpPr txBox="1"/>
          <p:nvPr/>
        </p:nvSpPr>
        <p:spPr>
          <a:xfrm>
            <a:off x="61471" y="5743007"/>
            <a:ext cx="12063933" cy="1015663"/>
          </a:xfrm>
          <a:prstGeom prst="rect">
            <a:avLst/>
          </a:prstGeom>
          <a:noFill/>
        </p:spPr>
        <p:txBody>
          <a:bodyPr wrap="square">
            <a:spAutoFit/>
          </a:bodyPr>
          <a:lstStyle/>
          <a:p>
            <a:pPr algn="ctr"/>
            <a:r>
              <a:rPr lang="en-AU" sz="3000" b="1" dirty="0">
                <a:solidFill>
                  <a:schemeClr val="bg1"/>
                </a:solidFill>
                <a:latin typeface="Arial" panose="020B0604020202020204" pitchFamily="34" charset="0"/>
                <a:cs typeface="Arial" panose="020B0604020202020204" pitchFamily="34" charset="0"/>
              </a:rPr>
              <a:t>We don’t </a:t>
            </a:r>
            <a:r>
              <a:rPr lang="en-AU" sz="3000" b="1" i="0" u="none" strike="noStrike" dirty="0">
                <a:solidFill>
                  <a:schemeClr val="bg1"/>
                </a:solidFill>
                <a:effectLst/>
                <a:latin typeface="Arial" panose="020B0604020202020204" pitchFamily="34" charset="0"/>
                <a:cs typeface="Arial" panose="020B0604020202020204" pitchFamily="34" charset="0"/>
              </a:rPr>
              <a:t>know what to always pray for</a:t>
            </a:r>
            <a:r>
              <a:rPr lang="en-AU" sz="3000" b="1" dirty="0">
                <a:solidFill>
                  <a:schemeClr val="bg1"/>
                </a:solidFill>
                <a:latin typeface="Arial" panose="020B0604020202020204" pitchFamily="34" charset="0"/>
                <a:cs typeface="Arial" panose="020B0604020202020204" pitchFamily="34" charset="0"/>
              </a:rPr>
              <a:t> (v26) = we  don’t know why everything happens. But we know God controls everything.</a:t>
            </a:r>
            <a:endParaRPr lang="en-US" sz="3000" b="1" dirty="0">
              <a:solidFill>
                <a:schemeClr val="bg1"/>
              </a:solidFill>
              <a:latin typeface="Arial" panose="020B0604020202020204" pitchFamily="34" charset="0"/>
              <a:cs typeface="Arial" panose="020B0604020202020204" pitchFamily="34" charset="0"/>
            </a:endParaRPr>
          </a:p>
        </p:txBody>
      </p:sp>
      <p:pic>
        <p:nvPicPr>
          <p:cNvPr id="9" name="Picture 4" descr="Happy New Years 2024, New Year, 2024, Happy New 2024 PNG Transparent  Clipart Image and PSD File for Free Download">
            <a:extLst>
              <a:ext uri="{FF2B5EF4-FFF2-40B4-BE49-F238E27FC236}">
                <a16:creationId xmlns:a16="http://schemas.microsoft.com/office/drawing/2014/main" id="{58A55822-5BF8-DC40-0FF4-19C5457C735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 t="11216" r="20250" b="19462"/>
          <a:stretch/>
        </p:blipFill>
        <p:spPr bwMode="auto">
          <a:xfrm>
            <a:off x="9743016" y="2963978"/>
            <a:ext cx="2443857" cy="267969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7AE57C9-45BA-D295-874C-17F6D4B2D74E}"/>
              </a:ext>
            </a:extLst>
          </p:cNvPr>
          <p:cNvSpPr txBox="1"/>
          <p:nvPr/>
        </p:nvSpPr>
        <p:spPr>
          <a:xfrm>
            <a:off x="185980" y="3405758"/>
            <a:ext cx="9805692" cy="1938992"/>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We know every part of our life is in God’s hands + He uses all things for his glory &amp; our ultimate blessing + nothing can touch us unless it passes through God’s will + God has a perfect plan for our life.</a:t>
            </a:r>
          </a:p>
        </p:txBody>
      </p:sp>
    </p:spTree>
    <p:extLst>
      <p:ext uri="{BB962C8B-B14F-4D97-AF65-F5344CB8AC3E}">
        <p14:creationId xmlns:p14="http://schemas.microsoft.com/office/powerpoint/2010/main" val="3140264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jumping in the air&#10;&#10;Description automatically generated">
            <a:extLst>
              <a:ext uri="{FF2B5EF4-FFF2-40B4-BE49-F238E27FC236}">
                <a16:creationId xmlns:a16="http://schemas.microsoft.com/office/drawing/2014/main" id="{E0F8D4BA-35BB-F473-E208-51CCB53804E3}"/>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520FB2F6-C156-02E3-8D6D-06E131AF1601}"/>
              </a:ext>
            </a:extLst>
          </p:cNvPr>
          <p:cNvSpPr txBox="1"/>
          <p:nvPr/>
        </p:nvSpPr>
        <p:spPr>
          <a:xfrm>
            <a:off x="119266" y="92765"/>
            <a:ext cx="11953463"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2. IT’S A DIVINELY DEPENDANT PROMISE – </a:t>
            </a:r>
            <a:r>
              <a:rPr lang="en-US" sz="3000" b="1" i="1" dirty="0">
                <a:solidFill>
                  <a:schemeClr val="bg1"/>
                </a:solidFill>
                <a:latin typeface="Arial" panose="020B0604020202020204" pitchFamily="34" charset="0"/>
                <a:cs typeface="Arial" panose="020B0604020202020204" pitchFamily="34" charset="0"/>
              </a:rPr>
              <a:t>“… that God causes (works)…” = </a:t>
            </a:r>
            <a:r>
              <a:rPr lang="en-US" sz="3000" b="1" dirty="0">
                <a:solidFill>
                  <a:schemeClr val="bg1"/>
                </a:solidFill>
                <a:latin typeface="Arial" panose="020B0604020202020204" pitchFamily="34" charset="0"/>
                <a:cs typeface="Arial" panose="020B0604020202020204" pitchFamily="34" charset="0"/>
              </a:rPr>
              <a:t>He is sovereign over all and making things happen. He is ceaselessly, passionately and intentionally working for us.  </a:t>
            </a:r>
          </a:p>
        </p:txBody>
      </p:sp>
      <p:sp>
        <p:nvSpPr>
          <p:cNvPr id="7" name="TextBox 6">
            <a:extLst>
              <a:ext uri="{FF2B5EF4-FFF2-40B4-BE49-F238E27FC236}">
                <a16:creationId xmlns:a16="http://schemas.microsoft.com/office/drawing/2014/main" id="{5E36A1F4-6F2B-9B55-3170-36D4C0F784C7}"/>
              </a:ext>
            </a:extLst>
          </p:cNvPr>
          <p:cNvSpPr txBox="1"/>
          <p:nvPr/>
        </p:nvSpPr>
        <p:spPr>
          <a:xfrm>
            <a:off x="119266" y="2005180"/>
            <a:ext cx="11953457" cy="1015663"/>
          </a:xfrm>
          <a:prstGeom prst="rect">
            <a:avLst/>
          </a:prstGeom>
          <a:noFill/>
        </p:spPr>
        <p:txBody>
          <a:bodyPr wrap="square">
            <a:spAutoFit/>
          </a:bodyPr>
          <a:lstStyle/>
          <a:p>
            <a:pPr algn="ctr"/>
            <a:r>
              <a:rPr lang="en-AU" sz="3000" b="1" i="1" u="none" strike="noStrike" dirty="0">
                <a:solidFill>
                  <a:srgbClr val="000000"/>
                </a:solidFill>
                <a:effectLst/>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S</a:t>
            </a:r>
            <a:r>
              <a:rPr lang="en-AU" sz="3000" b="1" i="1" u="none" strike="noStrike" dirty="0">
                <a:solidFill>
                  <a:schemeClr val="bg1"/>
                </a:solidFill>
                <a:effectLst/>
                <a:latin typeface="Arial" panose="020B0604020202020204" pitchFamily="34" charset="0"/>
                <a:cs typeface="Arial" panose="020B0604020202020204" pitchFamily="34" charset="0"/>
              </a:rPr>
              <a:t>ince the world began, no ear has heard and no eye has seen a God like you, who works for those who wait for him!” </a:t>
            </a:r>
            <a:r>
              <a:rPr lang="en-AU" sz="3000" b="1" u="none" strike="noStrike" dirty="0">
                <a:solidFill>
                  <a:schemeClr val="bg1"/>
                </a:solidFill>
                <a:effectLst/>
                <a:latin typeface="Arial" panose="020B0604020202020204" pitchFamily="34" charset="0"/>
                <a:cs typeface="Arial" panose="020B0604020202020204" pitchFamily="34" charset="0"/>
              </a:rPr>
              <a:t>(Isa 64:4)</a:t>
            </a:r>
            <a:endParaRPr lang="en-US" sz="30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82965A42-2D57-FEB3-69DD-BC99BD4E76D7}"/>
              </a:ext>
            </a:extLst>
          </p:cNvPr>
          <p:cNvSpPr txBox="1"/>
          <p:nvPr/>
        </p:nvSpPr>
        <p:spPr>
          <a:xfrm>
            <a:off x="119268" y="5789620"/>
            <a:ext cx="6546575" cy="1015663"/>
          </a:xfrm>
          <a:prstGeom prst="rect">
            <a:avLst/>
          </a:prstGeom>
          <a:noFill/>
        </p:spPr>
        <p:txBody>
          <a:bodyPr wrap="square" rtlCol="0">
            <a:spAutoFit/>
          </a:bodyPr>
          <a:lstStyle/>
          <a:p>
            <a:r>
              <a:rPr lang="en-US" sz="3000" b="1" i="1" dirty="0">
                <a:solidFill>
                  <a:schemeClr val="bg1"/>
                </a:solidFill>
                <a:latin typeface="Arial" panose="020B0604020202020204" pitchFamily="34" charset="0"/>
                <a:cs typeface="Arial" panose="020B0604020202020204" pitchFamily="34" charset="0"/>
              </a:rPr>
              <a:t>“Romans 8:28 doesn’t work unless God is working.” </a:t>
            </a:r>
            <a:r>
              <a:rPr lang="en-US" sz="3000" b="1" dirty="0">
                <a:solidFill>
                  <a:schemeClr val="bg1"/>
                </a:solidFill>
                <a:latin typeface="Arial" panose="020B0604020202020204" pitchFamily="34" charset="0"/>
                <a:cs typeface="Arial" panose="020B0604020202020204" pitchFamily="34" charset="0"/>
              </a:rPr>
              <a:t>(David Jeremiah)</a:t>
            </a:r>
          </a:p>
        </p:txBody>
      </p:sp>
      <p:sp>
        <p:nvSpPr>
          <p:cNvPr id="12" name="TextBox 11">
            <a:extLst>
              <a:ext uri="{FF2B5EF4-FFF2-40B4-BE49-F238E27FC236}">
                <a16:creationId xmlns:a16="http://schemas.microsoft.com/office/drawing/2014/main" id="{375D7240-68C3-04A7-DE94-A950290EDB77}"/>
              </a:ext>
            </a:extLst>
          </p:cNvPr>
          <p:cNvSpPr txBox="1"/>
          <p:nvPr/>
        </p:nvSpPr>
        <p:spPr>
          <a:xfrm>
            <a:off x="7699519" y="5789620"/>
            <a:ext cx="4253942"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God must get the glory &amp; praise, not us.</a:t>
            </a:r>
          </a:p>
        </p:txBody>
      </p:sp>
      <p:pic>
        <p:nvPicPr>
          <p:cNvPr id="13" name="Picture 4" descr="Happy New Years 2024, New Year, 2024, Happy New 2024 PNG Transparent  Clipart Image and PSD File for Free Download">
            <a:extLst>
              <a:ext uri="{FF2B5EF4-FFF2-40B4-BE49-F238E27FC236}">
                <a16:creationId xmlns:a16="http://schemas.microsoft.com/office/drawing/2014/main" id="{DBF6ABB1-3810-5F99-143E-D8BF009723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11" t="11216" r="3355" b="19462"/>
          <a:stretch/>
        </p:blipFill>
        <p:spPr bwMode="auto">
          <a:xfrm>
            <a:off x="0" y="3189327"/>
            <a:ext cx="1895061" cy="21652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4441CC7-D857-7B45-E9B7-BEFF0300981D}"/>
              </a:ext>
            </a:extLst>
          </p:cNvPr>
          <p:cNvSpPr txBox="1"/>
          <p:nvPr/>
        </p:nvSpPr>
        <p:spPr>
          <a:xfrm>
            <a:off x="1245704" y="3415541"/>
            <a:ext cx="10827020" cy="1938992"/>
          </a:xfrm>
          <a:prstGeom prst="rect">
            <a:avLst/>
          </a:prstGeom>
          <a:noFill/>
        </p:spPr>
        <p:txBody>
          <a:bodyPr wrap="square" rtlCol="0">
            <a:spAutoFit/>
          </a:bodyPr>
          <a:lstStyle/>
          <a:p>
            <a:pPr algn="ctr"/>
            <a:r>
              <a:rPr lang="en-US" sz="3000" b="1" i="1" dirty="0">
                <a:latin typeface="Arial" panose="020B0604020202020204" pitchFamily="34" charset="0"/>
                <a:cs typeface="Arial" panose="020B0604020202020204" pitchFamily="34" charset="0"/>
              </a:rPr>
              <a:t>“</a:t>
            </a:r>
            <a:r>
              <a:rPr lang="en-US" sz="3000" b="1" i="1" dirty="0">
                <a:solidFill>
                  <a:schemeClr val="bg1"/>
                </a:solidFill>
                <a:latin typeface="Arial" panose="020B0604020202020204" pitchFamily="34" charset="0"/>
                <a:cs typeface="Arial" panose="020B0604020202020204" pitchFamily="34" charset="0"/>
              </a:rPr>
              <a:t>God has to work for us because we can’t do it ourselves. We are bankrupt and need a bailout. We are weak and need someone strong. We are foolish and need someone wise. We are lost and need a rescuer.”</a:t>
            </a:r>
            <a:r>
              <a:rPr lang="en-US" sz="3000" b="1" dirty="0">
                <a:solidFill>
                  <a:schemeClr val="bg1"/>
                </a:solidFill>
                <a:latin typeface="Arial" panose="020B0604020202020204" pitchFamily="34" charset="0"/>
                <a:cs typeface="Arial" panose="020B0604020202020204" pitchFamily="34" charset="0"/>
              </a:rPr>
              <a:t> (John Piper)</a:t>
            </a:r>
          </a:p>
        </p:txBody>
      </p:sp>
    </p:spTree>
    <p:extLst>
      <p:ext uri="{BB962C8B-B14F-4D97-AF65-F5344CB8AC3E}">
        <p14:creationId xmlns:p14="http://schemas.microsoft.com/office/powerpoint/2010/main" val="261838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 Joy that surpasses all joys | Schola Affectus">
            <a:extLst>
              <a:ext uri="{FF2B5EF4-FFF2-40B4-BE49-F238E27FC236}">
                <a16:creationId xmlns:a16="http://schemas.microsoft.com/office/drawing/2014/main" id="{4FAC610E-0334-CFE1-A258-2288F5AD57A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23825"/>
          <a:stretch/>
        </p:blipFill>
        <p:spPr bwMode="auto">
          <a:xfrm>
            <a:off x="-39760" y="-9006"/>
            <a:ext cx="12231760" cy="68670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1A71A1-4346-9172-6E52-8E3BF3EA2A4A}"/>
              </a:ext>
            </a:extLst>
          </p:cNvPr>
          <p:cNvSpPr txBox="1"/>
          <p:nvPr/>
        </p:nvSpPr>
        <p:spPr>
          <a:xfrm>
            <a:off x="172278" y="119270"/>
            <a:ext cx="1180768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3. IT’S A DEFINITIVE PROMISE - </a:t>
            </a:r>
            <a:r>
              <a:rPr lang="en-US" sz="3000" b="1" i="1" dirty="0">
                <a:solidFill>
                  <a:schemeClr val="bg1"/>
                </a:solidFill>
                <a:latin typeface="Arial" panose="020B0604020202020204" pitchFamily="34" charset="0"/>
                <a:cs typeface="Arial" panose="020B0604020202020204" pitchFamily="34" charset="0"/>
              </a:rPr>
              <a:t>“…everything (all things)..”</a:t>
            </a:r>
          </a:p>
        </p:txBody>
      </p:sp>
      <p:sp>
        <p:nvSpPr>
          <p:cNvPr id="5" name="TextBox 4">
            <a:extLst>
              <a:ext uri="{FF2B5EF4-FFF2-40B4-BE49-F238E27FC236}">
                <a16:creationId xmlns:a16="http://schemas.microsoft.com/office/drawing/2014/main" id="{C74A7C01-0A70-2647-B415-CC69EA39B1FC}"/>
              </a:ext>
            </a:extLst>
          </p:cNvPr>
          <p:cNvSpPr txBox="1"/>
          <p:nvPr/>
        </p:nvSpPr>
        <p:spPr>
          <a:xfrm>
            <a:off x="172278" y="861391"/>
            <a:ext cx="9631289"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“Everything he sends us is necessary. Anything he withholds from us is not necessary.” </a:t>
            </a:r>
            <a:r>
              <a:rPr lang="en-US" sz="3000" b="1" dirty="0">
                <a:solidFill>
                  <a:schemeClr val="bg1"/>
                </a:solidFill>
                <a:latin typeface="Arial" panose="020B0604020202020204" pitchFamily="34" charset="0"/>
                <a:cs typeface="Arial" panose="020B0604020202020204" pitchFamily="34" charset="0"/>
              </a:rPr>
              <a:t>(John Newton)</a:t>
            </a:r>
          </a:p>
        </p:txBody>
      </p:sp>
      <p:sp>
        <p:nvSpPr>
          <p:cNvPr id="6" name="TextBox 5">
            <a:extLst>
              <a:ext uri="{FF2B5EF4-FFF2-40B4-BE49-F238E27FC236}">
                <a16:creationId xmlns:a16="http://schemas.microsoft.com/office/drawing/2014/main" id="{AE9E48DD-FD8E-0F1C-9398-C540DB32BA2F}"/>
              </a:ext>
            </a:extLst>
          </p:cNvPr>
          <p:cNvSpPr txBox="1"/>
          <p:nvPr/>
        </p:nvSpPr>
        <p:spPr>
          <a:xfrm>
            <a:off x="172277" y="2152651"/>
            <a:ext cx="11807687" cy="1015663"/>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‘Everything’</a:t>
            </a:r>
            <a:r>
              <a:rPr lang="en-US" sz="3000" b="1" dirty="0">
                <a:solidFill>
                  <a:schemeClr val="bg1"/>
                </a:solidFill>
                <a:latin typeface="Arial" panose="020B0604020202020204" pitchFamily="34" charset="0"/>
                <a:cs typeface="Arial" panose="020B0604020202020204" pitchFamily="34" charset="0"/>
              </a:rPr>
              <a:t> = God takes all things (good, mundane &amp; horrible) that he allows in our life and turns them into our ultimate good. </a:t>
            </a:r>
          </a:p>
        </p:txBody>
      </p:sp>
      <p:sp>
        <p:nvSpPr>
          <p:cNvPr id="2" name="TextBox 1">
            <a:extLst>
              <a:ext uri="{FF2B5EF4-FFF2-40B4-BE49-F238E27FC236}">
                <a16:creationId xmlns:a16="http://schemas.microsoft.com/office/drawing/2014/main" id="{3528A748-23B2-E9F5-D421-C17FDA41D4B3}"/>
              </a:ext>
            </a:extLst>
          </p:cNvPr>
          <p:cNvSpPr txBox="1"/>
          <p:nvPr/>
        </p:nvSpPr>
        <p:spPr>
          <a:xfrm>
            <a:off x="172276" y="3524033"/>
            <a:ext cx="11807687" cy="1938992"/>
          </a:xfrm>
          <a:prstGeom prst="rect">
            <a:avLst/>
          </a:prstGeom>
          <a:solidFill>
            <a:schemeClr val="tx1">
              <a:alpha val="20000"/>
            </a:schemeClr>
          </a:solid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Good things</a:t>
            </a:r>
            <a:r>
              <a:rPr lang="en-US" sz="3000" b="1" dirty="0">
                <a:solidFill>
                  <a:schemeClr val="bg1"/>
                </a:solidFill>
                <a:latin typeface="Arial" panose="020B0604020202020204" pitchFamily="34" charset="0"/>
                <a:cs typeface="Arial" panose="020B0604020202020204" pitchFamily="34" charset="0"/>
              </a:rPr>
              <a:t> = if our life is going well, its because God is doing that. If you are healthy, have someone to love you, have a home, have a job, have savings </a:t>
            </a:r>
            <a:r>
              <a:rPr lang="en-US" sz="3000" b="1" dirty="0" err="1">
                <a:solidFill>
                  <a:schemeClr val="bg1"/>
                </a:solidFill>
                <a:latin typeface="Arial" panose="020B0604020202020204" pitchFamily="34" charset="0"/>
                <a:cs typeface="Arial" panose="020B0604020202020204" pitchFamily="34" charset="0"/>
              </a:rPr>
              <a:t>etc</a:t>
            </a:r>
            <a:r>
              <a:rPr lang="en-US" sz="3000" b="1" dirty="0">
                <a:solidFill>
                  <a:schemeClr val="bg1"/>
                </a:solidFill>
                <a:latin typeface="Arial" panose="020B0604020202020204" pitchFamily="34" charset="0"/>
                <a:cs typeface="Arial" panose="020B0604020202020204" pitchFamily="34" charset="0"/>
              </a:rPr>
              <a:t> = God is causing that. Don’t take them for granted! Acknowledge God, rejoice &amp; be thankful.</a:t>
            </a:r>
          </a:p>
        </p:txBody>
      </p:sp>
      <p:sp>
        <p:nvSpPr>
          <p:cNvPr id="3" name="TextBox 2">
            <a:extLst>
              <a:ext uri="{FF2B5EF4-FFF2-40B4-BE49-F238E27FC236}">
                <a16:creationId xmlns:a16="http://schemas.microsoft.com/office/drawing/2014/main" id="{62B6D2C0-E8C9-38D8-57D6-449E0EB4F773}"/>
              </a:ext>
            </a:extLst>
          </p:cNvPr>
          <p:cNvSpPr txBox="1"/>
          <p:nvPr/>
        </p:nvSpPr>
        <p:spPr>
          <a:xfrm>
            <a:off x="172276" y="5784789"/>
            <a:ext cx="11926957"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Mundane things</a:t>
            </a:r>
            <a:r>
              <a:rPr lang="en-US" sz="3000" b="1" dirty="0">
                <a:solidFill>
                  <a:schemeClr val="bg1"/>
                </a:solidFill>
                <a:latin typeface="Arial" panose="020B0604020202020204" pitchFamily="34" charset="0"/>
                <a:cs typeface="Arial" panose="020B0604020202020204" pitchFamily="34" charset="0"/>
              </a:rPr>
              <a:t> = God is working even in those, unremarkable, ordinary moments of our life. Don’t underestimate those times.  </a:t>
            </a:r>
          </a:p>
        </p:txBody>
      </p:sp>
      <p:pic>
        <p:nvPicPr>
          <p:cNvPr id="7" name="Picture 4" descr="Happy New Years 2024, New Year, 2024, Happy New 2024 PNG Transparent  Clipart Image and PSD File for Free Download">
            <a:extLst>
              <a:ext uri="{FF2B5EF4-FFF2-40B4-BE49-F238E27FC236}">
                <a16:creationId xmlns:a16="http://schemas.microsoft.com/office/drawing/2014/main" id="{0577A732-8F27-E878-179A-C2DAB0F3F1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 t="11216" r="-1542" b="19462"/>
          <a:stretch/>
        </p:blipFill>
        <p:spPr bwMode="auto">
          <a:xfrm>
            <a:off x="9803567" y="461026"/>
            <a:ext cx="2388433" cy="18163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41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raising Wallpapers - Wallpaper Cave">
            <a:extLst>
              <a:ext uri="{FF2B5EF4-FFF2-40B4-BE49-F238E27FC236}">
                <a16:creationId xmlns:a16="http://schemas.microsoft.com/office/drawing/2014/main" id="{CDF8E358-7E42-7C55-B27E-2900408CD11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65B9AA-61BB-DFA8-5521-E3CB1E294BB2}"/>
              </a:ext>
            </a:extLst>
          </p:cNvPr>
          <p:cNvSpPr txBox="1"/>
          <p:nvPr/>
        </p:nvSpPr>
        <p:spPr>
          <a:xfrm>
            <a:off x="3514433" y="5310643"/>
            <a:ext cx="8566239"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Understanding that God has an ultimate plan for ‘everything’ in our lives = we can know peace &amp; joy in all circumstances.</a:t>
            </a:r>
            <a:endParaRPr lang="en-US" sz="3000" dirty="0">
              <a:solidFill>
                <a:schemeClr val="bg1"/>
              </a:solidFill>
            </a:endParaRPr>
          </a:p>
        </p:txBody>
      </p:sp>
      <p:sp>
        <p:nvSpPr>
          <p:cNvPr id="5" name="TextBox 4">
            <a:extLst>
              <a:ext uri="{FF2B5EF4-FFF2-40B4-BE49-F238E27FC236}">
                <a16:creationId xmlns:a16="http://schemas.microsoft.com/office/drawing/2014/main" id="{7F6EC93B-E6B7-B10B-B6FE-142EE21DFC5D}"/>
              </a:ext>
            </a:extLst>
          </p:cNvPr>
          <p:cNvSpPr txBox="1"/>
          <p:nvPr/>
        </p:nvSpPr>
        <p:spPr>
          <a:xfrm>
            <a:off x="106017" y="145774"/>
            <a:ext cx="11979966" cy="1015663"/>
          </a:xfrm>
          <a:prstGeom prst="rect">
            <a:avLst/>
          </a:prstGeom>
          <a:noFill/>
        </p:spPr>
        <p:txBody>
          <a:bodyPr wrap="square" rtlCol="0">
            <a:spAutoFit/>
          </a:bodyPr>
          <a:lstStyle/>
          <a:p>
            <a:pPr algn="ctr"/>
            <a:r>
              <a:rPr lang="en-US" sz="3000" b="1" u="sng" dirty="0">
                <a:solidFill>
                  <a:schemeClr val="bg1"/>
                </a:solidFill>
                <a:latin typeface="Arial" panose="020B0604020202020204" pitchFamily="34" charset="0"/>
                <a:cs typeface="Arial" panose="020B0604020202020204" pitchFamily="34" charset="0"/>
              </a:rPr>
              <a:t>Bad things</a:t>
            </a:r>
            <a:r>
              <a:rPr lang="en-US" sz="3000" b="1" dirty="0">
                <a:solidFill>
                  <a:schemeClr val="bg1"/>
                </a:solidFill>
                <a:latin typeface="Arial" panose="020B0604020202020204" pitchFamily="34" charset="0"/>
                <a:cs typeface="Arial" panose="020B0604020202020204" pitchFamily="34" charset="0"/>
              </a:rPr>
              <a:t> = sufferings (v17), groanings (v23), trouble, hunger, persecution, destitution, danger &amp; the threat of death (v35).  </a:t>
            </a:r>
          </a:p>
        </p:txBody>
      </p:sp>
      <p:sp>
        <p:nvSpPr>
          <p:cNvPr id="6" name="TextBox 5">
            <a:extLst>
              <a:ext uri="{FF2B5EF4-FFF2-40B4-BE49-F238E27FC236}">
                <a16:creationId xmlns:a16="http://schemas.microsoft.com/office/drawing/2014/main" id="{44F8E1DD-85E5-DE44-3325-A9A5636D421B}"/>
              </a:ext>
            </a:extLst>
          </p:cNvPr>
          <p:cNvSpPr txBox="1"/>
          <p:nvPr/>
        </p:nvSpPr>
        <p:spPr>
          <a:xfrm>
            <a:off x="53546" y="1577009"/>
            <a:ext cx="1207428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False = that bad things are good (blessings in disguise)! They are bad and it’s OK to grieve, cry out &amp; be angry in those moments - just like Jesus did when Lazarus’ died (John 11:33-38).</a:t>
            </a:r>
          </a:p>
        </p:txBody>
      </p:sp>
      <p:sp>
        <p:nvSpPr>
          <p:cNvPr id="7" name="TextBox 6">
            <a:extLst>
              <a:ext uri="{FF2B5EF4-FFF2-40B4-BE49-F238E27FC236}">
                <a16:creationId xmlns:a16="http://schemas.microsoft.com/office/drawing/2014/main" id="{B00E5C47-1003-8B27-07B7-823ADBAF06F3}"/>
              </a:ext>
            </a:extLst>
          </p:cNvPr>
          <p:cNvSpPr txBox="1"/>
          <p:nvPr/>
        </p:nvSpPr>
        <p:spPr>
          <a:xfrm>
            <a:off x="100706" y="3479075"/>
            <a:ext cx="11979966"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True = bad things are bad! But God will bring ultimate good out of it. Its not about having faith in the goodness of all things, but faith in the goodness of God and his plans for us.</a:t>
            </a:r>
          </a:p>
        </p:txBody>
      </p:sp>
      <p:pic>
        <p:nvPicPr>
          <p:cNvPr id="8" name="Picture 4" descr="Happy New Years 2024, New Year, 2024, Happy New 2024 PNG Transparent  Clipart Image and PSD File for Free Download">
            <a:extLst>
              <a:ext uri="{FF2B5EF4-FFF2-40B4-BE49-F238E27FC236}">
                <a16:creationId xmlns:a16="http://schemas.microsoft.com/office/drawing/2014/main" id="{63D2567A-993C-70C1-D2C5-DBA39AF5F42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 t="11216" r="-1542" b="26695"/>
          <a:stretch/>
        </p:blipFill>
        <p:spPr bwMode="auto">
          <a:xfrm>
            <a:off x="100706" y="4812677"/>
            <a:ext cx="3781746" cy="2045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217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Jump Ultra HD Desktop Background Wallpaper for 4K UHD TV : Widescreen &amp;  UltraWide Desktop &amp; Laptop : Multi Display, Dual Monitor : Tablet :  Smartphone">
            <a:extLst>
              <a:ext uri="{FF2B5EF4-FFF2-40B4-BE49-F238E27FC236}">
                <a16:creationId xmlns:a16="http://schemas.microsoft.com/office/drawing/2014/main" id="{32A503AD-12AC-DCCF-DAF4-4F9754D2BA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1531"/>
          <a:stretch/>
        </p:blipFill>
        <p:spPr bwMode="auto">
          <a:xfrm>
            <a:off x="0" y="-1"/>
            <a:ext cx="12217474"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0C51D9D-CAD4-090F-93A5-7A7B2C155C49}"/>
              </a:ext>
            </a:extLst>
          </p:cNvPr>
          <p:cNvSpPr txBox="1"/>
          <p:nvPr/>
        </p:nvSpPr>
        <p:spPr>
          <a:xfrm>
            <a:off x="142875" y="102597"/>
            <a:ext cx="11944349" cy="553998"/>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4. IT’S A DYNAMIC PROMISE- </a:t>
            </a:r>
            <a:r>
              <a:rPr lang="en-US" sz="3000" b="1" i="1" dirty="0">
                <a:solidFill>
                  <a:schemeClr val="bg1"/>
                </a:solidFill>
                <a:latin typeface="Arial" panose="020B0604020202020204" pitchFamily="34" charset="0"/>
                <a:cs typeface="Arial" panose="020B0604020202020204" pitchFamily="34" charset="0"/>
              </a:rPr>
              <a:t>“…to work together for the good..” </a:t>
            </a:r>
          </a:p>
        </p:txBody>
      </p:sp>
      <p:pic>
        <p:nvPicPr>
          <p:cNvPr id="1032" name="Picture 8">
            <a:extLst>
              <a:ext uri="{FF2B5EF4-FFF2-40B4-BE49-F238E27FC236}">
                <a16:creationId xmlns:a16="http://schemas.microsoft.com/office/drawing/2014/main" id="{00703910-1A17-BEAF-7001-652A9848D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790814"/>
            <a:ext cx="2398619" cy="180803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5FEB01E-1C46-19A1-37E9-44F766B44D50}"/>
              </a:ext>
            </a:extLst>
          </p:cNvPr>
          <p:cNvSpPr txBox="1"/>
          <p:nvPr/>
        </p:nvSpPr>
        <p:spPr>
          <a:xfrm>
            <a:off x="211455" y="2733073"/>
            <a:ext cx="11769090"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‘Work together’ </a:t>
            </a:r>
            <a:r>
              <a:rPr lang="en-US" sz="3000" b="1" dirty="0">
                <a:solidFill>
                  <a:schemeClr val="bg1"/>
                </a:solidFill>
                <a:latin typeface="Arial" panose="020B0604020202020204" pitchFamily="34" charset="0"/>
                <a:cs typeface="Arial" panose="020B0604020202020204" pitchFamily="34" charset="0"/>
              </a:rPr>
              <a:t>(</a:t>
            </a:r>
            <a:r>
              <a:rPr lang="en-US" sz="3000" b="1" dirty="0" err="1">
                <a:solidFill>
                  <a:schemeClr val="bg1"/>
                </a:solidFill>
                <a:latin typeface="Arial" panose="020B0604020202020204" pitchFamily="34" charset="0"/>
                <a:cs typeface="Arial" panose="020B0604020202020204" pitchFamily="34" charset="0"/>
              </a:rPr>
              <a:t>sunergeo</a:t>
            </a:r>
            <a:r>
              <a:rPr lang="en-US" sz="3000" b="1" dirty="0">
                <a:solidFill>
                  <a:schemeClr val="bg1"/>
                </a:solidFill>
                <a:latin typeface="Arial" panose="020B0604020202020204" pitchFamily="34" charset="0"/>
                <a:cs typeface="Arial" panose="020B0604020202020204" pitchFamily="34" charset="0"/>
              </a:rPr>
              <a:t>) &gt; synergism =  </a:t>
            </a:r>
            <a:r>
              <a:rPr lang="en-US" sz="3000" b="1" i="1" dirty="0">
                <a:solidFill>
                  <a:schemeClr val="bg1"/>
                </a:solidFill>
                <a:latin typeface="Arial" panose="020B0604020202020204" pitchFamily="34" charset="0"/>
                <a:cs typeface="Arial" panose="020B0604020202020204" pitchFamily="34" charset="0"/>
              </a:rPr>
              <a:t>“The working together of various elements, </a:t>
            </a:r>
            <a:r>
              <a:rPr lang="en-US" sz="3000" b="1" i="1" u="sng" dirty="0">
                <a:solidFill>
                  <a:schemeClr val="bg1"/>
                </a:solidFill>
                <a:latin typeface="Arial" panose="020B0604020202020204" pitchFamily="34" charset="0"/>
                <a:cs typeface="Arial" panose="020B0604020202020204" pitchFamily="34" charset="0"/>
              </a:rPr>
              <a:t>over a period of time</a:t>
            </a:r>
            <a:r>
              <a:rPr lang="en-US" sz="3000" b="1" i="1" dirty="0">
                <a:solidFill>
                  <a:schemeClr val="bg1"/>
                </a:solidFill>
                <a:latin typeface="Arial" panose="020B0604020202020204" pitchFamily="34" charset="0"/>
                <a:cs typeface="Arial" panose="020B0604020202020204" pitchFamily="34" charset="0"/>
              </a:rPr>
              <a:t>, to produce an affect that’s </a:t>
            </a:r>
            <a:r>
              <a:rPr lang="en-US" sz="3000" b="1" i="1" u="sng" dirty="0">
                <a:solidFill>
                  <a:schemeClr val="bg1"/>
                </a:solidFill>
                <a:latin typeface="Arial" panose="020B0604020202020204" pitchFamily="34" charset="0"/>
                <a:cs typeface="Arial" panose="020B0604020202020204" pitchFamily="34" charset="0"/>
              </a:rPr>
              <a:t>far greater</a:t>
            </a:r>
            <a:r>
              <a:rPr lang="en-US" sz="3000" b="1" i="1" dirty="0">
                <a:solidFill>
                  <a:schemeClr val="bg1"/>
                </a:solidFill>
                <a:latin typeface="Arial" panose="020B0604020202020204" pitchFamily="34" charset="0"/>
                <a:cs typeface="Arial" panose="020B0604020202020204" pitchFamily="34" charset="0"/>
              </a:rPr>
              <a:t> than, and even </a:t>
            </a:r>
            <a:r>
              <a:rPr lang="en-US" sz="3000" b="1" i="1" u="sng" dirty="0">
                <a:solidFill>
                  <a:schemeClr val="bg1"/>
                </a:solidFill>
                <a:latin typeface="Arial" panose="020B0604020202020204" pitchFamily="34" charset="0"/>
                <a:cs typeface="Arial" panose="020B0604020202020204" pitchFamily="34" charset="0"/>
              </a:rPr>
              <a:t>completely different</a:t>
            </a:r>
            <a:r>
              <a:rPr lang="en-US" sz="3000" b="1" i="1" dirty="0">
                <a:solidFill>
                  <a:schemeClr val="bg1"/>
                </a:solidFill>
                <a:latin typeface="Arial" panose="020B0604020202020204" pitchFamily="34" charset="0"/>
                <a:cs typeface="Arial" panose="020B0604020202020204" pitchFamily="34" charset="0"/>
              </a:rPr>
              <a:t> from, the sum of each separate element.”</a:t>
            </a:r>
          </a:p>
        </p:txBody>
      </p:sp>
      <p:sp>
        <p:nvSpPr>
          <p:cNvPr id="8" name="TextBox 7">
            <a:extLst>
              <a:ext uri="{FF2B5EF4-FFF2-40B4-BE49-F238E27FC236}">
                <a16:creationId xmlns:a16="http://schemas.microsoft.com/office/drawing/2014/main" id="{C2A55F11-248A-3988-6D8A-41153D0DFBA0}"/>
              </a:ext>
            </a:extLst>
          </p:cNvPr>
          <p:cNvSpPr txBox="1"/>
          <p:nvPr/>
        </p:nvSpPr>
        <p:spPr>
          <a:xfrm>
            <a:off x="211455" y="4886903"/>
            <a:ext cx="11875769" cy="1938992"/>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“Not all the ingredients are desirable or delicious. But God is capable of carefully measuring them out and mixing them up in order to make a final product that is </a:t>
            </a:r>
            <a:r>
              <a:rPr lang="en-US" sz="3000" b="1" i="1" u="sng" dirty="0">
                <a:solidFill>
                  <a:schemeClr val="bg1"/>
                </a:solidFill>
                <a:latin typeface="Arial" panose="020B0604020202020204" pitchFamily="34" charset="0"/>
                <a:cs typeface="Arial" panose="020B0604020202020204" pitchFamily="34" charset="0"/>
              </a:rPr>
              <a:t>ultimately and eternally </a:t>
            </a:r>
            <a:r>
              <a:rPr lang="en-US" sz="3000" b="1" i="1" dirty="0">
                <a:solidFill>
                  <a:schemeClr val="bg1"/>
                </a:solidFill>
                <a:latin typeface="Arial" panose="020B0604020202020204" pitchFamily="34" charset="0"/>
                <a:cs typeface="Arial" panose="020B0604020202020204" pitchFamily="34" charset="0"/>
              </a:rPr>
              <a:t>delicious and desirable.” </a:t>
            </a:r>
            <a:r>
              <a:rPr lang="en-US" sz="3000" b="1" dirty="0">
                <a:solidFill>
                  <a:schemeClr val="bg1"/>
                </a:solidFill>
                <a:latin typeface="Arial" panose="020B0604020202020204" pitchFamily="34" charset="0"/>
                <a:cs typeface="Arial" panose="020B0604020202020204" pitchFamily="34" charset="0"/>
              </a:rPr>
              <a:t>(Randy Alcorn)</a:t>
            </a:r>
          </a:p>
        </p:txBody>
      </p:sp>
      <p:pic>
        <p:nvPicPr>
          <p:cNvPr id="9" name="Picture 4" descr="Happy New Years 2024, New Year, 2024, Happy New 2024 PNG Transparent  Clipart Image and PSD File for Free Download">
            <a:extLst>
              <a:ext uri="{FF2B5EF4-FFF2-40B4-BE49-F238E27FC236}">
                <a16:creationId xmlns:a16="http://schemas.microsoft.com/office/drawing/2014/main" id="{B3002540-A90B-4734-556E-D3174CC054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 t="11216" r="20250" b="19462"/>
          <a:stretch/>
        </p:blipFill>
        <p:spPr bwMode="auto">
          <a:xfrm>
            <a:off x="10434917" y="572573"/>
            <a:ext cx="1757083" cy="20933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5FACD1-7F35-ACF4-3F83-4AA01F6ED4EC}"/>
              </a:ext>
            </a:extLst>
          </p:cNvPr>
          <p:cNvSpPr txBox="1"/>
          <p:nvPr/>
        </p:nvSpPr>
        <p:spPr>
          <a:xfrm>
            <a:off x="2675965" y="922615"/>
            <a:ext cx="824304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Not knowing how the pieces of our life fit together can often lead to anger, frustration, despondency &amp; discouragement. </a:t>
            </a:r>
          </a:p>
        </p:txBody>
      </p:sp>
    </p:spTree>
    <p:extLst>
      <p:ext uri="{BB962C8B-B14F-4D97-AF65-F5344CB8AC3E}">
        <p14:creationId xmlns:p14="http://schemas.microsoft.com/office/powerpoint/2010/main" val="35824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o is a Happy Person / Soul ??? | Enablers">
            <a:extLst>
              <a:ext uri="{FF2B5EF4-FFF2-40B4-BE49-F238E27FC236}">
                <a16:creationId xmlns:a16="http://schemas.microsoft.com/office/drawing/2014/main" id="{30F0DE8F-372E-3889-E5D7-236A8E9B7E3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E51A25-D750-68C4-839D-7C5EEA9EA0C1}"/>
              </a:ext>
            </a:extLst>
          </p:cNvPr>
          <p:cNvSpPr txBox="1"/>
          <p:nvPr/>
        </p:nvSpPr>
        <p:spPr>
          <a:xfrm>
            <a:off x="161365" y="134471"/>
            <a:ext cx="11914094"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'Good’ = an ultimate and eternal good that can’t be lost.</a:t>
            </a:r>
          </a:p>
        </p:txBody>
      </p:sp>
      <p:sp>
        <p:nvSpPr>
          <p:cNvPr id="5" name="TextBox 4">
            <a:extLst>
              <a:ext uri="{FF2B5EF4-FFF2-40B4-BE49-F238E27FC236}">
                <a16:creationId xmlns:a16="http://schemas.microsoft.com/office/drawing/2014/main" id="{6F633C2D-33D0-3851-B447-39BDB5F61E41}"/>
              </a:ext>
            </a:extLst>
          </p:cNvPr>
          <p:cNvSpPr txBox="1"/>
          <p:nvPr/>
        </p:nvSpPr>
        <p:spPr>
          <a:xfrm>
            <a:off x="416859" y="1028343"/>
            <a:ext cx="11658600" cy="2400657"/>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a:t>
            </a:r>
            <a:r>
              <a:rPr lang="en-AU" sz="3000" b="1" i="1" u="none" strike="noStrike" dirty="0">
                <a:solidFill>
                  <a:schemeClr val="bg1"/>
                </a:solidFill>
                <a:effectLst/>
                <a:latin typeface="Arial" panose="020B0604020202020204" pitchFamily="34" charset="0"/>
                <a:cs typeface="Arial" panose="020B0604020202020204" pitchFamily="34" charset="0"/>
              </a:rPr>
              <a:t>For God knew his people in advance, and he chose them to become like his Son, so that his Son would be the firstborn</a:t>
            </a:r>
            <a:r>
              <a:rPr lang="en-AU" sz="3000" b="1" i="1" baseline="30000" dirty="0">
                <a:solidFill>
                  <a:schemeClr val="bg1"/>
                </a:solidFill>
                <a:latin typeface="Arial" panose="020B0604020202020204" pitchFamily="34" charset="0"/>
                <a:cs typeface="Arial" panose="020B0604020202020204" pitchFamily="34" charset="0"/>
              </a:rPr>
              <a:t> </a:t>
            </a:r>
            <a:r>
              <a:rPr lang="en-AU" sz="3000" b="1" i="1" u="none" strike="noStrike" dirty="0">
                <a:solidFill>
                  <a:schemeClr val="bg1"/>
                </a:solidFill>
                <a:effectLst/>
                <a:latin typeface="Arial" panose="020B0604020202020204" pitchFamily="34" charset="0"/>
                <a:cs typeface="Arial" panose="020B0604020202020204" pitchFamily="34" charset="0"/>
              </a:rPr>
              <a:t>among many brothers and sisters. And having chosen them, he </a:t>
            </a:r>
            <a:r>
              <a:rPr lang="en-AU" sz="3000" b="1" i="1" strike="noStrike" dirty="0">
                <a:solidFill>
                  <a:schemeClr val="bg1"/>
                </a:solidFill>
                <a:effectLst/>
                <a:latin typeface="Arial" panose="020B0604020202020204" pitchFamily="34" charset="0"/>
                <a:cs typeface="Arial" panose="020B0604020202020204" pitchFamily="34" charset="0"/>
              </a:rPr>
              <a:t>called them </a:t>
            </a:r>
            <a:r>
              <a:rPr lang="en-AU" sz="3000" b="1" i="1" u="none" strike="noStrike" dirty="0">
                <a:solidFill>
                  <a:schemeClr val="bg1"/>
                </a:solidFill>
                <a:effectLst/>
                <a:latin typeface="Arial" panose="020B0604020202020204" pitchFamily="34" charset="0"/>
                <a:cs typeface="Arial" panose="020B0604020202020204" pitchFamily="34" charset="0"/>
              </a:rPr>
              <a:t>to come to him… </a:t>
            </a:r>
            <a:r>
              <a:rPr lang="en-AU" sz="3000" b="1" i="1" u="sng" strike="noStrike" dirty="0">
                <a:solidFill>
                  <a:schemeClr val="bg1"/>
                </a:solidFill>
                <a:effectLst/>
                <a:latin typeface="Arial" panose="020B0604020202020204" pitchFamily="34" charset="0"/>
                <a:cs typeface="Arial" panose="020B0604020202020204" pitchFamily="34" charset="0"/>
              </a:rPr>
              <a:t>gave them </a:t>
            </a:r>
            <a:r>
              <a:rPr lang="en-AU" sz="3000" b="1" i="1" u="none" strike="noStrike" dirty="0">
                <a:solidFill>
                  <a:schemeClr val="bg1"/>
                </a:solidFill>
                <a:effectLst/>
                <a:latin typeface="Arial" panose="020B0604020202020204" pitchFamily="34" charset="0"/>
                <a:cs typeface="Arial" panose="020B0604020202020204" pitchFamily="34" charset="0"/>
              </a:rPr>
              <a:t>right standing with himself…. a</a:t>
            </a:r>
            <a:r>
              <a:rPr lang="en-AU" sz="3000" b="1" i="1" dirty="0">
                <a:solidFill>
                  <a:schemeClr val="bg1"/>
                </a:solidFill>
                <a:latin typeface="Arial" panose="020B0604020202020204" pitchFamily="34" charset="0"/>
                <a:cs typeface="Arial" panose="020B0604020202020204" pitchFamily="34" charset="0"/>
              </a:rPr>
              <a:t>nd </a:t>
            </a:r>
            <a:r>
              <a:rPr lang="en-AU" sz="3000" b="1" i="1" u="sng" dirty="0">
                <a:solidFill>
                  <a:schemeClr val="bg1"/>
                </a:solidFill>
                <a:latin typeface="Arial" panose="020B0604020202020204" pitchFamily="34" charset="0"/>
                <a:cs typeface="Arial" panose="020B0604020202020204" pitchFamily="34" charset="0"/>
              </a:rPr>
              <a:t>he </a:t>
            </a:r>
            <a:r>
              <a:rPr lang="en-AU" sz="3000" b="1" i="1" u="sng" strike="noStrike" dirty="0">
                <a:solidFill>
                  <a:schemeClr val="bg1"/>
                </a:solidFill>
                <a:effectLst/>
                <a:latin typeface="Arial" panose="020B0604020202020204" pitchFamily="34" charset="0"/>
                <a:cs typeface="Arial" panose="020B0604020202020204" pitchFamily="34" charset="0"/>
              </a:rPr>
              <a:t>gave </a:t>
            </a:r>
            <a:r>
              <a:rPr lang="en-AU" sz="3000" b="1" i="1" u="none" strike="noStrike" dirty="0">
                <a:solidFill>
                  <a:schemeClr val="bg1"/>
                </a:solidFill>
                <a:effectLst/>
                <a:latin typeface="Arial" panose="020B0604020202020204" pitchFamily="34" charset="0"/>
                <a:cs typeface="Arial" panose="020B0604020202020204" pitchFamily="34" charset="0"/>
              </a:rPr>
              <a:t>them his glory.”</a:t>
            </a:r>
            <a:r>
              <a:rPr lang="en-US" sz="3000" b="1" i="1" dirty="0">
                <a:solidFill>
                  <a:schemeClr val="bg1"/>
                </a:solidFill>
                <a:latin typeface="Arial" panose="020B0604020202020204" pitchFamily="34" charset="0"/>
                <a:cs typeface="Arial" panose="020B0604020202020204" pitchFamily="34" charset="0"/>
              </a:rPr>
              <a:t> </a:t>
            </a:r>
            <a:r>
              <a:rPr lang="en-US" sz="3000" b="1" dirty="0">
                <a:solidFill>
                  <a:schemeClr val="bg1"/>
                </a:solidFill>
                <a:latin typeface="Arial" panose="020B0604020202020204" pitchFamily="34" charset="0"/>
                <a:cs typeface="Arial" panose="020B0604020202020204" pitchFamily="34" charset="0"/>
              </a:rPr>
              <a:t>(vs 28-29)</a:t>
            </a:r>
            <a:endParaRPr lang="en-US" sz="3000"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269136F1-A67C-3484-D713-78F38D9A2186}"/>
              </a:ext>
            </a:extLst>
          </p:cNvPr>
          <p:cNvSpPr txBox="1"/>
          <p:nvPr/>
        </p:nvSpPr>
        <p:spPr>
          <a:xfrm>
            <a:off x="161365" y="3995596"/>
            <a:ext cx="10273552" cy="1938992"/>
          </a:xfrm>
          <a:prstGeom prst="rect">
            <a:avLst/>
          </a:prstGeom>
          <a:noFill/>
        </p:spPr>
        <p:txBody>
          <a:bodyPr wrap="square" rtlCol="0">
            <a:spAutoFit/>
          </a:bodyPr>
          <a:lstStyle/>
          <a:p>
            <a:r>
              <a:rPr lang="en-US" sz="3000" b="1" dirty="0">
                <a:solidFill>
                  <a:schemeClr val="bg1"/>
                </a:solidFill>
                <a:latin typeface="Arial" panose="020B0604020202020204" pitchFamily="34" charset="0"/>
                <a:cs typeface="Arial" panose="020B0604020202020204" pitchFamily="34" charset="0"/>
              </a:rPr>
              <a:t>The ultimate and eternal good that God wants for us =</a:t>
            </a:r>
          </a:p>
          <a:p>
            <a:pPr marL="457200" indent="-457200">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To shape, polish, sculpt &amp; melt us to be like Jesus.</a:t>
            </a:r>
          </a:p>
          <a:p>
            <a:pPr marL="457200" indent="-457200">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To ensure we enjoy a personal relationship with Him.</a:t>
            </a:r>
          </a:p>
          <a:p>
            <a:pPr marL="457200" indent="-457200">
              <a:buFont typeface="Arial" panose="020B0604020202020204" pitchFamily="34" charset="0"/>
              <a:buChar char="•"/>
            </a:pPr>
            <a:r>
              <a:rPr lang="en-US" sz="3000" b="1" dirty="0">
                <a:solidFill>
                  <a:schemeClr val="bg1"/>
                </a:solidFill>
                <a:latin typeface="Arial" panose="020B0604020202020204" pitchFamily="34" charset="0"/>
                <a:cs typeface="Arial" panose="020B0604020202020204" pitchFamily="34" charset="0"/>
              </a:rPr>
              <a:t>To guarantee us the glory of an eternity with Him. </a:t>
            </a:r>
          </a:p>
        </p:txBody>
      </p:sp>
      <p:sp>
        <p:nvSpPr>
          <p:cNvPr id="7" name="TextBox 6">
            <a:extLst>
              <a:ext uri="{FF2B5EF4-FFF2-40B4-BE49-F238E27FC236}">
                <a16:creationId xmlns:a16="http://schemas.microsoft.com/office/drawing/2014/main" id="{E06B1AEF-AE0D-5821-E2D3-17F4E9B47956}"/>
              </a:ext>
            </a:extLst>
          </p:cNvPr>
          <p:cNvSpPr txBox="1"/>
          <p:nvPr/>
        </p:nvSpPr>
        <p:spPr>
          <a:xfrm>
            <a:off x="61326" y="6228604"/>
            <a:ext cx="12069347" cy="55399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A promise of a better life, not better life circumstances. (Jn 10:10) </a:t>
            </a:r>
          </a:p>
        </p:txBody>
      </p:sp>
      <p:pic>
        <p:nvPicPr>
          <p:cNvPr id="8" name="Picture 4" descr="Happy New Years 2024, New Year, 2024, Happy New 2024 PNG Transparent  Clipart Image and PSD File for Free Download">
            <a:extLst>
              <a:ext uri="{FF2B5EF4-FFF2-40B4-BE49-F238E27FC236}">
                <a16:creationId xmlns:a16="http://schemas.microsoft.com/office/drawing/2014/main" id="{AC886352-8AE7-3498-711E-52D526AD7B0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6" t="11216" r="20250" b="19462"/>
          <a:stretch/>
        </p:blipFill>
        <p:spPr bwMode="auto">
          <a:xfrm>
            <a:off x="10043410" y="3272319"/>
            <a:ext cx="2148590" cy="2813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0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silhouette of person jumping during dawn">
            <a:extLst>
              <a:ext uri="{FF2B5EF4-FFF2-40B4-BE49-F238E27FC236}">
                <a16:creationId xmlns:a16="http://schemas.microsoft.com/office/drawing/2014/main" id="{986177B2-DE49-0968-B455-B27D5638A9F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6350" y="0"/>
            <a:ext cx="1218088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DC67FC6-37E1-1864-5D91-D6BB16401E63}"/>
              </a:ext>
            </a:extLst>
          </p:cNvPr>
          <p:cNvSpPr txBox="1"/>
          <p:nvPr/>
        </p:nvSpPr>
        <p:spPr>
          <a:xfrm>
            <a:off x="161365" y="121023"/>
            <a:ext cx="11833411"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5. IT’S A DEFINED PROMISE – </a:t>
            </a:r>
            <a:r>
              <a:rPr lang="en-US" sz="3000" b="1" i="1" dirty="0">
                <a:solidFill>
                  <a:schemeClr val="bg1"/>
                </a:solidFill>
                <a:latin typeface="Arial" panose="020B0604020202020204" pitchFamily="34" charset="0"/>
                <a:cs typeface="Arial" panose="020B0604020202020204" pitchFamily="34" charset="0"/>
              </a:rPr>
              <a:t>“.. Of those who love God and are called according to his purpose for them.” </a:t>
            </a:r>
          </a:p>
        </p:txBody>
      </p:sp>
      <p:sp>
        <p:nvSpPr>
          <p:cNvPr id="5" name="TextBox 4">
            <a:extLst>
              <a:ext uri="{FF2B5EF4-FFF2-40B4-BE49-F238E27FC236}">
                <a16:creationId xmlns:a16="http://schemas.microsoft.com/office/drawing/2014/main" id="{B6FCE173-6B92-E904-7614-5D440F91BFF7}"/>
              </a:ext>
            </a:extLst>
          </p:cNvPr>
          <p:cNvSpPr txBox="1"/>
          <p:nvPr/>
        </p:nvSpPr>
        <p:spPr>
          <a:xfrm>
            <a:off x="255494" y="1479177"/>
            <a:ext cx="11456894" cy="1015663"/>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This absolute promise doesn’t apply to absolutely everyone. Only to those </a:t>
            </a:r>
            <a:r>
              <a:rPr lang="en-US" sz="3000" b="1" i="1" dirty="0">
                <a:solidFill>
                  <a:schemeClr val="bg1"/>
                </a:solidFill>
                <a:latin typeface="Arial" panose="020B0604020202020204" pitchFamily="34" charset="0"/>
                <a:cs typeface="Arial" panose="020B0604020202020204" pitchFamily="34" charset="0"/>
              </a:rPr>
              <a:t>‘who love God’ </a:t>
            </a:r>
            <a:r>
              <a:rPr lang="en-US" sz="3000" b="1" dirty="0">
                <a:solidFill>
                  <a:schemeClr val="bg1"/>
                </a:solidFill>
                <a:latin typeface="Arial" panose="020B0604020202020204" pitchFamily="34" charset="0"/>
                <a:cs typeface="Arial" panose="020B0604020202020204" pitchFamily="34" charset="0"/>
              </a:rPr>
              <a:t>= you have to be a God lover!  </a:t>
            </a:r>
          </a:p>
        </p:txBody>
      </p:sp>
      <p:sp>
        <p:nvSpPr>
          <p:cNvPr id="6" name="TextBox 5">
            <a:extLst>
              <a:ext uri="{FF2B5EF4-FFF2-40B4-BE49-F238E27FC236}">
                <a16:creationId xmlns:a16="http://schemas.microsoft.com/office/drawing/2014/main" id="{85851CBE-099F-9D3B-7CA7-2F0C566DED65}"/>
              </a:ext>
            </a:extLst>
          </p:cNvPr>
          <p:cNvSpPr txBox="1"/>
          <p:nvPr/>
        </p:nvSpPr>
        <p:spPr>
          <a:xfrm>
            <a:off x="2823882" y="2872388"/>
            <a:ext cx="9265022" cy="1938992"/>
          </a:xfrm>
          <a:prstGeom prst="rect">
            <a:avLst/>
          </a:prstGeom>
          <a:noFill/>
        </p:spPr>
        <p:txBody>
          <a:bodyPr wrap="square" rtlCol="0">
            <a:spAutoFit/>
          </a:bodyPr>
          <a:lstStyle/>
          <a:p>
            <a:pPr algn="ct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1" dirty="0">
                <a:solidFill>
                  <a:schemeClr val="bg1"/>
                </a:solidFill>
                <a:latin typeface="Arial" panose="020B0604020202020204" pitchFamily="34" charset="0"/>
                <a:cs typeface="Arial" panose="020B0604020202020204" pitchFamily="34" charset="0"/>
              </a:rPr>
              <a:t>T</a:t>
            </a:r>
            <a:r>
              <a:rPr lang="en-AU" sz="3000" b="1" i="1" u="none" strike="noStrike" dirty="0">
                <a:solidFill>
                  <a:schemeClr val="bg1"/>
                </a:solidFill>
                <a:effectLst/>
                <a:latin typeface="Arial" panose="020B0604020202020204" pitchFamily="34" charset="0"/>
                <a:cs typeface="Arial" panose="020B0604020202020204" pitchFamily="34" charset="0"/>
              </a:rPr>
              <a:t>he Lord your God… is the faithful God who keeps his covenant for a thousand generations and lavishes his unfailing love on those </a:t>
            </a:r>
            <a:r>
              <a:rPr lang="en-AU" sz="3000" b="1" i="1" u="sng" strike="noStrike" dirty="0">
                <a:solidFill>
                  <a:schemeClr val="bg1"/>
                </a:solidFill>
                <a:effectLst/>
                <a:latin typeface="Arial" panose="020B0604020202020204" pitchFamily="34" charset="0"/>
                <a:cs typeface="Arial" panose="020B0604020202020204" pitchFamily="34" charset="0"/>
              </a:rPr>
              <a:t>who love him and obey his commands</a:t>
            </a:r>
            <a:r>
              <a:rPr lang="en-AU" sz="3000" b="1" i="1" u="none" strike="noStrike" dirty="0">
                <a:solidFill>
                  <a:schemeClr val="bg1"/>
                </a:solidFill>
                <a:effectLst/>
                <a:latin typeface="Arial" panose="020B0604020202020204" pitchFamily="34" charset="0"/>
                <a:cs typeface="Arial" panose="020B0604020202020204" pitchFamily="34" charset="0"/>
              </a:rPr>
              <a:t>.”</a:t>
            </a:r>
            <a:r>
              <a:rPr lang="en-AU" sz="3000" b="1" i="0" u="none" strike="noStrike" dirty="0">
                <a:solidFill>
                  <a:schemeClr val="bg1"/>
                </a:solidFill>
                <a:effectLst/>
                <a:latin typeface="Arial" panose="020B0604020202020204" pitchFamily="34" charset="0"/>
                <a:cs typeface="Arial" panose="020B0604020202020204" pitchFamily="34" charset="0"/>
              </a:rPr>
              <a:t> (</a:t>
            </a:r>
            <a:r>
              <a:rPr lang="en-AU" sz="3000" b="1" i="0" u="none" strike="noStrike" dirty="0" err="1">
                <a:solidFill>
                  <a:schemeClr val="bg1"/>
                </a:solidFill>
                <a:effectLst/>
                <a:latin typeface="Arial" panose="020B0604020202020204" pitchFamily="34" charset="0"/>
                <a:cs typeface="Arial" panose="020B0604020202020204" pitchFamily="34" charset="0"/>
              </a:rPr>
              <a:t>Deut</a:t>
            </a:r>
            <a:r>
              <a:rPr lang="en-AU" sz="3000" b="1" i="0" u="none" strike="noStrike" dirty="0">
                <a:solidFill>
                  <a:schemeClr val="bg1"/>
                </a:solidFill>
                <a:effectLst/>
                <a:latin typeface="Arial" panose="020B0604020202020204" pitchFamily="34" charset="0"/>
                <a:cs typeface="Arial" panose="020B0604020202020204" pitchFamily="34" charset="0"/>
              </a:rPr>
              <a:t> 7:9)</a:t>
            </a:r>
            <a:endParaRPr lang="en-US" sz="30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62661A82-27C4-1766-AA95-A102ECD6AF1D}"/>
              </a:ext>
            </a:extLst>
          </p:cNvPr>
          <p:cNvSpPr txBox="1"/>
          <p:nvPr/>
        </p:nvSpPr>
        <p:spPr>
          <a:xfrm>
            <a:off x="67237" y="5331464"/>
            <a:ext cx="11927539" cy="1477328"/>
          </a:xfrm>
          <a:prstGeom prst="rect">
            <a:avLst/>
          </a:prstGeom>
          <a:noFill/>
        </p:spPr>
        <p:txBody>
          <a:bodyPr wrap="square" rtlCol="0">
            <a:spAutoFit/>
          </a:bodyPr>
          <a:lstStyle/>
          <a:p>
            <a:pPr algn="ctr"/>
            <a:r>
              <a:rPr lang="en-US" sz="3000" b="1" i="1" dirty="0">
                <a:solidFill>
                  <a:schemeClr val="bg1"/>
                </a:solidFill>
                <a:latin typeface="Arial" panose="020B0604020202020204" pitchFamily="34" charset="0"/>
                <a:cs typeface="Arial" panose="020B0604020202020204" pitchFamily="34" charset="0"/>
              </a:rPr>
              <a:t>‘.. and are called to his purpose’ </a:t>
            </a:r>
            <a:r>
              <a:rPr lang="en-US" sz="3000" b="1" dirty="0">
                <a:solidFill>
                  <a:schemeClr val="bg1"/>
                </a:solidFill>
                <a:latin typeface="Arial" panose="020B0604020202020204" pitchFamily="34" charset="0"/>
                <a:cs typeface="Arial" panose="020B0604020202020204" pitchFamily="34" charset="0"/>
              </a:rPr>
              <a:t>= joyfully submitting to our Father’s will (not ours) and striving to be like Christ (getting rid of the sin in our life) - v29. </a:t>
            </a:r>
          </a:p>
        </p:txBody>
      </p:sp>
      <p:pic>
        <p:nvPicPr>
          <p:cNvPr id="8" name="Picture 4" descr="Happy New Years 2024, New Year, 2024, Happy New 2024 PNG Transparent  Clipart Image and PSD File for Free Download">
            <a:extLst>
              <a:ext uri="{FF2B5EF4-FFF2-40B4-BE49-F238E27FC236}">
                <a16:creationId xmlns:a16="http://schemas.microsoft.com/office/drawing/2014/main" id="{776B04BA-266A-E44A-341D-625ACD28694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699" t="11216" r="3355" b="19462"/>
          <a:stretch/>
        </p:blipFill>
        <p:spPr bwMode="auto">
          <a:xfrm>
            <a:off x="1" y="2476412"/>
            <a:ext cx="2823882" cy="2826970"/>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2" descr="45,628+ Jumping For Joy Pictures | Download Free Images on Unsplash">
            <a:extLst>
              <a:ext uri="{FF2B5EF4-FFF2-40B4-BE49-F238E27FC236}">
                <a16:creationId xmlns:a16="http://schemas.microsoft.com/office/drawing/2014/main" id="{201B05DB-816D-FA5C-17E8-FD29016C589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16387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MS Policy — ForeSee Medical Blog">
            <a:extLst>
              <a:ext uri="{FF2B5EF4-FFF2-40B4-BE49-F238E27FC236}">
                <a16:creationId xmlns:a16="http://schemas.microsoft.com/office/drawing/2014/main" id="{B544C3A4-904F-7E6B-ED70-082673CA4D4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3755" r="-2"/>
          <a:stretch/>
        </p:blipFill>
        <p:spPr bwMode="auto">
          <a:xfrm>
            <a:off x="17393" y="0"/>
            <a:ext cx="1217460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B17FED-1C18-E655-E838-D4CC3A960FD1}"/>
              </a:ext>
            </a:extLst>
          </p:cNvPr>
          <p:cNvSpPr txBox="1"/>
          <p:nvPr/>
        </p:nvSpPr>
        <p:spPr>
          <a:xfrm>
            <a:off x="294806" y="149901"/>
            <a:ext cx="11602387"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DETERMINED TO KNOW THE WONDER OF THIS PROMISE – “</a:t>
            </a:r>
            <a:r>
              <a:rPr lang="en-AU" sz="3000" b="1" i="1" u="none" strike="noStrike" dirty="0">
                <a:solidFill>
                  <a:schemeClr val="bg1"/>
                </a:solidFill>
                <a:effectLst/>
                <a:latin typeface="Arial" panose="020B0604020202020204" pitchFamily="34" charset="0"/>
                <a:cs typeface="Arial" panose="020B0604020202020204" pitchFamily="34" charset="0"/>
              </a:rPr>
              <a:t>I consider that our present sufferings are not worth comparing with the glory that will be revealed in us.” </a:t>
            </a:r>
            <a:r>
              <a:rPr lang="en-AU" sz="3000" b="1" u="none" strike="noStrike" dirty="0">
                <a:solidFill>
                  <a:schemeClr val="bg1"/>
                </a:solidFill>
                <a:effectLst/>
                <a:latin typeface="Arial" panose="020B0604020202020204" pitchFamily="34" charset="0"/>
                <a:cs typeface="Arial" panose="020B0604020202020204" pitchFamily="34" charset="0"/>
              </a:rPr>
              <a:t>(v18)</a:t>
            </a:r>
            <a:endParaRPr lang="en-US" sz="30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D90E6B5-D084-5AC9-48FF-82BABAA9577D}"/>
              </a:ext>
            </a:extLst>
          </p:cNvPr>
          <p:cNvSpPr txBox="1"/>
          <p:nvPr/>
        </p:nvSpPr>
        <p:spPr>
          <a:xfrm>
            <a:off x="164892" y="1958602"/>
            <a:ext cx="11732301" cy="1015663"/>
          </a:xfrm>
          <a:prstGeom prst="rect">
            <a:avLst/>
          </a:prstGeom>
          <a:solidFill>
            <a:schemeClr val="tx1">
              <a:alpha val="25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Consider (compare, weigh it up, think it through) that the best is yet to come. Let this promise control your thinking. </a:t>
            </a:r>
          </a:p>
        </p:txBody>
      </p:sp>
      <p:sp>
        <p:nvSpPr>
          <p:cNvPr id="4" name="TextBox 3">
            <a:extLst>
              <a:ext uri="{FF2B5EF4-FFF2-40B4-BE49-F238E27FC236}">
                <a16:creationId xmlns:a16="http://schemas.microsoft.com/office/drawing/2014/main" id="{CD1FFBC2-14AA-770D-CB43-57DFB09F62E8}"/>
              </a:ext>
            </a:extLst>
          </p:cNvPr>
          <p:cNvSpPr txBox="1"/>
          <p:nvPr/>
        </p:nvSpPr>
        <p:spPr>
          <a:xfrm>
            <a:off x="164892" y="3363854"/>
            <a:ext cx="11617375" cy="1477328"/>
          </a:xfrm>
          <a:prstGeom prst="rect">
            <a:avLst/>
          </a:prstGeom>
          <a:no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DETERMINED TO TRUST GOD – No matter what is happening, trust that God is working for your good and for his glory. It’s Ok to grieve &amp; cry out, but never stop trusting</a:t>
            </a:r>
          </a:p>
        </p:txBody>
      </p:sp>
      <p:sp>
        <p:nvSpPr>
          <p:cNvPr id="5" name="TextBox 4">
            <a:extLst>
              <a:ext uri="{FF2B5EF4-FFF2-40B4-BE49-F238E27FC236}">
                <a16:creationId xmlns:a16="http://schemas.microsoft.com/office/drawing/2014/main" id="{2827FD78-8F7D-4C3F-6635-7D7F42D5F480}"/>
              </a:ext>
            </a:extLst>
          </p:cNvPr>
          <p:cNvSpPr txBox="1"/>
          <p:nvPr/>
        </p:nvSpPr>
        <p:spPr>
          <a:xfrm>
            <a:off x="640080" y="5230771"/>
            <a:ext cx="11257113" cy="1477328"/>
          </a:xfrm>
          <a:prstGeom prst="rect">
            <a:avLst/>
          </a:prstGeom>
          <a:solidFill>
            <a:schemeClr val="tx1">
              <a:alpha val="45000"/>
            </a:schemeClr>
          </a:solidFill>
        </p:spPr>
        <p:txBody>
          <a:bodyPr wrap="square" rtlCol="0">
            <a:spAutoFit/>
          </a:bodyPr>
          <a:lstStyle/>
          <a:p>
            <a:pPr algn="ctr"/>
            <a:r>
              <a:rPr lang="en-US" sz="3000" b="1" dirty="0">
                <a:solidFill>
                  <a:schemeClr val="bg1"/>
                </a:solidFill>
                <a:latin typeface="Arial" panose="020B0604020202020204" pitchFamily="34" charset="0"/>
                <a:cs typeface="Arial" panose="020B0604020202020204" pitchFamily="34" charset="0"/>
              </a:rPr>
              <a:t>BE DETERMINED TO THANK GOD – in all circumstances </a:t>
            </a:r>
          </a:p>
          <a:p>
            <a:pPr algn="ctr"/>
            <a:r>
              <a:rPr lang="en-US" sz="3000" b="1" dirty="0">
                <a:solidFill>
                  <a:schemeClr val="bg1"/>
                </a:solidFill>
                <a:latin typeface="Arial" panose="020B0604020202020204" pitchFamily="34" charset="0"/>
                <a:cs typeface="Arial" panose="020B0604020202020204" pitchFamily="34" charset="0"/>
              </a:rPr>
              <a:t>(1 </a:t>
            </a:r>
            <a:r>
              <a:rPr lang="en-US" sz="3000" b="1" dirty="0" err="1">
                <a:solidFill>
                  <a:schemeClr val="bg1"/>
                </a:solidFill>
                <a:latin typeface="Arial" panose="020B0604020202020204" pitchFamily="34" charset="0"/>
                <a:cs typeface="Arial" panose="020B0604020202020204" pitchFamily="34" charset="0"/>
              </a:rPr>
              <a:t>Thess</a:t>
            </a:r>
            <a:r>
              <a:rPr lang="en-US" sz="3000" b="1" dirty="0">
                <a:solidFill>
                  <a:schemeClr val="bg1"/>
                </a:solidFill>
                <a:latin typeface="Arial" panose="020B0604020202020204" pitchFamily="34" charset="0"/>
                <a:cs typeface="Arial" panose="020B0604020202020204" pitchFamily="34" charset="0"/>
              </a:rPr>
              <a:t> 5:18). We may not understand or agree with his plans, but they are always better than ours.</a:t>
            </a:r>
          </a:p>
        </p:txBody>
      </p:sp>
    </p:spTree>
    <p:extLst>
      <p:ext uri="{BB962C8B-B14F-4D97-AF65-F5344CB8AC3E}">
        <p14:creationId xmlns:p14="http://schemas.microsoft.com/office/powerpoint/2010/main" val="2360466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15166</TotalTime>
  <Words>3681</Words>
  <Application>Microsoft Office PowerPoint</Application>
  <PresentationFormat>Widescreen</PresentationFormat>
  <Paragraphs>72</Paragraphs>
  <Slides>10</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Rounded MT Bold</vt:lpstr>
      <vt:lpstr>Calibri</vt:lpstr>
      <vt:lpstr>Calibri Light</vt:lpstr>
      <vt:lpstr>Merriweather 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JohnG</dc:creator>
  <cp:lastModifiedBy>Sue Roberts</cp:lastModifiedBy>
  <cp:revision>49</cp:revision>
  <dcterms:created xsi:type="dcterms:W3CDTF">2023-12-26T12:10:09Z</dcterms:created>
  <dcterms:modified xsi:type="dcterms:W3CDTF">2024-01-10T08:08:55Z</dcterms:modified>
</cp:coreProperties>
</file>