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9" r:id="rId3"/>
    <p:sldId id="260" r:id="rId4"/>
    <p:sldId id="261" r:id="rId5"/>
    <p:sldId id="262" r:id="rId6"/>
    <p:sldId id="263" r:id="rId7"/>
    <p:sldId id="264" r:id="rId8"/>
    <p:sldId id="265" r:id="rId9"/>
    <p:sldId id="266" r:id="rId10"/>
    <p:sldId id="25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01"/>
  </p:normalViewPr>
  <p:slideViewPr>
    <p:cSldViewPr snapToGrid="0">
      <p:cViewPr varScale="1">
        <p:scale>
          <a:sx n="103" d="100"/>
          <a:sy n="103" d="100"/>
        </p:scale>
        <p:origin x="114" y="426"/>
      </p:cViewPr>
      <p:guideLst/>
    </p:cSldViewPr>
  </p:slideViewPr>
  <p:notesTextViewPr>
    <p:cViewPr>
      <p:scale>
        <a:sx n="3" d="2"/>
        <a:sy n="3" d="2"/>
      </p:scale>
      <p:origin x="0" y="0"/>
    </p:cViewPr>
  </p:notesTextViewPr>
  <p:notesViewPr>
    <p:cSldViewPr snapToGrid="0">
      <p:cViewPr>
        <p:scale>
          <a:sx n="152" d="100"/>
          <a:sy n="152" d="100"/>
        </p:scale>
        <p:origin x="2448" y="-32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BDD0E-D0DE-964E-8D60-1DCBD6100E66}"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7B9A3-B4D6-ED4E-9EF5-AAA7B61B2C73}" type="slidenum">
              <a:rPr lang="en-US" smtClean="0"/>
              <a:t>‹#›</a:t>
            </a:fld>
            <a:endParaRPr lang="en-US"/>
          </a:p>
        </p:txBody>
      </p:sp>
    </p:spTree>
    <p:extLst>
      <p:ext uri="{BB962C8B-B14F-4D97-AF65-F5344CB8AC3E}">
        <p14:creationId xmlns:p14="http://schemas.microsoft.com/office/powerpoint/2010/main" val="331798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Hubert was born in Germany 1914. He is still famous today – not because of any great deed but because he is still on record as having the longest name in history. He has 26 names (one for each letter of the alphabet). But that’s only part of the story. His surname has 666 characters. Doesn’t mean anything – just wanted to get in the records.</a:t>
            </a:r>
          </a:p>
        </p:txBody>
      </p:sp>
      <p:sp>
        <p:nvSpPr>
          <p:cNvPr id="4" name="Slide Number Placeholder 3"/>
          <p:cNvSpPr>
            <a:spLocks noGrp="1"/>
          </p:cNvSpPr>
          <p:nvPr>
            <p:ph type="sldNum" sz="quarter" idx="5"/>
          </p:nvPr>
        </p:nvSpPr>
        <p:spPr/>
        <p:txBody>
          <a:bodyPr/>
          <a:lstStyle/>
          <a:p>
            <a:fld id="{5CD7B9A3-B4D6-ED4E-9EF5-AAA7B61B2C73}" type="slidenum">
              <a:rPr lang="en-US" smtClean="0"/>
              <a:t>1</a:t>
            </a:fld>
            <a:endParaRPr lang="en-US"/>
          </a:p>
        </p:txBody>
      </p:sp>
    </p:spTree>
    <p:extLst>
      <p:ext uri="{BB962C8B-B14F-4D97-AF65-F5344CB8AC3E}">
        <p14:creationId xmlns:p14="http://schemas.microsoft.com/office/powerpoint/2010/main" val="419889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homeless men were sitting on a park bench chatting about their life and reflecting on their situation. One man proudly said, “I’m a man who never took advice from anyone else.” The other nodded his head and said, “Good for you mate. As for me, I’m a man who followed everyone’s advice.” Those two sentences represent one of the biggest problems we face in life – why there is so much suffering and despair in the world. We are either too proud to listen to wisdom from others (it’s all about me, no one can judge me) or not discerning enough about who we do listen to – , who I can trust trying to please everyone, not sure what truth is or who I can trust = try to do what everyone thinks is best, chopping and changing, but never certain. Listening to the wrong wisdom. We either have </a:t>
            </a:r>
            <a:r>
              <a:rPr lang="en-US"/>
              <a:t>no counsellor </a:t>
            </a:r>
            <a:r>
              <a:rPr lang="en-US" dirty="0"/>
              <a:t>or bad counsellors. Where we turn to in times of trouble is some indication of where we put our faith. </a:t>
            </a:r>
          </a:p>
        </p:txBody>
      </p:sp>
      <p:sp>
        <p:nvSpPr>
          <p:cNvPr id="4" name="Slide Number Placeholder 3"/>
          <p:cNvSpPr>
            <a:spLocks noGrp="1"/>
          </p:cNvSpPr>
          <p:nvPr>
            <p:ph type="sldNum" sz="quarter" idx="5"/>
          </p:nvPr>
        </p:nvSpPr>
        <p:spPr/>
        <p:txBody>
          <a:bodyPr/>
          <a:lstStyle/>
          <a:p>
            <a:fld id="{5CD7B9A3-B4D6-ED4E-9EF5-AAA7B61B2C73}" type="slidenum">
              <a:rPr lang="en-US" smtClean="0"/>
              <a:t>10</a:t>
            </a:fld>
            <a:endParaRPr lang="en-US"/>
          </a:p>
        </p:txBody>
      </p:sp>
    </p:spTree>
    <p:extLst>
      <p:ext uri="{BB962C8B-B14F-4D97-AF65-F5344CB8AC3E}">
        <p14:creationId xmlns:p14="http://schemas.microsoft.com/office/powerpoint/2010/main" val="37610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Bible Jesus is given 100 names and nearly another 100 titles (difficult to differentiate between what is a name and what is a title). But these all mean something significant – tells us who Jesus is and why he is the foundation of all history – for life. He is an indescribable gift – like all of the best gifts sometimes they can be offensive (people think we are lacking something, in need of it) but also bring great blessing, Like a cooking book – saying you could be better and here is some help. Taking that advice = better cooking, more fun.</a:t>
            </a:r>
          </a:p>
          <a:p>
            <a:r>
              <a:rPr lang="en-US" dirty="0"/>
              <a:t>Jesus is our counsellor = we will be offended by that (shows that we are lacking) and blessed (we have the best counsel there is). But let’s unpack some lessons that we get out of this wonderful truth. </a:t>
            </a:r>
          </a:p>
        </p:txBody>
      </p:sp>
      <p:sp>
        <p:nvSpPr>
          <p:cNvPr id="4" name="Slide Number Placeholder 3"/>
          <p:cNvSpPr>
            <a:spLocks noGrp="1"/>
          </p:cNvSpPr>
          <p:nvPr>
            <p:ph type="sldNum" sz="quarter" idx="5"/>
          </p:nvPr>
        </p:nvSpPr>
        <p:spPr/>
        <p:txBody>
          <a:bodyPr/>
          <a:lstStyle/>
          <a:p>
            <a:fld id="{5CD7B9A3-B4D6-ED4E-9EF5-AAA7B61B2C73}" type="slidenum">
              <a:rPr lang="en-US" smtClean="0"/>
              <a:t>2</a:t>
            </a:fld>
            <a:endParaRPr lang="en-US"/>
          </a:p>
        </p:txBody>
      </p:sp>
    </p:spTree>
    <p:extLst>
      <p:ext uri="{BB962C8B-B14F-4D97-AF65-F5344CB8AC3E}">
        <p14:creationId xmlns:p14="http://schemas.microsoft.com/office/powerpoint/2010/main" val="31413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wonderful counselling because we don’t have it within ourselves to make life work. To say such a thing is offensive because the world will tell us that we can be self made people, we can make the world a better place. We can trust our heart and follow our dreams because we are self </a:t>
            </a:r>
            <a:r>
              <a:rPr lang="en-US" dirty="0" err="1"/>
              <a:t>dependant</a:t>
            </a:r>
            <a:r>
              <a:rPr lang="en-US" dirty="0"/>
              <a:t>. So why can’t we manage our own lives?</a:t>
            </a:r>
          </a:p>
          <a:p>
            <a:pPr marL="228600" indent="-228600">
              <a:buAutoNum type="alphaUcPeriod"/>
            </a:pPr>
            <a:r>
              <a:rPr lang="en-US" dirty="0"/>
              <a:t>Our human hearts is intrinsically sinful – left to its own resources it will choose rebellion, selfishness and </a:t>
            </a:r>
            <a:r>
              <a:rPr lang="en-US" dirty="0" err="1"/>
              <a:t>self-centredness</a:t>
            </a:r>
            <a:r>
              <a:rPr lang="en-US" dirty="0"/>
              <a:t>. </a:t>
            </a:r>
          </a:p>
          <a:p>
            <a:pPr marL="228600" indent="-228600">
              <a:buAutoNum type="alphaUcPeriod"/>
            </a:pPr>
            <a:r>
              <a:rPr lang="en-US" dirty="0"/>
              <a:t>Our human mind is severely limited (compared to God’s mind) – we aren’t as clever as we think we are. Certainly never get to a point where we can ignore Scripture and prayer, question God’s wisdom and standards and dismiss it as if we have come to know better. We love to do that – good at justifying, claiming that God’s word has limitations, culture knows better, education knows better, science knows better…</a:t>
            </a:r>
          </a:p>
          <a:p>
            <a:pPr marL="228600" indent="-228600">
              <a:buAutoNum type="alphaUcPeriod"/>
            </a:pPr>
            <a:r>
              <a:rPr lang="en-US" dirty="0"/>
              <a:t>C. We are immersed in a wicked world that hates God, rejects his truth and opposes everything that is consistent with living a godly life (sex, marriage, selflessness, gender, money, truth </a:t>
            </a:r>
            <a:r>
              <a:rPr lang="en-US" dirty="0" err="1"/>
              <a:t>etc</a:t>
            </a:r>
            <a:r>
              <a:rPr lang="en-US" dirty="0"/>
              <a:t>;)</a:t>
            </a:r>
          </a:p>
        </p:txBody>
      </p:sp>
      <p:sp>
        <p:nvSpPr>
          <p:cNvPr id="4" name="Slide Number Placeholder 3"/>
          <p:cNvSpPr>
            <a:spLocks noGrp="1"/>
          </p:cNvSpPr>
          <p:nvPr>
            <p:ph type="sldNum" sz="quarter" idx="5"/>
          </p:nvPr>
        </p:nvSpPr>
        <p:spPr/>
        <p:txBody>
          <a:bodyPr/>
          <a:lstStyle/>
          <a:p>
            <a:fld id="{5CD7B9A3-B4D6-ED4E-9EF5-AAA7B61B2C73}" type="slidenum">
              <a:rPr lang="en-US" smtClean="0"/>
              <a:t>3</a:t>
            </a:fld>
            <a:endParaRPr lang="en-US"/>
          </a:p>
        </p:txBody>
      </p:sp>
    </p:spTree>
    <p:extLst>
      <p:ext uri="{BB962C8B-B14F-4D97-AF65-F5344CB8AC3E}">
        <p14:creationId xmlns:p14="http://schemas.microsoft.com/office/powerpoint/2010/main" val="25680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We face relentless attacks from Satan. He will take away understanding from unbelievers so they won’t see the goodness of the gospel – won’t understand their need for grace. He will deceive believers just as he deceived Eve, he deceived Peter when he tried to rebuke Jesus when he talked about being crucified – still doing it.</a:t>
            </a:r>
          </a:p>
        </p:txBody>
      </p:sp>
      <p:sp>
        <p:nvSpPr>
          <p:cNvPr id="4" name="Slide Number Placeholder 3"/>
          <p:cNvSpPr>
            <a:spLocks noGrp="1"/>
          </p:cNvSpPr>
          <p:nvPr>
            <p:ph type="sldNum" sz="quarter" idx="5"/>
          </p:nvPr>
        </p:nvSpPr>
        <p:spPr/>
        <p:txBody>
          <a:bodyPr/>
          <a:lstStyle/>
          <a:p>
            <a:fld id="{5CD7B9A3-B4D6-ED4E-9EF5-AAA7B61B2C73}" type="slidenum">
              <a:rPr lang="en-US" smtClean="0"/>
              <a:t>4</a:t>
            </a:fld>
            <a:endParaRPr lang="en-US"/>
          </a:p>
        </p:txBody>
      </p:sp>
    </p:spTree>
    <p:extLst>
      <p:ext uri="{BB962C8B-B14F-4D97-AF65-F5344CB8AC3E}">
        <p14:creationId xmlns:p14="http://schemas.microsoft.com/office/powerpoint/2010/main" val="287770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for wonderful is same one used by the angel to reply to Samson’s father in Judges 13:18. After angel had appeared in a fire to tell them about Samson’s birth and calling, his father asked for the angel’s name and he replied it is too wonderful for you to know. Its much more intense than how we use the word wonderful – wonderful meal, kisser, movie etc. But this is beyond that.</a:t>
            </a:r>
          </a:p>
          <a:p>
            <a:r>
              <a:rPr lang="en-US" dirty="0"/>
              <a:t>A Eternal God – all powerful, wisdom and word never fades like man’s does, perfect love, knowledge (never surprised), perfectly good.</a:t>
            </a:r>
          </a:p>
          <a:p>
            <a:r>
              <a:rPr lang="en-US" dirty="0"/>
              <a:t>B. Nothing he doesn’t know. An earthly counsellor has to ask a lot of questions to get to know your need. Jesus knows that even more than you do. He knows your secret sins, your fears, your cravings, your dreams, your motives… He knows what lies ahead, the unknown.</a:t>
            </a:r>
          </a:p>
        </p:txBody>
      </p:sp>
      <p:sp>
        <p:nvSpPr>
          <p:cNvPr id="4" name="Slide Number Placeholder 3"/>
          <p:cNvSpPr>
            <a:spLocks noGrp="1"/>
          </p:cNvSpPr>
          <p:nvPr>
            <p:ph type="sldNum" sz="quarter" idx="5"/>
          </p:nvPr>
        </p:nvSpPr>
        <p:spPr/>
        <p:txBody>
          <a:bodyPr/>
          <a:lstStyle/>
          <a:p>
            <a:fld id="{5CD7B9A3-B4D6-ED4E-9EF5-AAA7B61B2C73}" type="slidenum">
              <a:rPr lang="en-US" smtClean="0"/>
              <a:t>5</a:t>
            </a:fld>
            <a:endParaRPr lang="en-US"/>
          </a:p>
        </p:txBody>
      </p:sp>
    </p:spTree>
    <p:extLst>
      <p:ext uri="{BB962C8B-B14F-4D97-AF65-F5344CB8AC3E}">
        <p14:creationId xmlns:p14="http://schemas.microsoft.com/office/powerpoint/2010/main" val="139731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Lived as a man – knows how we feel. Tempted with fame and riches, hungry, rejected, suffered injustice, loneliness…</a:t>
            </a:r>
          </a:p>
          <a:p>
            <a:r>
              <a:rPr lang="en-US" dirty="0"/>
              <a:t>D. He is patient and invested – earthly counsellors will see us as just another patient, one among many, can only give us a standard consultation, happy to recommend us to others if its too hard. </a:t>
            </a:r>
          </a:p>
        </p:txBody>
      </p:sp>
      <p:sp>
        <p:nvSpPr>
          <p:cNvPr id="4" name="Slide Number Placeholder 3"/>
          <p:cNvSpPr>
            <a:spLocks noGrp="1"/>
          </p:cNvSpPr>
          <p:nvPr>
            <p:ph type="sldNum" sz="quarter" idx="5"/>
          </p:nvPr>
        </p:nvSpPr>
        <p:spPr/>
        <p:txBody>
          <a:bodyPr/>
          <a:lstStyle/>
          <a:p>
            <a:fld id="{5CD7B9A3-B4D6-ED4E-9EF5-AAA7B61B2C73}" type="slidenum">
              <a:rPr lang="en-US" smtClean="0"/>
              <a:t>6</a:t>
            </a:fld>
            <a:endParaRPr lang="en-US"/>
          </a:p>
        </p:txBody>
      </p:sp>
    </p:spTree>
    <p:extLst>
      <p:ext uri="{BB962C8B-B14F-4D97-AF65-F5344CB8AC3E}">
        <p14:creationId xmlns:p14="http://schemas.microsoft.com/office/powerpoint/2010/main" val="187083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Through others – on our own we can get it wrong. Proverbs 12:15 says that only a fool thinks their own way is right all the time. It is wise to listen to others.</a:t>
            </a:r>
          </a:p>
        </p:txBody>
      </p:sp>
      <p:sp>
        <p:nvSpPr>
          <p:cNvPr id="4" name="Slide Number Placeholder 3"/>
          <p:cNvSpPr>
            <a:spLocks noGrp="1"/>
          </p:cNvSpPr>
          <p:nvPr>
            <p:ph type="sldNum" sz="quarter" idx="5"/>
          </p:nvPr>
        </p:nvSpPr>
        <p:spPr/>
        <p:txBody>
          <a:bodyPr/>
          <a:lstStyle/>
          <a:p>
            <a:fld id="{5CD7B9A3-B4D6-ED4E-9EF5-AAA7B61B2C73}" type="slidenum">
              <a:rPr lang="en-US" smtClean="0"/>
              <a:t>7</a:t>
            </a:fld>
            <a:endParaRPr lang="en-US"/>
          </a:p>
        </p:txBody>
      </p:sp>
    </p:spTree>
    <p:extLst>
      <p:ext uri="{BB962C8B-B14F-4D97-AF65-F5344CB8AC3E}">
        <p14:creationId xmlns:p14="http://schemas.microsoft.com/office/powerpoint/2010/main" val="215922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desperately need God’s counsel and it is on offer 24/7 then we must always be seeking it – would be foolish not to do that. Too often Christians can claim that they want spiritual counsel but they don’t earnestly seek it. Too many just try to find nuggets and gems of truth on the surface without investing, digging and being patient to find the hidden treasures. Immerse ourselves in reading, studying, meditating, praying and being accountable/teachability to others. Delays are preparing us for his blessings – that’s what I believe with our church building plans. Delays are not always ‘No’</a:t>
            </a:r>
          </a:p>
        </p:txBody>
      </p:sp>
      <p:sp>
        <p:nvSpPr>
          <p:cNvPr id="4" name="Slide Number Placeholder 3"/>
          <p:cNvSpPr>
            <a:spLocks noGrp="1"/>
          </p:cNvSpPr>
          <p:nvPr>
            <p:ph type="sldNum" sz="quarter" idx="5"/>
          </p:nvPr>
        </p:nvSpPr>
        <p:spPr/>
        <p:txBody>
          <a:bodyPr/>
          <a:lstStyle/>
          <a:p>
            <a:fld id="{5CD7B9A3-B4D6-ED4E-9EF5-AAA7B61B2C73}" type="slidenum">
              <a:rPr lang="en-US" smtClean="0"/>
              <a:t>8</a:t>
            </a:fld>
            <a:endParaRPr lang="en-US"/>
          </a:p>
        </p:txBody>
      </p:sp>
    </p:spTree>
    <p:extLst>
      <p:ext uri="{BB962C8B-B14F-4D97-AF65-F5344CB8AC3E}">
        <p14:creationId xmlns:p14="http://schemas.microsoft.com/office/powerpoint/2010/main" val="5624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Blessing doesn’t come to us just by knowing and discussing God’s will. It only comes by doing God’s will, even though that is not always easy.</a:t>
            </a:r>
          </a:p>
        </p:txBody>
      </p:sp>
      <p:sp>
        <p:nvSpPr>
          <p:cNvPr id="4" name="Slide Number Placeholder 3"/>
          <p:cNvSpPr>
            <a:spLocks noGrp="1"/>
          </p:cNvSpPr>
          <p:nvPr>
            <p:ph type="sldNum" sz="quarter" idx="5"/>
          </p:nvPr>
        </p:nvSpPr>
        <p:spPr/>
        <p:txBody>
          <a:bodyPr/>
          <a:lstStyle/>
          <a:p>
            <a:fld id="{5CD7B9A3-B4D6-ED4E-9EF5-AAA7B61B2C73}" type="slidenum">
              <a:rPr lang="en-US" smtClean="0"/>
              <a:t>9</a:t>
            </a:fld>
            <a:endParaRPr lang="en-US"/>
          </a:p>
        </p:txBody>
      </p:sp>
    </p:spTree>
    <p:extLst>
      <p:ext uri="{BB962C8B-B14F-4D97-AF65-F5344CB8AC3E}">
        <p14:creationId xmlns:p14="http://schemas.microsoft.com/office/powerpoint/2010/main" val="122212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E79E-672A-8369-D91D-95A0FE01ED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79183F-E1C0-F09D-AF72-A5113C126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C2CA37-5887-3D54-A321-B9DA778711AB}"/>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5" name="Footer Placeholder 4">
            <a:extLst>
              <a:ext uri="{FF2B5EF4-FFF2-40B4-BE49-F238E27FC236}">
                <a16:creationId xmlns:a16="http://schemas.microsoft.com/office/drawing/2014/main" id="{68F575F4-9B08-3827-860F-C40DA3EE8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681D5-9BDE-1DD1-976C-DBD126F7F654}"/>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426829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ACAA-2769-6E4D-DC14-1B1BFC6028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F5EE92-B5EA-FAA0-185F-6D891334E9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24138-AB3B-48CA-558A-0FE18C5E4047}"/>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5" name="Footer Placeholder 4">
            <a:extLst>
              <a:ext uri="{FF2B5EF4-FFF2-40B4-BE49-F238E27FC236}">
                <a16:creationId xmlns:a16="http://schemas.microsoft.com/office/drawing/2014/main" id="{1AB682E8-D77D-DE0E-A590-61E2AE995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0B7D2-41C0-15B0-A3F5-9F1709CF6B15}"/>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69881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3E204A-FEE8-C9F8-ED82-A60C11C39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FF9CC6-7775-BFEC-D608-80FEEE6B3C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6750D-7749-1D0D-C5FB-45744777E04C}"/>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5" name="Footer Placeholder 4">
            <a:extLst>
              <a:ext uri="{FF2B5EF4-FFF2-40B4-BE49-F238E27FC236}">
                <a16:creationId xmlns:a16="http://schemas.microsoft.com/office/drawing/2014/main" id="{F196DDE4-171A-4023-5AC8-B930CB1B1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6ADC3-5E4E-2CFC-7D1B-BF2E92F1B240}"/>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325365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FD5F-352C-0D8D-1177-403F065E9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5FD1F-95DB-3ECD-E978-248E9EE9FF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E9425-6DDE-D4BA-9723-4732550129E3}"/>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5" name="Footer Placeholder 4">
            <a:extLst>
              <a:ext uri="{FF2B5EF4-FFF2-40B4-BE49-F238E27FC236}">
                <a16:creationId xmlns:a16="http://schemas.microsoft.com/office/drawing/2014/main" id="{D96BC4D5-097E-2FA2-C100-3EAC99127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A2A2E-433E-765C-9205-D79469F1BE86}"/>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119187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F75F-F291-A074-D6CF-E4A22123B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4194FD-AD7C-2F1B-BF36-8B582578E7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E4905-7AF5-7697-8164-9AF7A5C85158}"/>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5" name="Footer Placeholder 4">
            <a:extLst>
              <a:ext uri="{FF2B5EF4-FFF2-40B4-BE49-F238E27FC236}">
                <a16:creationId xmlns:a16="http://schemas.microsoft.com/office/drawing/2014/main" id="{8CC7FE72-95F9-6C16-E63D-29D53AD58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0A322-856B-4940-0EB0-D30966FAF3F1}"/>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358822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8B8E-DF3D-3E02-0193-CF28E88BF9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2C1A3-41F8-2F80-4AD2-24594E7416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1CCF1-1F71-8B6D-6CD7-387FB76C1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20B93-3A09-D19A-EFA7-0A524FFE231D}"/>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6" name="Footer Placeholder 5">
            <a:extLst>
              <a:ext uri="{FF2B5EF4-FFF2-40B4-BE49-F238E27FC236}">
                <a16:creationId xmlns:a16="http://schemas.microsoft.com/office/drawing/2014/main" id="{53F5E319-7B6C-E8B4-C0D8-2644179CE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20EB0-C333-012A-4F0A-E256329DEA76}"/>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2834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31FE-7F0E-8B14-4EAF-590FF80EB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C1EA4F-C70A-04BB-E1C8-01CE8A1E96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65109-80D6-6E09-3448-979705B0FD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39A3B6-80CA-F5BE-8842-0E703B235A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EB4F70-C00D-A967-C85A-90CE188BFA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F55D5E-68C4-4F15-656D-43AEF25611E4}"/>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8" name="Footer Placeholder 7">
            <a:extLst>
              <a:ext uri="{FF2B5EF4-FFF2-40B4-BE49-F238E27FC236}">
                <a16:creationId xmlns:a16="http://schemas.microsoft.com/office/drawing/2014/main" id="{B03FA22D-0E9A-15BC-9D02-026F8E98CA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D6A74-5184-7365-BC5B-8F400F40FDFD}"/>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415656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451-A70E-EF05-F741-A062A31C0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50D2CE-1BE5-A2A8-E730-FB7E5CBA602B}"/>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4" name="Footer Placeholder 3">
            <a:extLst>
              <a:ext uri="{FF2B5EF4-FFF2-40B4-BE49-F238E27FC236}">
                <a16:creationId xmlns:a16="http://schemas.microsoft.com/office/drawing/2014/main" id="{794DFE3C-2134-6CEF-20D0-3BC540C1C4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1E8DF2-99AA-AE84-306D-69325A17D56E}"/>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239644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D0446-50F4-D809-1003-766423B21C7A}"/>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3" name="Footer Placeholder 2">
            <a:extLst>
              <a:ext uri="{FF2B5EF4-FFF2-40B4-BE49-F238E27FC236}">
                <a16:creationId xmlns:a16="http://schemas.microsoft.com/office/drawing/2014/main" id="{68FF87FC-5BFD-DDDF-594E-DD4FE51D29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542C7-E505-C4FD-357D-732D4F50DF5E}"/>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260157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5F6F-AE4D-12BF-FD84-F66F92BE0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BFA4F2-027B-3E41-D57E-78B09BECC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A82870-3233-C735-0387-6BED9DCB4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7F955-E939-E7DD-1FB8-11F334C5FD57}"/>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6" name="Footer Placeholder 5">
            <a:extLst>
              <a:ext uri="{FF2B5EF4-FFF2-40B4-BE49-F238E27FC236}">
                <a16:creationId xmlns:a16="http://schemas.microsoft.com/office/drawing/2014/main" id="{1150D9E9-FC70-6713-1796-D1D80F99C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D2403-DADF-9D6F-70B4-8DE8EAD22D5C}"/>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3594262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6C19-40D6-7C0D-C2ED-EC9D6FFDE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B2E37-2AD2-B7DB-C989-BF66858CE9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11A4F7-4D76-FE1D-7F6E-4F9ABB8DD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5C1D5-5782-6CFC-7B98-F6B6925D2CA7}"/>
              </a:ext>
            </a:extLst>
          </p:cNvPr>
          <p:cNvSpPr>
            <a:spLocks noGrp="1"/>
          </p:cNvSpPr>
          <p:nvPr>
            <p:ph type="dt" sz="half" idx="10"/>
          </p:nvPr>
        </p:nvSpPr>
        <p:spPr/>
        <p:txBody>
          <a:bodyPr/>
          <a:lstStyle/>
          <a:p>
            <a:fld id="{550D841E-5950-374B-BB20-FB48A1AA5F20}" type="datetimeFigureOut">
              <a:rPr lang="en-US" smtClean="0"/>
              <a:t>12/3/2023</a:t>
            </a:fld>
            <a:endParaRPr lang="en-US"/>
          </a:p>
        </p:txBody>
      </p:sp>
      <p:sp>
        <p:nvSpPr>
          <p:cNvPr id="6" name="Footer Placeholder 5">
            <a:extLst>
              <a:ext uri="{FF2B5EF4-FFF2-40B4-BE49-F238E27FC236}">
                <a16:creationId xmlns:a16="http://schemas.microsoft.com/office/drawing/2014/main" id="{AA22496D-689D-E7D2-0781-C4B2AC90BF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5FEC66-2870-2EAD-1A5C-8F1A5CC24806}"/>
              </a:ext>
            </a:extLst>
          </p:cNvPr>
          <p:cNvSpPr>
            <a:spLocks noGrp="1"/>
          </p:cNvSpPr>
          <p:nvPr>
            <p:ph type="sldNum" sz="quarter" idx="12"/>
          </p:nvPr>
        </p:nvSpPr>
        <p:spPr/>
        <p:txBody>
          <a:bodyPr/>
          <a:lstStyle/>
          <a:p>
            <a:fld id="{40264759-5E7C-F04E-9D3B-3AA37E699115}" type="slidenum">
              <a:rPr lang="en-US" smtClean="0"/>
              <a:t>‹#›</a:t>
            </a:fld>
            <a:endParaRPr lang="en-US"/>
          </a:p>
        </p:txBody>
      </p:sp>
    </p:spTree>
    <p:extLst>
      <p:ext uri="{BB962C8B-B14F-4D97-AF65-F5344CB8AC3E}">
        <p14:creationId xmlns:p14="http://schemas.microsoft.com/office/powerpoint/2010/main" val="2233032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61208D-5E4A-21B9-5346-C311E61B1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27E4CA-7843-E668-D62D-DE54D86E0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AC616-BD5E-1051-9E0C-7FAF5C6528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D841E-5950-374B-BB20-FB48A1AA5F20}" type="datetimeFigureOut">
              <a:rPr lang="en-US" smtClean="0"/>
              <a:t>12/3/2023</a:t>
            </a:fld>
            <a:endParaRPr lang="en-US"/>
          </a:p>
        </p:txBody>
      </p:sp>
      <p:sp>
        <p:nvSpPr>
          <p:cNvPr id="5" name="Footer Placeholder 4">
            <a:extLst>
              <a:ext uri="{FF2B5EF4-FFF2-40B4-BE49-F238E27FC236}">
                <a16:creationId xmlns:a16="http://schemas.microsoft.com/office/drawing/2014/main" id="{7335956E-B805-550C-4255-8FC9779CB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B4A5F9-B539-2369-8852-A30F8846A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64759-5E7C-F04E-9D3B-3AA37E699115}" type="slidenum">
              <a:rPr lang="en-US" smtClean="0"/>
              <a:t>‹#›</a:t>
            </a:fld>
            <a:endParaRPr lang="en-US"/>
          </a:p>
        </p:txBody>
      </p:sp>
    </p:spTree>
    <p:extLst>
      <p:ext uri="{BB962C8B-B14F-4D97-AF65-F5344CB8AC3E}">
        <p14:creationId xmlns:p14="http://schemas.microsoft.com/office/powerpoint/2010/main" val="2424377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white background&#10;&#10;Description automatically generated">
            <a:extLst>
              <a:ext uri="{FF2B5EF4-FFF2-40B4-BE49-F238E27FC236}">
                <a16:creationId xmlns:a16="http://schemas.microsoft.com/office/drawing/2014/main" id="{B7F1E4DB-EF7E-A833-A8C0-ED3FA33989B2}"/>
              </a:ext>
            </a:extLst>
          </p:cNvPr>
          <p:cNvPicPr>
            <a:picLocks noChangeAspect="1"/>
          </p:cNvPicPr>
          <p:nvPr/>
        </p:nvPicPr>
        <p:blipFill>
          <a:blip r:embed="rId3"/>
          <a:stretch>
            <a:fillRect/>
          </a:stretch>
        </p:blipFill>
        <p:spPr>
          <a:xfrm>
            <a:off x="-1" y="-1"/>
            <a:ext cx="12192001" cy="6890147"/>
          </a:xfrm>
          <a:prstGeom prst="rect">
            <a:avLst/>
          </a:prstGeom>
        </p:spPr>
      </p:pic>
      <p:sp>
        <p:nvSpPr>
          <p:cNvPr id="7" name="TextBox 6">
            <a:extLst>
              <a:ext uri="{FF2B5EF4-FFF2-40B4-BE49-F238E27FC236}">
                <a16:creationId xmlns:a16="http://schemas.microsoft.com/office/drawing/2014/main" id="{E35ECC9F-C578-278E-46B9-10F0ECE50AA1}"/>
              </a:ext>
            </a:extLst>
          </p:cNvPr>
          <p:cNvSpPr txBox="1"/>
          <p:nvPr/>
        </p:nvSpPr>
        <p:spPr>
          <a:xfrm>
            <a:off x="160178" y="128457"/>
            <a:ext cx="11868212" cy="1477328"/>
          </a:xfrm>
          <a:prstGeom prst="rect">
            <a:avLst/>
          </a:prstGeom>
          <a:noFill/>
        </p:spPr>
        <p:txBody>
          <a:bodyPr wrap="square">
            <a:spAutoFit/>
          </a:bodyPr>
          <a:lstStyle/>
          <a:p>
            <a:pPr algn="ctr"/>
            <a:r>
              <a:rPr lang="en-AU" sz="3000" b="1" i="0" u="none" strike="noStrike" dirty="0">
                <a:effectLst/>
                <a:latin typeface="Arial" panose="020B0604020202020204" pitchFamily="34" charset="0"/>
                <a:cs typeface="Arial" panose="020B0604020202020204" pitchFamily="34" charset="0"/>
              </a:rPr>
              <a:t>Adolph Blaine Charles David Earl Frederick Gerald </a:t>
            </a:r>
            <a:r>
              <a:rPr lang="en-AU" sz="3000" b="1" i="0" u="sng" strike="noStrike" dirty="0">
                <a:effectLst/>
                <a:latin typeface="Arial" panose="020B0604020202020204" pitchFamily="34" charset="0"/>
                <a:cs typeface="Arial" panose="020B0604020202020204" pitchFamily="34" charset="0"/>
              </a:rPr>
              <a:t>Hubert</a:t>
            </a:r>
            <a:r>
              <a:rPr lang="en-AU" sz="3000" b="1" i="0" u="none" strike="noStrike" dirty="0">
                <a:effectLst/>
                <a:latin typeface="Arial" panose="020B0604020202020204" pitchFamily="34" charset="0"/>
                <a:cs typeface="Arial" panose="020B0604020202020204" pitchFamily="34" charset="0"/>
              </a:rPr>
              <a:t> Irvin John Kenneth Lloyd Martin Nero Oliver Paul Quincy Randolph Sherman Thomas Uncas Victor William Xerxes Yancy Zeus </a:t>
            </a:r>
            <a:endParaRPr lang="en-US" sz="3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2B01240-7B29-0E6C-9EB8-26DCF8FD6427}"/>
              </a:ext>
            </a:extLst>
          </p:cNvPr>
          <p:cNvSpPr txBox="1"/>
          <p:nvPr/>
        </p:nvSpPr>
        <p:spPr>
          <a:xfrm>
            <a:off x="160178" y="2171836"/>
            <a:ext cx="9626760" cy="4493538"/>
          </a:xfrm>
          <a:prstGeom prst="rect">
            <a:avLst/>
          </a:prstGeom>
          <a:noFill/>
        </p:spPr>
        <p:txBody>
          <a:bodyPr wrap="square">
            <a:spAutoFit/>
          </a:bodyPr>
          <a:lstStyle/>
          <a:p>
            <a:pPr algn="ctr"/>
            <a:r>
              <a:rPr lang="en-AU" sz="2600" b="1" i="0" u="none" strike="noStrike" dirty="0">
                <a:effectLst/>
                <a:latin typeface="Arial" panose="020B0604020202020204" pitchFamily="34" charset="0"/>
                <a:cs typeface="Arial" panose="020B0604020202020204" pitchFamily="34" charset="0"/>
              </a:rPr>
              <a:t>Wolfeschlegelsteinhausenbergerdorffwelchevoralternwarengewissenhaftschaferswessenschafewarenwohlgepflegeundsorgfaltigkeitbeschutzenvonangreifendurchihrraubgierigfeindewelchevoralternzwolftausendjahresvorandieerscheinenvanderersteerdemenschderraumschiffgebrauchlichtalsseinursprungvonkraftgestartseinlangefahrthinzwischensternartigraumaufdersuchenachdiesternwelchegehabtbewohnbarplanetenkreisedrehensichundwohinderneurassevonverstandigmenschlichkeitkonntefortpflanzenundsicherfreuenanlebenslanglichfreudeundruhemitnichteinfurchtvorangreifenvonandererintelligentge</a:t>
            </a:r>
            <a:r>
              <a:rPr lang="en-AU" sz="2600" b="1" i="0" u="none" strike="noStrike" dirty="0">
                <a:solidFill>
                  <a:srgbClr val="202122"/>
                </a:solidFill>
                <a:effectLst/>
                <a:latin typeface="Arial" panose="020B0604020202020204" pitchFamily="34" charset="0"/>
              </a:rPr>
              <a:t>schopfs­von­hinzwischen­sternartig­raum</a:t>
            </a:r>
            <a:endParaRPr lang="en-US" sz="2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8A196F-203C-9247-6B7F-4B064ADF2250}"/>
              </a:ext>
            </a:extLst>
          </p:cNvPr>
          <p:cNvPicPr>
            <a:picLocks noChangeAspect="1"/>
          </p:cNvPicPr>
          <p:nvPr/>
        </p:nvPicPr>
        <p:blipFill rotWithShape="1">
          <a:blip r:embed="rId4"/>
          <a:srcRect r="34419"/>
          <a:stretch/>
        </p:blipFill>
        <p:spPr>
          <a:xfrm>
            <a:off x="9524228" y="1457324"/>
            <a:ext cx="2667772" cy="5400675"/>
          </a:xfrm>
          <a:prstGeom prst="rect">
            <a:avLst/>
          </a:prstGeom>
        </p:spPr>
      </p:pic>
      <p:sp>
        <p:nvSpPr>
          <p:cNvPr id="10" name="TextBox 9">
            <a:extLst>
              <a:ext uri="{FF2B5EF4-FFF2-40B4-BE49-F238E27FC236}">
                <a16:creationId xmlns:a16="http://schemas.microsoft.com/office/drawing/2014/main" id="{D39E4FFE-79B0-FCC0-9A2B-009642198CB2}"/>
              </a:ext>
            </a:extLst>
          </p:cNvPr>
          <p:cNvSpPr txBox="1"/>
          <p:nvPr/>
        </p:nvSpPr>
        <p:spPr>
          <a:xfrm>
            <a:off x="10072688" y="6111376"/>
            <a:ext cx="195570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HUBERT</a:t>
            </a:r>
          </a:p>
        </p:txBody>
      </p:sp>
    </p:spTree>
    <p:extLst>
      <p:ext uri="{BB962C8B-B14F-4D97-AF65-F5344CB8AC3E}">
        <p14:creationId xmlns:p14="http://schemas.microsoft.com/office/powerpoint/2010/main" val="2071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males sitting on bench amidst the lighting. silhouette concept 27597687  Stock Photo at Vecteezy">
            <a:extLst>
              <a:ext uri="{FF2B5EF4-FFF2-40B4-BE49-F238E27FC236}">
                <a16:creationId xmlns:a16="http://schemas.microsoft.com/office/drawing/2014/main" id="{085848E4-CEAA-B641-3067-C806E7735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249B64-1107-E482-12D6-40AFEC9FBAE3}"/>
              </a:ext>
            </a:extLst>
          </p:cNvPr>
          <p:cNvSpPr txBox="1"/>
          <p:nvPr/>
        </p:nvSpPr>
        <p:spPr>
          <a:xfrm>
            <a:off x="284202" y="147756"/>
            <a:ext cx="10407609" cy="55399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“I’m a man who never took advice from anyone else.”</a:t>
            </a:r>
          </a:p>
        </p:txBody>
      </p:sp>
      <p:sp>
        <p:nvSpPr>
          <p:cNvPr id="6" name="TextBox 5">
            <a:extLst>
              <a:ext uri="{FF2B5EF4-FFF2-40B4-BE49-F238E27FC236}">
                <a16:creationId xmlns:a16="http://schemas.microsoft.com/office/drawing/2014/main" id="{746D7F16-2B2C-17E5-E0AD-23E63015395F}"/>
              </a:ext>
            </a:extLst>
          </p:cNvPr>
          <p:cNvSpPr txBox="1"/>
          <p:nvPr/>
        </p:nvSpPr>
        <p:spPr>
          <a:xfrm>
            <a:off x="1165722" y="712187"/>
            <a:ext cx="8477251" cy="553998"/>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“I’m a man who followed everyone’s advice.”</a:t>
            </a:r>
          </a:p>
        </p:txBody>
      </p:sp>
      <p:pic>
        <p:nvPicPr>
          <p:cNvPr id="9" name="Picture 8">
            <a:extLst>
              <a:ext uri="{FF2B5EF4-FFF2-40B4-BE49-F238E27FC236}">
                <a16:creationId xmlns:a16="http://schemas.microsoft.com/office/drawing/2014/main" id="{CEC5786A-2C6B-C7C0-7331-A67430D28887}"/>
              </a:ext>
            </a:extLst>
          </p:cNvPr>
          <p:cNvPicPr>
            <a:picLocks noChangeAspect="1"/>
          </p:cNvPicPr>
          <p:nvPr/>
        </p:nvPicPr>
        <p:blipFill rotWithShape="1">
          <a:blip r:embed="rId4"/>
          <a:srcRect l="4950"/>
          <a:stretch/>
        </p:blipFill>
        <p:spPr>
          <a:xfrm flipH="1">
            <a:off x="9509696" y="-1"/>
            <a:ext cx="2682304" cy="4953001"/>
          </a:xfrm>
          <a:prstGeom prst="rect">
            <a:avLst/>
          </a:prstGeom>
        </p:spPr>
      </p:pic>
      <p:pic>
        <p:nvPicPr>
          <p:cNvPr id="4" name="Picture 3">
            <a:extLst>
              <a:ext uri="{FF2B5EF4-FFF2-40B4-BE49-F238E27FC236}">
                <a16:creationId xmlns:a16="http://schemas.microsoft.com/office/drawing/2014/main" id="{D3EA77E1-17E6-9D22-A2EE-C1990680B60D}"/>
              </a:ext>
            </a:extLst>
          </p:cNvPr>
          <p:cNvPicPr>
            <a:picLocks noChangeAspect="1"/>
          </p:cNvPicPr>
          <p:nvPr/>
        </p:nvPicPr>
        <p:blipFill rotWithShape="1">
          <a:blip r:embed="rId5"/>
          <a:srcRect r="13917"/>
          <a:stretch/>
        </p:blipFill>
        <p:spPr>
          <a:xfrm>
            <a:off x="9067800" y="4324864"/>
            <a:ext cx="3124200" cy="2533135"/>
          </a:xfrm>
          <a:prstGeom prst="rect">
            <a:avLst/>
          </a:prstGeom>
        </p:spPr>
      </p:pic>
      <p:sp>
        <p:nvSpPr>
          <p:cNvPr id="2" name="TextBox 1">
            <a:extLst>
              <a:ext uri="{FF2B5EF4-FFF2-40B4-BE49-F238E27FC236}">
                <a16:creationId xmlns:a16="http://schemas.microsoft.com/office/drawing/2014/main" id="{BCF35E51-BE26-46FA-9E28-4F52DA17CB5D}"/>
              </a:ext>
            </a:extLst>
          </p:cNvPr>
          <p:cNvSpPr txBox="1"/>
          <p:nvPr/>
        </p:nvSpPr>
        <p:spPr>
          <a:xfrm>
            <a:off x="264194" y="2533136"/>
            <a:ext cx="937877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cradle, cross and resurrection of Christ = God is lovingly wrapped up in your life and He has made a tremendous investment into your future. </a:t>
            </a:r>
          </a:p>
        </p:txBody>
      </p:sp>
      <p:sp>
        <p:nvSpPr>
          <p:cNvPr id="3" name="TextBox 2">
            <a:extLst>
              <a:ext uri="{FF2B5EF4-FFF2-40B4-BE49-F238E27FC236}">
                <a16:creationId xmlns:a16="http://schemas.microsoft.com/office/drawing/2014/main" id="{E12490BA-766E-75E8-9409-95E3E2280A96}"/>
              </a:ext>
            </a:extLst>
          </p:cNvPr>
          <p:cNvSpPr txBox="1"/>
          <p:nvPr/>
        </p:nvSpPr>
        <p:spPr>
          <a:xfrm>
            <a:off x="117732" y="4333577"/>
            <a:ext cx="1021121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There is no need to fear the ‘decisions’ of life when you know that Jesus is our WONDERFUL COUNSELLOR.  </a:t>
            </a:r>
          </a:p>
        </p:txBody>
      </p:sp>
      <p:sp>
        <p:nvSpPr>
          <p:cNvPr id="7" name="TextBox 6">
            <a:extLst>
              <a:ext uri="{FF2B5EF4-FFF2-40B4-BE49-F238E27FC236}">
                <a16:creationId xmlns:a16="http://schemas.microsoft.com/office/drawing/2014/main" id="{3E7D8ED8-1983-78B7-7C4C-260DD3A6F144}"/>
              </a:ext>
            </a:extLst>
          </p:cNvPr>
          <p:cNvSpPr txBox="1"/>
          <p:nvPr/>
        </p:nvSpPr>
        <p:spPr>
          <a:xfrm>
            <a:off x="117732" y="5694581"/>
            <a:ext cx="967170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has the best ideas and strategies. May we humbly listen to Him &amp; boldly follow Him each day.</a:t>
            </a:r>
          </a:p>
        </p:txBody>
      </p:sp>
      <p:sp>
        <p:nvSpPr>
          <p:cNvPr id="8" name="TextBox 7">
            <a:extLst>
              <a:ext uri="{FF2B5EF4-FFF2-40B4-BE49-F238E27FC236}">
                <a16:creationId xmlns:a16="http://schemas.microsoft.com/office/drawing/2014/main" id="{F21FF264-841F-FC9B-1F04-6691582AFF26}"/>
              </a:ext>
            </a:extLst>
          </p:cNvPr>
          <p:cNvSpPr txBox="1"/>
          <p:nvPr/>
        </p:nvSpPr>
        <p:spPr>
          <a:xfrm>
            <a:off x="264194" y="1586126"/>
            <a:ext cx="924550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Where we seek counsel = where we put our faith. </a:t>
            </a:r>
          </a:p>
        </p:txBody>
      </p:sp>
    </p:spTree>
    <p:extLst>
      <p:ext uri="{BB962C8B-B14F-4D97-AF65-F5344CB8AC3E}">
        <p14:creationId xmlns:p14="http://schemas.microsoft.com/office/powerpoint/2010/main" val="69234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3"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up of a child's face&#10;&#10;Description automatically generated">
            <a:extLst>
              <a:ext uri="{FF2B5EF4-FFF2-40B4-BE49-F238E27FC236}">
                <a16:creationId xmlns:a16="http://schemas.microsoft.com/office/drawing/2014/main" id="{2FE49DB0-8F29-1559-A9E2-E4CB6B4B23B8}"/>
              </a:ext>
            </a:extLst>
          </p:cNvPr>
          <p:cNvPicPr>
            <a:picLocks noChangeAspect="1"/>
          </p:cNvPicPr>
          <p:nvPr/>
        </p:nvPicPr>
        <p:blipFill rotWithShape="1">
          <a:blip r:embed="rId3"/>
          <a:srcRect l="9425" r="53454"/>
          <a:stretch/>
        </p:blipFill>
        <p:spPr>
          <a:xfrm>
            <a:off x="0" y="0"/>
            <a:ext cx="4526281" cy="6858000"/>
          </a:xfrm>
          <a:prstGeom prst="rect">
            <a:avLst/>
          </a:prstGeom>
        </p:spPr>
      </p:pic>
      <p:pic>
        <p:nvPicPr>
          <p:cNvPr id="8" name="Picture 7" descr="A close-up of a child's face&#10;&#10;Description automatically generated">
            <a:extLst>
              <a:ext uri="{FF2B5EF4-FFF2-40B4-BE49-F238E27FC236}">
                <a16:creationId xmlns:a16="http://schemas.microsoft.com/office/drawing/2014/main" id="{C4C50816-9AFC-79AB-F68B-6A8E9A89CC95}"/>
              </a:ext>
            </a:extLst>
          </p:cNvPr>
          <p:cNvPicPr>
            <a:picLocks noChangeAspect="1"/>
          </p:cNvPicPr>
          <p:nvPr/>
        </p:nvPicPr>
        <p:blipFill rotWithShape="1">
          <a:blip r:embed="rId3"/>
          <a:srcRect l="42796"/>
          <a:stretch/>
        </p:blipFill>
        <p:spPr>
          <a:xfrm>
            <a:off x="3672840" y="0"/>
            <a:ext cx="6975214" cy="6858000"/>
          </a:xfrm>
          <a:prstGeom prst="rect">
            <a:avLst/>
          </a:prstGeom>
        </p:spPr>
      </p:pic>
      <p:pic>
        <p:nvPicPr>
          <p:cNvPr id="1026" name="Picture 2" descr="Wonderful Counselor | Gateway Baptist Church">
            <a:extLst>
              <a:ext uri="{FF2B5EF4-FFF2-40B4-BE49-F238E27FC236}">
                <a16:creationId xmlns:a16="http://schemas.microsoft.com/office/drawing/2014/main" id="{74CDE1E8-C96E-396B-69CE-B09211F38F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50" t="23778" r="22375" b="25111"/>
          <a:stretch/>
        </p:blipFill>
        <p:spPr bwMode="auto">
          <a:xfrm>
            <a:off x="6873240" y="170165"/>
            <a:ext cx="5151119" cy="38836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38DC1A-C654-EF52-B8B5-24569CEFC172}"/>
              </a:ext>
            </a:extLst>
          </p:cNvPr>
          <p:cNvSpPr txBox="1"/>
          <p:nvPr/>
        </p:nvSpPr>
        <p:spPr>
          <a:xfrm>
            <a:off x="6096000" y="4441066"/>
            <a:ext cx="5928360" cy="2246769"/>
          </a:xfrm>
          <a:prstGeom prst="rect">
            <a:avLst/>
          </a:prstGeom>
          <a:noFill/>
        </p:spPr>
        <p:txBody>
          <a:bodyPr wrap="square" rtlCol="0">
            <a:spAutoFit/>
          </a:bodyPr>
          <a:lstStyle/>
          <a:p>
            <a:pPr algn="ctr"/>
            <a:r>
              <a:rPr lang="en-AU" sz="2800" b="1" i="0" u="none" strike="noStrike" dirty="0">
                <a:solidFill>
                  <a:schemeClr val="accent2">
                    <a:lumMod val="20000"/>
                    <a:lumOff val="80000"/>
                  </a:schemeClr>
                </a:solidFill>
                <a:effectLst/>
                <a:latin typeface="Arial" panose="020B0604020202020204" pitchFamily="34" charset="0"/>
                <a:cs typeface="Arial" panose="020B0604020202020204" pitchFamily="34" charset="0"/>
              </a:rPr>
              <a:t>Counsellor - helps you to overcome problems &amp; difficulties in your life. </a:t>
            </a:r>
            <a:r>
              <a:rPr lang="en-AU" sz="2800" b="1" dirty="0">
                <a:solidFill>
                  <a:schemeClr val="accent2">
                    <a:lumMod val="20000"/>
                    <a:lumOff val="80000"/>
                  </a:schemeClr>
                </a:solidFill>
                <a:latin typeface="Arial" panose="020B0604020202020204" pitchFamily="34" charset="0"/>
                <a:cs typeface="Arial" panose="020B0604020202020204" pitchFamily="34" charset="0"/>
              </a:rPr>
              <a:t>Helps</a:t>
            </a:r>
            <a:r>
              <a:rPr lang="en-AU" sz="2800" b="1" i="0" u="none" strike="noStrike" dirty="0">
                <a:solidFill>
                  <a:schemeClr val="accent2">
                    <a:lumMod val="20000"/>
                    <a:lumOff val="80000"/>
                  </a:schemeClr>
                </a:solidFill>
                <a:effectLst/>
                <a:latin typeface="Arial" panose="020B0604020202020204" pitchFamily="34" charset="0"/>
                <a:cs typeface="Arial" panose="020B0604020202020204" pitchFamily="34" charset="0"/>
              </a:rPr>
              <a:t> you to clarify issues and explore your options. Gives you strategies and advice.</a:t>
            </a:r>
            <a:endParaRPr lang="en-US" sz="2800" b="1" dirty="0">
              <a:solidFill>
                <a:schemeClr val="accent2">
                  <a:lumMod val="20000"/>
                  <a:lumOff val="80000"/>
                </a:schemeClr>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77193DA-46A3-AAD3-5666-5E82FB89F82E}"/>
              </a:ext>
            </a:extLst>
          </p:cNvPr>
          <p:cNvCxnSpPr>
            <a:cxnSpLocks/>
          </p:cNvCxnSpPr>
          <p:nvPr/>
        </p:nvCxnSpPr>
        <p:spPr>
          <a:xfrm>
            <a:off x="6842760" y="4270901"/>
            <a:ext cx="502920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39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head with green and red rays coming out of it&#10;&#10;Description automatically generated">
            <a:extLst>
              <a:ext uri="{FF2B5EF4-FFF2-40B4-BE49-F238E27FC236}">
                <a16:creationId xmlns:a16="http://schemas.microsoft.com/office/drawing/2014/main" id="{A2787664-F6DB-EC0C-B9F9-C037745E4E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E27BEDD-D69A-798D-7783-CBBA7D5A63D4}"/>
              </a:ext>
            </a:extLst>
          </p:cNvPr>
          <p:cNvSpPr txBox="1"/>
          <p:nvPr/>
        </p:nvSpPr>
        <p:spPr>
          <a:xfrm>
            <a:off x="152812" y="108739"/>
            <a:ext cx="1193209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DESPERATE NEED FOR COUNSELLING – </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our lives are not our own. We are unable to plan our own course.” </a:t>
            </a:r>
            <a:r>
              <a:rPr lang="en-AU" sz="3000" b="1" i="0"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err="1">
                <a:solidFill>
                  <a:schemeClr val="bg1"/>
                </a:solidFill>
                <a:effectLst/>
                <a:latin typeface="Arial" panose="020B0604020202020204" pitchFamily="34" charset="0"/>
                <a:cs typeface="Arial" panose="020B0604020202020204" pitchFamily="34" charset="0"/>
              </a:rPr>
              <a:t>Jer</a:t>
            </a:r>
            <a:r>
              <a:rPr lang="en-AU" sz="3000" b="1" i="0" u="none" strike="noStrike" dirty="0">
                <a:solidFill>
                  <a:schemeClr val="bg1"/>
                </a:solidFill>
                <a:effectLst/>
                <a:latin typeface="Arial" panose="020B0604020202020204" pitchFamily="34" charset="0"/>
                <a:cs typeface="Arial" panose="020B0604020202020204" pitchFamily="34" charset="0"/>
              </a:rPr>
              <a:t> 10:23)</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CB441F-59F2-6D96-2CA1-B7295A02169B}"/>
              </a:ext>
            </a:extLst>
          </p:cNvPr>
          <p:cNvSpPr txBox="1"/>
          <p:nvPr/>
        </p:nvSpPr>
        <p:spPr>
          <a:xfrm>
            <a:off x="152812" y="1495168"/>
            <a:ext cx="1193209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Our human heart is basically sinful and selfish</a:t>
            </a:r>
            <a:r>
              <a:rPr lang="en-US" sz="3000" b="1" dirty="0">
                <a:solidFill>
                  <a:schemeClr val="bg1"/>
                </a:solidFill>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“The human heart is the most deceitful of all things, and desperately wicked. Who really knows how bad it is?” </a:t>
            </a:r>
            <a:r>
              <a:rPr lang="en-AU" sz="3000" b="1" i="0" u="none" strike="noStrike" dirty="0">
                <a:solidFill>
                  <a:schemeClr val="bg1"/>
                </a:solidFill>
                <a:effectLst/>
                <a:latin typeface="Arial" panose="020B0604020202020204" pitchFamily="34" charset="0"/>
                <a:cs typeface="Arial" panose="020B0604020202020204" pitchFamily="34" charset="0"/>
              </a:rPr>
              <a:t>(</a:t>
            </a:r>
            <a:r>
              <a:rPr lang="en-AU" sz="3000" b="1" dirty="0" err="1">
                <a:solidFill>
                  <a:schemeClr val="bg1"/>
                </a:solidFill>
                <a:latin typeface="Arial" panose="020B0604020202020204" pitchFamily="34" charset="0"/>
                <a:cs typeface="Arial" panose="020B0604020202020204" pitchFamily="34" charset="0"/>
              </a:rPr>
              <a:t>J</a:t>
            </a:r>
            <a:r>
              <a:rPr lang="en-AU" sz="3000" b="1" i="0" u="none" strike="noStrike" dirty="0" err="1">
                <a:solidFill>
                  <a:schemeClr val="bg1"/>
                </a:solidFill>
                <a:effectLst/>
                <a:latin typeface="Arial" panose="020B0604020202020204" pitchFamily="34" charset="0"/>
                <a:cs typeface="Arial" panose="020B0604020202020204" pitchFamily="34" charset="0"/>
              </a:rPr>
              <a:t>er</a:t>
            </a:r>
            <a:r>
              <a:rPr lang="en-AU" sz="3000" b="1" i="0" u="none" strike="noStrike" dirty="0">
                <a:solidFill>
                  <a:schemeClr val="bg1"/>
                </a:solidFill>
                <a:effectLst/>
                <a:latin typeface="Arial" panose="020B0604020202020204" pitchFamily="34" charset="0"/>
                <a:cs typeface="Arial" panose="020B0604020202020204" pitchFamily="34" charset="0"/>
              </a:rPr>
              <a:t> 17:9) </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C80BA-73E1-07B0-7B9B-ABD814459B85}"/>
              </a:ext>
            </a:extLst>
          </p:cNvPr>
          <p:cNvSpPr txBox="1"/>
          <p:nvPr/>
        </p:nvSpPr>
        <p:spPr>
          <a:xfrm>
            <a:off x="152812" y="3343262"/>
            <a:ext cx="1193209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Our human mind is severely limited</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“For </a:t>
            </a:r>
            <a:r>
              <a:rPr lang="en-AU" sz="3000" b="1" i="1" dirty="0">
                <a:solidFill>
                  <a:schemeClr val="bg1"/>
                </a:solidFill>
                <a:latin typeface="Arial" panose="020B0604020202020204" pitchFamily="34" charset="0"/>
                <a:cs typeface="Arial" panose="020B0604020202020204" pitchFamily="34" charset="0"/>
              </a:rPr>
              <a:t>w</a:t>
            </a:r>
            <a:r>
              <a:rPr lang="en-AU" sz="3000" b="1" i="1" u="none" strike="noStrike" dirty="0">
                <a:solidFill>
                  <a:schemeClr val="bg1"/>
                </a:solidFill>
                <a:effectLst/>
                <a:latin typeface="Arial" panose="020B0604020202020204" pitchFamily="34" charset="0"/>
                <a:cs typeface="Arial" panose="020B0604020202020204" pitchFamily="34" charset="0"/>
              </a:rPr>
              <a:t>ho can know the Lord’s thoughts? Who knows enough to give him advice?” </a:t>
            </a:r>
            <a:r>
              <a:rPr lang="en-AU" sz="3000" b="1" i="0" u="none" strike="noStrike" dirty="0">
                <a:solidFill>
                  <a:schemeClr val="bg1"/>
                </a:solidFill>
                <a:effectLst/>
                <a:latin typeface="Arial" panose="020B0604020202020204" pitchFamily="34" charset="0"/>
                <a:cs typeface="Arial" panose="020B0604020202020204" pitchFamily="34" charset="0"/>
              </a:rPr>
              <a:t>(Rom 11:34). His ways &amp; thoughts are &gt; than ours (Isa 55:9).</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C8B3FD-DF7F-F6C3-F107-C98EDA6240AF}"/>
              </a:ext>
            </a:extLst>
          </p:cNvPr>
          <p:cNvSpPr txBox="1"/>
          <p:nvPr/>
        </p:nvSpPr>
        <p:spPr>
          <a:xfrm>
            <a:off x="129952" y="5271933"/>
            <a:ext cx="11932096" cy="1477328"/>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C. </a:t>
            </a:r>
            <a:r>
              <a:rPr lang="en-AU" sz="3000" b="1" i="0" u="sng" strike="noStrike" dirty="0">
                <a:solidFill>
                  <a:schemeClr val="bg1"/>
                </a:solidFill>
                <a:effectLst/>
                <a:latin typeface="Arial" panose="020B0604020202020204" pitchFamily="34" charset="0"/>
                <a:cs typeface="Arial" panose="020B0604020202020204" pitchFamily="34" charset="0"/>
              </a:rPr>
              <a:t>We </a:t>
            </a:r>
            <a:r>
              <a:rPr lang="en-AU" sz="3000" b="1" u="sng" dirty="0">
                <a:solidFill>
                  <a:schemeClr val="bg1"/>
                </a:solidFill>
                <a:latin typeface="Arial" panose="020B0604020202020204" pitchFamily="34" charset="0"/>
                <a:cs typeface="Arial" panose="020B0604020202020204" pitchFamily="34" charset="0"/>
              </a:rPr>
              <a:t>face external pressures from the world</a:t>
            </a:r>
            <a:r>
              <a:rPr lang="en-AU" sz="3000" b="1" dirty="0">
                <a:solidFill>
                  <a:schemeClr val="bg1"/>
                </a:solidFill>
                <a:latin typeface="Arial" panose="020B0604020202020204" pitchFamily="34" charset="0"/>
                <a:cs typeface="Arial" panose="020B0604020202020204" pitchFamily="34" charset="0"/>
              </a:rPr>
              <a:t> – tempted to </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follow the advice of the wicked, stand around with sinners, and join in with mockers.”</a:t>
            </a:r>
            <a:r>
              <a:rPr lang="en-AU" sz="3000" b="1" i="0" u="none" strike="noStrike" dirty="0">
                <a:solidFill>
                  <a:schemeClr val="bg1"/>
                </a:solidFill>
                <a:effectLst/>
                <a:latin typeface="Arial" panose="020B0604020202020204" pitchFamily="34" charset="0"/>
                <a:cs typeface="Arial" panose="020B0604020202020204" pitchFamily="34" charset="0"/>
              </a:rPr>
              <a:t> (Psalm 1:1) = to be conformed (Rom 12:2).</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2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eling Confused Most Days, You Could be Suffering from ADHD! Signs &amp;  Symptoms of ADHD in Adults Explained | Health News, Times Now">
            <a:extLst>
              <a:ext uri="{FF2B5EF4-FFF2-40B4-BE49-F238E27FC236}">
                <a16:creationId xmlns:a16="http://schemas.microsoft.com/office/drawing/2014/main" id="{F9FCB088-A78C-C1FB-C614-753826DDF3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7788EB-C023-94CE-9E54-555A1DC164BA}"/>
              </a:ext>
            </a:extLst>
          </p:cNvPr>
          <p:cNvSpPr txBox="1"/>
          <p:nvPr/>
        </p:nvSpPr>
        <p:spPr>
          <a:xfrm>
            <a:off x="111210" y="52335"/>
            <a:ext cx="1191191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 We face relentless attacks from Satan – </a:t>
            </a:r>
            <a:r>
              <a:rPr lang="en-US" sz="3000" b="1" i="1" dirty="0">
                <a:solidFill>
                  <a:schemeClr val="bg1"/>
                </a:solidFill>
                <a:latin typeface="Arial" panose="020B0604020202020204" pitchFamily="34" charset="0"/>
                <a:cs typeface="Arial" panose="020B0604020202020204" pitchFamily="34" charset="0"/>
              </a:rPr>
              <a:t>“He blinds the mind of unbelievers”</a:t>
            </a:r>
            <a:r>
              <a:rPr lang="en-US" sz="3000" b="1" dirty="0">
                <a:solidFill>
                  <a:schemeClr val="bg1"/>
                </a:solidFill>
                <a:latin typeface="Arial" panose="020B0604020202020204" pitchFamily="34" charset="0"/>
                <a:cs typeface="Arial" panose="020B0604020202020204" pitchFamily="34" charset="0"/>
              </a:rPr>
              <a:t> (2 Cor 4:4) and tries to deceive the minds of believers as he did with Eve (2 Cor 11:3).</a:t>
            </a:r>
          </a:p>
        </p:txBody>
      </p:sp>
      <p:sp>
        <p:nvSpPr>
          <p:cNvPr id="5" name="TextBox 4">
            <a:extLst>
              <a:ext uri="{FF2B5EF4-FFF2-40B4-BE49-F238E27FC236}">
                <a16:creationId xmlns:a16="http://schemas.microsoft.com/office/drawing/2014/main" id="{A441ACAD-33CF-A4D8-8CF3-17A2F210647C}"/>
              </a:ext>
            </a:extLst>
          </p:cNvPr>
          <p:cNvSpPr txBox="1"/>
          <p:nvPr/>
        </p:nvSpPr>
        <p:spPr>
          <a:xfrm>
            <a:off x="240956" y="3863366"/>
            <a:ext cx="1165242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wicked human heart + limited wisdom + godless, influence of the world + Satan’s lies and deceit = we need to seek  Jesus’ wonderful counsel and walk in His way.</a:t>
            </a:r>
          </a:p>
        </p:txBody>
      </p:sp>
      <p:sp>
        <p:nvSpPr>
          <p:cNvPr id="6" name="TextBox 5">
            <a:extLst>
              <a:ext uri="{FF2B5EF4-FFF2-40B4-BE49-F238E27FC236}">
                <a16:creationId xmlns:a16="http://schemas.microsoft.com/office/drawing/2014/main" id="{05F63542-FD5F-0E77-266D-809295E7981D}"/>
              </a:ext>
            </a:extLst>
          </p:cNvPr>
          <p:cNvSpPr txBox="1"/>
          <p:nvPr/>
        </p:nvSpPr>
        <p:spPr>
          <a:xfrm>
            <a:off x="111210" y="5790002"/>
            <a:ext cx="1178834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fact that God has given us a wonderful counsellor = He has a wonderful plan for each of us, not left to drift on our own. </a:t>
            </a:r>
          </a:p>
        </p:txBody>
      </p:sp>
      <p:sp>
        <p:nvSpPr>
          <p:cNvPr id="8" name="TextBox 7">
            <a:extLst>
              <a:ext uri="{FF2B5EF4-FFF2-40B4-BE49-F238E27FC236}">
                <a16:creationId xmlns:a16="http://schemas.microsoft.com/office/drawing/2014/main" id="{E1FA58CD-4207-BC26-5972-0CB869639C6C}"/>
              </a:ext>
            </a:extLst>
          </p:cNvPr>
          <p:cNvSpPr txBox="1"/>
          <p:nvPr/>
        </p:nvSpPr>
        <p:spPr>
          <a:xfrm>
            <a:off x="201826" y="1932441"/>
            <a:ext cx="11788347" cy="1477328"/>
          </a:xfrm>
          <a:prstGeom prst="rect">
            <a:avLst/>
          </a:prstGeom>
          <a:noFill/>
        </p:spPr>
        <p:txBody>
          <a:bodyPr wrap="square" rtlCol="0">
            <a:spAutoFit/>
          </a:bodyPr>
          <a:lstStyle/>
          <a:p>
            <a:pPr algn="ctr"/>
            <a:r>
              <a:rPr lang="en-AU" sz="3000" b="1" i="1" baseline="30000"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Jesus turned to Peter and said, “Get away from me, Satan! You are a dangerous trap to me. You are seeing things merely from a human point of view, not from God’s.”</a:t>
            </a:r>
            <a:r>
              <a:rPr lang="en-AU" sz="3000" b="1" i="0" u="none" strike="noStrike" dirty="0">
                <a:solidFill>
                  <a:schemeClr val="bg1"/>
                </a:solidFill>
                <a:effectLst/>
                <a:latin typeface="Arial" panose="020B0604020202020204" pitchFamily="34" charset="0"/>
                <a:cs typeface="Arial" panose="020B0604020202020204" pitchFamily="34" charset="0"/>
              </a:rPr>
              <a:t> (Matt16:23)</a:t>
            </a:r>
          </a:p>
        </p:txBody>
      </p:sp>
    </p:spTree>
    <p:extLst>
      <p:ext uri="{BB962C8B-B14F-4D97-AF65-F5344CB8AC3E}">
        <p14:creationId xmlns:p14="http://schemas.microsoft.com/office/powerpoint/2010/main" val="3672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jumping in the air&#10;&#10;Description automatically generated">
            <a:extLst>
              <a:ext uri="{FF2B5EF4-FFF2-40B4-BE49-F238E27FC236}">
                <a16:creationId xmlns:a16="http://schemas.microsoft.com/office/drawing/2014/main" id="{790A0B6A-EB1C-208A-A22F-5B737136AC15}"/>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590089-EA3F-3D07-A606-815617D53864}"/>
              </a:ext>
            </a:extLst>
          </p:cNvPr>
          <p:cNvSpPr txBox="1"/>
          <p:nvPr/>
        </p:nvSpPr>
        <p:spPr>
          <a:xfrm>
            <a:off x="259492" y="148281"/>
            <a:ext cx="1166477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IS THE ONLY QUALIFIED ‘WONDERFUL’ COUNSELLOR  </a:t>
            </a:r>
          </a:p>
        </p:txBody>
      </p:sp>
      <p:sp>
        <p:nvSpPr>
          <p:cNvPr id="5" name="TextBox 4">
            <a:extLst>
              <a:ext uri="{FF2B5EF4-FFF2-40B4-BE49-F238E27FC236}">
                <a16:creationId xmlns:a16="http://schemas.microsoft.com/office/drawing/2014/main" id="{87B36BCC-C8A6-ED8B-D95E-F7D667D5F65D}"/>
              </a:ext>
            </a:extLst>
          </p:cNvPr>
          <p:cNvSpPr txBox="1"/>
          <p:nvPr/>
        </p:nvSpPr>
        <p:spPr>
          <a:xfrm>
            <a:off x="160638" y="1829225"/>
            <a:ext cx="11763632" cy="147732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a:t>
            </a:r>
            <a:r>
              <a:rPr lang="en-US" sz="3000" b="1" dirty="0">
                <a:solidFill>
                  <a:schemeClr val="bg1"/>
                </a:solidFill>
                <a:latin typeface="Arial" panose="020B0604020202020204" pitchFamily="34" charset="0"/>
                <a:cs typeface="Arial" panose="020B0604020202020204" pitchFamily="34" charset="0"/>
              </a:rPr>
              <a:t>Wonderful’ = incomprehensible, mind boggling, no equivalent. An earthly counsellor hopes they can help you. Our wonderful counsellor is certain he can help you.</a:t>
            </a:r>
          </a:p>
        </p:txBody>
      </p:sp>
      <p:sp>
        <p:nvSpPr>
          <p:cNvPr id="6" name="TextBox 5">
            <a:extLst>
              <a:ext uri="{FF2B5EF4-FFF2-40B4-BE49-F238E27FC236}">
                <a16:creationId xmlns:a16="http://schemas.microsoft.com/office/drawing/2014/main" id="{6E0117FA-6E19-4259-6AD3-EB37AA7911F1}"/>
              </a:ext>
            </a:extLst>
          </p:cNvPr>
          <p:cNvSpPr txBox="1"/>
          <p:nvPr/>
        </p:nvSpPr>
        <p:spPr>
          <a:xfrm>
            <a:off x="259492" y="877330"/>
            <a:ext cx="11294076"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Wonderful to us = extremely good, marvelous.  </a:t>
            </a:r>
          </a:p>
        </p:txBody>
      </p:sp>
      <p:sp>
        <p:nvSpPr>
          <p:cNvPr id="7" name="TextBox 6">
            <a:extLst>
              <a:ext uri="{FF2B5EF4-FFF2-40B4-BE49-F238E27FC236}">
                <a16:creationId xmlns:a16="http://schemas.microsoft.com/office/drawing/2014/main" id="{F43ADEAF-1596-44D7-B8FE-68FFFCF3E78A}"/>
              </a:ext>
            </a:extLst>
          </p:cNvPr>
          <p:cNvSpPr txBox="1"/>
          <p:nvPr/>
        </p:nvSpPr>
        <p:spPr>
          <a:xfrm>
            <a:off x="160638" y="3704451"/>
            <a:ext cx="1186248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He is eternal God</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 in Christ lives all the fullness of God”</a:t>
            </a:r>
            <a:r>
              <a:rPr lang="en-AU" sz="3000" b="1" i="0" u="none" strike="noStrike" dirty="0">
                <a:solidFill>
                  <a:schemeClr val="bg1"/>
                </a:solidFill>
                <a:effectLst/>
                <a:latin typeface="Arial" panose="020B0604020202020204" pitchFamily="34" charset="0"/>
                <a:cs typeface="Arial" panose="020B0604020202020204" pitchFamily="34" charset="0"/>
              </a:rPr>
              <a:t> (Col 2:9) = power, wisdom, love, holiness, knowledge.. </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6D7F886-C3A0-EB7B-5B82-9D93FD72ADCB}"/>
              </a:ext>
            </a:extLst>
          </p:cNvPr>
          <p:cNvSpPr txBox="1"/>
          <p:nvPr/>
        </p:nvSpPr>
        <p:spPr>
          <a:xfrm>
            <a:off x="61786" y="5242006"/>
            <a:ext cx="1196133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Nothing he doesn’t know</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In him lie hidden all the treasures of wisdom and knowledge.”</a:t>
            </a:r>
            <a:r>
              <a:rPr lang="en-AU" sz="3000" b="1" i="0" u="none" strike="noStrike" dirty="0">
                <a:solidFill>
                  <a:schemeClr val="bg1"/>
                </a:solidFill>
                <a:effectLst/>
                <a:latin typeface="Arial" panose="020B0604020202020204" pitchFamily="34" charset="0"/>
                <a:cs typeface="Arial" panose="020B0604020202020204" pitchFamily="34" charset="0"/>
              </a:rPr>
              <a:t> (Col 2:3) He knows your need + your past, present &amp; future + </a:t>
            </a:r>
            <a:r>
              <a:rPr lang="en-AU" sz="3000" b="1" dirty="0">
                <a:solidFill>
                  <a:schemeClr val="bg1"/>
                </a:solidFill>
                <a:latin typeface="Arial" panose="020B0604020202020204" pitchFamily="34" charset="0"/>
                <a:cs typeface="Arial" panose="020B0604020202020204" pitchFamily="34" charset="0"/>
              </a:rPr>
              <a:t>yo</a:t>
            </a:r>
            <a:r>
              <a:rPr lang="en-AU" sz="3000" b="1" i="0" u="none" strike="noStrike" dirty="0">
                <a:solidFill>
                  <a:schemeClr val="bg1"/>
                </a:solidFill>
                <a:effectLst/>
                <a:latin typeface="Arial" panose="020B0604020202020204" pitchFamily="34" charset="0"/>
                <a:cs typeface="Arial" panose="020B0604020202020204" pitchFamily="34" charset="0"/>
              </a:rPr>
              <a:t>ur heart and mind (John 2:24-25).</a:t>
            </a:r>
            <a:r>
              <a:rPr lang="en-US" sz="30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678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 of a child and a child&#10;&#10;Description automatically generated">
            <a:extLst>
              <a:ext uri="{FF2B5EF4-FFF2-40B4-BE49-F238E27FC236}">
                <a16:creationId xmlns:a16="http://schemas.microsoft.com/office/drawing/2014/main" id="{5B84D72D-8BA6-8CA5-057B-B7E1B4E972E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B9AF9F7-BA7E-117C-845C-621B6F6238F0}"/>
              </a:ext>
            </a:extLst>
          </p:cNvPr>
          <p:cNvSpPr txBox="1"/>
          <p:nvPr/>
        </p:nvSpPr>
        <p:spPr>
          <a:xfrm>
            <a:off x="185351" y="185351"/>
            <a:ext cx="1168949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a:t>
            </a:r>
            <a:r>
              <a:rPr lang="en-US" sz="3000" b="1" u="sng" dirty="0">
                <a:solidFill>
                  <a:schemeClr val="bg1"/>
                </a:solidFill>
                <a:latin typeface="Arial" panose="020B0604020202020204" pitchFamily="34" charset="0"/>
                <a:cs typeface="Arial" panose="020B0604020202020204" pitchFamily="34" charset="0"/>
              </a:rPr>
              <a:t>He lived as a human being</a:t>
            </a:r>
            <a:r>
              <a:rPr lang="en-US" sz="3000" b="1" dirty="0">
                <a:solidFill>
                  <a:schemeClr val="bg1"/>
                </a:solidFill>
                <a:latin typeface="Arial" panose="020B0604020202020204" pitchFamily="34" charset="0"/>
                <a:cs typeface="Arial" panose="020B0604020202020204" pitchFamily="34" charset="0"/>
              </a:rPr>
              <a:t> – he has walked in our shoes and understands all that we experience (Heb 2:17-18, 4:15).</a:t>
            </a:r>
          </a:p>
        </p:txBody>
      </p:sp>
      <p:sp>
        <p:nvSpPr>
          <p:cNvPr id="5" name="TextBox 4">
            <a:extLst>
              <a:ext uri="{FF2B5EF4-FFF2-40B4-BE49-F238E27FC236}">
                <a16:creationId xmlns:a16="http://schemas.microsoft.com/office/drawing/2014/main" id="{A71E2E19-8334-E9F2-A9B7-CE56B6A3EF3C}"/>
              </a:ext>
            </a:extLst>
          </p:cNvPr>
          <p:cNvSpPr txBox="1"/>
          <p:nvPr/>
        </p:nvSpPr>
        <p:spPr>
          <a:xfrm>
            <a:off x="185351" y="1698377"/>
            <a:ext cx="1168949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 </a:t>
            </a:r>
            <a:r>
              <a:rPr lang="en-US" sz="3000" b="1" u="sng" dirty="0">
                <a:solidFill>
                  <a:schemeClr val="bg1"/>
                </a:solidFill>
                <a:latin typeface="Arial" panose="020B0604020202020204" pitchFamily="34" charset="0"/>
                <a:cs typeface="Arial" panose="020B0604020202020204" pitchFamily="34" charset="0"/>
              </a:rPr>
              <a:t>He is patient with us</a:t>
            </a:r>
            <a:r>
              <a:rPr lang="en-US" sz="3000" b="1" dirty="0">
                <a:solidFill>
                  <a:schemeClr val="bg1"/>
                </a:solidFill>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“There is so much more I want to tell you, but you can’t bear it now.” </a:t>
            </a:r>
            <a:r>
              <a:rPr lang="en-AU" sz="3000" b="1" i="0" u="none" strike="noStrike" dirty="0">
                <a:solidFill>
                  <a:schemeClr val="bg1"/>
                </a:solidFill>
                <a:effectLst/>
                <a:latin typeface="Arial" panose="020B0604020202020204" pitchFamily="34" charset="0"/>
                <a:cs typeface="Arial" panose="020B0604020202020204" pitchFamily="34" charset="0"/>
              </a:rPr>
              <a:t>(John 16:12)</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83ABCAE-93E9-C376-BE03-65359B821B7F}"/>
              </a:ext>
            </a:extLst>
          </p:cNvPr>
          <p:cNvSpPr txBox="1"/>
          <p:nvPr/>
        </p:nvSpPr>
        <p:spPr>
          <a:xfrm>
            <a:off x="245076" y="3349700"/>
            <a:ext cx="11701848" cy="1938992"/>
          </a:xfrm>
          <a:prstGeom prst="rect">
            <a:avLst/>
          </a:prstGeom>
          <a:noFill/>
        </p:spPr>
        <p:txBody>
          <a:bodyPr wrap="square" rtlCol="0">
            <a:spAutoFit/>
          </a:bodyPr>
          <a:lstStyle/>
          <a:p>
            <a:pPr algn="ctr"/>
            <a:r>
              <a:rPr lang="en-AU" sz="3000" b="1" strike="noStrike" dirty="0">
                <a:solidFill>
                  <a:schemeClr val="bg1"/>
                </a:solidFill>
                <a:effectLst/>
                <a:latin typeface="Arial" panose="020B0604020202020204" pitchFamily="34" charset="0"/>
                <a:cs typeface="Arial" panose="020B0604020202020204" pitchFamily="34" charset="0"/>
              </a:rPr>
              <a:t>E. </a:t>
            </a:r>
            <a:r>
              <a:rPr lang="en-AU" sz="3000" b="1" u="sng" strike="noStrike" dirty="0">
                <a:solidFill>
                  <a:schemeClr val="bg1"/>
                </a:solidFill>
                <a:effectLst/>
                <a:latin typeface="Arial" panose="020B0604020202020204" pitchFamily="34" charset="0"/>
                <a:cs typeface="Arial" panose="020B0604020202020204" pitchFamily="34" charset="0"/>
              </a:rPr>
              <a:t>He is fully invested in us</a:t>
            </a:r>
            <a:r>
              <a:rPr lang="en-AU" sz="3000" b="1" i="1" u="none" strike="noStrike" dirty="0">
                <a:solidFill>
                  <a:schemeClr val="bg1"/>
                </a:solidFill>
                <a:effectLst/>
                <a:latin typeface="Arial" panose="020B0604020202020204" pitchFamily="34" charset="0"/>
                <a:cs typeface="Arial" panose="020B0604020202020204" pitchFamily="34" charset="0"/>
              </a:rPr>
              <a:t> - “God is our refuge and strength, always ready to help in times of trouble.” </a:t>
            </a:r>
            <a:r>
              <a:rPr lang="en-AU" sz="3000" b="1" i="0" u="none" strike="noStrike" dirty="0">
                <a:solidFill>
                  <a:schemeClr val="bg1"/>
                </a:solidFill>
                <a:effectLst/>
                <a:latin typeface="Arial" panose="020B0604020202020204" pitchFamily="34" charset="0"/>
                <a:cs typeface="Arial" panose="020B0604020202020204" pitchFamily="34" charset="0"/>
              </a:rPr>
              <a:t>(Ps 46:1) He doesn’t just give us good advice and send us out. He protects (refuge) and enables (strengthens) us to do what He tells us to do. </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4193A98-E4BA-A839-B37D-73D8466ED981}"/>
              </a:ext>
            </a:extLst>
          </p:cNvPr>
          <p:cNvSpPr txBox="1"/>
          <p:nvPr/>
        </p:nvSpPr>
        <p:spPr>
          <a:xfrm>
            <a:off x="185351" y="5786055"/>
            <a:ext cx="1187484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prays (John 17:20) and intercedes (Hebrews 7:25) for us – advocates for us, even when Satan is accusing us.</a:t>
            </a:r>
          </a:p>
        </p:txBody>
      </p:sp>
    </p:spTree>
    <p:extLst>
      <p:ext uri="{BB962C8B-B14F-4D97-AF65-F5344CB8AC3E}">
        <p14:creationId xmlns:p14="http://schemas.microsoft.com/office/powerpoint/2010/main" val="409656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praying with hands folded over a bible&#10;&#10;Description automatically generated">
            <a:extLst>
              <a:ext uri="{FF2B5EF4-FFF2-40B4-BE49-F238E27FC236}">
                <a16:creationId xmlns:a16="http://schemas.microsoft.com/office/drawing/2014/main" id="{8BBF6672-1BB4-314E-7671-C2A39BF984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9208" b="13675"/>
          <a:stretch/>
        </p:blipFill>
        <p:spPr>
          <a:xfrm>
            <a:off x="-1" y="-25"/>
            <a:ext cx="12192001" cy="6858025"/>
          </a:xfrm>
          <a:prstGeom prst="rect">
            <a:avLst/>
          </a:prstGeom>
        </p:spPr>
      </p:pic>
      <p:sp>
        <p:nvSpPr>
          <p:cNvPr id="4" name="TextBox 3">
            <a:extLst>
              <a:ext uri="{FF2B5EF4-FFF2-40B4-BE49-F238E27FC236}">
                <a16:creationId xmlns:a16="http://schemas.microsoft.com/office/drawing/2014/main" id="{DB889FD5-3D8B-C4AA-3626-53E2301FE4EC}"/>
              </a:ext>
            </a:extLst>
          </p:cNvPr>
          <p:cNvSpPr txBox="1"/>
          <p:nvPr/>
        </p:nvSpPr>
        <p:spPr>
          <a:xfrm>
            <a:off x="296562" y="98854"/>
            <a:ext cx="1180070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DOES JESUS GIVE US HIS WONDERFUL COUNSEL? Earthly counsellors try to give you an appointment to get their counsel. Jesus’ counsel is always available.</a:t>
            </a:r>
          </a:p>
        </p:txBody>
      </p:sp>
      <p:sp>
        <p:nvSpPr>
          <p:cNvPr id="5" name="TextBox 4">
            <a:extLst>
              <a:ext uri="{FF2B5EF4-FFF2-40B4-BE49-F238E27FC236}">
                <a16:creationId xmlns:a16="http://schemas.microsoft.com/office/drawing/2014/main" id="{4C8B1CD2-D217-C6A1-06E2-4D8F94107171}"/>
              </a:ext>
            </a:extLst>
          </p:cNvPr>
          <p:cNvSpPr txBox="1"/>
          <p:nvPr/>
        </p:nvSpPr>
        <p:spPr>
          <a:xfrm>
            <a:off x="96795" y="1844411"/>
            <a:ext cx="1199841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Through His Word</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Your Word pleases me &amp; gives me wise advice. </a:t>
            </a:r>
            <a:r>
              <a:rPr lang="en-AU" sz="3000" b="1" i="1" dirty="0">
                <a:solidFill>
                  <a:schemeClr val="bg1"/>
                </a:solidFill>
                <a:latin typeface="Arial" panose="020B0604020202020204" pitchFamily="34" charset="0"/>
                <a:cs typeface="Arial" panose="020B0604020202020204" pitchFamily="34" charset="0"/>
              </a:rPr>
              <a:t>It</a:t>
            </a:r>
            <a:r>
              <a:rPr lang="en-AU" sz="3000" b="1" i="1" u="none" strike="noStrike" dirty="0">
                <a:solidFill>
                  <a:schemeClr val="bg1"/>
                </a:solidFill>
                <a:effectLst/>
                <a:latin typeface="Arial" panose="020B0604020202020204" pitchFamily="34" charset="0"/>
                <a:cs typeface="Arial" panose="020B0604020202020204" pitchFamily="34" charset="0"/>
              </a:rPr>
              <a:t> is a lamp to guide my feet, a light for my path.” </a:t>
            </a:r>
            <a:r>
              <a:rPr lang="en-AU" sz="3000" b="1" i="0" u="none" strike="noStrike" dirty="0">
                <a:solidFill>
                  <a:schemeClr val="bg1"/>
                </a:solidFill>
                <a:effectLst/>
                <a:latin typeface="Arial" panose="020B0604020202020204" pitchFamily="34" charset="0"/>
                <a:cs typeface="Arial" panose="020B0604020202020204" pitchFamily="34" charset="0"/>
              </a:rPr>
              <a:t>(Ps 119)</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2784B6A-116E-D975-9FD2-042AF3A32DEB}"/>
              </a:ext>
            </a:extLst>
          </p:cNvPr>
          <p:cNvSpPr txBox="1"/>
          <p:nvPr/>
        </p:nvSpPr>
        <p:spPr>
          <a:xfrm>
            <a:off x="96795" y="3141876"/>
            <a:ext cx="1189955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Through His Spirit</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I</a:t>
            </a:r>
            <a:r>
              <a:rPr lang="en-AU" sz="3000" b="1" i="1" u="none" strike="noStrike" dirty="0">
                <a:solidFill>
                  <a:schemeClr val="bg1"/>
                </a:solidFill>
                <a:effectLst/>
                <a:latin typeface="Arial" panose="020B0604020202020204" pitchFamily="34" charset="0"/>
                <a:cs typeface="Arial" panose="020B0604020202020204" pitchFamily="34" charset="0"/>
              </a:rPr>
              <a:t> will give you the Holy Spirit,</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who will never leave you.. a</a:t>
            </a:r>
            <a:r>
              <a:rPr lang="en-AU" sz="3000" b="1" i="1" dirty="0">
                <a:solidFill>
                  <a:schemeClr val="bg1"/>
                </a:solidFill>
                <a:latin typeface="Arial" panose="020B0604020202020204" pitchFamily="34" charset="0"/>
                <a:cs typeface="Arial" panose="020B0604020202020204" pitchFamily="34" charset="0"/>
              </a:rPr>
              <a:t>nd</a:t>
            </a:r>
            <a:r>
              <a:rPr lang="en-AU" sz="3000" b="1" i="1" u="none" strike="noStrike" dirty="0">
                <a:solidFill>
                  <a:schemeClr val="bg1"/>
                </a:solidFill>
                <a:effectLst/>
                <a:latin typeface="Arial" panose="020B0604020202020204" pitchFamily="34" charset="0"/>
                <a:cs typeface="Arial" panose="020B0604020202020204" pitchFamily="34" charset="0"/>
              </a:rPr>
              <a:t> lead you into all truth.” </a:t>
            </a:r>
            <a:r>
              <a:rPr lang="en-AU" sz="3000" b="1" i="0" u="none" strike="noStrike" dirty="0">
                <a:solidFill>
                  <a:schemeClr val="bg1"/>
                </a:solidFill>
                <a:effectLst/>
                <a:latin typeface="Arial" panose="020B0604020202020204" pitchFamily="34" charset="0"/>
                <a:cs typeface="Arial" panose="020B0604020202020204" pitchFamily="34" charset="0"/>
              </a:rPr>
              <a:t>(Jn 14:16-17 </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BF65116-8190-64EF-7F24-05B2D851956A}"/>
              </a:ext>
            </a:extLst>
          </p:cNvPr>
          <p:cNvSpPr txBox="1"/>
          <p:nvPr/>
        </p:nvSpPr>
        <p:spPr>
          <a:xfrm>
            <a:off x="146221" y="5783824"/>
            <a:ext cx="11948984" cy="1015663"/>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D</a:t>
            </a:r>
            <a:r>
              <a:rPr lang="en-AU" sz="3000" b="1" i="0" u="none" strike="noStrike" dirty="0">
                <a:solidFill>
                  <a:schemeClr val="bg1"/>
                </a:solidFill>
                <a:effectLst/>
                <a:latin typeface="Arial" panose="020B0604020202020204" pitchFamily="34" charset="0"/>
                <a:cs typeface="Arial" panose="020B0604020202020204" pitchFamily="34" charset="0"/>
              </a:rPr>
              <a:t>. </a:t>
            </a:r>
            <a:r>
              <a:rPr lang="en-AU" sz="3000" b="1" i="0" u="sng" strike="noStrike" dirty="0">
                <a:solidFill>
                  <a:schemeClr val="bg1"/>
                </a:solidFill>
                <a:effectLst/>
                <a:latin typeface="Arial" panose="020B0604020202020204" pitchFamily="34" charset="0"/>
                <a:cs typeface="Arial" panose="020B0604020202020204" pitchFamily="34" charset="0"/>
              </a:rPr>
              <a:t>Through </a:t>
            </a:r>
            <a:r>
              <a:rPr lang="en-AU" sz="3000" b="1" u="sng" dirty="0">
                <a:solidFill>
                  <a:schemeClr val="bg1"/>
                </a:solidFill>
                <a:latin typeface="Arial" panose="020B0604020202020204" pitchFamily="34" charset="0"/>
                <a:cs typeface="Arial" panose="020B0604020202020204" pitchFamily="34" charset="0"/>
              </a:rPr>
              <a:t>o</a:t>
            </a:r>
            <a:r>
              <a:rPr lang="en-AU" sz="3000" b="1" i="0" u="sng" strike="noStrike" dirty="0">
                <a:solidFill>
                  <a:schemeClr val="bg1"/>
                </a:solidFill>
                <a:effectLst/>
                <a:latin typeface="Arial" panose="020B0604020202020204" pitchFamily="34" charset="0"/>
                <a:cs typeface="Arial" panose="020B0604020202020204" pitchFamily="34" charset="0"/>
              </a:rPr>
              <a:t>thers</a:t>
            </a:r>
            <a:r>
              <a:rPr lang="en-AU" sz="3000" b="1" i="0" u="none" strike="noStrike" dirty="0">
                <a:solidFill>
                  <a:schemeClr val="bg1"/>
                </a:solidFill>
                <a:effectLst/>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“Warn each other every day, so you will not be deceived by sin and hardened against God.” </a:t>
            </a:r>
            <a:r>
              <a:rPr lang="en-AU" sz="3000" b="1" i="0" u="none" strike="noStrike" dirty="0">
                <a:solidFill>
                  <a:schemeClr val="bg1"/>
                </a:solidFill>
                <a:effectLst/>
                <a:latin typeface="Arial" panose="020B0604020202020204" pitchFamily="34" charset="0"/>
                <a:cs typeface="Arial" panose="020B0604020202020204" pitchFamily="34" charset="0"/>
              </a:rPr>
              <a:t>(Heb 3:13)</a:t>
            </a:r>
            <a:endParaRPr lang="en-US" sz="3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E9E870C-1170-6D2E-6A08-DDC45AD3F578}"/>
              </a:ext>
            </a:extLst>
          </p:cNvPr>
          <p:cNvSpPr txBox="1"/>
          <p:nvPr/>
        </p:nvSpPr>
        <p:spPr>
          <a:xfrm>
            <a:off x="96795" y="4439341"/>
            <a:ext cx="1186248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a:t>
            </a:r>
            <a:r>
              <a:rPr lang="en-US" sz="3000" b="1" u="sng" dirty="0">
                <a:solidFill>
                  <a:schemeClr val="bg1"/>
                </a:solidFill>
                <a:latin typeface="Arial" panose="020B0604020202020204" pitchFamily="34" charset="0"/>
                <a:cs typeface="Arial" panose="020B0604020202020204" pitchFamily="34" charset="0"/>
              </a:rPr>
              <a:t>Through prayer</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If you need wisdom, ask God, and he will give it to you. He will not rebuke you for asking.” </a:t>
            </a:r>
            <a:r>
              <a:rPr lang="en-AU" sz="3000" b="1" u="none" strike="noStrike" dirty="0">
                <a:solidFill>
                  <a:schemeClr val="bg1"/>
                </a:solidFill>
                <a:effectLst/>
                <a:latin typeface="Arial" panose="020B0604020202020204" pitchFamily="34" charset="0"/>
                <a:cs typeface="Arial" panose="020B0604020202020204" pitchFamily="34" charset="0"/>
              </a:rPr>
              <a:t>(James 1:5)</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ir Of Binoculars Sitting On A Branch Background, Pictures Of Binoculars  Background Image And Wallpaper for Free Download">
            <a:extLst>
              <a:ext uri="{FF2B5EF4-FFF2-40B4-BE49-F238E27FC236}">
                <a16:creationId xmlns:a16="http://schemas.microsoft.com/office/drawing/2014/main" id="{0C510289-41F0-250D-5451-3C2BCBC84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37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549387-0FA4-F5B2-53DA-9FFBB2146DE3}"/>
              </a:ext>
            </a:extLst>
          </p:cNvPr>
          <p:cNvSpPr txBox="1"/>
          <p:nvPr/>
        </p:nvSpPr>
        <p:spPr>
          <a:xfrm>
            <a:off x="160637" y="86498"/>
            <a:ext cx="1191191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MUST ALWAYS BE SEEKING GOD’S COUNSEL</a:t>
            </a:r>
          </a:p>
        </p:txBody>
      </p:sp>
      <p:sp>
        <p:nvSpPr>
          <p:cNvPr id="7" name="TextBox 6">
            <a:extLst>
              <a:ext uri="{FF2B5EF4-FFF2-40B4-BE49-F238E27FC236}">
                <a16:creationId xmlns:a16="http://schemas.microsoft.com/office/drawing/2014/main" id="{CBDB896E-2092-FB95-15A0-E14C3DFCFCD6}"/>
              </a:ext>
            </a:extLst>
          </p:cNvPr>
          <p:cNvSpPr txBox="1"/>
          <p:nvPr/>
        </p:nvSpPr>
        <p:spPr>
          <a:xfrm>
            <a:off x="117388" y="1028343"/>
            <a:ext cx="11911913" cy="1938992"/>
          </a:xfrm>
          <a:prstGeom prst="rect">
            <a:avLst/>
          </a:prstGeom>
          <a:solidFill>
            <a:schemeClr val="tx1">
              <a:alpha val="25000"/>
            </a:schemeClr>
          </a:solid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1" u="sng" strike="noStrike" dirty="0">
                <a:solidFill>
                  <a:schemeClr val="bg1"/>
                </a:solidFill>
                <a:effectLst/>
                <a:latin typeface="Arial" panose="020B0604020202020204" pitchFamily="34" charset="0"/>
                <a:cs typeface="Arial" panose="020B0604020202020204" pitchFamily="34" charset="0"/>
              </a:rPr>
              <a:t>Tune your ears</a:t>
            </a:r>
            <a:r>
              <a:rPr lang="en-AU" sz="3000" b="1" i="1" u="none" strike="noStrike" dirty="0">
                <a:solidFill>
                  <a:schemeClr val="bg1"/>
                </a:solidFill>
                <a:effectLst/>
                <a:latin typeface="Arial" panose="020B0604020202020204" pitchFamily="34" charset="0"/>
                <a:cs typeface="Arial" panose="020B0604020202020204" pitchFamily="34" charset="0"/>
              </a:rPr>
              <a:t> to wisdom, and </a:t>
            </a:r>
            <a:r>
              <a:rPr lang="en-AU" sz="3000" b="1" i="1" u="sng" strike="noStrike" dirty="0">
                <a:solidFill>
                  <a:schemeClr val="bg1"/>
                </a:solidFill>
                <a:effectLst/>
                <a:latin typeface="Arial" panose="020B0604020202020204" pitchFamily="34" charset="0"/>
                <a:cs typeface="Arial" panose="020B0604020202020204" pitchFamily="34" charset="0"/>
              </a:rPr>
              <a:t>concentrate</a:t>
            </a:r>
            <a:r>
              <a:rPr lang="en-AU" sz="3000" b="1" i="1" u="none" strike="noStrike" dirty="0">
                <a:solidFill>
                  <a:schemeClr val="bg1"/>
                </a:solidFill>
                <a:effectLst/>
                <a:latin typeface="Arial" panose="020B0604020202020204" pitchFamily="34" charset="0"/>
                <a:cs typeface="Arial" panose="020B0604020202020204" pitchFamily="34" charset="0"/>
              </a:rPr>
              <a:t> on understanding. </a:t>
            </a:r>
            <a:r>
              <a:rPr lang="en-AU" sz="3000" b="1" i="1" u="sng" strike="noStrike" dirty="0">
                <a:solidFill>
                  <a:schemeClr val="bg1"/>
                </a:solidFill>
                <a:effectLst/>
                <a:latin typeface="Arial" panose="020B0604020202020204" pitchFamily="34" charset="0"/>
                <a:cs typeface="Arial" panose="020B0604020202020204" pitchFamily="34" charset="0"/>
              </a:rPr>
              <a:t>Cry out</a:t>
            </a:r>
            <a:r>
              <a:rPr lang="en-AU" sz="3000" b="1" i="1" u="none" strike="noStrike" dirty="0">
                <a:solidFill>
                  <a:schemeClr val="bg1"/>
                </a:solidFill>
                <a:effectLst/>
                <a:latin typeface="Arial" panose="020B0604020202020204" pitchFamily="34" charset="0"/>
                <a:cs typeface="Arial" panose="020B0604020202020204" pitchFamily="34" charset="0"/>
              </a:rPr>
              <a:t> for insight, and </a:t>
            </a:r>
            <a:r>
              <a:rPr lang="en-AU" sz="3000" b="1" i="1" u="sng" strike="noStrike" dirty="0">
                <a:solidFill>
                  <a:schemeClr val="bg1"/>
                </a:solidFill>
                <a:effectLst/>
                <a:latin typeface="Arial" panose="020B0604020202020204" pitchFamily="34" charset="0"/>
                <a:cs typeface="Arial" panose="020B0604020202020204" pitchFamily="34" charset="0"/>
              </a:rPr>
              <a:t>ask</a:t>
            </a:r>
            <a:r>
              <a:rPr lang="en-AU" sz="3000" b="1" i="1" u="none" strike="noStrike" dirty="0">
                <a:solidFill>
                  <a:schemeClr val="bg1"/>
                </a:solidFill>
                <a:effectLst/>
                <a:latin typeface="Arial" panose="020B0604020202020204" pitchFamily="34" charset="0"/>
                <a:cs typeface="Arial" panose="020B0604020202020204" pitchFamily="34" charset="0"/>
              </a:rPr>
              <a:t> for understanding. </a:t>
            </a:r>
            <a:r>
              <a:rPr lang="en-AU" sz="3000" b="1" i="1" u="sng" strike="noStrike" dirty="0">
                <a:solidFill>
                  <a:schemeClr val="bg1"/>
                </a:solidFill>
                <a:effectLst/>
                <a:latin typeface="Arial" panose="020B0604020202020204" pitchFamily="34" charset="0"/>
                <a:cs typeface="Arial" panose="020B0604020202020204" pitchFamily="34" charset="0"/>
              </a:rPr>
              <a:t>Search</a:t>
            </a:r>
            <a:r>
              <a:rPr lang="en-AU" sz="3000" b="1" i="1" strike="noStrike" dirty="0">
                <a:solidFill>
                  <a:schemeClr val="bg1"/>
                </a:solidFill>
                <a:effectLst/>
                <a:latin typeface="Arial" panose="020B0604020202020204" pitchFamily="34" charset="0"/>
                <a:cs typeface="Arial" panose="020B0604020202020204" pitchFamily="34" charset="0"/>
              </a:rPr>
              <a:t> for them </a:t>
            </a:r>
            <a:r>
              <a:rPr lang="en-AU" sz="3000" b="1" i="1" u="none" strike="noStrike" dirty="0">
                <a:solidFill>
                  <a:schemeClr val="bg1"/>
                </a:solidFill>
                <a:effectLst/>
                <a:latin typeface="Arial" panose="020B0604020202020204" pitchFamily="34" charset="0"/>
                <a:cs typeface="Arial" panose="020B0604020202020204" pitchFamily="34" charset="0"/>
              </a:rPr>
              <a:t>as you would for silver, </a:t>
            </a:r>
            <a:r>
              <a:rPr lang="en-AU" sz="3000" b="1" i="1" u="sng" strike="noStrike" dirty="0">
                <a:solidFill>
                  <a:schemeClr val="bg1"/>
                </a:solidFill>
                <a:effectLst/>
                <a:latin typeface="Arial" panose="020B0604020202020204" pitchFamily="34" charset="0"/>
                <a:cs typeface="Arial" panose="020B0604020202020204" pitchFamily="34" charset="0"/>
              </a:rPr>
              <a:t>seek</a:t>
            </a:r>
            <a:r>
              <a:rPr lang="en-AU" sz="3000" b="1" i="1" u="none" strike="noStrike" dirty="0">
                <a:solidFill>
                  <a:schemeClr val="bg1"/>
                </a:solidFill>
                <a:effectLst/>
                <a:latin typeface="Arial" panose="020B0604020202020204" pitchFamily="34" charset="0"/>
                <a:cs typeface="Arial" panose="020B0604020202020204" pitchFamily="34" charset="0"/>
              </a:rPr>
              <a:t> them like hidden treasures. Then you will fear the Lord and gain knowledge of God.”</a:t>
            </a:r>
            <a:r>
              <a:rPr lang="en-AU" sz="3000" b="1" i="0" u="none" strike="noStrike" dirty="0">
                <a:solidFill>
                  <a:schemeClr val="bg1"/>
                </a:solidFill>
                <a:effectLst/>
                <a:latin typeface="Arial" panose="020B0604020202020204" pitchFamily="34" charset="0"/>
                <a:cs typeface="Arial" panose="020B0604020202020204" pitchFamily="34" charset="0"/>
              </a:rPr>
              <a:t> (Prov 2:1-5)</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1E94BB-1086-C579-3CDA-98F0856D0532}"/>
              </a:ext>
            </a:extLst>
          </p:cNvPr>
          <p:cNvSpPr txBox="1"/>
          <p:nvPr/>
        </p:nvSpPr>
        <p:spPr>
          <a:xfrm>
            <a:off x="183291" y="3355182"/>
            <a:ext cx="1182541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Desire God’s counsel, intentionally seek it and wait for it. </a:t>
            </a:r>
            <a:r>
              <a:rPr lang="en-AU" sz="3000" b="1" dirty="0">
                <a:solidFill>
                  <a:schemeClr val="bg1"/>
                </a:solidFill>
                <a:latin typeface="Arial" panose="020B0604020202020204" pitchFamily="34" charset="0"/>
                <a:cs typeface="Arial" panose="020B0604020202020204" pitchFamily="34" charset="0"/>
              </a:rPr>
              <a:t>The Israelites disobeyed and suffered because they </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forgot what God had done! They wouldn’t wait for his counsel!” </a:t>
            </a:r>
            <a:r>
              <a:rPr lang="en-AU" sz="3000" b="1" i="0" u="none" strike="noStrike" dirty="0">
                <a:solidFill>
                  <a:schemeClr val="bg1"/>
                </a:solidFill>
                <a:effectLst/>
                <a:latin typeface="Arial" panose="020B0604020202020204" pitchFamily="34" charset="0"/>
                <a:cs typeface="Arial" panose="020B0604020202020204" pitchFamily="34" charset="0"/>
              </a:rPr>
              <a:t>(Ps 106:13)</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BFC135B-2E8B-26CB-74F6-F39CC72D3D94}"/>
              </a:ext>
            </a:extLst>
          </p:cNvPr>
          <p:cNvSpPr txBox="1"/>
          <p:nvPr/>
        </p:nvSpPr>
        <p:spPr>
          <a:xfrm>
            <a:off x="161667" y="5294174"/>
            <a:ext cx="11868665"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“God’s delays are preparation for his blessings. His counsel will never lead you astray, but we can lead ourselves astray with our apathy, impatience and impulsiveness.” </a:t>
            </a:r>
            <a:r>
              <a:rPr lang="en-US" sz="3000" b="1" dirty="0">
                <a:solidFill>
                  <a:schemeClr val="bg1"/>
                </a:solidFill>
                <a:latin typeface="Arial" panose="020B0604020202020204" pitchFamily="34" charset="0"/>
                <a:cs typeface="Arial" panose="020B0604020202020204" pitchFamily="34" charset="0"/>
              </a:rPr>
              <a:t>(Warren </a:t>
            </a:r>
            <a:r>
              <a:rPr lang="en-US" sz="3000" b="1" dirty="0" err="1">
                <a:solidFill>
                  <a:schemeClr val="bg1"/>
                </a:solidFill>
                <a:latin typeface="Arial" panose="020B0604020202020204" pitchFamily="34" charset="0"/>
                <a:cs typeface="Arial" panose="020B0604020202020204" pitchFamily="34" charset="0"/>
              </a:rPr>
              <a:t>Weirsbe</a:t>
            </a:r>
            <a:r>
              <a:rPr lang="en-US" sz="3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21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his arms outstretched&#10;&#10;Description automatically generated">
            <a:extLst>
              <a:ext uri="{FF2B5EF4-FFF2-40B4-BE49-F238E27FC236}">
                <a16:creationId xmlns:a16="http://schemas.microsoft.com/office/drawing/2014/main" id="{D620D48E-9823-9F9A-9902-7B5ABCBCBAA8}"/>
              </a:ext>
            </a:extLst>
          </p:cNvPr>
          <p:cNvPicPr>
            <a:picLocks noChangeAspect="1"/>
          </p:cNvPicPr>
          <p:nvPr/>
        </p:nvPicPr>
        <p:blipFill rotWithShape="1">
          <a:blip r:embed="rId3"/>
          <a:srcRect t="28154"/>
          <a:stretch/>
        </p:blipFill>
        <p:spPr>
          <a:xfrm>
            <a:off x="0" y="0"/>
            <a:ext cx="12158560" cy="6869429"/>
          </a:xfrm>
          <a:prstGeom prst="rect">
            <a:avLst/>
          </a:prstGeom>
        </p:spPr>
      </p:pic>
      <p:sp>
        <p:nvSpPr>
          <p:cNvPr id="4" name="TextBox 3">
            <a:extLst>
              <a:ext uri="{FF2B5EF4-FFF2-40B4-BE49-F238E27FC236}">
                <a16:creationId xmlns:a16="http://schemas.microsoft.com/office/drawing/2014/main" id="{927C3376-9437-4A9C-2477-DDBCAEC965E8}"/>
              </a:ext>
            </a:extLst>
          </p:cNvPr>
          <p:cNvSpPr txBox="1"/>
          <p:nvPr/>
        </p:nvSpPr>
        <p:spPr>
          <a:xfrm>
            <a:off x="2463113" y="123567"/>
            <a:ext cx="726577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MUST ACCEPT GOD’S COUNSEL</a:t>
            </a:r>
          </a:p>
        </p:txBody>
      </p:sp>
      <p:sp>
        <p:nvSpPr>
          <p:cNvPr id="5" name="TextBox 4">
            <a:extLst>
              <a:ext uri="{FF2B5EF4-FFF2-40B4-BE49-F238E27FC236}">
                <a16:creationId xmlns:a16="http://schemas.microsoft.com/office/drawing/2014/main" id="{689B2681-991B-BB0B-998F-0D9A3DE28BB7}"/>
              </a:ext>
            </a:extLst>
          </p:cNvPr>
          <p:cNvSpPr txBox="1"/>
          <p:nvPr/>
        </p:nvSpPr>
        <p:spPr>
          <a:xfrm>
            <a:off x="110967" y="2524224"/>
            <a:ext cx="11936626" cy="1015663"/>
          </a:xfrm>
          <a:prstGeom prst="rect">
            <a:avLst/>
          </a:prstGeom>
          <a:solidFill>
            <a:schemeClr val="tx1">
              <a:alpha val="25000"/>
            </a:schemeClr>
          </a:solid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“God’s will is not given to us for our revision or critical approval. It is given to us for obedient acceptance.”</a:t>
            </a:r>
            <a:r>
              <a:rPr lang="en-US" sz="3000" b="1" dirty="0">
                <a:solidFill>
                  <a:schemeClr val="bg1"/>
                </a:solidFill>
                <a:latin typeface="Arial" panose="020B0604020202020204" pitchFamily="34" charset="0"/>
                <a:cs typeface="Arial" panose="020B0604020202020204" pitchFamily="34" charset="0"/>
              </a:rPr>
              <a:t> (John Piper)</a:t>
            </a:r>
          </a:p>
        </p:txBody>
      </p:sp>
      <p:sp>
        <p:nvSpPr>
          <p:cNvPr id="6" name="TextBox 5">
            <a:extLst>
              <a:ext uri="{FF2B5EF4-FFF2-40B4-BE49-F238E27FC236}">
                <a16:creationId xmlns:a16="http://schemas.microsoft.com/office/drawing/2014/main" id="{0563232D-CC8C-6BFB-765E-A028ADB4D624}"/>
              </a:ext>
            </a:extLst>
          </p:cNvPr>
          <p:cNvSpPr txBox="1"/>
          <p:nvPr/>
        </p:nvSpPr>
        <p:spPr>
          <a:xfrm>
            <a:off x="255375" y="4333776"/>
            <a:ext cx="11936625" cy="2400657"/>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“D</a:t>
            </a:r>
            <a:r>
              <a:rPr lang="en-AU" sz="3000" b="1" i="1" u="none" strike="noStrike" dirty="0">
                <a:solidFill>
                  <a:schemeClr val="bg1"/>
                </a:solidFill>
                <a:effectLst/>
                <a:latin typeface="Arial" panose="020B0604020202020204" pitchFamily="34" charset="0"/>
                <a:cs typeface="Arial" panose="020B0604020202020204" pitchFamily="34" charset="0"/>
              </a:rPr>
              <a:t>on’t just listen to God’s word. You must do what it says. Otherwise, you are only fooling yourselves…. But if you look carefully into the perfect law that sets you free, and if you do what it says and don’t forget what you heard, then God will bless you for doing it.”</a:t>
            </a:r>
            <a:r>
              <a:rPr lang="en-AU" sz="3000" b="1" i="0" u="none" strike="noStrike" dirty="0">
                <a:solidFill>
                  <a:schemeClr val="bg1"/>
                </a:solidFill>
                <a:effectLst/>
                <a:latin typeface="Arial" panose="020B0604020202020204" pitchFamily="34" charset="0"/>
                <a:cs typeface="Arial" panose="020B0604020202020204" pitchFamily="34" charset="0"/>
              </a:rPr>
              <a:t> (James 1:22, 25)</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69BB18-04D8-43D1-8698-AF076B31C44F}"/>
              </a:ext>
            </a:extLst>
          </p:cNvPr>
          <p:cNvSpPr txBox="1"/>
          <p:nvPr/>
        </p:nvSpPr>
        <p:spPr>
          <a:xfrm>
            <a:off x="135923" y="897172"/>
            <a:ext cx="1191167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“For the foolishness of God is wiser than human wisdom, </a:t>
            </a:r>
            <a:r>
              <a:rPr lang="en-AU" sz="3000" b="1" i="1" dirty="0">
                <a:solidFill>
                  <a:schemeClr val="bg1"/>
                </a:solidFill>
                <a:latin typeface="Arial" panose="020B0604020202020204" pitchFamily="34" charset="0"/>
                <a:cs typeface="Arial" panose="020B0604020202020204" pitchFamily="34" charset="0"/>
              </a:rPr>
              <a:t>&amp;</a:t>
            </a:r>
            <a:r>
              <a:rPr lang="en-AU" sz="3000" b="1" i="1" u="none" strike="noStrike" dirty="0">
                <a:solidFill>
                  <a:schemeClr val="bg1"/>
                </a:solidFill>
                <a:effectLst/>
                <a:latin typeface="Arial" panose="020B0604020202020204" pitchFamily="34" charset="0"/>
                <a:cs typeface="Arial" panose="020B0604020202020204" pitchFamily="34" charset="0"/>
              </a:rPr>
              <a:t> the weakness of God is stronger than human strength.” </a:t>
            </a:r>
            <a:r>
              <a:rPr lang="en-AU" sz="3000" b="1" i="0" u="none" strike="noStrike" dirty="0">
                <a:solidFill>
                  <a:schemeClr val="bg1"/>
                </a:solidFill>
                <a:effectLst/>
                <a:latin typeface="Arial" panose="020B0604020202020204" pitchFamily="34" charset="0"/>
                <a:cs typeface="Arial" panose="020B0604020202020204" pitchFamily="34" charset="0"/>
              </a:rPr>
              <a:t>(1 Cor 1:25)</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75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7781</TotalTime>
  <Words>2286</Words>
  <Application>Microsoft Office PowerPoint</Application>
  <PresentationFormat>Widescreen</PresentationFormat>
  <Paragraphs>67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35</cp:revision>
  <dcterms:created xsi:type="dcterms:W3CDTF">2023-11-27T02:18:08Z</dcterms:created>
  <dcterms:modified xsi:type="dcterms:W3CDTF">2023-12-03T12:42:22Z</dcterms:modified>
</cp:coreProperties>
</file>