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57" r:id="rId3"/>
    <p:sldId id="261" r:id="rId4"/>
    <p:sldId id="262" r:id="rId5"/>
    <p:sldId id="264" r:id="rId6"/>
    <p:sldId id="260" r:id="rId7"/>
    <p:sldId id="258" r:id="rId8"/>
    <p:sldId id="259" r:id="rId9"/>
    <p:sldId id="26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892" autoAdjust="0"/>
    <p:restoredTop sz="94676"/>
  </p:normalViewPr>
  <p:slideViewPr>
    <p:cSldViewPr snapToGrid="0">
      <p:cViewPr varScale="1">
        <p:scale>
          <a:sx n="103" d="100"/>
          <a:sy n="103" d="100"/>
        </p:scale>
        <p:origin x="114" y="42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16" d="100"/>
          <a:sy n="116" d="100"/>
        </p:scale>
        <p:origin x="3210" y="-58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563942-E28C-CC42-A8B5-56B2BC2DF2F9}" type="datetimeFigureOut">
              <a:rPr lang="en-US" smtClean="0"/>
              <a:t>12/27/2023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51514B-5AFF-F34A-AFD4-B021A4B3D249}" type="slidenum">
              <a:rPr lang="en-US" smtClean="0"/>
              <a:t>‹#›</a:t>
            </a:fld>
            <a:endParaRPr lang="en-US"/>
          </a:p>
        </p:txBody>
      </p:sp>
    </p:spTree>
    <p:extLst>
      <p:ext uri="{BB962C8B-B14F-4D97-AF65-F5344CB8AC3E}">
        <p14:creationId xmlns:p14="http://schemas.microsoft.com/office/powerpoint/2010/main" val="2107759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year 2000, in the movie Miss Congeniality, Sandra Bullock played an FBI agent who goes undercover as a beauty pageant entrant in Miss United States competition. Trained to be the perfect entrant and when it came to her moment of getting interviewed in the pageant. She was asked a question What do you want most and her answer was “World Peace”. Yet our world is more broken than ever. Wars still rage, refugee crisis grows, there is increased violence in the home and community, fear and anxiety grows in people of all ages, hatred and disunity between left and right (politics), city and country, hatred and disunity grows (civic protests) and culture vs culture, generation vs generation. Our world attempts to find peace through human means and it doesn’t work. Treaties are broken, court orders are ignored, people are cancelled, medication is prescribed, others are blamed</a:t>
            </a:r>
          </a:p>
        </p:txBody>
      </p:sp>
      <p:sp>
        <p:nvSpPr>
          <p:cNvPr id="4" name="Slide Number Placeholder 3"/>
          <p:cNvSpPr>
            <a:spLocks noGrp="1"/>
          </p:cNvSpPr>
          <p:nvPr>
            <p:ph type="sldNum" sz="quarter" idx="5"/>
          </p:nvPr>
        </p:nvSpPr>
        <p:spPr/>
        <p:txBody>
          <a:bodyPr/>
          <a:lstStyle/>
          <a:p>
            <a:fld id="{1451514B-5AFF-F34A-AFD4-B021A4B3D249}" type="slidenum">
              <a:rPr lang="en-US" smtClean="0"/>
              <a:t>1</a:t>
            </a:fld>
            <a:endParaRPr lang="en-US"/>
          </a:p>
        </p:txBody>
      </p:sp>
    </p:spTree>
    <p:extLst>
      <p:ext uri="{BB962C8B-B14F-4D97-AF65-F5344CB8AC3E}">
        <p14:creationId xmlns:p14="http://schemas.microsoft.com/office/powerpoint/2010/main" val="1317934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UcPeriod"/>
            </a:pPr>
            <a:r>
              <a:rPr lang="en-US" dirty="0"/>
              <a:t>The absence of spiritual conflict – Paul, who was able to find peace in every circumstance (Philippians 4:6-7), also wrote that we have to be ready for the inevitable spiritual conflict with our enemies. We have to stand firm, wrestle and fight against our spiritual enemies (Eph 6:10-17)</a:t>
            </a:r>
          </a:p>
          <a:p>
            <a:pPr marL="228600" indent="-228600">
              <a:buAutoNum type="alphaUcPeriod"/>
            </a:pPr>
            <a:r>
              <a:rPr lang="en-US" dirty="0"/>
              <a:t>The approval to compromise – we are not to compromise God’s truth in order to avoid conflict or to make us more likable. Truth can never be united with lies. Truth should expose lies. Darkness can’t be united with light. Light should always overcome/dispel darkness. </a:t>
            </a:r>
          </a:p>
          <a:p>
            <a:pPr marL="228600" indent="-228600">
              <a:buAutoNum type="alphaUcPeriod"/>
            </a:pPr>
            <a:r>
              <a:rPr lang="en-US" dirty="0"/>
              <a:t>Jesus said we can expect wars and conflict. But doesn’t mean we shouldn’t strive for peace (talk more about that later)</a:t>
            </a:r>
          </a:p>
          <a:p>
            <a:pPr marL="228600" indent="-228600">
              <a:buAutoNum type="alphaUcPeriod"/>
            </a:pPr>
            <a:r>
              <a:rPr lang="en-US" dirty="0"/>
              <a:t>When Jesus comes into your life it can get messy. Your love for Jesus will create division with your loved ones and a wicked world hated Jesus, they will hate us too.</a:t>
            </a:r>
          </a:p>
        </p:txBody>
      </p:sp>
      <p:sp>
        <p:nvSpPr>
          <p:cNvPr id="4" name="Slide Number Placeholder 3"/>
          <p:cNvSpPr>
            <a:spLocks noGrp="1"/>
          </p:cNvSpPr>
          <p:nvPr>
            <p:ph type="sldNum" sz="quarter" idx="5"/>
          </p:nvPr>
        </p:nvSpPr>
        <p:spPr/>
        <p:txBody>
          <a:bodyPr/>
          <a:lstStyle/>
          <a:p>
            <a:fld id="{1451514B-5AFF-F34A-AFD4-B021A4B3D249}" type="slidenum">
              <a:rPr lang="en-US" smtClean="0"/>
              <a:t>2</a:t>
            </a:fld>
            <a:endParaRPr lang="en-US"/>
          </a:p>
        </p:txBody>
      </p:sp>
    </p:spTree>
    <p:extLst>
      <p:ext uri="{BB962C8B-B14F-4D97-AF65-F5344CB8AC3E}">
        <p14:creationId xmlns:p14="http://schemas.microsoft.com/office/powerpoint/2010/main" val="1291754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Upward peace = peace with God. Peace with God can only happen because Christ came down from heaven at Christmas time, lived a life perfectly obedient to God, went to the cross as a perfect sacrifice for us and paid the price for our sin. We are justified before God through Christ – just as if we had never sinned. Notice that we are not justified by our good works – we can never find peace with God through our efforts. Sin is a huge problem for God is a holy God and he can’t tolerate sin. We are separated from Him and he regards us as an enemy with a hostile heart. Now many don’t understand, this is the reason they don’t have peace with God. They would say I like God and I believe in Him and I want to be in heaven with Him. I like the idea of eternal life – who doesn’t want that? Therefore I do have peace with God. But the reality is that if we want God, but don’t think we need Jesus (grace and mercy), or that we don’t need someone to tell us how to live = we are despising God, finding fault with his truth and his plans. The world’s biggest need is reconciliation with God. Its not more information or more motivation (both are good, but neither will justify you). Only Christ can do that. Only Christ the prince of peace can bring the reconciliation </a:t>
            </a:r>
          </a:p>
        </p:txBody>
      </p:sp>
      <p:sp>
        <p:nvSpPr>
          <p:cNvPr id="4" name="Slide Number Placeholder 3"/>
          <p:cNvSpPr>
            <a:spLocks noGrp="1"/>
          </p:cNvSpPr>
          <p:nvPr>
            <p:ph type="sldNum" sz="quarter" idx="5"/>
          </p:nvPr>
        </p:nvSpPr>
        <p:spPr/>
        <p:txBody>
          <a:bodyPr/>
          <a:lstStyle/>
          <a:p>
            <a:fld id="{1451514B-5AFF-F34A-AFD4-B021A4B3D249}" type="slidenum">
              <a:rPr lang="en-US" smtClean="0"/>
              <a:t>3</a:t>
            </a:fld>
            <a:endParaRPr lang="en-US"/>
          </a:p>
        </p:txBody>
      </p:sp>
    </p:spTree>
    <p:extLst>
      <p:ext uri="{BB962C8B-B14F-4D97-AF65-F5344CB8AC3E}">
        <p14:creationId xmlns:p14="http://schemas.microsoft.com/office/powerpoint/2010/main" val="245527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which we really need to be mindful about - to hold onto and work on. It is possible for us to have troubled hearts even though we have peace with God and all the promises that come with that peace. God looks at Jesus’ righteousness and declares us free from accusation, holy and without blemish. Its not our righteousness he looks at. In saying don’t let your hearts be troubled, Jesus is saying that we need to be doing some things to ensure we experience living peace with God. Like the disciples, we can be guilty of being double minded (James 1:8) = being uncertain of God’s promises and the gospel truth, the reality of our salvation. Double minded, unstable person doubts the love of God. Whatever is causing you anxiety and worry about your worth, God’s love, promises and salvation is not from God. If you have confessed your sins and still feel shame and guilt that is not from God. That’s what sets Christianity apart from other religions. They don’t offer such promises. It is all about you striving to be good – to be freer from accusation, to be holier and without blemish. Its all about your righteousness, not the righteousness of Christ. </a:t>
            </a:r>
          </a:p>
        </p:txBody>
      </p:sp>
      <p:sp>
        <p:nvSpPr>
          <p:cNvPr id="4" name="Slide Number Placeholder 3"/>
          <p:cNvSpPr>
            <a:spLocks noGrp="1"/>
          </p:cNvSpPr>
          <p:nvPr>
            <p:ph type="sldNum" sz="quarter" idx="5"/>
          </p:nvPr>
        </p:nvSpPr>
        <p:spPr/>
        <p:txBody>
          <a:bodyPr/>
          <a:lstStyle/>
          <a:p>
            <a:fld id="{1451514B-5AFF-F34A-AFD4-B021A4B3D249}" type="slidenum">
              <a:rPr lang="en-US" smtClean="0"/>
              <a:t>4</a:t>
            </a:fld>
            <a:endParaRPr lang="en-US"/>
          </a:p>
        </p:txBody>
      </p:sp>
    </p:spTree>
    <p:extLst>
      <p:ext uri="{BB962C8B-B14F-4D97-AF65-F5344CB8AC3E}">
        <p14:creationId xmlns:p14="http://schemas.microsoft.com/office/powerpoint/2010/main" val="262914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four ways to cultivate peace are not in any order – they are all interrelated.</a:t>
            </a:r>
          </a:p>
          <a:p>
            <a:r>
              <a:rPr lang="en-US" dirty="0"/>
              <a:t>Holy Spirit – let him lead you. Don’t let Satan deceive you. We need help to cultivate this peace. The comfort, teaching, training of Holy Spirit.</a:t>
            </a:r>
          </a:p>
          <a:p>
            <a:r>
              <a:rPr lang="en-US" dirty="0"/>
              <a:t>Faithful living – walk by faith, keeping eyes on God, trusting his truth. An obedient life gives Satan less opportunity to accuse and find foothold for shame and guilt. But knowing promise of confessing sins then forgiveness is guaranteed.</a:t>
            </a:r>
          </a:p>
          <a:p>
            <a:r>
              <a:rPr lang="en-US" dirty="0"/>
              <a:t>God’s Word – saturate yourself in it. Its hard to be at peace with God if you are at war with God’s will for your life.</a:t>
            </a:r>
          </a:p>
          <a:p>
            <a:r>
              <a:rPr lang="en-US" dirty="0"/>
              <a:t>Prayer – without ceasing. Ask Spirit to produce right thinking. Ask for strength and wisdom to live faithful life. Prayer = Spirit applying God’s truth. O what peace we forfeit O what needless pain we bear. All because we do not carry everything to God in prayer. (Joseph Scriven – What A Friend We Have In Jesus)</a:t>
            </a:r>
          </a:p>
        </p:txBody>
      </p:sp>
      <p:sp>
        <p:nvSpPr>
          <p:cNvPr id="4" name="Slide Number Placeholder 3"/>
          <p:cNvSpPr>
            <a:spLocks noGrp="1"/>
          </p:cNvSpPr>
          <p:nvPr>
            <p:ph type="sldNum" sz="quarter" idx="5"/>
          </p:nvPr>
        </p:nvSpPr>
        <p:spPr/>
        <p:txBody>
          <a:bodyPr/>
          <a:lstStyle/>
          <a:p>
            <a:fld id="{1451514B-5AFF-F34A-AFD4-B021A4B3D249}" type="slidenum">
              <a:rPr lang="en-US" smtClean="0"/>
              <a:t>5</a:t>
            </a:fld>
            <a:endParaRPr lang="en-US"/>
          </a:p>
        </p:txBody>
      </p:sp>
    </p:spTree>
    <p:extLst>
      <p:ext uri="{BB962C8B-B14F-4D97-AF65-F5344CB8AC3E}">
        <p14:creationId xmlns:p14="http://schemas.microsoft.com/office/powerpoint/2010/main" val="1604572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commands us to strive for peace with those around us – particularly with fellow believers (John 13:34-35). We are to love others as we have been loved by Jesus. We are to forgive others as we have been forgiven. We were loved and forgiven even though we were enemies. But we often struggle to do that – sadly churches can be the most conflict riddled communities. A story is told of a man who was rescued after being alone on a desert island for 10 years. When the rescuers came to get him they were surprised to see three huts built on the beach. They asked him, “Why the three huts?” He said the first was is my house and the second one is my church. Ok! But what is the third hut for? The third hut is the church I used to go to before there was a split. So true, that Christians struggle to get along. But we are to do all we can to live in peace with one another. But understand that there will always be people who will never let you have peace with them. They did it with Jesus, they will do it with you. So how do we do our part to create peace? In Romans 12:9-21, Paul gives us some good strategies to create peace with others. Really love others (be willing to pay a cost and with no conditions), love your enemies (those who are hard to love). Have a servant heart, be willing to sacrifice the comfort of your home and table….</a:t>
            </a:r>
          </a:p>
        </p:txBody>
      </p:sp>
      <p:sp>
        <p:nvSpPr>
          <p:cNvPr id="4" name="Slide Number Placeholder 3"/>
          <p:cNvSpPr>
            <a:spLocks noGrp="1"/>
          </p:cNvSpPr>
          <p:nvPr>
            <p:ph type="sldNum" sz="quarter" idx="5"/>
          </p:nvPr>
        </p:nvSpPr>
        <p:spPr/>
        <p:txBody>
          <a:bodyPr/>
          <a:lstStyle/>
          <a:p>
            <a:fld id="{1451514B-5AFF-F34A-AFD4-B021A4B3D249}" type="slidenum">
              <a:rPr lang="en-US" smtClean="0"/>
              <a:t>6</a:t>
            </a:fld>
            <a:endParaRPr lang="en-US"/>
          </a:p>
        </p:txBody>
      </p:sp>
    </p:spTree>
    <p:extLst>
      <p:ext uri="{BB962C8B-B14F-4D97-AF65-F5344CB8AC3E}">
        <p14:creationId xmlns:p14="http://schemas.microsoft.com/office/powerpoint/2010/main" val="4219088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16:33 =Our peace will constantly be under attack in this world. We are made of flesh (sinful human nature) and so we will subject to ongoing emotional, physical and spiritual struggles. Satan will constantly try to accuse, tempt, entice and deceive us. But that will not always be the case. One day Jesus will return (not as a baby this time) but as a king and take his place on the throne. And we can guard our hearts during the times of conflict and trouble, with the eternal peace which He promises we will have. Its not easy to comprehend that sort of peace now (as we live in a fallen world that is impacted by sin) but here are a few verses to help us get an understanding of what God’s perfect peace looks like.</a:t>
            </a:r>
          </a:p>
        </p:txBody>
      </p:sp>
      <p:sp>
        <p:nvSpPr>
          <p:cNvPr id="4" name="Slide Number Placeholder 3"/>
          <p:cNvSpPr>
            <a:spLocks noGrp="1"/>
          </p:cNvSpPr>
          <p:nvPr>
            <p:ph type="sldNum" sz="quarter" idx="5"/>
          </p:nvPr>
        </p:nvSpPr>
        <p:spPr/>
        <p:txBody>
          <a:bodyPr/>
          <a:lstStyle/>
          <a:p>
            <a:fld id="{1451514B-5AFF-F34A-AFD4-B021A4B3D249}" type="slidenum">
              <a:rPr lang="en-US" smtClean="0"/>
              <a:t>7</a:t>
            </a:fld>
            <a:endParaRPr lang="en-US"/>
          </a:p>
        </p:txBody>
      </p:sp>
    </p:spTree>
    <p:extLst>
      <p:ext uri="{BB962C8B-B14F-4D97-AF65-F5344CB8AC3E}">
        <p14:creationId xmlns:p14="http://schemas.microsoft.com/office/powerpoint/2010/main" val="3548616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51514B-5AFF-F34A-AFD4-B021A4B3D249}" type="slidenum">
              <a:rPr lang="en-US" smtClean="0"/>
              <a:t>8</a:t>
            </a:fld>
            <a:endParaRPr lang="en-US"/>
          </a:p>
        </p:txBody>
      </p:sp>
    </p:spTree>
    <p:extLst>
      <p:ext uri="{BB962C8B-B14F-4D97-AF65-F5344CB8AC3E}">
        <p14:creationId xmlns:p14="http://schemas.microsoft.com/office/powerpoint/2010/main" val="1446227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1451514B-5AFF-F34A-AFD4-B021A4B3D249}" type="slidenum">
              <a:rPr lang="en-US" smtClean="0"/>
              <a:t>9</a:t>
            </a:fld>
            <a:endParaRPr lang="en-US"/>
          </a:p>
        </p:txBody>
      </p:sp>
    </p:spTree>
    <p:extLst>
      <p:ext uri="{BB962C8B-B14F-4D97-AF65-F5344CB8AC3E}">
        <p14:creationId xmlns:p14="http://schemas.microsoft.com/office/powerpoint/2010/main" val="3721665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F19FD-3A2C-D897-EC94-6343A11EF6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FF8B00-BA97-79ED-4BE4-1A9DD2EADA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B37D22-9EDC-8E67-2063-8C41FEBD4F1D}"/>
              </a:ext>
            </a:extLst>
          </p:cNvPr>
          <p:cNvSpPr>
            <a:spLocks noGrp="1"/>
          </p:cNvSpPr>
          <p:nvPr>
            <p:ph type="dt" sz="half" idx="10"/>
          </p:nvPr>
        </p:nvSpPr>
        <p:spPr/>
        <p:txBody>
          <a:bodyPr/>
          <a:lstStyle/>
          <a:p>
            <a:fld id="{C1C38E04-9402-1D45-BF96-F947E652D21D}" type="datetimeFigureOut">
              <a:rPr lang="en-US" smtClean="0"/>
              <a:t>12/27/2023</a:t>
            </a:fld>
            <a:endParaRPr lang="en-US"/>
          </a:p>
        </p:txBody>
      </p:sp>
      <p:sp>
        <p:nvSpPr>
          <p:cNvPr id="5" name="Footer Placeholder 4">
            <a:extLst>
              <a:ext uri="{FF2B5EF4-FFF2-40B4-BE49-F238E27FC236}">
                <a16:creationId xmlns:a16="http://schemas.microsoft.com/office/drawing/2014/main" id="{999E2C33-F28F-CCD9-B80C-D905BD5D40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3369E-EF91-E771-92DC-15A98A54C98F}"/>
              </a:ext>
            </a:extLst>
          </p:cNvPr>
          <p:cNvSpPr>
            <a:spLocks noGrp="1"/>
          </p:cNvSpPr>
          <p:nvPr>
            <p:ph type="sldNum" sz="quarter" idx="12"/>
          </p:nvPr>
        </p:nvSpPr>
        <p:spPr/>
        <p:txBody>
          <a:bodyPr/>
          <a:lstStyle/>
          <a:p>
            <a:fld id="{936F923D-8D64-0648-AFBC-B9005C1BAD38}" type="slidenum">
              <a:rPr lang="en-US" smtClean="0"/>
              <a:t>‹#›</a:t>
            </a:fld>
            <a:endParaRPr lang="en-US"/>
          </a:p>
        </p:txBody>
      </p:sp>
    </p:spTree>
    <p:extLst>
      <p:ext uri="{BB962C8B-B14F-4D97-AF65-F5344CB8AC3E}">
        <p14:creationId xmlns:p14="http://schemas.microsoft.com/office/powerpoint/2010/main" val="4259952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2FF5C-486B-E90E-211D-B1BB09BB57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056DB5-ECEF-A9B4-88D7-5A9F393769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56A6FC-3E1A-0354-4F6C-0F1AB2C07CF3}"/>
              </a:ext>
            </a:extLst>
          </p:cNvPr>
          <p:cNvSpPr>
            <a:spLocks noGrp="1"/>
          </p:cNvSpPr>
          <p:nvPr>
            <p:ph type="dt" sz="half" idx="10"/>
          </p:nvPr>
        </p:nvSpPr>
        <p:spPr/>
        <p:txBody>
          <a:bodyPr/>
          <a:lstStyle/>
          <a:p>
            <a:fld id="{C1C38E04-9402-1D45-BF96-F947E652D21D}" type="datetimeFigureOut">
              <a:rPr lang="en-US" smtClean="0"/>
              <a:t>12/27/2023</a:t>
            </a:fld>
            <a:endParaRPr lang="en-US"/>
          </a:p>
        </p:txBody>
      </p:sp>
      <p:sp>
        <p:nvSpPr>
          <p:cNvPr id="5" name="Footer Placeholder 4">
            <a:extLst>
              <a:ext uri="{FF2B5EF4-FFF2-40B4-BE49-F238E27FC236}">
                <a16:creationId xmlns:a16="http://schemas.microsoft.com/office/drawing/2014/main" id="{67A0E2B1-E5F1-4530-2237-315C42ACFC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4732D4-7130-8175-DD8A-3867CED4BF46}"/>
              </a:ext>
            </a:extLst>
          </p:cNvPr>
          <p:cNvSpPr>
            <a:spLocks noGrp="1"/>
          </p:cNvSpPr>
          <p:nvPr>
            <p:ph type="sldNum" sz="quarter" idx="12"/>
          </p:nvPr>
        </p:nvSpPr>
        <p:spPr/>
        <p:txBody>
          <a:bodyPr/>
          <a:lstStyle/>
          <a:p>
            <a:fld id="{936F923D-8D64-0648-AFBC-B9005C1BAD38}" type="slidenum">
              <a:rPr lang="en-US" smtClean="0"/>
              <a:t>‹#›</a:t>
            </a:fld>
            <a:endParaRPr lang="en-US"/>
          </a:p>
        </p:txBody>
      </p:sp>
    </p:spTree>
    <p:extLst>
      <p:ext uri="{BB962C8B-B14F-4D97-AF65-F5344CB8AC3E}">
        <p14:creationId xmlns:p14="http://schemas.microsoft.com/office/powerpoint/2010/main" val="2707538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8E9ED1-E1B3-C5EF-049B-C392555428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CC5260-359E-FB2C-3617-3FAED27AC2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4E9F0-C4A2-9661-E4FE-270A0B667762}"/>
              </a:ext>
            </a:extLst>
          </p:cNvPr>
          <p:cNvSpPr>
            <a:spLocks noGrp="1"/>
          </p:cNvSpPr>
          <p:nvPr>
            <p:ph type="dt" sz="half" idx="10"/>
          </p:nvPr>
        </p:nvSpPr>
        <p:spPr/>
        <p:txBody>
          <a:bodyPr/>
          <a:lstStyle/>
          <a:p>
            <a:fld id="{C1C38E04-9402-1D45-BF96-F947E652D21D}" type="datetimeFigureOut">
              <a:rPr lang="en-US" smtClean="0"/>
              <a:t>12/27/2023</a:t>
            </a:fld>
            <a:endParaRPr lang="en-US"/>
          </a:p>
        </p:txBody>
      </p:sp>
      <p:sp>
        <p:nvSpPr>
          <p:cNvPr id="5" name="Footer Placeholder 4">
            <a:extLst>
              <a:ext uri="{FF2B5EF4-FFF2-40B4-BE49-F238E27FC236}">
                <a16:creationId xmlns:a16="http://schemas.microsoft.com/office/drawing/2014/main" id="{0EB1B06E-9328-B610-CCF7-2404C49A68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7BC3B8-6DCF-928E-A747-ADDB2ECE613D}"/>
              </a:ext>
            </a:extLst>
          </p:cNvPr>
          <p:cNvSpPr>
            <a:spLocks noGrp="1"/>
          </p:cNvSpPr>
          <p:nvPr>
            <p:ph type="sldNum" sz="quarter" idx="12"/>
          </p:nvPr>
        </p:nvSpPr>
        <p:spPr/>
        <p:txBody>
          <a:bodyPr/>
          <a:lstStyle/>
          <a:p>
            <a:fld id="{936F923D-8D64-0648-AFBC-B9005C1BAD38}" type="slidenum">
              <a:rPr lang="en-US" smtClean="0"/>
              <a:t>‹#›</a:t>
            </a:fld>
            <a:endParaRPr lang="en-US"/>
          </a:p>
        </p:txBody>
      </p:sp>
    </p:spTree>
    <p:extLst>
      <p:ext uri="{BB962C8B-B14F-4D97-AF65-F5344CB8AC3E}">
        <p14:creationId xmlns:p14="http://schemas.microsoft.com/office/powerpoint/2010/main" val="366909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DDB6F-0BB2-1278-9552-114582D2D5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694C5D-6835-31DC-BEC7-5807975C8A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F00BD9-F80C-E58A-0A1B-DEAD3058E33F}"/>
              </a:ext>
            </a:extLst>
          </p:cNvPr>
          <p:cNvSpPr>
            <a:spLocks noGrp="1"/>
          </p:cNvSpPr>
          <p:nvPr>
            <p:ph type="dt" sz="half" idx="10"/>
          </p:nvPr>
        </p:nvSpPr>
        <p:spPr/>
        <p:txBody>
          <a:bodyPr/>
          <a:lstStyle/>
          <a:p>
            <a:fld id="{C1C38E04-9402-1D45-BF96-F947E652D21D}" type="datetimeFigureOut">
              <a:rPr lang="en-US" smtClean="0"/>
              <a:t>12/27/2023</a:t>
            </a:fld>
            <a:endParaRPr lang="en-US"/>
          </a:p>
        </p:txBody>
      </p:sp>
      <p:sp>
        <p:nvSpPr>
          <p:cNvPr id="5" name="Footer Placeholder 4">
            <a:extLst>
              <a:ext uri="{FF2B5EF4-FFF2-40B4-BE49-F238E27FC236}">
                <a16:creationId xmlns:a16="http://schemas.microsoft.com/office/drawing/2014/main" id="{BD2DCA49-DDBB-5B39-B813-666C99A535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2C3404-AEBF-38B8-FB05-5867BFE8C5B1}"/>
              </a:ext>
            </a:extLst>
          </p:cNvPr>
          <p:cNvSpPr>
            <a:spLocks noGrp="1"/>
          </p:cNvSpPr>
          <p:nvPr>
            <p:ph type="sldNum" sz="quarter" idx="12"/>
          </p:nvPr>
        </p:nvSpPr>
        <p:spPr/>
        <p:txBody>
          <a:bodyPr/>
          <a:lstStyle/>
          <a:p>
            <a:fld id="{936F923D-8D64-0648-AFBC-B9005C1BAD38}" type="slidenum">
              <a:rPr lang="en-US" smtClean="0"/>
              <a:t>‹#›</a:t>
            </a:fld>
            <a:endParaRPr lang="en-US"/>
          </a:p>
        </p:txBody>
      </p:sp>
    </p:spTree>
    <p:extLst>
      <p:ext uri="{BB962C8B-B14F-4D97-AF65-F5344CB8AC3E}">
        <p14:creationId xmlns:p14="http://schemas.microsoft.com/office/powerpoint/2010/main" val="2317933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826FE-DDD0-9512-6A6D-D5C5EED5DC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F9ECF2-50D4-2D1D-7016-A1B675BF4E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60D586-3CCA-814F-D79A-DE97FE0061E9}"/>
              </a:ext>
            </a:extLst>
          </p:cNvPr>
          <p:cNvSpPr>
            <a:spLocks noGrp="1"/>
          </p:cNvSpPr>
          <p:nvPr>
            <p:ph type="dt" sz="half" idx="10"/>
          </p:nvPr>
        </p:nvSpPr>
        <p:spPr/>
        <p:txBody>
          <a:bodyPr/>
          <a:lstStyle/>
          <a:p>
            <a:fld id="{C1C38E04-9402-1D45-BF96-F947E652D21D}" type="datetimeFigureOut">
              <a:rPr lang="en-US" smtClean="0"/>
              <a:t>12/27/2023</a:t>
            </a:fld>
            <a:endParaRPr lang="en-US"/>
          </a:p>
        </p:txBody>
      </p:sp>
      <p:sp>
        <p:nvSpPr>
          <p:cNvPr id="5" name="Footer Placeholder 4">
            <a:extLst>
              <a:ext uri="{FF2B5EF4-FFF2-40B4-BE49-F238E27FC236}">
                <a16:creationId xmlns:a16="http://schemas.microsoft.com/office/drawing/2014/main" id="{65A6C780-6E51-638B-CE3C-80BC1ED0BF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A2FA65-B6EA-81BE-AA4C-2BB152ED40CF}"/>
              </a:ext>
            </a:extLst>
          </p:cNvPr>
          <p:cNvSpPr>
            <a:spLocks noGrp="1"/>
          </p:cNvSpPr>
          <p:nvPr>
            <p:ph type="sldNum" sz="quarter" idx="12"/>
          </p:nvPr>
        </p:nvSpPr>
        <p:spPr/>
        <p:txBody>
          <a:bodyPr/>
          <a:lstStyle/>
          <a:p>
            <a:fld id="{936F923D-8D64-0648-AFBC-B9005C1BAD38}" type="slidenum">
              <a:rPr lang="en-US" smtClean="0"/>
              <a:t>‹#›</a:t>
            </a:fld>
            <a:endParaRPr lang="en-US"/>
          </a:p>
        </p:txBody>
      </p:sp>
    </p:spTree>
    <p:extLst>
      <p:ext uri="{BB962C8B-B14F-4D97-AF65-F5344CB8AC3E}">
        <p14:creationId xmlns:p14="http://schemas.microsoft.com/office/powerpoint/2010/main" val="3422050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BD0EE-BB92-990E-67AF-B2E9B0F384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6885F0-E78C-6937-8586-21693F5160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E075CD-D3D6-5FD1-20A6-FD22A2D1C7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D0F1F7-6EF1-19C3-201E-5C271B8D11C1}"/>
              </a:ext>
            </a:extLst>
          </p:cNvPr>
          <p:cNvSpPr>
            <a:spLocks noGrp="1"/>
          </p:cNvSpPr>
          <p:nvPr>
            <p:ph type="dt" sz="half" idx="10"/>
          </p:nvPr>
        </p:nvSpPr>
        <p:spPr/>
        <p:txBody>
          <a:bodyPr/>
          <a:lstStyle/>
          <a:p>
            <a:fld id="{C1C38E04-9402-1D45-BF96-F947E652D21D}" type="datetimeFigureOut">
              <a:rPr lang="en-US" smtClean="0"/>
              <a:t>12/27/2023</a:t>
            </a:fld>
            <a:endParaRPr lang="en-US"/>
          </a:p>
        </p:txBody>
      </p:sp>
      <p:sp>
        <p:nvSpPr>
          <p:cNvPr id="6" name="Footer Placeholder 5">
            <a:extLst>
              <a:ext uri="{FF2B5EF4-FFF2-40B4-BE49-F238E27FC236}">
                <a16:creationId xmlns:a16="http://schemas.microsoft.com/office/drawing/2014/main" id="{6BAB0011-A534-1F4C-5333-F44B41CA4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9BA18D-FC54-DF05-A301-E51710483CB7}"/>
              </a:ext>
            </a:extLst>
          </p:cNvPr>
          <p:cNvSpPr>
            <a:spLocks noGrp="1"/>
          </p:cNvSpPr>
          <p:nvPr>
            <p:ph type="sldNum" sz="quarter" idx="12"/>
          </p:nvPr>
        </p:nvSpPr>
        <p:spPr/>
        <p:txBody>
          <a:bodyPr/>
          <a:lstStyle/>
          <a:p>
            <a:fld id="{936F923D-8D64-0648-AFBC-B9005C1BAD38}" type="slidenum">
              <a:rPr lang="en-US" smtClean="0"/>
              <a:t>‹#›</a:t>
            </a:fld>
            <a:endParaRPr lang="en-US"/>
          </a:p>
        </p:txBody>
      </p:sp>
    </p:spTree>
    <p:extLst>
      <p:ext uri="{BB962C8B-B14F-4D97-AF65-F5344CB8AC3E}">
        <p14:creationId xmlns:p14="http://schemas.microsoft.com/office/powerpoint/2010/main" val="4129994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84814-EE6F-961E-04ED-D0321F68EA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A00AC9-3894-2DB0-C62E-79E7EDC35C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FA0F9-8B0A-844C-7C9C-719BB764B1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BA3FB4-2EC6-629D-5A7A-BAA87B305A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65AEC1-210E-7A7E-1327-AF4C636BA4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844654-C309-BEED-0379-DAEADBA35BB6}"/>
              </a:ext>
            </a:extLst>
          </p:cNvPr>
          <p:cNvSpPr>
            <a:spLocks noGrp="1"/>
          </p:cNvSpPr>
          <p:nvPr>
            <p:ph type="dt" sz="half" idx="10"/>
          </p:nvPr>
        </p:nvSpPr>
        <p:spPr/>
        <p:txBody>
          <a:bodyPr/>
          <a:lstStyle/>
          <a:p>
            <a:fld id="{C1C38E04-9402-1D45-BF96-F947E652D21D}" type="datetimeFigureOut">
              <a:rPr lang="en-US" smtClean="0"/>
              <a:t>12/27/2023</a:t>
            </a:fld>
            <a:endParaRPr lang="en-US"/>
          </a:p>
        </p:txBody>
      </p:sp>
      <p:sp>
        <p:nvSpPr>
          <p:cNvPr id="8" name="Footer Placeholder 7">
            <a:extLst>
              <a:ext uri="{FF2B5EF4-FFF2-40B4-BE49-F238E27FC236}">
                <a16:creationId xmlns:a16="http://schemas.microsoft.com/office/drawing/2014/main" id="{37B84984-BACA-5D2D-9A1E-04BC257521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5F5F73-EF4E-11EF-21F1-E08BB512CFCA}"/>
              </a:ext>
            </a:extLst>
          </p:cNvPr>
          <p:cNvSpPr>
            <a:spLocks noGrp="1"/>
          </p:cNvSpPr>
          <p:nvPr>
            <p:ph type="sldNum" sz="quarter" idx="12"/>
          </p:nvPr>
        </p:nvSpPr>
        <p:spPr/>
        <p:txBody>
          <a:bodyPr/>
          <a:lstStyle/>
          <a:p>
            <a:fld id="{936F923D-8D64-0648-AFBC-B9005C1BAD38}" type="slidenum">
              <a:rPr lang="en-US" smtClean="0"/>
              <a:t>‹#›</a:t>
            </a:fld>
            <a:endParaRPr lang="en-US"/>
          </a:p>
        </p:txBody>
      </p:sp>
    </p:spTree>
    <p:extLst>
      <p:ext uri="{BB962C8B-B14F-4D97-AF65-F5344CB8AC3E}">
        <p14:creationId xmlns:p14="http://schemas.microsoft.com/office/powerpoint/2010/main" val="3006330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B3F1E-7C12-04AD-B2EE-A8BC1F75D0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8A0543-D197-6024-18D4-1DE6670A1D1D}"/>
              </a:ext>
            </a:extLst>
          </p:cNvPr>
          <p:cNvSpPr>
            <a:spLocks noGrp="1"/>
          </p:cNvSpPr>
          <p:nvPr>
            <p:ph type="dt" sz="half" idx="10"/>
          </p:nvPr>
        </p:nvSpPr>
        <p:spPr/>
        <p:txBody>
          <a:bodyPr/>
          <a:lstStyle/>
          <a:p>
            <a:fld id="{C1C38E04-9402-1D45-BF96-F947E652D21D}" type="datetimeFigureOut">
              <a:rPr lang="en-US" smtClean="0"/>
              <a:t>12/27/2023</a:t>
            </a:fld>
            <a:endParaRPr lang="en-US"/>
          </a:p>
        </p:txBody>
      </p:sp>
      <p:sp>
        <p:nvSpPr>
          <p:cNvPr id="4" name="Footer Placeholder 3">
            <a:extLst>
              <a:ext uri="{FF2B5EF4-FFF2-40B4-BE49-F238E27FC236}">
                <a16:creationId xmlns:a16="http://schemas.microsoft.com/office/drawing/2014/main" id="{4E43A882-BA1A-23AE-81DF-C2D46D3375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2E78C1-F331-00A0-9B21-78433337533E}"/>
              </a:ext>
            </a:extLst>
          </p:cNvPr>
          <p:cNvSpPr>
            <a:spLocks noGrp="1"/>
          </p:cNvSpPr>
          <p:nvPr>
            <p:ph type="sldNum" sz="quarter" idx="12"/>
          </p:nvPr>
        </p:nvSpPr>
        <p:spPr/>
        <p:txBody>
          <a:bodyPr/>
          <a:lstStyle/>
          <a:p>
            <a:fld id="{936F923D-8D64-0648-AFBC-B9005C1BAD38}" type="slidenum">
              <a:rPr lang="en-US" smtClean="0"/>
              <a:t>‹#›</a:t>
            </a:fld>
            <a:endParaRPr lang="en-US"/>
          </a:p>
        </p:txBody>
      </p:sp>
    </p:spTree>
    <p:extLst>
      <p:ext uri="{BB962C8B-B14F-4D97-AF65-F5344CB8AC3E}">
        <p14:creationId xmlns:p14="http://schemas.microsoft.com/office/powerpoint/2010/main" val="2366671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BE9260-609C-EE12-FFE6-0262F3B2ABC5}"/>
              </a:ext>
            </a:extLst>
          </p:cNvPr>
          <p:cNvSpPr>
            <a:spLocks noGrp="1"/>
          </p:cNvSpPr>
          <p:nvPr>
            <p:ph type="dt" sz="half" idx="10"/>
          </p:nvPr>
        </p:nvSpPr>
        <p:spPr/>
        <p:txBody>
          <a:bodyPr/>
          <a:lstStyle/>
          <a:p>
            <a:fld id="{C1C38E04-9402-1D45-BF96-F947E652D21D}" type="datetimeFigureOut">
              <a:rPr lang="en-US" smtClean="0"/>
              <a:t>12/27/2023</a:t>
            </a:fld>
            <a:endParaRPr lang="en-US"/>
          </a:p>
        </p:txBody>
      </p:sp>
      <p:sp>
        <p:nvSpPr>
          <p:cNvPr id="3" name="Footer Placeholder 2">
            <a:extLst>
              <a:ext uri="{FF2B5EF4-FFF2-40B4-BE49-F238E27FC236}">
                <a16:creationId xmlns:a16="http://schemas.microsoft.com/office/drawing/2014/main" id="{4E56903D-0BF1-7311-8D24-D0F88DDAF1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2D37DA-97E4-6B2D-465F-BB4E9D4638DB}"/>
              </a:ext>
            </a:extLst>
          </p:cNvPr>
          <p:cNvSpPr>
            <a:spLocks noGrp="1"/>
          </p:cNvSpPr>
          <p:nvPr>
            <p:ph type="sldNum" sz="quarter" idx="12"/>
          </p:nvPr>
        </p:nvSpPr>
        <p:spPr/>
        <p:txBody>
          <a:bodyPr/>
          <a:lstStyle/>
          <a:p>
            <a:fld id="{936F923D-8D64-0648-AFBC-B9005C1BAD38}" type="slidenum">
              <a:rPr lang="en-US" smtClean="0"/>
              <a:t>‹#›</a:t>
            </a:fld>
            <a:endParaRPr lang="en-US"/>
          </a:p>
        </p:txBody>
      </p:sp>
    </p:spTree>
    <p:extLst>
      <p:ext uri="{BB962C8B-B14F-4D97-AF65-F5344CB8AC3E}">
        <p14:creationId xmlns:p14="http://schemas.microsoft.com/office/powerpoint/2010/main" val="1720542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6815E-6E00-10F8-102D-518E08A86E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5979C1-7C6C-3A48-60DF-88B2AACA39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AB08BE-69EC-A89D-0C6B-E95CFE19B2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E5738-3801-B199-B0B8-A9A096669518}"/>
              </a:ext>
            </a:extLst>
          </p:cNvPr>
          <p:cNvSpPr>
            <a:spLocks noGrp="1"/>
          </p:cNvSpPr>
          <p:nvPr>
            <p:ph type="dt" sz="half" idx="10"/>
          </p:nvPr>
        </p:nvSpPr>
        <p:spPr/>
        <p:txBody>
          <a:bodyPr/>
          <a:lstStyle/>
          <a:p>
            <a:fld id="{C1C38E04-9402-1D45-BF96-F947E652D21D}" type="datetimeFigureOut">
              <a:rPr lang="en-US" smtClean="0"/>
              <a:t>12/27/2023</a:t>
            </a:fld>
            <a:endParaRPr lang="en-US"/>
          </a:p>
        </p:txBody>
      </p:sp>
      <p:sp>
        <p:nvSpPr>
          <p:cNvPr id="6" name="Footer Placeholder 5">
            <a:extLst>
              <a:ext uri="{FF2B5EF4-FFF2-40B4-BE49-F238E27FC236}">
                <a16:creationId xmlns:a16="http://schemas.microsoft.com/office/drawing/2014/main" id="{ECE2808B-9039-2D03-C34F-2B2C236F15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7527F6-A173-F218-F531-C2AB0AE77560}"/>
              </a:ext>
            </a:extLst>
          </p:cNvPr>
          <p:cNvSpPr>
            <a:spLocks noGrp="1"/>
          </p:cNvSpPr>
          <p:nvPr>
            <p:ph type="sldNum" sz="quarter" idx="12"/>
          </p:nvPr>
        </p:nvSpPr>
        <p:spPr/>
        <p:txBody>
          <a:bodyPr/>
          <a:lstStyle/>
          <a:p>
            <a:fld id="{936F923D-8D64-0648-AFBC-B9005C1BAD38}" type="slidenum">
              <a:rPr lang="en-US" smtClean="0"/>
              <a:t>‹#›</a:t>
            </a:fld>
            <a:endParaRPr lang="en-US"/>
          </a:p>
        </p:txBody>
      </p:sp>
    </p:spTree>
    <p:extLst>
      <p:ext uri="{BB962C8B-B14F-4D97-AF65-F5344CB8AC3E}">
        <p14:creationId xmlns:p14="http://schemas.microsoft.com/office/powerpoint/2010/main" val="3794169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D71F7-1B42-263C-29AF-E5E5FFA43B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355A2E-9A18-11CF-A1DE-8473968875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2B2517-6B18-2D2E-FB7B-D6511B2F88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B83C51-61D3-ACDA-F298-2F5C6D9CD4D8}"/>
              </a:ext>
            </a:extLst>
          </p:cNvPr>
          <p:cNvSpPr>
            <a:spLocks noGrp="1"/>
          </p:cNvSpPr>
          <p:nvPr>
            <p:ph type="dt" sz="half" idx="10"/>
          </p:nvPr>
        </p:nvSpPr>
        <p:spPr/>
        <p:txBody>
          <a:bodyPr/>
          <a:lstStyle/>
          <a:p>
            <a:fld id="{C1C38E04-9402-1D45-BF96-F947E652D21D}" type="datetimeFigureOut">
              <a:rPr lang="en-US" smtClean="0"/>
              <a:t>12/27/2023</a:t>
            </a:fld>
            <a:endParaRPr lang="en-US"/>
          </a:p>
        </p:txBody>
      </p:sp>
      <p:sp>
        <p:nvSpPr>
          <p:cNvPr id="6" name="Footer Placeholder 5">
            <a:extLst>
              <a:ext uri="{FF2B5EF4-FFF2-40B4-BE49-F238E27FC236}">
                <a16:creationId xmlns:a16="http://schemas.microsoft.com/office/drawing/2014/main" id="{DDFA236C-4778-3C22-B8B6-45244E7E2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4C1B25-2E36-A267-9E40-C6E5926E6FA1}"/>
              </a:ext>
            </a:extLst>
          </p:cNvPr>
          <p:cNvSpPr>
            <a:spLocks noGrp="1"/>
          </p:cNvSpPr>
          <p:nvPr>
            <p:ph type="sldNum" sz="quarter" idx="12"/>
          </p:nvPr>
        </p:nvSpPr>
        <p:spPr/>
        <p:txBody>
          <a:bodyPr/>
          <a:lstStyle/>
          <a:p>
            <a:fld id="{936F923D-8D64-0648-AFBC-B9005C1BAD38}" type="slidenum">
              <a:rPr lang="en-US" smtClean="0"/>
              <a:t>‹#›</a:t>
            </a:fld>
            <a:endParaRPr lang="en-US"/>
          </a:p>
        </p:txBody>
      </p:sp>
    </p:spTree>
    <p:extLst>
      <p:ext uri="{BB962C8B-B14F-4D97-AF65-F5344CB8AC3E}">
        <p14:creationId xmlns:p14="http://schemas.microsoft.com/office/powerpoint/2010/main" val="384679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DB9298-7098-32EA-891A-FA3F9C0D35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DA8588-7B82-2626-1574-8EB9B953DF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F38FC6-BB3D-9666-A168-16BEAF31B8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C38E04-9402-1D45-BF96-F947E652D21D}" type="datetimeFigureOut">
              <a:rPr lang="en-US" smtClean="0"/>
              <a:t>12/27/2023</a:t>
            </a:fld>
            <a:endParaRPr lang="en-US"/>
          </a:p>
        </p:txBody>
      </p:sp>
      <p:sp>
        <p:nvSpPr>
          <p:cNvPr id="5" name="Footer Placeholder 4">
            <a:extLst>
              <a:ext uri="{FF2B5EF4-FFF2-40B4-BE49-F238E27FC236}">
                <a16:creationId xmlns:a16="http://schemas.microsoft.com/office/drawing/2014/main" id="{72765E47-FC5D-340C-5B3F-23F558F18A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84BF5A-BB70-3DB4-B2B0-0EB75E1CB3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6F923D-8D64-0648-AFBC-B9005C1BAD38}" type="slidenum">
              <a:rPr lang="en-US" smtClean="0"/>
              <a:t>‹#›</a:t>
            </a:fld>
            <a:endParaRPr lang="en-US"/>
          </a:p>
        </p:txBody>
      </p:sp>
    </p:spTree>
    <p:extLst>
      <p:ext uri="{BB962C8B-B14F-4D97-AF65-F5344CB8AC3E}">
        <p14:creationId xmlns:p14="http://schemas.microsoft.com/office/powerpoint/2010/main" val="2302050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2" name="Picture 8" descr="A Lost And Broken World – By Eliezer Gonzalez | Good News Unlimited">
            <a:extLst>
              <a:ext uri="{FF2B5EF4-FFF2-40B4-BE49-F238E27FC236}">
                <a16:creationId xmlns:a16="http://schemas.microsoft.com/office/drawing/2014/main" id="{0C882955-2FB4-F6F9-30AA-625BAF49A68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1663"/>
          <a:stretch/>
        </p:blipFill>
        <p:spPr bwMode="auto">
          <a:xfrm>
            <a:off x="2064007" y="65496"/>
            <a:ext cx="7023573" cy="596314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bout Us - Prince of Peace Lutheran Church">
            <a:extLst>
              <a:ext uri="{FF2B5EF4-FFF2-40B4-BE49-F238E27FC236}">
                <a16:creationId xmlns:a16="http://schemas.microsoft.com/office/drawing/2014/main" id="{89D16008-E54F-1C86-5C48-31FC0DAF5664}"/>
              </a:ext>
            </a:extLst>
          </p:cNvPr>
          <p:cNvPicPr>
            <a:picLocks noChangeAspect="1" noChangeArrowheads="1"/>
          </p:cNvPicPr>
          <p:nvPr/>
        </p:nvPicPr>
        <p:blipFill rotWithShape="1">
          <a:blip r:embed="rId5">
            <a:biLevel thresh="25000"/>
            <a:extLst>
              <a:ext uri="{28A0092B-C50C-407E-A947-70E740481C1C}">
                <a14:useLocalDpi xmlns:a14="http://schemas.microsoft.com/office/drawing/2010/main" val="0"/>
              </a:ext>
            </a:extLst>
          </a:blip>
          <a:srcRect t="64688" b="14198"/>
          <a:stretch/>
        </p:blipFill>
        <p:spPr bwMode="auto">
          <a:xfrm>
            <a:off x="480016" y="3714114"/>
            <a:ext cx="8411192" cy="11185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erson wearing a crown and sash&#10;&#10;Description automatically generated">
            <a:extLst>
              <a:ext uri="{FF2B5EF4-FFF2-40B4-BE49-F238E27FC236}">
                <a16:creationId xmlns:a16="http://schemas.microsoft.com/office/drawing/2014/main" id="{1819EA30-223C-4D5B-3793-58E604620201}"/>
              </a:ext>
            </a:extLst>
          </p:cNvPr>
          <p:cNvPicPr>
            <a:picLocks noChangeAspect="1"/>
          </p:cNvPicPr>
          <p:nvPr/>
        </p:nvPicPr>
        <p:blipFill rotWithShape="1">
          <a:blip r:embed="rId6"/>
          <a:srcRect l="6394" r="6512"/>
          <a:stretch/>
        </p:blipFill>
        <p:spPr>
          <a:xfrm>
            <a:off x="8891208" y="892543"/>
            <a:ext cx="3300792" cy="3789965"/>
          </a:xfrm>
          <a:prstGeom prst="rect">
            <a:avLst/>
          </a:prstGeom>
        </p:spPr>
      </p:pic>
      <p:sp>
        <p:nvSpPr>
          <p:cNvPr id="11" name="TextBox 10">
            <a:extLst>
              <a:ext uri="{FF2B5EF4-FFF2-40B4-BE49-F238E27FC236}">
                <a16:creationId xmlns:a16="http://schemas.microsoft.com/office/drawing/2014/main" id="{DAB9B4EB-70C1-177A-EDF2-ED98C6D0F186}"/>
              </a:ext>
            </a:extLst>
          </p:cNvPr>
          <p:cNvSpPr txBox="1"/>
          <p:nvPr/>
        </p:nvSpPr>
        <p:spPr>
          <a:xfrm rot="21403084">
            <a:off x="9327603" y="3791480"/>
            <a:ext cx="2723054"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MARY-LOU FREEBUSH</a:t>
            </a:r>
          </a:p>
        </p:txBody>
      </p:sp>
      <p:pic>
        <p:nvPicPr>
          <p:cNvPr id="1048" name="Picture 24" descr="Speech bubble - Free communications icons">
            <a:extLst>
              <a:ext uri="{FF2B5EF4-FFF2-40B4-BE49-F238E27FC236}">
                <a16:creationId xmlns:a16="http://schemas.microsoft.com/office/drawing/2014/main" id="{2D1359B8-CFF9-5EBF-6524-E22298A8331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437" b="8031"/>
          <a:stretch/>
        </p:blipFill>
        <p:spPr bwMode="auto">
          <a:xfrm>
            <a:off x="8891208" y="40737"/>
            <a:ext cx="3300792" cy="12579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7C87EFB-1E75-7850-BC75-29E98611014B}"/>
              </a:ext>
            </a:extLst>
          </p:cNvPr>
          <p:cNvSpPr txBox="1"/>
          <p:nvPr/>
        </p:nvSpPr>
        <p:spPr>
          <a:xfrm>
            <a:off x="8891208" y="238680"/>
            <a:ext cx="3300792" cy="55399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“World peace!”</a:t>
            </a:r>
          </a:p>
        </p:txBody>
      </p:sp>
      <p:pic>
        <p:nvPicPr>
          <p:cNvPr id="14" name="Picture 13" descr="A person and person holding a baby&#10;&#10;Description automatically generated">
            <a:extLst>
              <a:ext uri="{FF2B5EF4-FFF2-40B4-BE49-F238E27FC236}">
                <a16:creationId xmlns:a16="http://schemas.microsoft.com/office/drawing/2014/main" id="{F8318EBA-B3AA-C35B-0569-FC1E27386938}"/>
              </a:ext>
            </a:extLst>
          </p:cNvPr>
          <p:cNvPicPr>
            <a:picLocks noChangeAspect="1"/>
          </p:cNvPicPr>
          <p:nvPr/>
        </p:nvPicPr>
        <p:blipFill rotWithShape="1">
          <a:blip r:embed="rId8"/>
          <a:srcRect r="21819" b="6280"/>
          <a:stretch/>
        </p:blipFill>
        <p:spPr>
          <a:xfrm>
            <a:off x="8979774" y="4376070"/>
            <a:ext cx="3212226" cy="2470222"/>
          </a:xfrm>
          <a:prstGeom prst="rect">
            <a:avLst/>
          </a:prstGeom>
        </p:spPr>
      </p:pic>
      <p:sp>
        <p:nvSpPr>
          <p:cNvPr id="15" name="TextBox 14">
            <a:extLst>
              <a:ext uri="{FF2B5EF4-FFF2-40B4-BE49-F238E27FC236}">
                <a16:creationId xmlns:a16="http://schemas.microsoft.com/office/drawing/2014/main" id="{DF9C9746-78AD-C78F-A834-BB8D070A86F2}"/>
              </a:ext>
            </a:extLst>
          </p:cNvPr>
          <p:cNvSpPr txBox="1"/>
          <p:nvPr/>
        </p:nvSpPr>
        <p:spPr>
          <a:xfrm>
            <a:off x="1955918" y="4895057"/>
            <a:ext cx="5803900"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(Micah 5:2-5, Luke 2:8-20)</a:t>
            </a:r>
          </a:p>
        </p:txBody>
      </p:sp>
      <p:cxnSp>
        <p:nvCxnSpPr>
          <p:cNvPr id="17" name="Straight Connector 16">
            <a:extLst>
              <a:ext uri="{FF2B5EF4-FFF2-40B4-BE49-F238E27FC236}">
                <a16:creationId xmlns:a16="http://schemas.microsoft.com/office/drawing/2014/main" id="{52734F90-068B-D884-C356-D909583D59FB}"/>
              </a:ext>
            </a:extLst>
          </p:cNvPr>
          <p:cNvCxnSpPr/>
          <p:nvPr/>
        </p:nvCxnSpPr>
        <p:spPr>
          <a:xfrm>
            <a:off x="258023" y="3556000"/>
            <a:ext cx="841119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9EB8134-B7F8-0E45-9FCC-EF7E97E64AFA}"/>
              </a:ext>
            </a:extLst>
          </p:cNvPr>
          <p:cNvCxnSpPr>
            <a:cxnSpLocks/>
          </p:cNvCxnSpPr>
          <p:nvPr/>
        </p:nvCxnSpPr>
        <p:spPr>
          <a:xfrm>
            <a:off x="258023" y="5611181"/>
            <a:ext cx="896217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E0D90E6-708A-7C9D-6D50-9BAA8D00AE41}"/>
              </a:ext>
            </a:extLst>
          </p:cNvPr>
          <p:cNvSpPr txBox="1"/>
          <p:nvPr/>
        </p:nvSpPr>
        <p:spPr>
          <a:xfrm>
            <a:off x="45792" y="5771413"/>
            <a:ext cx="4602893"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4 THINGS JESUS’ PEACE DOESN’T MEAN</a:t>
            </a:r>
          </a:p>
        </p:txBody>
      </p:sp>
      <p:sp>
        <p:nvSpPr>
          <p:cNvPr id="20" name="TextBox 19">
            <a:extLst>
              <a:ext uri="{FF2B5EF4-FFF2-40B4-BE49-F238E27FC236}">
                <a16:creationId xmlns:a16="http://schemas.microsoft.com/office/drawing/2014/main" id="{CCD0B116-C353-AA63-CAA7-7CA2E8B3DFD5}"/>
              </a:ext>
            </a:extLst>
          </p:cNvPr>
          <p:cNvSpPr txBox="1"/>
          <p:nvPr/>
        </p:nvSpPr>
        <p:spPr>
          <a:xfrm>
            <a:off x="5177102" y="5720905"/>
            <a:ext cx="4011854"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4 THINGS JESUS’ PEACE DOES MEAN</a:t>
            </a:r>
          </a:p>
        </p:txBody>
      </p:sp>
      <p:sp>
        <p:nvSpPr>
          <p:cNvPr id="22" name="TextBox 21">
            <a:extLst>
              <a:ext uri="{FF2B5EF4-FFF2-40B4-BE49-F238E27FC236}">
                <a16:creationId xmlns:a16="http://schemas.microsoft.com/office/drawing/2014/main" id="{44E93039-4729-E513-5B41-0BCAC10B5048}"/>
              </a:ext>
            </a:extLst>
          </p:cNvPr>
          <p:cNvSpPr txBox="1"/>
          <p:nvPr/>
        </p:nvSpPr>
        <p:spPr>
          <a:xfrm>
            <a:off x="258023" y="238680"/>
            <a:ext cx="1367577"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WARS</a:t>
            </a:r>
          </a:p>
        </p:txBody>
      </p:sp>
      <p:sp>
        <p:nvSpPr>
          <p:cNvPr id="24" name="TextBox 23">
            <a:extLst>
              <a:ext uri="{FF2B5EF4-FFF2-40B4-BE49-F238E27FC236}">
                <a16:creationId xmlns:a16="http://schemas.microsoft.com/office/drawing/2014/main" id="{3A07FAD8-D92F-F50A-A8D2-5051F3F2382F}"/>
              </a:ext>
            </a:extLst>
          </p:cNvPr>
          <p:cNvSpPr txBox="1"/>
          <p:nvPr/>
        </p:nvSpPr>
        <p:spPr>
          <a:xfrm>
            <a:off x="2076816" y="235636"/>
            <a:ext cx="6694581"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VIOLENCE – HOME &amp; COMMUNITY </a:t>
            </a:r>
          </a:p>
        </p:txBody>
      </p:sp>
      <p:sp>
        <p:nvSpPr>
          <p:cNvPr id="25" name="TextBox 24">
            <a:extLst>
              <a:ext uri="{FF2B5EF4-FFF2-40B4-BE49-F238E27FC236}">
                <a16:creationId xmlns:a16="http://schemas.microsoft.com/office/drawing/2014/main" id="{8B60D34F-C1E3-9FD5-C6AC-0629D0640685}"/>
              </a:ext>
            </a:extLst>
          </p:cNvPr>
          <p:cNvSpPr txBox="1"/>
          <p:nvPr/>
        </p:nvSpPr>
        <p:spPr>
          <a:xfrm>
            <a:off x="258023" y="986227"/>
            <a:ext cx="3488477"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FEAR &amp; ANXIETY </a:t>
            </a:r>
          </a:p>
        </p:txBody>
      </p:sp>
      <p:sp>
        <p:nvSpPr>
          <p:cNvPr id="26" name="TextBox 25">
            <a:extLst>
              <a:ext uri="{FF2B5EF4-FFF2-40B4-BE49-F238E27FC236}">
                <a16:creationId xmlns:a16="http://schemas.microsoft.com/office/drawing/2014/main" id="{12033A51-FEC7-3D58-8D16-BED5BA195884}"/>
              </a:ext>
            </a:extLst>
          </p:cNvPr>
          <p:cNvSpPr txBox="1"/>
          <p:nvPr/>
        </p:nvSpPr>
        <p:spPr>
          <a:xfrm>
            <a:off x="4483100" y="969819"/>
            <a:ext cx="4182500"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HATRED &amp; DISUNITY</a:t>
            </a:r>
          </a:p>
        </p:txBody>
      </p:sp>
      <p:sp>
        <p:nvSpPr>
          <p:cNvPr id="28" name="TextBox 27">
            <a:extLst>
              <a:ext uri="{FF2B5EF4-FFF2-40B4-BE49-F238E27FC236}">
                <a16:creationId xmlns:a16="http://schemas.microsoft.com/office/drawing/2014/main" id="{F112A5B1-1679-8755-A52F-C5EC21809738}"/>
              </a:ext>
            </a:extLst>
          </p:cNvPr>
          <p:cNvSpPr txBox="1"/>
          <p:nvPr/>
        </p:nvSpPr>
        <p:spPr>
          <a:xfrm>
            <a:off x="226328" y="1894296"/>
            <a:ext cx="2104177" cy="553998"/>
          </a:xfrm>
          <a:prstGeom prst="rect">
            <a:avLst/>
          </a:prstGeom>
          <a:noFill/>
        </p:spPr>
        <p:txBody>
          <a:bodyPr wrap="square" rtlCol="0">
            <a:spAutoFit/>
          </a:bodyPr>
          <a:lstStyle/>
          <a:p>
            <a:pPr algn="ctr"/>
            <a:r>
              <a:rPr lang="en-US" sz="3000" b="1" dirty="0">
                <a:solidFill>
                  <a:srgbClr val="FFFF00"/>
                </a:solidFill>
                <a:latin typeface="Arial" panose="020B0604020202020204" pitchFamily="34" charset="0"/>
                <a:cs typeface="Arial" panose="020B0604020202020204" pitchFamily="34" charset="0"/>
              </a:rPr>
              <a:t>TREATIES</a:t>
            </a:r>
          </a:p>
        </p:txBody>
      </p:sp>
      <p:sp>
        <p:nvSpPr>
          <p:cNvPr id="29" name="TextBox 28">
            <a:extLst>
              <a:ext uri="{FF2B5EF4-FFF2-40B4-BE49-F238E27FC236}">
                <a16:creationId xmlns:a16="http://schemas.microsoft.com/office/drawing/2014/main" id="{0F8BFCCC-1ECD-8F9F-E221-8B0AC3A0C3B9}"/>
              </a:ext>
            </a:extLst>
          </p:cNvPr>
          <p:cNvSpPr txBox="1"/>
          <p:nvPr/>
        </p:nvSpPr>
        <p:spPr>
          <a:xfrm>
            <a:off x="2813223" y="1894142"/>
            <a:ext cx="3300792" cy="553998"/>
          </a:xfrm>
          <a:prstGeom prst="rect">
            <a:avLst/>
          </a:prstGeom>
          <a:noFill/>
        </p:spPr>
        <p:txBody>
          <a:bodyPr wrap="square" rtlCol="0">
            <a:spAutoFit/>
          </a:bodyPr>
          <a:lstStyle/>
          <a:p>
            <a:pPr algn="ctr"/>
            <a:r>
              <a:rPr lang="en-US" sz="3000" b="1" dirty="0">
                <a:solidFill>
                  <a:srgbClr val="FFFF00"/>
                </a:solidFill>
                <a:latin typeface="Arial" panose="020B0604020202020204" pitchFamily="34" charset="0"/>
                <a:cs typeface="Arial" panose="020B0604020202020204" pitchFamily="34" charset="0"/>
              </a:rPr>
              <a:t>COURT ORDERS</a:t>
            </a:r>
          </a:p>
        </p:txBody>
      </p:sp>
      <p:sp>
        <p:nvSpPr>
          <p:cNvPr id="30" name="TextBox 29">
            <a:extLst>
              <a:ext uri="{FF2B5EF4-FFF2-40B4-BE49-F238E27FC236}">
                <a16:creationId xmlns:a16="http://schemas.microsoft.com/office/drawing/2014/main" id="{DA18D096-0367-2882-749D-6B1E83D29743}"/>
              </a:ext>
            </a:extLst>
          </p:cNvPr>
          <p:cNvSpPr txBox="1"/>
          <p:nvPr/>
        </p:nvSpPr>
        <p:spPr>
          <a:xfrm>
            <a:off x="258024" y="2787525"/>
            <a:ext cx="1805984" cy="553998"/>
          </a:xfrm>
          <a:prstGeom prst="rect">
            <a:avLst/>
          </a:prstGeom>
          <a:noFill/>
        </p:spPr>
        <p:txBody>
          <a:bodyPr wrap="square" rtlCol="0">
            <a:spAutoFit/>
          </a:bodyPr>
          <a:lstStyle/>
          <a:p>
            <a:r>
              <a:rPr lang="en-US" sz="3000" b="1" dirty="0">
                <a:solidFill>
                  <a:srgbClr val="FFFF00"/>
                </a:solidFill>
                <a:latin typeface="Arial" panose="020B0604020202020204" pitchFamily="34" charset="0"/>
                <a:cs typeface="Arial" panose="020B0604020202020204" pitchFamily="34" charset="0"/>
              </a:rPr>
              <a:t>CANCEL</a:t>
            </a:r>
          </a:p>
        </p:txBody>
      </p:sp>
      <p:sp>
        <p:nvSpPr>
          <p:cNvPr id="31" name="TextBox 30">
            <a:extLst>
              <a:ext uri="{FF2B5EF4-FFF2-40B4-BE49-F238E27FC236}">
                <a16:creationId xmlns:a16="http://schemas.microsoft.com/office/drawing/2014/main" id="{89F23610-1651-5E8B-E420-463AA85CFE33}"/>
              </a:ext>
            </a:extLst>
          </p:cNvPr>
          <p:cNvSpPr txBox="1"/>
          <p:nvPr/>
        </p:nvSpPr>
        <p:spPr>
          <a:xfrm>
            <a:off x="6365023" y="1894142"/>
            <a:ext cx="2669487" cy="553998"/>
          </a:xfrm>
          <a:prstGeom prst="rect">
            <a:avLst/>
          </a:prstGeom>
          <a:noFill/>
        </p:spPr>
        <p:txBody>
          <a:bodyPr wrap="square" rtlCol="0">
            <a:spAutoFit/>
          </a:bodyPr>
          <a:lstStyle/>
          <a:p>
            <a:pPr algn="ctr"/>
            <a:r>
              <a:rPr lang="en-US" sz="3000" b="1" dirty="0">
                <a:solidFill>
                  <a:srgbClr val="FFFF00"/>
                </a:solidFill>
                <a:latin typeface="Arial" panose="020B0604020202020204" pitchFamily="34" charset="0"/>
                <a:cs typeface="Arial" panose="020B0604020202020204" pitchFamily="34" charset="0"/>
              </a:rPr>
              <a:t>MEDICATION</a:t>
            </a:r>
          </a:p>
        </p:txBody>
      </p:sp>
      <p:sp>
        <p:nvSpPr>
          <p:cNvPr id="33" name="TextBox 32">
            <a:extLst>
              <a:ext uri="{FF2B5EF4-FFF2-40B4-BE49-F238E27FC236}">
                <a16:creationId xmlns:a16="http://schemas.microsoft.com/office/drawing/2014/main" id="{F528C866-809B-5DE0-3C0C-AC3A5ABFB114}"/>
              </a:ext>
            </a:extLst>
          </p:cNvPr>
          <p:cNvSpPr txBox="1"/>
          <p:nvPr/>
        </p:nvSpPr>
        <p:spPr>
          <a:xfrm>
            <a:off x="6782331" y="2785441"/>
            <a:ext cx="2371559" cy="553998"/>
          </a:xfrm>
          <a:prstGeom prst="rect">
            <a:avLst/>
          </a:prstGeom>
          <a:noFill/>
        </p:spPr>
        <p:txBody>
          <a:bodyPr wrap="square" rtlCol="0">
            <a:spAutoFit/>
          </a:bodyPr>
          <a:lstStyle/>
          <a:p>
            <a:pPr algn="ctr"/>
            <a:r>
              <a:rPr lang="en-US" sz="3000" b="1" dirty="0">
                <a:solidFill>
                  <a:srgbClr val="FFFF00"/>
                </a:solidFill>
                <a:latin typeface="Arial" panose="020B0604020202020204" pitchFamily="34" charset="0"/>
                <a:cs typeface="Arial" panose="020B0604020202020204" pitchFamily="34" charset="0"/>
              </a:rPr>
              <a:t>PLEASURE</a:t>
            </a:r>
          </a:p>
        </p:txBody>
      </p:sp>
      <p:sp>
        <p:nvSpPr>
          <p:cNvPr id="34" name="TextBox 33">
            <a:extLst>
              <a:ext uri="{FF2B5EF4-FFF2-40B4-BE49-F238E27FC236}">
                <a16:creationId xmlns:a16="http://schemas.microsoft.com/office/drawing/2014/main" id="{09166DFF-B57D-B139-E74A-4C85968E9D37}"/>
              </a:ext>
            </a:extLst>
          </p:cNvPr>
          <p:cNvSpPr txBox="1"/>
          <p:nvPr/>
        </p:nvSpPr>
        <p:spPr>
          <a:xfrm>
            <a:off x="3164183" y="2764182"/>
            <a:ext cx="2622605" cy="553998"/>
          </a:xfrm>
          <a:prstGeom prst="rect">
            <a:avLst/>
          </a:prstGeom>
          <a:noFill/>
        </p:spPr>
        <p:txBody>
          <a:bodyPr wrap="square" rtlCol="0">
            <a:spAutoFit/>
          </a:bodyPr>
          <a:lstStyle/>
          <a:p>
            <a:r>
              <a:rPr lang="en-US" sz="3000" b="1" dirty="0">
                <a:solidFill>
                  <a:srgbClr val="FFFF00"/>
                </a:solidFill>
                <a:latin typeface="Arial" panose="020B0604020202020204" pitchFamily="34" charset="0"/>
                <a:cs typeface="Arial" panose="020B0604020202020204" pitchFamily="34" charset="0"/>
              </a:rPr>
              <a:t>TOLERANCE</a:t>
            </a:r>
          </a:p>
        </p:txBody>
      </p:sp>
    </p:spTree>
    <p:extLst>
      <p:ext uri="{BB962C8B-B14F-4D97-AF65-F5344CB8AC3E}">
        <p14:creationId xmlns:p14="http://schemas.microsoft.com/office/powerpoint/2010/main" val="166826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P spid="19" grpId="0"/>
      <p:bldP spid="20" grpId="0"/>
      <p:bldP spid="22" grpId="0"/>
      <p:bldP spid="24" grpId="0"/>
      <p:bldP spid="25" grpId="0"/>
      <p:bldP spid="26" grpId="0"/>
      <p:bldP spid="28" grpId="0"/>
      <p:bldP spid="29" grpId="0"/>
      <p:bldP spid="30" grpId="0"/>
      <p:bldP spid="31" grpId="0"/>
      <p:bldP spid="33"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soldiers in a battle&#10;&#10;Description automatically generated">
            <a:extLst>
              <a:ext uri="{FF2B5EF4-FFF2-40B4-BE49-F238E27FC236}">
                <a16:creationId xmlns:a16="http://schemas.microsoft.com/office/drawing/2014/main" id="{D635F961-36A7-0227-066A-6095C6E8483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b="10620"/>
          <a:stretch/>
        </p:blipFill>
        <p:spPr>
          <a:xfrm>
            <a:off x="-1" y="-1"/>
            <a:ext cx="12192001" cy="6863540"/>
          </a:xfrm>
          <a:prstGeom prst="rect">
            <a:avLst/>
          </a:prstGeom>
        </p:spPr>
      </p:pic>
      <p:sp>
        <p:nvSpPr>
          <p:cNvPr id="6" name="TextBox 5">
            <a:extLst>
              <a:ext uri="{FF2B5EF4-FFF2-40B4-BE49-F238E27FC236}">
                <a16:creationId xmlns:a16="http://schemas.microsoft.com/office/drawing/2014/main" id="{A7275B21-B3BE-6530-3BC0-AEF238653F05}"/>
              </a:ext>
            </a:extLst>
          </p:cNvPr>
          <p:cNvSpPr txBox="1"/>
          <p:nvPr/>
        </p:nvSpPr>
        <p:spPr>
          <a:xfrm>
            <a:off x="108284" y="91740"/>
            <a:ext cx="11971421" cy="538609"/>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WHAT PEACE DOESN’T MEAN - What Jesus’ birth doesn’t achieve.</a:t>
            </a:r>
          </a:p>
        </p:txBody>
      </p:sp>
      <p:sp>
        <p:nvSpPr>
          <p:cNvPr id="7" name="TextBox 6">
            <a:extLst>
              <a:ext uri="{FF2B5EF4-FFF2-40B4-BE49-F238E27FC236}">
                <a16:creationId xmlns:a16="http://schemas.microsoft.com/office/drawing/2014/main" id="{9E117213-349F-3CEC-00E7-FBCD0B24F52A}"/>
              </a:ext>
            </a:extLst>
          </p:cNvPr>
          <p:cNvSpPr txBox="1"/>
          <p:nvPr/>
        </p:nvSpPr>
        <p:spPr>
          <a:xfrm>
            <a:off x="150394" y="913192"/>
            <a:ext cx="11754853" cy="98488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A. The absence of spiritual conflict – we are commanded to stay alert and be dressed for spiritual battle (Ephesians 6:10-17). </a:t>
            </a:r>
          </a:p>
        </p:txBody>
      </p:sp>
      <p:sp>
        <p:nvSpPr>
          <p:cNvPr id="8" name="TextBox 7">
            <a:extLst>
              <a:ext uri="{FF2B5EF4-FFF2-40B4-BE49-F238E27FC236}">
                <a16:creationId xmlns:a16="http://schemas.microsoft.com/office/drawing/2014/main" id="{B39A142B-D83A-837C-3D4F-44219B507CD3}"/>
              </a:ext>
            </a:extLst>
          </p:cNvPr>
          <p:cNvSpPr txBox="1"/>
          <p:nvPr/>
        </p:nvSpPr>
        <p:spPr>
          <a:xfrm>
            <a:off x="150394" y="2358313"/>
            <a:ext cx="11887200" cy="98488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B. The approval to compromise – we can never </a:t>
            </a:r>
            <a:r>
              <a:rPr lang="en-US" sz="2900" b="1" dirty="0" err="1">
                <a:solidFill>
                  <a:schemeClr val="bg1"/>
                </a:solidFill>
                <a:latin typeface="Arial" panose="020B0604020202020204" pitchFamily="34" charset="0"/>
                <a:cs typeface="Arial" panose="020B0604020202020204" pitchFamily="34" charset="0"/>
              </a:rPr>
              <a:t>dishonour</a:t>
            </a:r>
            <a:r>
              <a:rPr lang="en-US" sz="2900" b="1" dirty="0">
                <a:solidFill>
                  <a:schemeClr val="bg1"/>
                </a:solidFill>
                <a:latin typeface="Arial" panose="020B0604020202020204" pitchFamily="34" charset="0"/>
                <a:cs typeface="Arial" panose="020B0604020202020204" pitchFamily="34" charset="0"/>
              </a:rPr>
              <a:t> God in order to be friends with the world (Romans 12:2, James 4:4). </a:t>
            </a:r>
          </a:p>
        </p:txBody>
      </p:sp>
      <p:sp>
        <p:nvSpPr>
          <p:cNvPr id="9" name="TextBox 8">
            <a:extLst>
              <a:ext uri="{FF2B5EF4-FFF2-40B4-BE49-F238E27FC236}">
                <a16:creationId xmlns:a16="http://schemas.microsoft.com/office/drawing/2014/main" id="{45DB87BA-ADAE-B6EE-06D9-9D5F736408FB}"/>
              </a:ext>
            </a:extLst>
          </p:cNvPr>
          <p:cNvSpPr txBox="1"/>
          <p:nvPr/>
        </p:nvSpPr>
        <p:spPr>
          <a:xfrm>
            <a:off x="56148" y="3757637"/>
            <a:ext cx="12135851"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C. The abolition of wars – we can expect political and international conflict to increase as we get closer to the end times (Luke 21:9-10). But that doesn’t mean we shouldn’t strive for peace (Matt 5:9). </a:t>
            </a:r>
          </a:p>
        </p:txBody>
      </p:sp>
      <p:sp>
        <p:nvSpPr>
          <p:cNvPr id="10" name="TextBox 9">
            <a:extLst>
              <a:ext uri="{FF2B5EF4-FFF2-40B4-BE49-F238E27FC236}">
                <a16:creationId xmlns:a16="http://schemas.microsoft.com/office/drawing/2014/main" id="{59598175-C86A-0F13-CF87-3F0CB9F8417B}"/>
              </a:ext>
            </a:extLst>
          </p:cNvPr>
          <p:cNvSpPr txBox="1"/>
          <p:nvPr/>
        </p:nvSpPr>
        <p:spPr>
          <a:xfrm>
            <a:off x="244642" y="5760597"/>
            <a:ext cx="11730789" cy="98488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D. The affection of everyone – relationships get messy when you choose to follow Jesus (Luke 12:51, John 15:18).</a:t>
            </a:r>
          </a:p>
        </p:txBody>
      </p:sp>
    </p:spTree>
    <p:extLst>
      <p:ext uri="{BB962C8B-B14F-4D97-AF65-F5344CB8AC3E}">
        <p14:creationId xmlns:p14="http://schemas.microsoft.com/office/powerpoint/2010/main" val="233412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tar in the sky&#10;&#10;Description automatically generated">
            <a:extLst>
              <a:ext uri="{FF2B5EF4-FFF2-40B4-BE49-F238E27FC236}">
                <a16:creationId xmlns:a16="http://schemas.microsoft.com/office/drawing/2014/main" id="{9314E50D-F56D-6D15-8BC1-6D4B81F8608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10540"/>
          <a:stretch/>
        </p:blipFill>
        <p:spPr>
          <a:xfrm>
            <a:off x="0" y="-2503"/>
            <a:ext cx="12192000" cy="6870561"/>
          </a:xfrm>
          <a:prstGeom prst="rect">
            <a:avLst/>
          </a:prstGeom>
        </p:spPr>
      </p:pic>
      <p:sp>
        <p:nvSpPr>
          <p:cNvPr id="4" name="TextBox 3">
            <a:extLst>
              <a:ext uri="{FF2B5EF4-FFF2-40B4-BE49-F238E27FC236}">
                <a16:creationId xmlns:a16="http://schemas.microsoft.com/office/drawing/2014/main" id="{6147AB72-8564-B6B8-9855-92BF2A017561}"/>
              </a:ext>
            </a:extLst>
          </p:cNvPr>
          <p:cNvSpPr txBox="1"/>
          <p:nvPr/>
        </p:nvSpPr>
        <p:spPr>
          <a:xfrm>
            <a:off x="201637" y="175360"/>
            <a:ext cx="11788726" cy="1508105"/>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1. IN CHRIST WE RECEIVE UPWARD PEACE –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Therefore, since we have been justified through faith, we</a:t>
            </a:r>
            <a:r>
              <a:rPr lang="en-AU" sz="3000" b="1" i="1" baseline="30000"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have </a:t>
            </a:r>
            <a:r>
              <a:rPr lang="en-AU" sz="3000" b="1" i="1" u="sng" strike="noStrike" dirty="0">
                <a:solidFill>
                  <a:schemeClr val="bg1"/>
                </a:solidFill>
                <a:effectLst/>
                <a:latin typeface="Arial" panose="020B0604020202020204" pitchFamily="34" charset="0"/>
                <a:cs typeface="Arial" panose="020B0604020202020204" pitchFamily="34" charset="0"/>
              </a:rPr>
              <a:t>peace with God</a:t>
            </a:r>
            <a:r>
              <a:rPr lang="en-AU" sz="3000" b="1" i="1" u="none" strike="noStrike" dirty="0">
                <a:solidFill>
                  <a:schemeClr val="bg1"/>
                </a:solidFill>
                <a:effectLst/>
                <a:latin typeface="Arial" panose="020B0604020202020204" pitchFamily="34" charset="0"/>
                <a:cs typeface="Arial" panose="020B0604020202020204" pitchFamily="34" charset="0"/>
              </a:rPr>
              <a:t> through our Lord Jesus Christ.”</a:t>
            </a:r>
            <a:r>
              <a:rPr lang="en-AU" sz="3000" b="1" i="0" u="none" strike="noStrike" dirty="0">
                <a:solidFill>
                  <a:schemeClr val="bg1"/>
                </a:solidFill>
                <a:effectLst/>
                <a:latin typeface="Arial" panose="020B0604020202020204" pitchFamily="34" charset="0"/>
                <a:cs typeface="Arial" panose="020B0604020202020204" pitchFamily="34" charset="0"/>
              </a:rPr>
              <a:t> (Romans 5:1)</a:t>
            </a:r>
            <a:r>
              <a:rPr lang="en-US" sz="3000" b="1" dirty="0">
                <a:solidFill>
                  <a:schemeClr val="bg1"/>
                </a:solidFill>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5EAE9A01-5FE9-A21D-E14A-A6E592B63D78}"/>
              </a:ext>
            </a:extLst>
          </p:cNvPr>
          <p:cNvSpPr txBox="1"/>
          <p:nvPr/>
        </p:nvSpPr>
        <p:spPr>
          <a:xfrm>
            <a:off x="182881" y="2222695"/>
            <a:ext cx="11788726" cy="1015663"/>
          </a:xfrm>
          <a:prstGeom prst="rect">
            <a:avLst/>
          </a:prstGeom>
          <a:noFill/>
        </p:spPr>
        <p:txBody>
          <a:bodyPr wrap="square" rtlCol="0">
            <a:spAutoFit/>
          </a:bodyPr>
          <a:lstStyle/>
          <a:p>
            <a:pPr algn="ctr"/>
            <a:r>
              <a:rPr lang="en-US" sz="3000" b="1" u="sng" dirty="0">
                <a:solidFill>
                  <a:schemeClr val="bg1"/>
                </a:solidFill>
                <a:latin typeface="Arial" panose="020B0604020202020204" pitchFamily="34" charset="0"/>
                <a:cs typeface="Arial" panose="020B0604020202020204" pitchFamily="34" charset="0"/>
              </a:rPr>
              <a:t>Justified</a:t>
            </a:r>
            <a:r>
              <a:rPr lang="en-US" sz="3000" b="1" dirty="0">
                <a:solidFill>
                  <a:schemeClr val="bg1"/>
                </a:solidFill>
                <a:latin typeface="Arial" panose="020B0604020202020204" pitchFamily="34" charset="0"/>
                <a:cs typeface="Arial" panose="020B0604020202020204" pitchFamily="34" charset="0"/>
              </a:rPr>
              <a:t> = when we put our trust in Jesus, we are fully forgiven &amp; our sin is completely erased = </a:t>
            </a:r>
            <a:r>
              <a:rPr lang="en-US" sz="3000" b="1" u="sng" dirty="0">
                <a:solidFill>
                  <a:schemeClr val="bg1"/>
                </a:solidFill>
                <a:latin typeface="Arial" panose="020B0604020202020204" pitchFamily="34" charset="0"/>
                <a:cs typeface="Arial" panose="020B0604020202020204" pitchFamily="34" charset="0"/>
              </a:rPr>
              <a:t>just as if I’d</a:t>
            </a:r>
            <a:r>
              <a:rPr lang="en-US" sz="3000" b="1" dirty="0">
                <a:solidFill>
                  <a:schemeClr val="bg1"/>
                </a:solidFill>
                <a:latin typeface="Arial" panose="020B0604020202020204" pitchFamily="34" charset="0"/>
                <a:cs typeface="Arial" panose="020B0604020202020204" pitchFamily="34" charset="0"/>
              </a:rPr>
              <a:t> never sinned.</a:t>
            </a:r>
          </a:p>
        </p:txBody>
      </p:sp>
      <p:sp>
        <p:nvSpPr>
          <p:cNvPr id="8" name="TextBox 7">
            <a:extLst>
              <a:ext uri="{FF2B5EF4-FFF2-40B4-BE49-F238E27FC236}">
                <a16:creationId xmlns:a16="http://schemas.microsoft.com/office/drawing/2014/main" id="{521437EB-C52F-6914-BE80-B9970B1C7911}"/>
              </a:ext>
            </a:extLst>
          </p:cNvPr>
          <p:cNvSpPr txBox="1"/>
          <p:nvPr/>
        </p:nvSpPr>
        <p:spPr>
          <a:xfrm>
            <a:off x="100739" y="3770142"/>
            <a:ext cx="12003437" cy="1015663"/>
          </a:xfrm>
          <a:prstGeom prst="rect">
            <a:avLst/>
          </a:prstGeom>
          <a:noFill/>
        </p:spPr>
        <p:txBody>
          <a:bodyPr wrap="square" rtlCol="0">
            <a:spAutoFit/>
          </a:bodyPr>
          <a:lstStyle/>
          <a:p>
            <a:r>
              <a:rPr lang="en-US" sz="3000" b="1" dirty="0">
                <a:solidFill>
                  <a:schemeClr val="bg1"/>
                </a:solidFill>
                <a:latin typeface="Arial" panose="020B0604020202020204" pitchFamily="34" charset="0"/>
                <a:cs typeface="Arial" panose="020B0604020202020204" pitchFamily="34" charset="0"/>
              </a:rPr>
              <a:t>Sin serves as a barrier between us and God. It separates us from Him – we are an enemy (Rom 5:10) with a hostile heart (Rom 8:7). </a:t>
            </a:r>
          </a:p>
        </p:txBody>
      </p:sp>
      <p:sp>
        <p:nvSpPr>
          <p:cNvPr id="9" name="TextBox 8">
            <a:extLst>
              <a:ext uri="{FF2B5EF4-FFF2-40B4-BE49-F238E27FC236}">
                <a16:creationId xmlns:a16="http://schemas.microsoft.com/office/drawing/2014/main" id="{7967AE29-49E0-1C3E-89C1-96A07A39EF60}"/>
              </a:ext>
            </a:extLst>
          </p:cNvPr>
          <p:cNvSpPr txBox="1"/>
          <p:nvPr/>
        </p:nvSpPr>
        <p:spPr>
          <a:xfrm>
            <a:off x="100739" y="5325035"/>
            <a:ext cx="12003437" cy="1477328"/>
          </a:xfrm>
          <a:prstGeom prst="rect">
            <a:avLst/>
          </a:prstGeom>
          <a:solidFill>
            <a:schemeClr val="tx1">
              <a:alpha val="33000"/>
            </a:schemeClr>
          </a:solid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world’s biggest problem is ultimately not ignorance (information) or indifference (motivation). The world’s biggest problem is hostility with God (reconciliation through Jesus).</a:t>
            </a:r>
          </a:p>
        </p:txBody>
      </p:sp>
    </p:spTree>
    <p:extLst>
      <p:ext uri="{BB962C8B-B14F-4D97-AF65-F5344CB8AC3E}">
        <p14:creationId xmlns:p14="http://schemas.microsoft.com/office/powerpoint/2010/main" val="156124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ilhouette of people riding horses&#10;&#10;Description automatically generated">
            <a:extLst>
              <a:ext uri="{FF2B5EF4-FFF2-40B4-BE49-F238E27FC236}">
                <a16:creationId xmlns:a16="http://schemas.microsoft.com/office/drawing/2014/main" id="{9C3D4C4A-BD0F-95A8-9DE1-F853677D78A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b="22504"/>
          <a:stretch/>
        </p:blipFill>
        <p:spPr>
          <a:xfrm>
            <a:off x="-1" y="0"/>
            <a:ext cx="12192001" cy="6851855"/>
          </a:xfrm>
          <a:prstGeom prst="rect">
            <a:avLst/>
          </a:prstGeom>
        </p:spPr>
      </p:pic>
      <p:sp>
        <p:nvSpPr>
          <p:cNvPr id="4" name="TextBox 3">
            <a:extLst>
              <a:ext uri="{FF2B5EF4-FFF2-40B4-BE49-F238E27FC236}">
                <a16:creationId xmlns:a16="http://schemas.microsoft.com/office/drawing/2014/main" id="{A0589C49-6D53-0B66-8DD8-AB4BEF58E354}"/>
              </a:ext>
            </a:extLst>
          </p:cNvPr>
          <p:cNvSpPr txBox="1"/>
          <p:nvPr/>
        </p:nvSpPr>
        <p:spPr>
          <a:xfrm>
            <a:off x="132522" y="76609"/>
            <a:ext cx="11900452" cy="2923877"/>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2. IN CHRIST WE HAVE INWARD PEACE (PEACE FROM GOD) –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You were his enemies, separated from him by your evil thoughts and actions. </a:t>
            </a:r>
            <a:r>
              <a:rPr lang="en-AU" sz="3000" b="1" i="1" dirty="0">
                <a:solidFill>
                  <a:schemeClr val="bg1"/>
                </a:solidFill>
                <a:latin typeface="Arial" panose="020B0604020202020204" pitchFamily="34" charset="0"/>
                <a:cs typeface="Arial" panose="020B0604020202020204" pitchFamily="34" charset="0"/>
              </a:rPr>
              <a:t>But he</a:t>
            </a:r>
            <a:r>
              <a:rPr lang="en-AU" sz="3000" b="1" i="1" u="none" strike="noStrike" dirty="0">
                <a:solidFill>
                  <a:schemeClr val="bg1"/>
                </a:solidFill>
                <a:effectLst/>
                <a:latin typeface="Arial" panose="020B0604020202020204" pitchFamily="34" charset="0"/>
                <a:cs typeface="Arial" panose="020B0604020202020204" pitchFamily="34" charset="0"/>
              </a:rPr>
              <a:t> has now reconciled you to himself through the death of Christ. As a result</a:t>
            </a:r>
            <a:r>
              <a:rPr lang="en-AU" sz="3000" b="1" i="1" dirty="0">
                <a:solidFill>
                  <a:schemeClr val="bg1"/>
                </a:solidFill>
                <a:latin typeface="Arial" panose="020B0604020202020204" pitchFamily="34" charset="0"/>
                <a:cs typeface="Arial" panose="020B0604020202020204" pitchFamily="34" charset="0"/>
              </a:rPr>
              <a:t>, He has brought you into his presence and you are </a:t>
            </a:r>
            <a:r>
              <a:rPr lang="en-AU" sz="3000" b="1" i="1" u="none" strike="noStrike" dirty="0">
                <a:solidFill>
                  <a:schemeClr val="bg1"/>
                </a:solidFill>
                <a:effectLst/>
                <a:latin typeface="Arial" panose="020B0604020202020204" pitchFamily="34" charset="0"/>
                <a:cs typeface="Arial" panose="020B0604020202020204" pitchFamily="34" charset="0"/>
              </a:rPr>
              <a:t>holy in his sight, without blemish and free from accusation.</a:t>
            </a:r>
            <a:r>
              <a:rPr lang="en-US" sz="3000" b="1" i="1" u="none" strike="noStrike" dirty="0">
                <a:solidFill>
                  <a:schemeClr val="bg1"/>
                </a:solidFill>
                <a:effectLst/>
                <a:latin typeface="Arial" panose="020B0604020202020204" pitchFamily="34" charset="0"/>
                <a:cs typeface="Arial" panose="020B0604020202020204" pitchFamily="34" charset="0"/>
              </a:rPr>
              <a:t>” </a:t>
            </a:r>
            <a:r>
              <a:rPr lang="en-US" sz="3000" b="1" i="0" u="none" strike="noStrike" dirty="0">
                <a:solidFill>
                  <a:schemeClr val="bg1"/>
                </a:solidFill>
                <a:effectLst/>
                <a:latin typeface="Arial" panose="020B0604020202020204" pitchFamily="34" charset="0"/>
                <a:cs typeface="Arial" panose="020B0604020202020204" pitchFamily="34" charset="0"/>
              </a:rPr>
              <a:t>(Colossians 1:21-22)</a:t>
            </a:r>
            <a:r>
              <a:rPr lang="en-US" sz="3000" b="1" dirty="0">
                <a:solidFill>
                  <a:schemeClr val="bg1"/>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C155ADD9-6112-BDA5-9548-27052B70E13D}"/>
              </a:ext>
            </a:extLst>
          </p:cNvPr>
          <p:cNvSpPr txBox="1"/>
          <p:nvPr/>
        </p:nvSpPr>
        <p:spPr>
          <a:xfrm>
            <a:off x="238539" y="3406683"/>
            <a:ext cx="11794435"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Peace with God is absolute. Once </a:t>
            </a:r>
            <a:r>
              <a:rPr lang="en-US" sz="3000" b="1" u="sng" dirty="0">
                <a:solidFill>
                  <a:schemeClr val="bg1"/>
                </a:solidFill>
                <a:latin typeface="Arial" panose="020B0604020202020204" pitchFamily="34" charset="0"/>
                <a:cs typeface="Arial" panose="020B0604020202020204" pitchFamily="34" charset="0"/>
              </a:rPr>
              <a:t>you are free from accusation </a:t>
            </a:r>
            <a:r>
              <a:rPr lang="en-US" sz="3000" b="1" dirty="0">
                <a:solidFill>
                  <a:schemeClr val="bg1"/>
                </a:solidFill>
                <a:latin typeface="Arial" panose="020B0604020202020204" pitchFamily="34" charset="0"/>
                <a:cs typeface="Arial" panose="020B0604020202020204" pitchFamily="34" charset="0"/>
              </a:rPr>
              <a:t>= can’t be freer. Once </a:t>
            </a:r>
            <a:r>
              <a:rPr lang="en-US" sz="3000" b="1" u="sng" dirty="0">
                <a:solidFill>
                  <a:schemeClr val="bg1"/>
                </a:solidFill>
                <a:latin typeface="Arial" panose="020B0604020202020204" pitchFamily="34" charset="0"/>
                <a:cs typeface="Arial" panose="020B0604020202020204" pitchFamily="34" charset="0"/>
              </a:rPr>
              <a:t>you are holy in his sight</a:t>
            </a:r>
            <a:r>
              <a:rPr lang="en-US" sz="3000" b="1" dirty="0">
                <a:solidFill>
                  <a:schemeClr val="bg1"/>
                </a:solidFill>
                <a:latin typeface="Arial" panose="020B0604020202020204" pitchFamily="34" charset="0"/>
                <a:cs typeface="Arial" panose="020B0604020202020204" pitchFamily="34" charset="0"/>
              </a:rPr>
              <a:t> = can’t be holier. Once </a:t>
            </a:r>
            <a:r>
              <a:rPr lang="en-US" sz="3000" b="1" u="sng" dirty="0">
                <a:solidFill>
                  <a:schemeClr val="bg1"/>
                </a:solidFill>
                <a:latin typeface="Arial" panose="020B0604020202020204" pitchFamily="34" charset="0"/>
                <a:cs typeface="Arial" panose="020B0604020202020204" pitchFamily="34" charset="0"/>
              </a:rPr>
              <a:t>you are without blemish</a:t>
            </a:r>
            <a:r>
              <a:rPr lang="en-US" sz="3000" b="1" dirty="0">
                <a:solidFill>
                  <a:schemeClr val="bg1"/>
                </a:solidFill>
                <a:latin typeface="Arial" panose="020B0604020202020204" pitchFamily="34" charset="0"/>
                <a:cs typeface="Arial" panose="020B0604020202020204" pitchFamily="34" charset="0"/>
              </a:rPr>
              <a:t> = can’t be more </a:t>
            </a:r>
            <a:r>
              <a:rPr lang="en-US" sz="3000" b="1" dirty="0" err="1">
                <a:solidFill>
                  <a:schemeClr val="bg1"/>
                </a:solidFill>
                <a:latin typeface="Arial" panose="020B0604020202020204" pitchFamily="34" charset="0"/>
                <a:cs typeface="Arial" panose="020B0604020202020204" pitchFamily="34" charset="0"/>
              </a:rPr>
              <a:t>blemishless</a:t>
            </a:r>
            <a:r>
              <a:rPr lang="en-US" sz="3000" b="1" dirty="0">
                <a:solidFill>
                  <a:schemeClr val="bg1"/>
                </a:solidFill>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753F66A9-50F0-71B5-603B-CAF7733496C4}"/>
              </a:ext>
            </a:extLst>
          </p:cNvPr>
          <p:cNvSpPr txBox="1"/>
          <p:nvPr/>
        </p:nvSpPr>
        <p:spPr>
          <a:xfrm>
            <a:off x="132523" y="5070788"/>
            <a:ext cx="11767930"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Be wary of having ‘saving peace’ but not experience ‘living peace’ – </a:t>
            </a:r>
            <a:r>
              <a:rPr lang="en-US" sz="3000" b="1" i="1" dirty="0">
                <a:solidFill>
                  <a:schemeClr val="bg1"/>
                </a:solidFill>
                <a:latin typeface="Arial" panose="020B0604020202020204" pitchFamily="34" charset="0"/>
                <a:cs typeface="Arial" panose="020B0604020202020204" pitchFamily="34" charset="0"/>
              </a:rPr>
              <a:t>“Don’t let your hearts be troubled.” </a:t>
            </a:r>
            <a:r>
              <a:rPr lang="en-US" sz="3000" b="1" dirty="0">
                <a:solidFill>
                  <a:schemeClr val="bg1"/>
                </a:solidFill>
                <a:latin typeface="Arial" panose="020B0604020202020204" pitchFamily="34" charset="0"/>
                <a:cs typeface="Arial" panose="020B0604020202020204" pitchFamily="34" charset="0"/>
              </a:rPr>
              <a:t>(John 14:1) Double mindedness = instability, doubt (James 1:8). It’s not from God! </a:t>
            </a:r>
          </a:p>
        </p:txBody>
      </p:sp>
    </p:spTree>
    <p:extLst>
      <p:ext uri="{BB962C8B-B14F-4D97-AF65-F5344CB8AC3E}">
        <p14:creationId xmlns:p14="http://schemas.microsoft.com/office/powerpoint/2010/main" val="64124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manger in a stable with a star in the sky&#10;&#10;Description automatically generated">
            <a:extLst>
              <a:ext uri="{FF2B5EF4-FFF2-40B4-BE49-F238E27FC236}">
                <a16:creationId xmlns:a16="http://schemas.microsoft.com/office/drawing/2014/main" id="{D147FFC3-E808-980A-FC5F-8C0FC1027B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15686" b="7987"/>
          <a:stretch/>
        </p:blipFill>
        <p:spPr>
          <a:xfrm>
            <a:off x="0" y="-14262"/>
            <a:ext cx="12192000" cy="6884156"/>
          </a:xfrm>
          <a:prstGeom prst="rect">
            <a:avLst/>
          </a:prstGeom>
        </p:spPr>
      </p:pic>
      <p:sp>
        <p:nvSpPr>
          <p:cNvPr id="4" name="TextBox 3">
            <a:extLst>
              <a:ext uri="{FF2B5EF4-FFF2-40B4-BE49-F238E27FC236}">
                <a16:creationId xmlns:a16="http://schemas.microsoft.com/office/drawing/2014/main" id="{43AF6ADD-B347-BE9E-1661-D044BD4831AD}"/>
              </a:ext>
            </a:extLst>
          </p:cNvPr>
          <p:cNvSpPr txBox="1"/>
          <p:nvPr/>
        </p:nvSpPr>
        <p:spPr>
          <a:xfrm>
            <a:off x="568036" y="138545"/>
            <a:ext cx="10695709"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There are 4 ways to cultivate this peace (all related) -</a:t>
            </a:r>
          </a:p>
        </p:txBody>
      </p:sp>
      <p:sp>
        <p:nvSpPr>
          <p:cNvPr id="5" name="TextBox 4">
            <a:extLst>
              <a:ext uri="{FF2B5EF4-FFF2-40B4-BE49-F238E27FC236}">
                <a16:creationId xmlns:a16="http://schemas.microsoft.com/office/drawing/2014/main" id="{2A7F4D99-91B2-0F83-1486-046A0BFB301F}"/>
              </a:ext>
            </a:extLst>
          </p:cNvPr>
          <p:cNvSpPr txBox="1"/>
          <p:nvPr/>
        </p:nvSpPr>
        <p:spPr>
          <a:xfrm>
            <a:off x="346364" y="654315"/>
            <a:ext cx="11610109"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A. Peace in the Holy Spirit – </a:t>
            </a:r>
            <a:r>
              <a:rPr lang="en-AU" sz="3000" b="1" i="1" dirty="0">
                <a:solidFill>
                  <a:schemeClr val="bg1"/>
                </a:solidFill>
                <a:latin typeface="Arial" panose="020B0604020202020204" pitchFamily="34" charset="0"/>
                <a:cs typeface="Arial" panose="020B0604020202020204" pitchFamily="34" charset="0"/>
              </a:rPr>
              <a:t>“L</a:t>
            </a:r>
            <a:r>
              <a:rPr lang="en-AU" sz="3000" b="1" i="1" u="none" strike="noStrike" dirty="0">
                <a:solidFill>
                  <a:schemeClr val="bg1"/>
                </a:solidFill>
                <a:effectLst/>
                <a:latin typeface="Arial" panose="020B0604020202020204" pitchFamily="34" charset="0"/>
                <a:cs typeface="Arial" panose="020B0604020202020204" pitchFamily="34" charset="0"/>
              </a:rPr>
              <a:t>etting the Spirit control your mind leads to life and peace.” </a:t>
            </a:r>
            <a:r>
              <a:rPr lang="en-AU" sz="3000" b="1" i="0" u="none" strike="noStrike" dirty="0">
                <a:solidFill>
                  <a:schemeClr val="bg1"/>
                </a:solidFill>
                <a:effectLst/>
                <a:latin typeface="Arial" panose="020B0604020202020204" pitchFamily="34" charset="0"/>
                <a:cs typeface="Arial" panose="020B0604020202020204" pitchFamily="34" charset="0"/>
              </a:rPr>
              <a:t>(Rom 8:6) </a:t>
            </a:r>
            <a:endParaRPr lang="en-US" sz="30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98AA41A-D9C7-0080-568B-E2C6AE9E585F}"/>
              </a:ext>
            </a:extLst>
          </p:cNvPr>
          <p:cNvSpPr txBox="1"/>
          <p:nvPr/>
        </p:nvSpPr>
        <p:spPr>
          <a:xfrm>
            <a:off x="166255" y="1876334"/>
            <a:ext cx="11887200"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B. Peace in faithful living –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You will keep in perfect peace all who trust in you and fix their thoughts on you!” </a:t>
            </a:r>
            <a:r>
              <a:rPr lang="en-AU" sz="3000" b="1" i="0" u="none" strike="noStrike" dirty="0">
                <a:solidFill>
                  <a:schemeClr val="bg1"/>
                </a:solidFill>
                <a:effectLst/>
                <a:latin typeface="Arial" panose="020B0604020202020204" pitchFamily="34" charset="0"/>
                <a:cs typeface="Arial" panose="020B0604020202020204" pitchFamily="34" charset="0"/>
              </a:rPr>
              <a:t>(Isa 26:3)</a:t>
            </a:r>
            <a:endParaRPr lang="en-US" sz="3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C5E399C-C6CD-D4E8-E196-00D89FCD0FE6}"/>
              </a:ext>
            </a:extLst>
          </p:cNvPr>
          <p:cNvSpPr txBox="1"/>
          <p:nvPr/>
        </p:nvSpPr>
        <p:spPr>
          <a:xfrm>
            <a:off x="166255" y="3072014"/>
            <a:ext cx="11790217"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C. Peace in God’s Word –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Those who love your instructions have great peace and do not stumble.” </a:t>
            </a:r>
            <a:r>
              <a:rPr lang="en-AU" sz="3000" b="1" i="0" u="none" strike="noStrike" dirty="0">
                <a:solidFill>
                  <a:schemeClr val="bg1"/>
                </a:solidFill>
                <a:effectLst/>
                <a:latin typeface="Arial" panose="020B0604020202020204" pitchFamily="34" charset="0"/>
                <a:cs typeface="Arial" panose="020B0604020202020204" pitchFamily="34" charset="0"/>
              </a:rPr>
              <a:t>(Psalm 119:165)</a:t>
            </a:r>
            <a:r>
              <a:rPr lang="en-US" sz="3000" b="1" dirty="0">
                <a:solidFill>
                  <a:schemeClr val="bg1"/>
                </a:solidFill>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2624D928-3DDB-4971-6A36-B36B29481216}"/>
              </a:ext>
            </a:extLst>
          </p:cNvPr>
          <p:cNvSpPr txBox="1"/>
          <p:nvPr/>
        </p:nvSpPr>
        <p:spPr>
          <a:xfrm>
            <a:off x="166256" y="4193041"/>
            <a:ext cx="11887199"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D. Peace in prayer –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Don’t worry about anything; instead, pray about everything. Then you will experience God’s peace, which exceeds anything we can understand. His peace will guard your hearts and minds as you live in Christ Jesus.” </a:t>
            </a:r>
            <a:r>
              <a:rPr lang="en-AU" sz="3000" b="1" i="0" u="none" strike="noStrike" dirty="0">
                <a:solidFill>
                  <a:schemeClr val="bg1"/>
                </a:solidFill>
                <a:effectLst/>
                <a:latin typeface="Arial" panose="020B0604020202020204" pitchFamily="34" charset="0"/>
                <a:cs typeface="Arial" panose="020B0604020202020204" pitchFamily="34" charset="0"/>
              </a:rPr>
              <a:t>(Phil 4:6-7)</a:t>
            </a:r>
            <a:endParaRPr lang="en-US" sz="3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75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ilhouette of a manger with a baby person and a lamb&#10;&#10;Description automatically generated">
            <a:extLst>
              <a:ext uri="{FF2B5EF4-FFF2-40B4-BE49-F238E27FC236}">
                <a16:creationId xmlns:a16="http://schemas.microsoft.com/office/drawing/2014/main" id="{9FB3A285-8E90-36A3-6EA6-11F6876473E4}"/>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A37EC41-794B-97AF-7E76-FD8E33DA386E}"/>
              </a:ext>
            </a:extLst>
          </p:cNvPr>
          <p:cNvSpPr txBox="1"/>
          <p:nvPr/>
        </p:nvSpPr>
        <p:spPr>
          <a:xfrm>
            <a:off x="160422" y="150533"/>
            <a:ext cx="11887200"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3. IN CHRIST WE DISCOVER OUTWARD PEACE –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Blessed are the peacemakers, for they will be called children of God.” </a:t>
            </a:r>
            <a:r>
              <a:rPr lang="en-AU" sz="3000" b="1" i="0" u="none" strike="noStrike" dirty="0">
                <a:solidFill>
                  <a:schemeClr val="bg1"/>
                </a:solidFill>
                <a:effectLst/>
                <a:latin typeface="Arial" panose="020B0604020202020204" pitchFamily="34" charset="0"/>
                <a:cs typeface="Arial" panose="020B0604020202020204" pitchFamily="34" charset="0"/>
              </a:rPr>
              <a:t>(Matt 5:19) = our duty is to do our part to create peace with others.</a:t>
            </a:r>
            <a:endParaRPr lang="en-US" sz="3000" b="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CE5E389-CD07-FABF-EE6C-61B88FDE2B50}"/>
              </a:ext>
            </a:extLst>
          </p:cNvPr>
          <p:cNvSpPr txBox="1"/>
          <p:nvPr/>
        </p:nvSpPr>
        <p:spPr>
          <a:xfrm>
            <a:off x="8181474" y="2257926"/>
            <a:ext cx="3866148" cy="1938992"/>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“Do all that you can do to live in peace with everyone.” </a:t>
            </a:r>
            <a:r>
              <a:rPr lang="en-US" sz="3000" b="1" dirty="0">
                <a:solidFill>
                  <a:schemeClr val="bg1"/>
                </a:solidFill>
                <a:latin typeface="Arial" panose="020B0604020202020204" pitchFamily="34" charset="0"/>
                <a:cs typeface="Arial" panose="020B0604020202020204" pitchFamily="34" charset="0"/>
              </a:rPr>
              <a:t>(Rom 12:18)</a:t>
            </a:r>
          </a:p>
        </p:txBody>
      </p:sp>
      <p:sp>
        <p:nvSpPr>
          <p:cNvPr id="6" name="TextBox 5">
            <a:extLst>
              <a:ext uri="{FF2B5EF4-FFF2-40B4-BE49-F238E27FC236}">
                <a16:creationId xmlns:a16="http://schemas.microsoft.com/office/drawing/2014/main" id="{A26304E5-F419-1E4A-6FF1-337AEF0344D1}"/>
              </a:ext>
            </a:extLst>
          </p:cNvPr>
          <p:cNvSpPr txBox="1"/>
          <p:nvPr/>
        </p:nvSpPr>
        <p:spPr>
          <a:xfrm>
            <a:off x="192507" y="2257926"/>
            <a:ext cx="6914148" cy="1938992"/>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“Love each other. Just as I have loved you.. Your love for one another will prove to the world that you are my disciples.” </a:t>
            </a:r>
            <a:r>
              <a:rPr lang="en-AU" sz="3000" b="1" i="0" u="none" strike="noStrike" dirty="0">
                <a:solidFill>
                  <a:schemeClr val="bg1"/>
                </a:solidFill>
                <a:effectLst/>
                <a:latin typeface="Arial" panose="020B0604020202020204" pitchFamily="34" charset="0"/>
                <a:cs typeface="Arial" panose="020B0604020202020204" pitchFamily="34" charset="0"/>
              </a:rPr>
              <a:t>(John 13:34-35)</a:t>
            </a:r>
            <a:endParaRPr lang="en-US" sz="3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E90B5B5-5694-2AC2-B4E5-0D45D5AF6DA3}"/>
              </a:ext>
            </a:extLst>
          </p:cNvPr>
          <p:cNvSpPr txBox="1"/>
          <p:nvPr/>
        </p:nvSpPr>
        <p:spPr>
          <a:xfrm>
            <a:off x="192507" y="4544533"/>
            <a:ext cx="11887200"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Striving for peace with others (Romans 12:9-21) = really love others (don’t pretend) + hate what is wrong (be fair and just) + work hard (servant heart) + help those in need + practice hospitality + don’t seek revenge + love your enemies.</a:t>
            </a:r>
          </a:p>
        </p:txBody>
      </p:sp>
    </p:spTree>
    <p:extLst>
      <p:ext uri="{BB962C8B-B14F-4D97-AF65-F5344CB8AC3E}">
        <p14:creationId xmlns:p14="http://schemas.microsoft.com/office/powerpoint/2010/main" val="205747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ilhouettes of a manger and a camel&#10;&#10;Description automatically generated">
            <a:extLst>
              <a:ext uri="{FF2B5EF4-FFF2-40B4-BE49-F238E27FC236}">
                <a16:creationId xmlns:a16="http://schemas.microsoft.com/office/drawing/2014/main" id="{A3BF8BD0-CFED-5A6E-C394-46A03552B519}"/>
              </a:ext>
            </a:extLst>
          </p:cNvPr>
          <p:cNvPicPr>
            <a:picLocks noChangeAspect="1"/>
          </p:cNvPicPr>
          <p:nvPr/>
        </p:nvPicPr>
        <p:blipFill>
          <a:blip r:embed="rId3"/>
          <a:stretch>
            <a:fillRect/>
          </a:stretch>
        </p:blipFill>
        <p:spPr>
          <a:xfrm>
            <a:off x="-1" y="0"/>
            <a:ext cx="12193473" cy="6858000"/>
          </a:xfrm>
          <a:prstGeom prst="rect">
            <a:avLst/>
          </a:prstGeom>
        </p:spPr>
      </p:pic>
      <p:sp>
        <p:nvSpPr>
          <p:cNvPr id="4" name="TextBox 3">
            <a:extLst>
              <a:ext uri="{FF2B5EF4-FFF2-40B4-BE49-F238E27FC236}">
                <a16:creationId xmlns:a16="http://schemas.microsoft.com/office/drawing/2014/main" id="{4FF3DDEA-B872-A391-A10B-90279F1EF175}"/>
              </a:ext>
            </a:extLst>
          </p:cNvPr>
          <p:cNvSpPr txBox="1"/>
          <p:nvPr/>
        </p:nvSpPr>
        <p:spPr>
          <a:xfrm>
            <a:off x="264942" y="140677"/>
            <a:ext cx="11662116"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4. IN CHRIST WE HAVE ONWARD PEACE –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For to us a child is born.. and the government will be on his shoulders. And he will be called…. Prince of Peace. </a:t>
            </a:r>
            <a:r>
              <a:rPr lang="en-AU" sz="3000" b="1" i="1" u="sng" strike="noStrike" dirty="0">
                <a:solidFill>
                  <a:schemeClr val="bg1"/>
                </a:solidFill>
                <a:effectLst/>
                <a:latin typeface="Arial" panose="020B0604020202020204" pitchFamily="34" charset="0"/>
                <a:cs typeface="Arial" panose="020B0604020202020204" pitchFamily="34" charset="0"/>
              </a:rPr>
              <a:t>Of the greatness of his government and peace there will be no end</a:t>
            </a:r>
            <a:r>
              <a:rPr lang="en-AU" sz="3000" b="1" i="1" u="none" strike="noStrike" dirty="0">
                <a:solidFill>
                  <a:schemeClr val="bg1"/>
                </a:solidFill>
                <a:effectLst/>
                <a:latin typeface="Arial" panose="020B0604020202020204" pitchFamily="34" charset="0"/>
                <a:cs typeface="Arial" panose="020B0604020202020204" pitchFamily="34" charset="0"/>
              </a:rPr>
              <a:t>.” </a:t>
            </a:r>
            <a:r>
              <a:rPr lang="en-AU" sz="3000" b="1" i="0" u="none" strike="noStrike" dirty="0">
                <a:solidFill>
                  <a:schemeClr val="bg1"/>
                </a:solidFill>
                <a:effectLst/>
                <a:latin typeface="Arial" panose="020B0604020202020204" pitchFamily="34" charset="0"/>
                <a:cs typeface="Arial" panose="020B0604020202020204" pitchFamily="34" charset="0"/>
              </a:rPr>
              <a:t>(Isaiah 9:6-7)</a:t>
            </a:r>
            <a:endParaRPr lang="en-US" sz="3000" b="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777434B-E0BD-D8E1-750D-C8E0EAF5DD0A}"/>
              </a:ext>
            </a:extLst>
          </p:cNvPr>
          <p:cNvSpPr txBox="1"/>
          <p:nvPr/>
        </p:nvSpPr>
        <p:spPr>
          <a:xfrm>
            <a:off x="138334" y="2690336"/>
            <a:ext cx="5432042" cy="1938992"/>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“In this world you will have       </a:t>
            </a:r>
          </a:p>
          <a:p>
            <a:pPr algn="ctr"/>
            <a:r>
              <a:rPr lang="en-AU" sz="3000" b="1" i="1"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trouble. But take heart!       </a:t>
            </a:r>
            <a:r>
              <a:rPr lang="en-AU" sz="3000" b="1" i="1" u="sng" strike="noStrike" dirty="0">
                <a:solidFill>
                  <a:schemeClr val="bg1"/>
                </a:solidFill>
                <a:effectLst/>
                <a:latin typeface="Arial" panose="020B0604020202020204" pitchFamily="34" charset="0"/>
                <a:cs typeface="Arial" panose="020B0604020202020204" pitchFamily="34" charset="0"/>
              </a:rPr>
              <a:t>I have overcome the world</a:t>
            </a:r>
            <a:r>
              <a:rPr lang="en-AU" sz="3000" b="1" i="1" u="none" strike="noStrike" dirty="0">
                <a:solidFill>
                  <a:schemeClr val="bg1"/>
                </a:solidFill>
                <a:effectLst/>
                <a:latin typeface="Arial" panose="020B0604020202020204" pitchFamily="34" charset="0"/>
                <a:cs typeface="Arial" panose="020B0604020202020204" pitchFamily="34" charset="0"/>
              </a:rPr>
              <a:t>.”</a:t>
            </a:r>
            <a:r>
              <a:rPr lang="en-AU" sz="3000" b="1" i="0" u="none" strike="noStrike" dirty="0">
                <a:solidFill>
                  <a:schemeClr val="bg1"/>
                </a:solidFill>
                <a:effectLst/>
                <a:latin typeface="Arial" panose="020B0604020202020204" pitchFamily="34" charset="0"/>
                <a:cs typeface="Arial" panose="020B0604020202020204" pitchFamily="34" charset="0"/>
              </a:rPr>
              <a:t> (John 16:33)</a:t>
            </a:r>
            <a:endParaRPr lang="en-US" sz="30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096478A-1E78-F4B8-F914-16EE0D227F5A}"/>
              </a:ext>
            </a:extLst>
          </p:cNvPr>
          <p:cNvSpPr txBox="1"/>
          <p:nvPr/>
        </p:nvSpPr>
        <p:spPr>
          <a:xfrm>
            <a:off x="6414867" y="2690336"/>
            <a:ext cx="5359791" cy="1938992"/>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a:t>
            </a:r>
            <a:r>
              <a:rPr lang="en-AU" sz="3000" b="1" i="0" u="none" strike="noStrike" dirty="0">
                <a:solidFill>
                  <a:schemeClr val="bg1"/>
                </a:solidFill>
                <a:effectLst/>
                <a:latin typeface="Arial" panose="020B0604020202020204" pitchFamily="34" charset="0"/>
                <a:cs typeface="Arial" panose="020B0604020202020204" pitchFamily="34" charset="0"/>
              </a:rPr>
              <a:t>You, too, must </a:t>
            </a:r>
            <a:r>
              <a:rPr lang="en-AU" sz="3000" b="1" i="0" u="sng" strike="noStrike" dirty="0">
                <a:solidFill>
                  <a:schemeClr val="bg1"/>
                </a:solidFill>
                <a:effectLst/>
                <a:latin typeface="Arial" panose="020B0604020202020204" pitchFamily="34" charset="0"/>
                <a:cs typeface="Arial" panose="020B0604020202020204" pitchFamily="34" charset="0"/>
              </a:rPr>
              <a:t>be patient. Take courage, for the coming of the Lord is near</a:t>
            </a:r>
            <a:r>
              <a:rPr lang="en-AU" sz="3000" b="1" i="1" u="none" strike="noStrike" dirty="0">
                <a:solidFill>
                  <a:schemeClr val="bg1"/>
                </a:solidFill>
                <a:effectLst/>
                <a:latin typeface="Arial" panose="020B0604020202020204" pitchFamily="34" charset="0"/>
                <a:cs typeface="Arial" panose="020B0604020202020204" pitchFamily="34" charset="0"/>
              </a:rPr>
              <a:t>.”</a:t>
            </a:r>
            <a:r>
              <a:rPr lang="en-AU" sz="3000" b="1" i="0" u="none" strike="noStrike" dirty="0">
                <a:solidFill>
                  <a:schemeClr val="bg1"/>
                </a:solidFill>
                <a:effectLst/>
                <a:latin typeface="Arial" panose="020B0604020202020204" pitchFamily="34" charset="0"/>
                <a:cs typeface="Arial" panose="020B0604020202020204" pitchFamily="34" charset="0"/>
              </a:rPr>
              <a:t> </a:t>
            </a:r>
          </a:p>
          <a:p>
            <a:pPr algn="ctr"/>
            <a:r>
              <a:rPr lang="en-AU" sz="3000" b="1" i="0" u="none" strike="noStrike" dirty="0">
                <a:solidFill>
                  <a:schemeClr val="bg1"/>
                </a:solidFill>
                <a:effectLst/>
                <a:latin typeface="Arial" panose="020B0604020202020204" pitchFamily="34" charset="0"/>
                <a:cs typeface="Arial" panose="020B0604020202020204" pitchFamily="34" charset="0"/>
              </a:rPr>
              <a:t>(James 5:8)</a:t>
            </a:r>
            <a:endParaRPr lang="en-US" sz="3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91D874F-AB10-F77A-BCD5-CD3D3418B284}"/>
              </a:ext>
            </a:extLst>
          </p:cNvPr>
          <p:cNvSpPr txBox="1"/>
          <p:nvPr/>
        </p:nvSpPr>
        <p:spPr>
          <a:xfrm>
            <a:off x="138334" y="4857440"/>
            <a:ext cx="11927058"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Jesus, as our Prince of Peace = we can boldly face each day (guarding our hearts) with the promise of the awesome peace that we will eternally experience with Him (Philippians 4:7).</a:t>
            </a:r>
          </a:p>
        </p:txBody>
      </p:sp>
    </p:spTree>
    <p:extLst>
      <p:ext uri="{BB962C8B-B14F-4D97-AF65-F5344CB8AC3E}">
        <p14:creationId xmlns:p14="http://schemas.microsoft.com/office/powerpoint/2010/main" val="62690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fire in the sky&#10;&#10;Description automatically generated">
            <a:extLst>
              <a:ext uri="{FF2B5EF4-FFF2-40B4-BE49-F238E27FC236}">
                <a16:creationId xmlns:a16="http://schemas.microsoft.com/office/drawing/2014/main" id="{1E008664-31C2-086C-BDA8-7327420C4912}"/>
              </a:ext>
            </a:extLst>
          </p:cNvPr>
          <p:cNvPicPr>
            <a:picLocks noChangeAspect="1"/>
          </p:cNvPicPr>
          <p:nvPr/>
        </p:nvPicPr>
        <p:blipFill rotWithShape="1">
          <a:blip r:embed="rId3"/>
          <a:srcRect t="22106"/>
          <a:stretch/>
        </p:blipFill>
        <p:spPr>
          <a:xfrm>
            <a:off x="0" y="5245"/>
            <a:ext cx="12192000" cy="6843229"/>
          </a:xfrm>
          <a:prstGeom prst="rect">
            <a:avLst/>
          </a:prstGeom>
        </p:spPr>
      </p:pic>
      <p:sp>
        <p:nvSpPr>
          <p:cNvPr id="4" name="TextBox 3">
            <a:extLst>
              <a:ext uri="{FF2B5EF4-FFF2-40B4-BE49-F238E27FC236}">
                <a16:creationId xmlns:a16="http://schemas.microsoft.com/office/drawing/2014/main" id="{FD51FA9A-CC56-4342-343C-07DDB44E0B44}"/>
              </a:ext>
            </a:extLst>
          </p:cNvPr>
          <p:cNvSpPr txBox="1"/>
          <p:nvPr/>
        </p:nvSpPr>
        <p:spPr>
          <a:xfrm>
            <a:off x="145366" y="112541"/>
            <a:ext cx="11901268" cy="1938992"/>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“The Lord will mediate between nations and settle international disputes. They will hammer their swords into ploughshares and their spears into pruning hooks. Nation will no longer fight against nation, nor train for war anymore.” </a:t>
            </a:r>
            <a:r>
              <a:rPr lang="en-AU" sz="3000" b="1" i="0" u="none" strike="noStrike" dirty="0">
                <a:solidFill>
                  <a:schemeClr val="bg1"/>
                </a:solidFill>
                <a:effectLst/>
                <a:latin typeface="Arial" panose="020B0604020202020204" pitchFamily="34" charset="0"/>
                <a:cs typeface="Arial" panose="020B0604020202020204" pitchFamily="34" charset="0"/>
              </a:rPr>
              <a:t>(Isa 2:4)</a:t>
            </a:r>
            <a:endParaRPr lang="en-US" sz="3000" b="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666E46B-58F6-79C5-6E1C-259D565B7590}"/>
              </a:ext>
            </a:extLst>
          </p:cNvPr>
          <p:cNvSpPr txBox="1"/>
          <p:nvPr/>
        </p:nvSpPr>
        <p:spPr>
          <a:xfrm>
            <a:off x="77372" y="2489981"/>
            <a:ext cx="11969262" cy="2862322"/>
          </a:xfrm>
          <a:prstGeom prst="rect">
            <a:avLst/>
          </a:prstGeom>
          <a:noFill/>
        </p:spPr>
        <p:txBody>
          <a:bodyPr wrap="square" rtlCol="0">
            <a:spAutoFit/>
          </a:bodyPr>
          <a:lstStyle/>
          <a:p>
            <a:pPr algn="ctr"/>
            <a:r>
              <a:rPr lang="en-AU" sz="3000" b="1" i="1" dirty="0">
                <a:solidFill>
                  <a:schemeClr val="bg1"/>
                </a:solidFill>
                <a:latin typeface="Arial" panose="020B0604020202020204" pitchFamily="34" charset="0"/>
                <a:cs typeface="Arial" panose="020B0604020202020204" pitchFamily="34" charset="0"/>
              </a:rPr>
              <a:t>“T</a:t>
            </a:r>
            <a:r>
              <a:rPr lang="en-AU" sz="3000" b="1" i="1" u="none" strike="noStrike" dirty="0">
                <a:solidFill>
                  <a:schemeClr val="bg1"/>
                </a:solidFill>
                <a:effectLst/>
                <a:latin typeface="Arial" panose="020B0604020202020204" pitchFamily="34" charset="0"/>
                <a:cs typeface="Arial" panose="020B0604020202020204" pitchFamily="34" charset="0"/>
              </a:rPr>
              <a:t>he wolf and the lamb will live together; the leopard and baby goat will lie down together. The calf will be safe with the lion, and a little child will lead them all. The cow will graze near the bear…</a:t>
            </a:r>
            <a:r>
              <a:rPr lang="en-AU" sz="3000" b="1" i="1"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The lion will eat hay like a cow…</a:t>
            </a:r>
            <a:r>
              <a:rPr lang="en-AU" sz="3000" b="1" i="1"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a little child will put its hand in a nest of deadly snakes without harm. Nothing will hurt or destroy in all my holy mountain….”</a:t>
            </a:r>
            <a:r>
              <a:rPr lang="en-AU" sz="3000" b="1" u="none" strike="noStrike" dirty="0">
                <a:solidFill>
                  <a:schemeClr val="bg1"/>
                </a:solidFill>
                <a:effectLst/>
                <a:latin typeface="Arial" panose="020B0604020202020204" pitchFamily="34" charset="0"/>
                <a:cs typeface="Arial" panose="020B0604020202020204" pitchFamily="34" charset="0"/>
              </a:rPr>
              <a:t> </a:t>
            </a:r>
            <a:r>
              <a:rPr lang="en-AU" sz="3000" b="1" i="0" u="none" strike="noStrike" dirty="0">
                <a:solidFill>
                  <a:schemeClr val="bg1"/>
                </a:solidFill>
                <a:effectLst/>
                <a:latin typeface="Arial" panose="020B0604020202020204" pitchFamily="34" charset="0"/>
                <a:cs typeface="Arial" panose="020B0604020202020204" pitchFamily="34" charset="0"/>
              </a:rPr>
              <a:t>(Isa 11:6-9)</a:t>
            </a:r>
            <a:endParaRPr lang="en-US" sz="30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B7BF3EC-4758-89C1-7D4A-4FF727E001AB}"/>
              </a:ext>
            </a:extLst>
          </p:cNvPr>
          <p:cNvSpPr txBox="1"/>
          <p:nvPr/>
        </p:nvSpPr>
        <p:spPr>
          <a:xfrm>
            <a:off x="145367" y="5505852"/>
            <a:ext cx="10052734" cy="1015663"/>
          </a:xfrm>
          <a:prstGeom prst="rect">
            <a:avLst/>
          </a:prstGeom>
          <a:noFill/>
        </p:spPr>
        <p:txBody>
          <a:bodyPr wrap="square" rtlCol="0">
            <a:spAutoFit/>
          </a:bodyPr>
          <a:lstStyle/>
          <a:p>
            <a:pPr algn="ctr"/>
            <a:r>
              <a:rPr lang="en-AU" sz="3000" b="1" i="1" dirty="0">
                <a:solidFill>
                  <a:schemeClr val="bg1"/>
                </a:solidFill>
                <a:latin typeface="Arial" panose="020B0604020202020204" pitchFamily="34" charset="0"/>
                <a:cs typeface="Arial" panose="020B0604020202020204" pitchFamily="34" charset="0"/>
              </a:rPr>
              <a:t>“… t</a:t>
            </a:r>
            <a:r>
              <a:rPr lang="en-AU" sz="3000" b="1" i="1" u="none" strike="noStrike" dirty="0">
                <a:solidFill>
                  <a:schemeClr val="bg1"/>
                </a:solidFill>
                <a:effectLst/>
                <a:latin typeface="Arial" panose="020B0604020202020204" pitchFamily="34" charset="0"/>
                <a:cs typeface="Arial" panose="020B0604020202020204" pitchFamily="34" charset="0"/>
              </a:rPr>
              <a:t>here will be no more death or sorrow or crying or pain. All these things are gone forever.”</a:t>
            </a:r>
            <a:r>
              <a:rPr lang="en-AU" sz="3000" b="1" i="0" u="none" strike="noStrike" dirty="0">
                <a:solidFill>
                  <a:schemeClr val="bg1"/>
                </a:solidFill>
                <a:effectLst/>
                <a:latin typeface="Arial" panose="020B0604020202020204" pitchFamily="34" charset="0"/>
                <a:cs typeface="Arial" panose="020B0604020202020204" pitchFamily="34" charset="0"/>
              </a:rPr>
              <a:t> (Rev 21:4)</a:t>
            </a:r>
            <a:endParaRPr lang="en-US" sz="3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9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ooden bench on a hill&#10;&#10;Description automatically generated">
            <a:extLst>
              <a:ext uri="{FF2B5EF4-FFF2-40B4-BE49-F238E27FC236}">
                <a16:creationId xmlns:a16="http://schemas.microsoft.com/office/drawing/2014/main" id="{8E9AD605-3F69-5129-9298-5105A9A7DD63}"/>
              </a:ext>
            </a:extLst>
          </p:cNvPr>
          <p:cNvPicPr>
            <a:picLocks noChangeAspect="1"/>
          </p:cNvPicPr>
          <p:nvPr/>
        </p:nvPicPr>
        <p:blipFill rotWithShape="1">
          <a:blip r:embed="rId3"/>
          <a:srcRect t="13161"/>
          <a:stretch/>
        </p:blipFill>
        <p:spPr>
          <a:xfrm>
            <a:off x="0" y="-9089"/>
            <a:ext cx="12192001" cy="6867089"/>
          </a:xfrm>
          <a:prstGeom prst="rect">
            <a:avLst/>
          </a:prstGeom>
        </p:spPr>
      </p:pic>
      <p:sp>
        <p:nvSpPr>
          <p:cNvPr id="4" name="TextBox 3">
            <a:extLst>
              <a:ext uri="{FF2B5EF4-FFF2-40B4-BE49-F238E27FC236}">
                <a16:creationId xmlns:a16="http://schemas.microsoft.com/office/drawing/2014/main" id="{9F1FF420-AF47-2682-C813-39AAC7A69004}"/>
              </a:ext>
            </a:extLst>
          </p:cNvPr>
          <p:cNvSpPr txBox="1"/>
          <p:nvPr/>
        </p:nvSpPr>
        <p:spPr>
          <a:xfrm>
            <a:off x="635000" y="3776765"/>
            <a:ext cx="10718800" cy="1015663"/>
          </a:xfrm>
          <a:prstGeom prst="rect">
            <a:avLst/>
          </a:prstGeom>
          <a:noFill/>
        </p:spPr>
        <p:txBody>
          <a:bodyPr wrap="square" rtlCol="0">
            <a:spAutoFit/>
          </a:bodyPr>
          <a:lstStyle/>
          <a:p>
            <a:pPr algn="ctr"/>
            <a:r>
              <a:rPr lang="en-AU" sz="3000" b="1" i="1" dirty="0">
                <a:solidFill>
                  <a:schemeClr val="bg1"/>
                </a:solidFill>
                <a:latin typeface="Arial" panose="020B0604020202020204" pitchFamily="34" charset="0"/>
                <a:cs typeface="Arial" panose="020B0604020202020204" pitchFamily="34" charset="0"/>
              </a:rPr>
              <a:t>“And</a:t>
            </a:r>
            <a:r>
              <a:rPr lang="en-AU" sz="3000" b="1" i="1" u="none" strike="noStrike" dirty="0">
                <a:solidFill>
                  <a:schemeClr val="bg1"/>
                </a:solidFill>
                <a:effectLst/>
                <a:latin typeface="Arial" panose="020B0604020202020204" pitchFamily="34" charset="0"/>
                <a:cs typeface="Arial" panose="020B0604020202020204" pitchFamily="34" charset="0"/>
              </a:rPr>
              <a:t> if Jesus, the Prince of Peace sets you free, you are truly free.” </a:t>
            </a:r>
            <a:r>
              <a:rPr lang="en-AU" sz="3000" b="1" i="0" u="none" strike="noStrike" dirty="0">
                <a:solidFill>
                  <a:schemeClr val="bg1"/>
                </a:solidFill>
                <a:effectLst/>
                <a:latin typeface="Arial" panose="020B0604020202020204" pitchFamily="34" charset="0"/>
                <a:cs typeface="Arial" panose="020B0604020202020204" pitchFamily="34" charset="0"/>
              </a:rPr>
              <a:t>(John 8:36) </a:t>
            </a:r>
            <a:endParaRPr lang="en-US" sz="30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83A0228-2097-8CE3-B4A2-0BC584278085}"/>
              </a:ext>
            </a:extLst>
          </p:cNvPr>
          <p:cNvSpPr txBox="1"/>
          <p:nvPr/>
        </p:nvSpPr>
        <p:spPr>
          <a:xfrm>
            <a:off x="127000" y="145113"/>
            <a:ext cx="11874500" cy="1477328"/>
          </a:xfrm>
          <a:prstGeom prst="rect">
            <a:avLst/>
          </a:prstGeom>
          <a:solidFill>
            <a:schemeClr val="tx1">
              <a:alpha val="10000"/>
            </a:schemeClr>
          </a:solid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Jesus came to earth for the faithless, the joyless and the defeated. He didn’t come for the righteous. He came for sinners – the hostile, the lost, the guilty, the hurting and the doomed.</a:t>
            </a:r>
          </a:p>
        </p:txBody>
      </p:sp>
      <p:sp>
        <p:nvSpPr>
          <p:cNvPr id="7" name="TextBox 6">
            <a:extLst>
              <a:ext uri="{FF2B5EF4-FFF2-40B4-BE49-F238E27FC236}">
                <a16:creationId xmlns:a16="http://schemas.microsoft.com/office/drawing/2014/main" id="{3D9C0FC1-8974-AE74-DB43-B2534DC2A22C}"/>
              </a:ext>
            </a:extLst>
          </p:cNvPr>
          <p:cNvSpPr txBox="1"/>
          <p:nvPr/>
        </p:nvSpPr>
        <p:spPr>
          <a:xfrm>
            <a:off x="266700" y="5057909"/>
            <a:ext cx="11455400" cy="1477328"/>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“So come all you faithful, joyful and triumphant! Let us adore Him, Christ the Lord.”</a:t>
            </a:r>
            <a:r>
              <a:rPr lang="en-US" sz="3000" b="1" dirty="0">
                <a:solidFill>
                  <a:schemeClr val="bg1"/>
                </a:solidFill>
                <a:latin typeface="Arial" panose="020B0604020202020204" pitchFamily="34" charset="0"/>
                <a:cs typeface="Arial" panose="020B0604020202020204" pitchFamily="34" charset="0"/>
              </a:rPr>
              <a:t> Our Wonderful Counsellor, Mighty God, Everlasting Father and Prince of Peace.</a:t>
            </a:r>
          </a:p>
        </p:txBody>
      </p:sp>
      <p:sp>
        <p:nvSpPr>
          <p:cNvPr id="8" name="TextBox 7">
            <a:extLst>
              <a:ext uri="{FF2B5EF4-FFF2-40B4-BE49-F238E27FC236}">
                <a16:creationId xmlns:a16="http://schemas.microsoft.com/office/drawing/2014/main" id="{BD8FC3D3-5F41-CCB9-1A76-5B8D85E3ED90}"/>
              </a:ext>
            </a:extLst>
          </p:cNvPr>
          <p:cNvSpPr txBox="1"/>
          <p:nvPr/>
        </p:nvSpPr>
        <p:spPr>
          <a:xfrm>
            <a:off x="266700" y="1979305"/>
            <a:ext cx="11734800" cy="1477328"/>
          </a:xfrm>
          <a:prstGeom prst="rect">
            <a:avLst/>
          </a:prstGeom>
          <a:solidFill>
            <a:schemeClr val="tx1">
              <a:alpha val="15000"/>
            </a:schemeClr>
          </a:solid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By his righteousness (not ours), He came to set us free and bring us the perfect peace we desperately crave – upward, inward, outward and onward peace.</a:t>
            </a:r>
          </a:p>
        </p:txBody>
      </p:sp>
    </p:spTree>
    <p:extLst>
      <p:ext uri="{BB962C8B-B14F-4D97-AF65-F5344CB8AC3E}">
        <p14:creationId xmlns:p14="http://schemas.microsoft.com/office/powerpoint/2010/main" val="207231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7737</TotalTime>
  <Words>2653</Words>
  <Application>Microsoft Office PowerPoint</Application>
  <PresentationFormat>Widescreen</PresentationFormat>
  <Paragraphs>73</Paragraphs>
  <Slides>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JohnG</dc:creator>
  <cp:lastModifiedBy>Sue Roberts</cp:lastModifiedBy>
  <cp:revision>35</cp:revision>
  <cp:lastPrinted>2023-12-23T21:11:10Z</cp:lastPrinted>
  <dcterms:created xsi:type="dcterms:W3CDTF">2023-12-18T13:55:31Z</dcterms:created>
  <dcterms:modified xsi:type="dcterms:W3CDTF">2023-12-27T06:40:18Z</dcterms:modified>
</cp:coreProperties>
</file>