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4" r:id="rId4"/>
    <p:sldId id="266" r:id="rId5"/>
    <p:sldId id="267" r:id="rId6"/>
    <p:sldId id="268" r:id="rId7"/>
    <p:sldId id="270" r:id="rId8"/>
    <p:sldId id="273" r:id="rId9"/>
    <p:sldId id="271" r:id="rId10"/>
    <p:sldId id="272" r:id="rId11"/>
    <p:sldId id="263"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214"/>
    <a:srgbClr val="181E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73" autoAdjust="0"/>
    <p:restoredTop sz="94660"/>
  </p:normalViewPr>
  <p:slideViewPr>
    <p:cSldViewPr>
      <p:cViewPr varScale="1">
        <p:scale>
          <a:sx n="117" d="100"/>
          <a:sy n="117" d="100"/>
        </p:scale>
        <p:origin x="103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9DD5BE20-6517-4AF2-9AF5-2B0DC42CAA89}" type="datetimeFigureOut">
              <a:rPr lang="en-AU" smtClean="0"/>
              <a:pPr/>
              <a:t>14/11/2023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FD92D9B-97B8-409A-8068-EF1E64D7D81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DD5BE20-6517-4AF2-9AF5-2B0DC42CAA89}" type="datetimeFigureOut">
              <a:rPr lang="en-AU" smtClean="0"/>
              <a:pPr/>
              <a:t>14/11/2023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FD92D9B-97B8-409A-8068-EF1E64D7D81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DD5BE20-6517-4AF2-9AF5-2B0DC42CAA89}" type="datetimeFigureOut">
              <a:rPr lang="en-AU" smtClean="0"/>
              <a:pPr/>
              <a:t>14/11/2023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FD92D9B-97B8-409A-8068-EF1E64D7D81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DD5BE20-6517-4AF2-9AF5-2B0DC42CAA89}" type="datetimeFigureOut">
              <a:rPr lang="en-AU" smtClean="0"/>
              <a:pPr/>
              <a:t>14/11/2023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FD92D9B-97B8-409A-8068-EF1E64D7D81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D5BE20-6517-4AF2-9AF5-2B0DC42CAA89}" type="datetimeFigureOut">
              <a:rPr lang="en-AU" smtClean="0"/>
              <a:pPr/>
              <a:t>14/11/2023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FD92D9B-97B8-409A-8068-EF1E64D7D81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9DD5BE20-6517-4AF2-9AF5-2B0DC42CAA89}" type="datetimeFigureOut">
              <a:rPr lang="en-AU" smtClean="0"/>
              <a:pPr/>
              <a:t>14/11/2023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2FD92D9B-97B8-409A-8068-EF1E64D7D81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9DD5BE20-6517-4AF2-9AF5-2B0DC42CAA89}" type="datetimeFigureOut">
              <a:rPr lang="en-AU" smtClean="0"/>
              <a:pPr/>
              <a:t>14/11/2023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2FD92D9B-97B8-409A-8068-EF1E64D7D81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9DD5BE20-6517-4AF2-9AF5-2B0DC42CAA89}" type="datetimeFigureOut">
              <a:rPr lang="en-AU" smtClean="0"/>
              <a:pPr/>
              <a:t>14/11/2023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2FD92D9B-97B8-409A-8068-EF1E64D7D81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5BE20-6517-4AF2-9AF5-2B0DC42CAA89}" type="datetimeFigureOut">
              <a:rPr lang="en-AU" smtClean="0"/>
              <a:pPr/>
              <a:t>14/11/2023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2FD92D9B-97B8-409A-8068-EF1E64D7D81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D5BE20-6517-4AF2-9AF5-2B0DC42CAA89}" type="datetimeFigureOut">
              <a:rPr lang="en-AU" smtClean="0"/>
              <a:pPr/>
              <a:t>14/11/2023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2FD92D9B-97B8-409A-8068-EF1E64D7D81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D5BE20-6517-4AF2-9AF5-2B0DC42CAA89}" type="datetimeFigureOut">
              <a:rPr lang="en-AU" smtClean="0"/>
              <a:pPr/>
              <a:t>14/11/2023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2FD92D9B-97B8-409A-8068-EF1E64D7D81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BE20-6517-4AF2-9AF5-2B0DC42CAA89}" type="datetimeFigureOut">
              <a:rPr lang="en-AU" smtClean="0"/>
              <a:pPr/>
              <a:t>14/11/2023</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92D9B-97B8-409A-8068-EF1E64D7D81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ref.com/Romans/3/Romans-3-23.html"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bibleref.com/1-John/1/1-John-1-7.html" TargetMode="External"/><Relationship Id="rId5" Type="http://schemas.openxmlformats.org/officeDocument/2006/relationships/hyperlink" Target="https://www.bibleref.com/Ephesians/2/Ephesians-2-8.html" TargetMode="External"/><Relationship Id="rId4" Type="http://schemas.openxmlformats.org/officeDocument/2006/relationships/hyperlink" Target="https://www.bibleref.com/Romans/10/Romans-10-9.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ref.com/1-Peter/2/1-Peter-2-9.html"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oliness Is as Holiness Does"/>
          <p:cNvPicPr>
            <a:picLocks noChangeAspect="1" noChangeArrowheads="1"/>
          </p:cNvPicPr>
          <p:nvPr/>
        </p:nvPicPr>
        <p:blipFill>
          <a:blip r:embed="rId2" cstate="print"/>
          <a:srcRect/>
          <a:stretch>
            <a:fillRect/>
          </a:stretch>
        </p:blipFill>
        <p:spPr bwMode="auto">
          <a:xfrm>
            <a:off x="0" y="0"/>
            <a:ext cx="9525000" cy="6858000"/>
          </a:xfrm>
          <a:prstGeom prst="rect">
            <a:avLst/>
          </a:prstGeom>
          <a:noFill/>
        </p:spPr>
      </p:pic>
      <p:sp>
        <p:nvSpPr>
          <p:cNvPr id="4" name="Rectangle 3"/>
          <p:cNvSpPr/>
          <p:nvPr/>
        </p:nvSpPr>
        <p:spPr>
          <a:xfrm>
            <a:off x="5705457" y="2636912"/>
            <a:ext cx="3403047" cy="707886"/>
          </a:xfrm>
          <a:prstGeom prst="rect">
            <a:avLst/>
          </a:prstGeom>
        </p:spPr>
        <p:txBody>
          <a:bodyPr wrap="none">
            <a:spAutoFit/>
          </a:bodyPr>
          <a:lstStyle/>
          <a:p>
            <a:r>
              <a:rPr lang="en-AU" sz="4000" b="1" dirty="0"/>
              <a:t>1 Peter 1:13-25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0"/>
            <a:ext cx="9175437" cy="6858000"/>
          </a:xfrm>
          <a:prstGeom prst="rect">
            <a:avLst/>
          </a:prstGeom>
          <a:noFill/>
          <a:ln w="9525">
            <a:noFill/>
            <a:miter lim="800000"/>
            <a:headEnd/>
            <a:tailEnd/>
          </a:ln>
          <a:effectLst/>
        </p:spPr>
      </p:pic>
      <p:sp>
        <p:nvSpPr>
          <p:cNvPr id="3" name="TextBox 2"/>
          <p:cNvSpPr txBox="1"/>
          <p:nvPr/>
        </p:nvSpPr>
        <p:spPr>
          <a:xfrm>
            <a:off x="5194986" y="620688"/>
            <a:ext cx="3265446" cy="584775"/>
          </a:xfrm>
          <a:prstGeom prst="rect">
            <a:avLst/>
          </a:prstGeom>
          <a:noFill/>
          <a:effectLst>
            <a:outerShdw blurRad="50800" dist="50800" dir="5400000" algn="ctr" rotWithShape="0">
              <a:schemeClr val="tx1"/>
            </a:outerShdw>
          </a:effectLst>
        </p:spPr>
        <p:txBody>
          <a:bodyPr wrap="none" rtlCol="0">
            <a:spAutoFit/>
          </a:bodyPr>
          <a:lstStyle/>
          <a:p>
            <a:r>
              <a:rPr lang="en-AU" sz="3200" b="1" dirty="0">
                <a:solidFill>
                  <a:schemeClr val="bg1"/>
                </a:solidFill>
              </a:rPr>
              <a:t>Repent of our sins</a:t>
            </a:r>
          </a:p>
        </p:txBody>
      </p:sp>
      <p:sp>
        <p:nvSpPr>
          <p:cNvPr id="4" name="TextBox 3"/>
          <p:cNvSpPr txBox="1"/>
          <p:nvPr/>
        </p:nvSpPr>
        <p:spPr>
          <a:xfrm>
            <a:off x="3995936" y="2495798"/>
            <a:ext cx="5004048" cy="1077218"/>
          </a:xfrm>
          <a:prstGeom prst="rect">
            <a:avLst/>
          </a:prstGeom>
          <a:noFill/>
          <a:effectLst>
            <a:outerShdw blurRad="50800" dist="50800" dir="5400000" algn="ctr" rotWithShape="0">
              <a:schemeClr val="tx1"/>
            </a:outerShdw>
          </a:effectLst>
        </p:spPr>
        <p:txBody>
          <a:bodyPr wrap="square" rtlCol="0">
            <a:spAutoFit/>
          </a:bodyPr>
          <a:lstStyle/>
          <a:p>
            <a:pPr algn="r"/>
            <a:r>
              <a:rPr lang="en-AU" sz="3200" b="1" dirty="0">
                <a:solidFill>
                  <a:schemeClr val="bg1"/>
                </a:solidFill>
              </a:rPr>
              <a:t>Soak ourselves in the Word of God every day</a:t>
            </a:r>
          </a:p>
        </p:txBody>
      </p:sp>
      <p:sp>
        <p:nvSpPr>
          <p:cNvPr id="5" name="TextBox 4"/>
          <p:cNvSpPr txBox="1"/>
          <p:nvPr/>
        </p:nvSpPr>
        <p:spPr>
          <a:xfrm>
            <a:off x="3059832" y="4725144"/>
            <a:ext cx="5940152" cy="1077218"/>
          </a:xfrm>
          <a:prstGeom prst="rect">
            <a:avLst/>
          </a:prstGeom>
          <a:noFill/>
          <a:effectLst>
            <a:outerShdw blurRad="50800" dist="50800" dir="5400000" algn="ctr" rotWithShape="0">
              <a:schemeClr val="tx1"/>
            </a:outerShdw>
          </a:effectLst>
        </p:spPr>
        <p:txBody>
          <a:bodyPr wrap="square" rtlCol="0">
            <a:spAutoFit/>
          </a:bodyPr>
          <a:lstStyle/>
          <a:p>
            <a:pPr algn="r"/>
            <a:r>
              <a:rPr lang="en-AU" sz="3200" b="1" dirty="0">
                <a:solidFill>
                  <a:schemeClr val="bg1"/>
                </a:solidFill>
              </a:rPr>
              <a:t>Each day we need to ask the Holy Spirit to fill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0" y="0"/>
            <a:ext cx="9175437" cy="6858000"/>
          </a:xfrm>
          <a:prstGeom prst="rect">
            <a:avLst/>
          </a:prstGeom>
          <a:noFill/>
          <a:ln w="9525">
            <a:noFill/>
            <a:miter lim="800000"/>
            <a:headEnd/>
            <a:tailEnd/>
          </a:ln>
          <a:effectLst/>
        </p:spPr>
      </p:pic>
      <p:sp>
        <p:nvSpPr>
          <p:cNvPr id="2" name="Rectangle 1"/>
          <p:cNvSpPr/>
          <p:nvPr/>
        </p:nvSpPr>
        <p:spPr>
          <a:xfrm>
            <a:off x="251520" y="4206567"/>
            <a:ext cx="8568952" cy="2246769"/>
          </a:xfrm>
          <a:prstGeom prst="rect">
            <a:avLst/>
          </a:prstGeom>
          <a:solidFill>
            <a:schemeClr val="bg1">
              <a:lumMod val="50000"/>
              <a:alpha val="33000"/>
            </a:schemeClr>
          </a:solidFill>
          <a:effectLst>
            <a:outerShdw blurRad="50800" dist="50800" dir="5400000" algn="ctr" rotWithShape="0">
              <a:schemeClr val="tx1"/>
            </a:outerShdw>
          </a:effectLst>
        </p:spPr>
        <p:txBody>
          <a:bodyPr wrap="square">
            <a:spAutoFit/>
          </a:bodyPr>
          <a:lstStyle/>
          <a:p>
            <a:r>
              <a:rPr lang="en-AU" sz="2800" b="1" dirty="0">
                <a:solidFill>
                  <a:schemeClr val="bg1"/>
                </a:solidFill>
              </a:rPr>
              <a:t>Hebrews 12:1,2 ‘Let us strip off every weight that slows us down, especially the sin that so easily trips us up. And let us run with endurance the race God has set before us. We do this by keeping our eyes on Jesus, the champion who initiates and perfects our faith’</a:t>
            </a:r>
          </a:p>
        </p:txBody>
      </p:sp>
      <p:sp>
        <p:nvSpPr>
          <p:cNvPr id="4" name="Rectangle 3"/>
          <p:cNvSpPr/>
          <p:nvPr/>
        </p:nvSpPr>
        <p:spPr>
          <a:xfrm>
            <a:off x="3779912" y="188640"/>
            <a:ext cx="5148064" cy="3539430"/>
          </a:xfrm>
          <a:prstGeom prst="rect">
            <a:avLst/>
          </a:prstGeom>
          <a:solidFill>
            <a:schemeClr val="bg1">
              <a:lumMod val="50000"/>
              <a:alpha val="0"/>
            </a:schemeClr>
          </a:solidFill>
          <a:effectLst>
            <a:outerShdw blurRad="50800" dist="50800" dir="5400000" algn="ctr" rotWithShape="0">
              <a:schemeClr val="tx1"/>
            </a:outerShdw>
          </a:effectLst>
        </p:spPr>
        <p:txBody>
          <a:bodyPr wrap="square">
            <a:spAutoFit/>
          </a:bodyPr>
          <a:lstStyle/>
          <a:p>
            <a:pPr algn="r"/>
            <a:r>
              <a:rPr lang="en-AU" sz="2800" b="1" dirty="0">
                <a:solidFill>
                  <a:schemeClr val="bg1"/>
                </a:solidFill>
              </a:rPr>
              <a:t>Romans 12:2: “And do not be conformed to this world, but be transformed by the renewing of your mind [by reading our Bible every day] that you may prove what the will of God is, that which is good and acceptable and perfect.”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0"/>
            <a:ext cx="9175437" cy="6858000"/>
          </a:xfrm>
          <a:prstGeom prst="rect">
            <a:avLst/>
          </a:prstGeom>
          <a:noFill/>
          <a:ln w="9525">
            <a:noFill/>
            <a:miter lim="800000"/>
            <a:headEnd/>
            <a:tailEnd/>
          </a:ln>
          <a:effectLst/>
        </p:spPr>
      </p:pic>
      <p:sp>
        <p:nvSpPr>
          <p:cNvPr id="3" name="Rectangle 2"/>
          <p:cNvSpPr/>
          <p:nvPr/>
        </p:nvSpPr>
        <p:spPr>
          <a:xfrm>
            <a:off x="4139952" y="1628800"/>
            <a:ext cx="4788024" cy="4770537"/>
          </a:xfrm>
          <a:prstGeom prst="rect">
            <a:avLst/>
          </a:prstGeom>
          <a:effectLst>
            <a:outerShdw blurRad="50800" dist="50800" dir="5400000" algn="ctr" rotWithShape="0">
              <a:schemeClr val="tx1"/>
            </a:outerShdw>
          </a:effectLst>
        </p:spPr>
        <p:txBody>
          <a:bodyPr wrap="square">
            <a:spAutoFit/>
          </a:bodyPr>
          <a:lstStyle/>
          <a:p>
            <a:pPr algn="r"/>
            <a:r>
              <a:rPr lang="en-AU" sz="4400" b="1" dirty="0">
                <a:solidFill>
                  <a:schemeClr val="bg1"/>
                </a:solidFill>
              </a:rPr>
              <a:t>“A sanctified </a:t>
            </a:r>
            <a:r>
              <a:rPr lang="en-AU" sz="4400" b="1">
                <a:solidFill>
                  <a:schemeClr val="bg1"/>
                </a:solidFill>
              </a:rPr>
              <a:t>(holy) life </a:t>
            </a:r>
            <a:r>
              <a:rPr lang="en-AU" sz="4400" b="1" dirty="0">
                <a:solidFill>
                  <a:schemeClr val="bg1"/>
                </a:solidFill>
              </a:rPr>
              <a:t>is not giving up for God, but rather it is receiving from God’</a:t>
            </a:r>
          </a:p>
          <a:p>
            <a:pPr algn="r"/>
            <a:r>
              <a:rPr lang="en-AU" sz="4400" b="1" dirty="0">
                <a:solidFill>
                  <a:schemeClr val="bg1"/>
                </a:solidFill>
              </a:rPr>
              <a:t> </a:t>
            </a:r>
          </a:p>
          <a:p>
            <a:pPr algn="r"/>
            <a:r>
              <a:rPr lang="en-AU" sz="4000" b="1" i="1" dirty="0">
                <a:solidFill>
                  <a:schemeClr val="bg1"/>
                </a:solidFill>
              </a:rPr>
              <a:t>Elliot John </a:t>
            </a:r>
            <a:r>
              <a:rPr lang="en-AU" sz="4000" b="1" i="1" dirty="0" err="1">
                <a:solidFill>
                  <a:schemeClr val="bg1"/>
                </a:solidFill>
              </a:rPr>
              <a:t>Rien</a:t>
            </a:r>
            <a:endParaRPr lang="en-AU" sz="40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HE IMPORTANCE OF HOLINESS… | Devotions"/>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sp>
        <p:nvSpPr>
          <p:cNvPr id="4" name="Rectangle 3"/>
          <p:cNvSpPr/>
          <p:nvPr/>
        </p:nvSpPr>
        <p:spPr>
          <a:xfrm>
            <a:off x="423431" y="332656"/>
            <a:ext cx="4694620" cy="830997"/>
          </a:xfrm>
          <a:prstGeom prst="rect">
            <a:avLst/>
          </a:prstGeom>
        </p:spPr>
        <p:txBody>
          <a:bodyPr wrap="none">
            <a:spAutoFit/>
          </a:bodyPr>
          <a:lstStyle/>
          <a:p>
            <a:pPr algn="ctr"/>
            <a:r>
              <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is Holiness?</a:t>
            </a:r>
          </a:p>
        </p:txBody>
      </p:sp>
      <p:sp>
        <p:nvSpPr>
          <p:cNvPr id="5" name="TextBox 4"/>
          <p:cNvSpPr txBox="1"/>
          <p:nvPr/>
        </p:nvSpPr>
        <p:spPr>
          <a:xfrm>
            <a:off x="1403648" y="3645024"/>
            <a:ext cx="6552728" cy="1569660"/>
          </a:xfrm>
          <a:prstGeom prst="rect">
            <a:avLst/>
          </a:prstGeom>
          <a:noFill/>
        </p:spPr>
        <p:txBody>
          <a:bodyPr wrap="square" rtlCol="0">
            <a:spAutoFit/>
          </a:bodyPr>
          <a:lstStyle/>
          <a:p>
            <a:r>
              <a:rPr lang="en-AU" sz="9600" b="1" dirty="0">
                <a:solidFill>
                  <a:schemeClr val="accent5">
                    <a:lumMod val="40000"/>
                    <a:lumOff val="60000"/>
                  </a:schemeClr>
                </a:solidFill>
                <a:latin typeface="Gabriola" pitchFamily="82" charset="0"/>
              </a:rPr>
              <a:t>FOR I AM HOLY</a:t>
            </a:r>
          </a:p>
        </p:txBody>
      </p:sp>
      <p:sp>
        <p:nvSpPr>
          <p:cNvPr id="6" name="Rectangle 5"/>
          <p:cNvSpPr/>
          <p:nvPr/>
        </p:nvSpPr>
        <p:spPr>
          <a:xfrm rot="20908150">
            <a:off x="395536" y="1040869"/>
            <a:ext cx="7902624" cy="954107"/>
          </a:xfrm>
          <a:prstGeom prst="rect">
            <a:avLst/>
          </a:prstGeom>
        </p:spPr>
        <p:txBody>
          <a:bodyPr wrap="square">
            <a:spAutoFit/>
          </a:bodyPr>
          <a:lstStyle/>
          <a:p>
            <a:r>
              <a:rPr lang="en-AU" sz="2800" b="1" dirty="0">
                <a:solidFill>
                  <a:schemeClr val="accent5">
                    <a:lumMod val="40000"/>
                    <a:lumOff val="60000"/>
                  </a:schemeClr>
                </a:solidFill>
              </a:rPr>
              <a:t>Is it separating yourself from the world and living in a monastery or commune</a:t>
            </a:r>
            <a:r>
              <a:rPr lang="en-AU" sz="2400" b="1" dirty="0">
                <a:solidFill>
                  <a:schemeClr val="accent5">
                    <a:lumMod val="40000"/>
                    <a:lumOff val="60000"/>
                  </a:schemeClr>
                </a:solidFill>
              </a:rPr>
              <a:t>? </a:t>
            </a:r>
            <a:endParaRPr lang="en-AU" dirty="0">
              <a:solidFill>
                <a:schemeClr val="accent5">
                  <a:lumMod val="40000"/>
                  <a:lumOff val="60000"/>
                </a:schemeClr>
              </a:solidFill>
            </a:endParaRPr>
          </a:p>
        </p:txBody>
      </p:sp>
      <p:sp>
        <p:nvSpPr>
          <p:cNvPr id="7" name="Rectangle 6"/>
          <p:cNvSpPr/>
          <p:nvPr/>
        </p:nvSpPr>
        <p:spPr>
          <a:xfrm>
            <a:off x="971600" y="4941168"/>
            <a:ext cx="7776864" cy="954107"/>
          </a:xfrm>
          <a:prstGeom prst="rect">
            <a:avLst/>
          </a:prstGeom>
        </p:spPr>
        <p:txBody>
          <a:bodyPr wrap="square">
            <a:spAutoFit/>
          </a:bodyPr>
          <a:lstStyle/>
          <a:p>
            <a:r>
              <a:rPr lang="en-AU" sz="2800" b="1" dirty="0">
                <a:solidFill>
                  <a:schemeClr val="accent5">
                    <a:lumMod val="40000"/>
                    <a:lumOff val="60000"/>
                  </a:schemeClr>
                </a:solidFill>
              </a:rPr>
              <a:t>Is it denying all of the world’s earthly goods and living a life of poverty? </a:t>
            </a:r>
          </a:p>
        </p:txBody>
      </p:sp>
      <p:sp>
        <p:nvSpPr>
          <p:cNvPr id="8" name="Rectangle 7"/>
          <p:cNvSpPr/>
          <p:nvPr/>
        </p:nvSpPr>
        <p:spPr>
          <a:xfrm>
            <a:off x="3563888" y="1938859"/>
            <a:ext cx="5481266" cy="1384995"/>
          </a:xfrm>
          <a:prstGeom prst="rect">
            <a:avLst/>
          </a:prstGeom>
        </p:spPr>
        <p:txBody>
          <a:bodyPr wrap="square">
            <a:spAutoFit/>
          </a:bodyPr>
          <a:lstStyle/>
          <a:p>
            <a:pPr algn="r"/>
            <a:r>
              <a:rPr lang="en-AU" sz="2800" b="1" dirty="0">
                <a:solidFill>
                  <a:schemeClr val="accent5">
                    <a:lumMod val="40000"/>
                    <a:lumOff val="60000"/>
                  </a:schemeClr>
                </a:solidFill>
              </a:rPr>
              <a:t>Is it reading the Bible all the time and preaching to people about us what it contains? </a:t>
            </a:r>
            <a:endParaRPr lang="en-AU" sz="2800" dirty="0">
              <a:solidFill>
                <a:schemeClr val="accent5">
                  <a:lumMod val="40000"/>
                  <a:lumOff val="60000"/>
                </a:schemeClr>
              </a:solidFill>
            </a:endParaRPr>
          </a:p>
        </p:txBody>
      </p:sp>
      <p:sp>
        <p:nvSpPr>
          <p:cNvPr id="9" name="Rectangle 8"/>
          <p:cNvSpPr/>
          <p:nvPr/>
        </p:nvSpPr>
        <p:spPr>
          <a:xfrm>
            <a:off x="0" y="5903893"/>
            <a:ext cx="9144000" cy="954107"/>
          </a:xfrm>
          <a:prstGeom prst="rect">
            <a:avLst/>
          </a:prstGeom>
        </p:spPr>
        <p:txBody>
          <a:bodyPr wrap="square">
            <a:spAutoFit/>
          </a:bodyPr>
          <a:lstStyle/>
          <a:p>
            <a:r>
              <a:rPr lang="en-AU" sz="2800" b="1" dirty="0">
                <a:solidFill>
                  <a:schemeClr val="accent5">
                    <a:lumMod val="40000"/>
                    <a:lumOff val="60000"/>
                  </a:schemeClr>
                </a:solidFill>
              </a:rPr>
              <a:t>Is it always being super critical of the world’s attitudes and speaking negatively to those round about us?</a:t>
            </a:r>
            <a:endParaRPr lang="en-AU" sz="2800" dirty="0">
              <a:solidFill>
                <a:schemeClr val="accent5">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IMPORTANCE OF HOLINESS… | Devotion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403648" y="3731548"/>
            <a:ext cx="6552728" cy="1569660"/>
          </a:xfrm>
          <a:prstGeom prst="rect">
            <a:avLst/>
          </a:prstGeom>
          <a:noFill/>
        </p:spPr>
        <p:txBody>
          <a:bodyPr wrap="square" rtlCol="0">
            <a:spAutoFit/>
          </a:bodyPr>
          <a:lstStyle/>
          <a:p>
            <a:r>
              <a:rPr lang="en-AU" sz="9600" b="1" dirty="0">
                <a:solidFill>
                  <a:schemeClr val="accent5">
                    <a:lumMod val="40000"/>
                    <a:lumOff val="60000"/>
                  </a:schemeClr>
                </a:solidFill>
                <a:latin typeface="Gabriola" pitchFamily="82" charset="0"/>
              </a:rPr>
              <a:t>FOR I AM HOLY</a:t>
            </a:r>
          </a:p>
        </p:txBody>
      </p:sp>
      <p:sp>
        <p:nvSpPr>
          <p:cNvPr id="4" name="Rectangle 3"/>
          <p:cNvSpPr/>
          <p:nvPr/>
        </p:nvSpPr>
        <p:spPr>
          <a:xfrm>
            <a:off x="423431" y="332656"/>
            <a:ext cx="4694620" cy="830997"/>
          </a:xfrm>
          <a:prstGeom prst="rect">
            <a:avLst/>
          </a:prstGeom>
        </p:spPr>
        <p:txBody>
          <a:bodyPr wrap="none">
            <a:spAutoFit/>
          </a:bodyPr>
          <a:lstStyle/>
          <a:p>
            <a:pPr algn="ctr"/>
            <a:r>
              <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is Holiness?</a:t>
            </a:r>
          </a:p>
        </p:txBody>
      </p:sp>
      <p:sp>
        <p:nvSpPr>
          <p:cNvPr id="5" name="Rectangle 4"/>
          <p:cNvSpPr/>
          <p:nvPr/>
        </p:nvSpPr>
        <p:spPr>
          <a:xfrm>
            <a:off x="864096" y="1196752"/>
            <a:ext cx="8172400" cy="523220"/>
          </a:xfrm>
          <a:prstGeom prst="rect">
            <a:avLst/>
          </a:prstGeom>
        </p:spPr>
        <p:txBody>
          <a:bodyPr wrap="square">
            <a:spAutoFit/>
          </a:bodyPr>
          <a:lstStyle/>
          <a:p>
            <a:r>
              <a:rPr kumimoji="0" lang="en-AU" sz="2800" b="1" i="0" u="none" strike="noStrike" cap="none" normalizeH="0" baseline="0" dirty="0">
                <a:ln>
                  <a:noFill/>
                </a:ln>
                <a:solidFill>
                  <a:schemeClr val="accent5">
                    <a:lumMod val="40000"/>
                    <a:lumOff val="60000"/>
                  </a:schemeClr>
                </a:solidFill>
                <a:effectLst/>
                <a:latin typeface="Helvetica"/>
                <a:ea typeface="Calibri" pitchFamily="34" charset="0"/>
                <a:cs typeface="Times New Roman" pitchFamily="18" charset="0"/>
              </a:rPr>
              <a:t>The Hebrew word for </a:t>
            </a:r>
            <a:r>
              <a:rPr lang="en-AU" sz="2800" b="1" dirty="0">
                <a:solidFill>
                  <a:schemeClr val="accent5">
                    <a:lumMod val="40000"/>
                    <a:lumOff val="60000"/>
                  </a:schemeClr>
                </a:solidFill>
                <a:ea typeface="Calibri" pitchFamily="34" charset="0"/>
                <a:cs typeface="Times New Roman" pitchFamily="18" charset="0"/>
              </a:rPr>
              <a:t>“</a:t>
            </a:r>
            <a:r>
              <a:rPr kumimoji="0" lang="en-AU" sz="2800" b="1" i="0" u="none" strike="noStrike" cap="none" normalizeH="0" baseline="0" dirty="0">
                <a:ln>
                  <a:noFill/>
                </a:ln>
                <a:solidFill>
                  <a:schemeClr val="accent5">
                    <a:lumMod val="40000"/>
                    <a:lumOff val="60000"/>
                  </a:schemeClr>
                </a:solidFill>
                <a:effectLst/>
                <a:latin typeface="Helvetica"/>
                <a:ea typeface="Calibri" pitchFamily="34" charset="0"/>
                <a:cs typeface="Times New Roman" pitchFamily="18" charset="0"/>
              </a:rPr>
              <a:t>holiness</a:t>
            </a:r>
            <a:r>
              <a:rPr lang="en-AU" sz="2800" b="1" dirty="0">
                <a:solidFill>
                  <a:schemeClr val="accent5">
                    <a:lumMod val="40000"/>
                    <a:lumOff val="60000"/>
                  </a:schemeClr>
                </a:solidFill>
                <a:ea typeface="Calibri" pitchFamily="34" charset="0"/>
                <a:cs typeface="Times New Roman" pitchFamily="18" charset="0"/>
              </a:rPr>
              <a:t>”</a:t>
            </a:r>
            <a:r>
              <a:rPr kumimoji="0" lang="en-AU" sz="2800" b="1" i="0" u="none" strike="noStrike" cap="none" normalizeH="0" baseline="0" dirty="0">
                <a:ln>
                  <a:noFill/>
                </a:ln>
                <a:solidFill>
                  <a:schemeClr val="accent5">
                    <a:lumMod val="40000"/>
                    <a:lumOff val="60000"/>
                  </a:schemeClr>
                </a:solidFill>
                <a:effectLst/>
                <a:latin typeface="Helvetica"/>
                <a:ea typeface="Calibri" pitchFamily="34" charset="0"/>
                <a:cs typeface="Times New Roman" pitchFamily="18" charset="0"/>
              </a:rPr>
              <a:t> is</a:t>
            </a:r>
            <a:r>
              <a:rPr lang="en-AU" sz="2800" b="1" dirty="0">
                <a:solidFill>
                  <a:schemeClr val="accent5">
                    <a:lumMod val="40000"/>
                    <a:lumOff val="60000"/>
                  </a:schemeClr>
                </a:solidFill>
                <a:ea typeface="Calibri" pitchFamily="34" charset="0"/>
                <a:cs typeface="Times New Roman" pitchFamily="18" charset="0"/>
              </a:rPr>
              <a:t> </a:t>
            </a:r>
            <a:r>
              <a:rPr kumimoji="0" lang="en-AU" sz="2800" b="1" i="0" u="none" strike="noStrike" cap="none" normalizeH="0" baseline="0" dirty="0" err="1">
                <a:ln>
                  <a:noFill/>
                </a:ln>
                <a:solidFill>
                  <a:schemeClr val="accent5">
                    <a:lumMod val="40000"/>
                    <a:lumOff val="60000"/>
                  </a:schemeClr>
                </a:solidFill>
                <a:effectLst/>
                <a:latin typeface="Helvetica"/>
                <a:ea typeface="Calibri" pitchFamily="34" charset="0"/>
                <a:cs typeface="Times New Roman" pitchFamily="18" charset="0"/>
              </a:rPr>
              <a:t>qōdes</a:t>
            </a:r>
            <a:r>
              <a:rPr kumimoji="0" lang="en-AU" sz="2800" b="1" i="0" u="none" strike="noStrike" cap="none" normalizeH="0" baseline="0" dirty="0">
                <a:ln>
                  <a:noFill/>
                </a:ln>
                <a:solidFill>
                  <a:schemeClr val="accent5">
                    <a:lumMod val="40000"/>
                    <a:lumOff val="60000"/>
                  </a:schemeClr>
                </a:solidFill>
                <a:effectLst/>
                <a:latin typeface="Helvetica"/>
                <a:ea typeface="Calibri" pitchFamily="34" charset="0"/>
                <a:cs typeface="Times New Roman" pitchFamily="18" charset="0"/>
              </a:rPr>
              <a:t> </a:t>
            </a:r>
            <a:endParaRPr lang="en-AU" sz="2800" dirty="0">
              <a:solidFill>
                <a:schemeClr val="accent5">
                  <a:lumMod val="40000"/>
                  <a:lumOff val="60000"/>
                </a:schemeClr>
              </a:solidFill>
            </a:endParaRPr>
          </a:p>
        </p:txBody>
      </p:sp>
      <p:sp>
        <p:nvSpPr>
          <p:cNvPr id="6" name="Rectangle 5"/>
          <p:cNvSpPr/>
          <p:nvPr/>
        </p:nvSpPr>
        <p:spPr>
          <a:xfrm>
            <a:off x="2483768" y="1916832"/>
            <a:ext cx="3860352" cy="523220"/>
          </a:xfrm>
          <a:prstGeom prst="rect">
            <a:avLst/>
          </a:prstGeom>
        </p:spPr>
        <p:txBody>
          <a:bodyPr wrap="none">
            <a:spAutoFit/>
          </a:bodyPr>
          <a:lstStyle/>
          <a:p>
            <a:r>
              <a:rPr kumimoji="0" lang="en-AU" sz="2800" b="1" i="0" u="none" strike="noStrike" cap="none" normalizeH="0" baseline="0" dirty="0">
                <a:ln>
                  <a:noFill/>
                </a:ln>
                <a:solidFill>
                  <a:schemeClr val="accent5">
                    <a:lumMod val="40000"/>
                    <a:lumOff val="60000"/>
                  </a:schemeClr>
                </a:solidFill>
                <a:effectLst/>
                <a:latin typeface="Helvetica" charset="0"/>
                <a:ea typeface="Calibri" pitchFamily="34" charset="0"/>
                <a:cs typeface="Times New Roman" pitchFamily="18" charset="0"/>
              </a:rPr>
              <a:t>The adjective</a:t>
            </a:r>
            <a:r>
              <a:rPr lang="en-AU" sz="2800" b="1" dirty="0">
                <a:solidFill>
                  <a:schemeClr val="accent5">
                    <a:lumMod val="40000"/>
                    <a:lumOff val="60000"/>
                  </a:schemeClr>
                </a:solidFill>
                <a:ea typeface="Calibri" pitchFamily="34" charset="0"/>
                <a:cs typeface="Times New Roman" pitchFamily="18" charset="0"/>
              </a:rPr>
              <a:t> is </a:t>
            </a:r>
            <a:r>
              <a:rPr kumimoji="0" lang="en-AU" sz="2800" b="1" i="0" u="none" strike="noStrike" cap="none" normalizeH="0" baseline="0" dirty="0" err="1">
                <a:ln>
                  <a:noFill/>
                </a:ln>
                <a:solidFill>
                  <a:schemeClr val="accent5">
                    <a:lumMod val="40000"/>
                    <a:lumOff val="60000"/>
                  </a:schemeClr>
                </a:solidFill>
                <a:effectLst/>
                <a:latin typeface="Helvetica" charset="0"/>
                <a:ea typeface="Calibri" pitchFamily="34" charset="0"/>
                <a:cs typeface="Times New Roman" pitchFamily="18" charset="0"/>
              </a:rPr>
              <a:t>qādô</a:t>
            </a:r>
            <a:r>
              <a:rPr lang="en-AU" sz="2800" b="1" dirty="0" err="1">
                <a:solidFill>
                  <a:schemeClr val="accent5">
                    <a:lumMod val="40000"/>
                    <a:lumOff val="60000"/>
                  </a:schemeClr>
                </a:solidFill>
                <a:ea typeface="Calibri" pitchFamily="34" charset="0"/>
                <a:cs typeface="Times New Roman" pitchFamily="18" charset="0"/>
              </a:rPr>
              <a:t>š</a:t>
            </a:r>
            <a:endParaRPr lang="en-AU" sz="2800" dirty="0">
              <a:solidFill>
                <a:schemeClr val="accent5">
                  <a:lumMod val="40000"/>
                  <a:lumOff val="60000"/>
                </a:schemeClr>
              </a:solidFill>
            </a:endParaRPr>
          </a:p>
        </p:txBody>
      </p:sp>
      <p:sp>
        <p:nvSpPr>
          <p:cNvPr id="7" name="Rectangle 6"/>
          <p:cNvSpPr/>
          <p:nvPr/>
        </p:nvSpPr>
        <p:spPr>
          <a:xfrm rot="20206196">
            <a:off x="393256" y="5577081"/>
            <a:ext cx="2601803" cy="523220"/>
          </a:xfrm>
          <a:prstGeom prst="rect">
            <a:avLst/>
          </a:prstGeom>
        </p:spPr>
        <p:txBody>
          <a:bodyPr wrap="none">
            <a:spAutoFit/>
          </a:bodyPr>
          <a:lstStyle/>
          <a:p>
            <a:r>
              <a:rPr lang="en-AU" sz="2800" b="1" dirty="0">
                <a:solidFill>
                  <a:schemeClr val="accent5">
                    <a:lumMod val="40000"/>
                    <a:lumOff val="60000"/>
                  </a:schemeClr>
                </a:solidFill>
              </a:rPr>
              <a:t>Holy, Holy, Holy </a:t>
            </a:r>
            <a:endParaRPr lang="en-AU" sz="2800" dirty="0">
              <a:solidFill>
                <a:schemeClr val="accent5">
                  <a:lumMod val="40000"/>
                  <a:lumOff val="60000"/>
                </a:schemeClr>
              </a:solidFill>
            </a:endParaRPr>
          </a:p>
        </p:txBody>
      </p:sp>
      <p:sp>
        <p:nvSpPr>
          <p:cNvPr id="8" name="Rectangle 7"/>
          <p:cNvSpPr/>
          <p:nvPr/>
        </p:nvSpPr>
        <p:spPr>
          <a:xfrm>
            <a:off x="2736304" y="5284365"/>
            <a:ext cx="6228184" cy="1384995"/>
          </a:xfrm>
          <a:prstGeom prst="rect">
            <a:avLst/>
          </a:prstGeom>
        </p:spPr>
        <p:txBody>
          <a:bodyPr wrap="square">
            <a:spAutoFit/>
          </a:bodyPr>
          <a:lstStyle/>
          <a:p>
            <a:pPr algn="ctr"/>
            <a:r>
              <a:rPr lang="en-AU" sz="2800" b="1" dirty="0">
                <a:solidFill>
                  <a:schemeClr val="accent5">
                    <a:lumMod val="40000"/>
                    <a:lumOff val="60000"/>
                  </a:schemeClr>
                </a:solidFill>
              </a:rPr>
              <a:t>So true holiness is something, or someone, who is set apart for God and is perfect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23528" y="116632"/>
            <a:ext cx="6278130"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How can we be holy?</a:t>
            </a:r>
          </a:p>
        </p:txBody>
      </p:sp>
      <p:sp>
        <p:nvSpPr>
          <p:cNvPr id="4" name="Rectangle 3"/>
          <p:cNvSpPr/>
          <p:nvPr/>
        </p:nvSpPr>
        <p:spPr>
          <a:xfrm>
            <a:off x="539552" y="1196752"/>
            <a:ext cx="5453416" cy="523220"/>
          </a:xfrm>
          <a:prstGeom prst="rect">
            <a:avLst/>
          </a:prstGeom>
        </p:spPr>
        <p:txBody>
          <a:bodyPr wrap="none">
            <a:spAutoFit/>
          </a:bodyPr>
          <a:lstStyle/>
          <a:p>
            <a:r>
              <a:rPr lang="en-AU" sz="2800" b="1" dirty="0">
                <a:solidFill>
                  <a:schemeClr val="accent5">
                    <a:lumMod val="40000"/>
                    <a:lumOff val="60000"/>
                  </a:schemeClr>
                </a:solidFill>
              </a:rPr>
              <a:t>Everyone has sinned (</a:t>
            </a:r>
            <a:r>
              <a:rPr lang="en-AU" sz="2800" b="1" u="sng" dirty="0">
                <a:solidFill>
                  <a:schemeClr val="bg1"/>
                </a:solidFill>
                <a:hlinkClick r:id="rId3">
                  <a:extLst>
                    <a:ext uri="{A12FA001-AC4F-418D-AE19-62706E023703}">
                      <ahyp:hlinkClr xmlns:ahyp="http://schemas.microsoft.com/office/drawing/2018/hyperlinkcolor" val="tx"/>
                    </a:ext>
                  </a:extLst>
                </a:hlinkClick>
              </a:rPr>
              <a:t>Romans 3:23</a:t>
            </a:r>
            <a:r>
              <a:rPr lang="en-AU" sz="2800" b="1" dirty="0">
                <a:solidFill>
                  <a:schemeClr val="accent5">
                    <a:lumMod val="40000"/>
                    <a:lumOff val="60000"/>
                  </a:schemeClr>
                </a:solidFill>
              </a:rPr>
              <a:t>)</a:t>
            </a:r>
            <a:endParaRPr lang="en-AU" sz="2800" dirty="0">
              <a:solidFill>
                <a:schemeClr val="accent5">
                  <a:lumMod val="40000"/>
                  <a:lumOff val="60000"/>
                </a:schemeClr>
              </a:solidFill>
            </a:endParaRPr>
          </a:p>
        </p:txBody>
      </p:sp>
      <p:sp>
        <p:nvSpPr>
          <p:cNvPr id="5" name="Rectangle 4"/>
          <p:cNvSpPr/>
          <p:nvPr/>
        </p:nvSpPr>
        <p:spPr>
          <a:xfrm>
            <a:off x="2267744" y="1899989"/>
            <a:ext cx="5256584" cy="1384995"/>
          </a:xfrm>
          <a:prstGeom prst="rect">
            <a:avLst/>
          </a:prstGeom>
        </p:spPr>
        <p:txBody>
          <a:bodyPr wrap="square">
            <a:spAutoFit/>
          </a:bodyPr>
          <a:lstStyle/>
          <a:p>
            <a:r>
              <a:rPr lang="en-AU" sz="2800" b="1" dirty="0">
                <a:solidFill>
                  <a:schemeClr val="accent5">
                    <a:lumMod val="40000"/>
                    <a:lumOff val="60000"/>
                  </a:schemeClr>
                </a:solidFill>
              </a:rPr>
              <a:t>Through the salvation offered through Jesus Christ (</a:t>
            </a:r>
            <a:r>
              <a:rPr lang="en-AU" sz="2800" b="1" u="sng" dirty="0">
                <a:solidFill>
                  <a:schemeClr val="bg1"/>
                </a:solidFill>
                <a:hlinkClick r:id="rId4">
                  <a:extLst>
                    <a:ext uri="{A12FA001-AC4F-418D-AE19-62706E023703}">
                      <ahyp:hlinkClr xmlns:ahyp="http://schemas.microsoft.com/office/drawing/2018/hyperlinkcolor" val="tx"/>
                    </a:ext>
                  </a:extLst>
                </a:hlinkClick>
              </a:rPr>
              <a:t>Romans 10:9</a:t>
            </a:r>
            <a:r>
              <a:rPr lang="en-AU" sz="2800" b="1" dirty="0">
                <a:solidFill>
                  <a:schemeClr val="bg1"/>
                </a:solidFill>
              </a:rPr>
              <a:t>; </a:t>
            </a:r>
            <a:r>
              <a:rPr lang="en-AU" sz="2800" b="1" u="sng" dirty="0">
                <a:solidFill>
                  <a:schemeClr val="bg1"/>
                </a:solidFill>
                <a:hlinkClick r:id="rId5">
                  <a:extLst>
                    <a:ext uri="{A12FA001-AC4F-418D-AE19-62706E023703}">
                      <ahyp:hlinkClr xmlns:ahyp="http://schemas.microsoft.com/office/drawing/2018/hyperlinkcolor" val="tx"/>
                    </a:ext>
                  </a:extLst>
                </a:hlinkClick>
              </a:rPr>
              <a:t>Ephesians 2:8-9</a:t>
            </a:r>
            <a:r>
              <a:rPr lang="en-AU" sz="2800" b="1" dirty="0">
                <a:solidFill>
                  <a:schemeClr val="accent5">
                    <a:lumMod val="40000"/>
                    <a:lumOff val="60000"/>
                  </a:schemeClr>
                </a:solidFill>
              </a:rPr>
              <a:t>).</a:t>
            </a:r>
            <a:endParaRPr lang="en-AU" sz="2800" dirty="0">
              <a:solidFill>
                <a:schemeClr val="accent5">
                  <a:lumMod val="40000"/>
                  <a:lumOff val="60000"/>
                </a:schemeClr>
              </a:solidFill>
            </a:endParaRPr>
          </a:p>
        </p:txBody>
      </p:sp>
      <p:sp>
        <p:nvSpPr>
          <p:cNvPr id="6" name="Rectangle 5"/>
          <p:cNvSpPr/>
          <p:nvPr/>
        </p:nvSpPr>
        <p:spPr>
          <a:xfrm>
            <a:off x="2267744" y="3861048"/>
            <a:ext cx="4572000" cy="954107"/>
          </a:xfrm>
          <a:prstGeom prst="rect">
            <a:avLst/>
          </a:prstGeom>
        </p:spPr>
        <p:txBody>
          <a:bodyPr>
            <a:spAutoFit/>
          </a:bodyPr>
          <a:lstStyle/>
          <a:p>
            <a:r>
              <a:rPr lang="en-AU" sz="2800" b="1" dirty="0">
                <a:solidFill>
                  <a:schemeClr val="accent5">
                    <a:lumMod val="40000"/>
                    <a:lumOff val="60000"/>
                  </a:schemeClr>
                </a:solidFill>
              </a:rPr>
              <a:t>He cleanses us from sin and makes us holy (</a:t>
            </a:r>
            <a:r>
              <a:rPr lang="en-AU" sz="2800" b="1" u="sng" dirty="0">
                <a:solidFill>
                  <a:schemeClr val="bg1"/>
                </a:solidFill>
                <a:hlinkClick r:id="rId6">
                  <a:extLst>
                    <a:ext uri="{A12FA001-AC4F-418D-AE19-62706E023703}">
                      <ahyp:hlinkClr xmlns:ahyp="http://schemas.microsoft.com/office/drawing/2018/hyperlinkcolor" val="tx"/>
                    </a:ext>
                  </a:extLst>
                </a:hlinkClick>
              </a:rPr>
              <a:t>1 John 1:7</a:t>
            </a:r>
            <a:r>
              <a:rPr lang="en-AU" sz="2800" b="1" dirty="0">
                <a:solidFill>
                  <a:schemeClr val="accent5">
                    <a:lumMod val="40000"/>
                    <a:lumOff val="60000"/>
                  </a:schemeClr>
                </a:solidFill>
              </a:rPr>
              <a:t>). </a:t>
            </a:r>
            <a:endParaRPr lang="en-AU" sz="2800" dirty="0">
              <a:solidFill>
                <a:schemeClr val="accent5">
                  <a:lumMod val="40000"/>
                  <a:lumOff val="60000"/>
                </a:schemeClr>
              </a:solidFill>
            </a:endParaRPr>
          </a:p>
        </p:txBody>
      </p:sp>
      <p:sp>
        <p:nvSpPr>
          <p:cNvPr id="7" name="Rectangle 6"/>
          <p:cNvSpPr/>
          <p:nvPr/>
        </p:nvSpPr>
        <p:spPr>
          <a:xfrm>
            <a:off x="1187624" y="5733256"/>
            <a:ext cx="7064947" cy="523220"/>
          </a:xfrm>
          <a:prstGeom prst="rect">
            <a:avLst/>
          </a:prstGeom>
        </p:spPr>
        <p:txBody>
          <a:bodyPr wrap="none">
            <a:spAutoFit/>
          </a:bodyPr>
          <a:lstStyle/>
          <a:p>
            <a:r>
              <a:rPr lang="en-AU" sz="2800" b="1" dirty="0">
                <a:solidFill>
                  <a:schemeClr val="bg1"/>
                </a:solidFill>
              </a:rPr>
              <a:t>Holiness comes from God (2 Corinthians 5:21) </a:t>
            </a:r>
            <a:endParaRPr lang="en-AU"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7504" y="260648"/>
            <a:ext cx="8856984" cy="2062103"/>
          </a:xfrm>
          <a:prstGeom prst="rect">
            <a:avLst/>
          </a:prstGeom>
        </p:spPr>
        <p:txBody>
          <a:bodyPr wrap="square">
            <a:spAutoFit/>
          </a:bodyPr>
          <a:lstStyle/>
          <a:p>
            <a:pPr algn="r"/>
            <a:r>
              <a:rPr lang="en-AU" sz="3200" b="1" u="sng" dirty="0">
                <a:solidFill>
                  <a:schemeClr val="bg1"/>
                </a:solidFill>
                <a:hlinkClick r:id="rId3">
                  <a:extLst>
                    <a:ext uri="{A12FA001-AC4F-418D-AE19-62706E023703}">
                      <ahyp:hlinkClr xmlns:ahyp="http://schemas.microsoft.com/office/drawing/2018/hyperlinkcolor" val="tx"/>
                    </a:ext>
                  </a:extLst>
                </a:hlinkClick>
              </a:rPr>
              <a:t>1 Peter </a:t>
            </a:r>
            <a:r>
              <a:rPr lang="en-AU" sz="2800" b="1" u="sng" dirty="0">
                <a:solidFill>
                  <a:schemeClr val="bg1"/>
                </a:solidFill>
              </a:rPr>
              <a:t>1:23</a:t>
            </a:r>
            <a:r>
              <a:rPr lang="en-AU" sz="2800" b="1" dirty="0">
                <a:solidFill>
                  <a:schemeClr val="bg1"/>
                </a:solidFill>
              </a:rPr>
              <a:t> </a:t>
            </a:r>
            <a:r>
              <a:rPr lang="en-AU" sz="3200" b="1" baseline="30000" dirty="0">
                <a:solidFill>
                  <a:schemeClr val="bg1"/>
                </a:solidFill>
              </a:rPr>
              <a:t> </a:t>
            </a:r>
            <a:r>
              <a:rPr lang="en-AU" sz="3200" b="1" dirty="0">
                <a:solidFill>
                  <a:schemeClr val="bg1"/>
                </a:solidFill>
              </a:rPr>
              <a:t>For you have been born again, but not to a life that will quickly end. Your new life will last forever because it comes from the eternal, living word of God. </a:t>
            </a:r>
            <a:endParaRPr lang="en-AU" sz="2800" b="1" dirty="0">
              <a:solidFill>
                <a:schemeClr val="bg1"/>
              </a:solidFill>
            </a:endParaRPr>
          </a:p>
        </p:txBody>
      </p:sp>
      <p:sp>
        <p:nvSpPr>
          <p:cNvPr id="4" name="Rectangle 3"/>
          <p:cNvSpPr/>
          <p:nvPr/>
        </p:nvSpPr>
        <p:spPr>
          <a:xfrm>
            <a:off x="2267744" y="3861048"/>
            <a:ext cx="4275529" cy="584775"/>
          </a:xfrm>
          <a:prstGeom prst="rect">
            <a:avLst/>
          </a:prstGeom>
        </p:spPr>
        <p:txBody>
          <a:bodyPr wrap="none">
            <a:spAutoFit/>
          </a:bodyPr>
          <a:lstStyle/>
          <a:p>
            <a:r>
              <a:rPr lang="en-AU" sz="3200" b="1" dirty="0">
                <a:solidFill>
                  <a:schemeClr val="bg1"/>
                </a:solidFill>
              </a:rPr>
              <a:t>Positional Sanctification</a:t>
            </a:r>
            <a:endParaRPr lang="en-AU" sz="3200" dirty="0">
              <a:solidFill>
                <a:schemeClr val="bg1"/>
              </a:solidFill>
            </a:endParaRPr>
          </a:p>
        </p:txBody>
      </p:sp>
      <p:pic>
        <p:nvPicPr>
          <p:cNvPr id="23554" name="Picture 2" descr="moses and the burning bush - The Bible Photo (27076046) - Fanpop"/>
          <p:cNvPicPr>
            <a:picLocks noChangeAspect="1" noChangeArrowheads="1"/>
          </p:cNvPicPr>
          <p:nvPr/>
        </p:nvPicPr>
        <p:blipFill>
          <a:blip r:embed="rId4" cstate="print"/>
          <a:srcRect/>
          <a:stretch>
            <a:fillRect/>
          </a:stretch>
        </p:blipFill>
        <p:spPr bwMode="auto">
          <a:xfrm>
            <a:off x="0" y="4653136"/>
            <a:ext cx="2941656" cy="2204864"/>
          </a:xfrm>
          <a:prstGeom prst="rect">
            <a:avLst/>
          </a:prstGeom>
          <a:noFill/>
        </p:spPr>
      </p:pic>
      <p:pic>
        <p:nvPicPr>
          <p:cNvPr id="23556" name="Picture 4" descr="The Exodus Route: Mt. Sinai at Mt. Lawz"/>
          <p:cNvPicPr>
            <a:picLocks noChangeAspect="1" noChangeArrowheads="1"/>
          </p:cNvPicPr>
          <p:nvPr/>
        </p:nvPicPr>
        <p:blipFill>
          <a:blip r:embed="rId5" cstate="print"/>
          <a:srcRect/>
          <a:stretch>
            <a:fillRect/>
          </a:stretch>
        </p:blipFill>
        <p:spPr bwMode="auto">
          <a:xfrm>
            <a:off x="2967207" y="4653136"/>
            <a:ext cx="3153413" cy="2204864"/>
          </a:xfrm>
          <a:prstGeom prst="rect">
            <a:avLst/>
          </a:prstGeom>
          <a:noFill/>
        </p:spPr>
      </p:pic>
      <p:pic>
        <p:nvPicPr>
          <p:cNvPr id="23558" name="Picture 6" descr="STEEMCHURCH: The Holy City — Steemit"/>
          <p:cNvPicPr>
            <a:picLocks noChangeAspect="1" noChangeArrowheads="1"/>
          </p:cNvPicPr>
          <p:nvPr/>
        </p:nvPicPr>
        <p:blipFill>
          <a:blip r:embed="rId6" cstate="print"/>
          <a:srcRect/>
          <a:stretch>
            <a:fillRect/>
          </a:stretch>
        </p:blipFill>
        <p:spPr bwMode="auto">
          <a:xfrm>
            <a:off x="6156176" y="4620284"/>
            <a:ext cx="2987824" cy="22377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blinds(horizontal)">
                                      <p:cBhvr>
                                        <p:cTn id="12" dur="500"/>
                                        <p:tgtEl>
                                          <p:spTgt spid="23554"/>
                                        </p:tgtEl>
                                      </p:cBhvr>
                                    </p:animEffect>
                                  </p:childTnLst>
                                </p:cTn>
                              </p:par>
                              <p:par>
                                <p:cTn id="13" presetID="3" presetClass="entr" presetSubtype="10" fill="hold" nodeType="withEffect">
                                  <p:stCondLst>
                                    <p:cond delay="0"/>
                                  </p:stCondLst>
                                  <p:childTnLst>
                                    <p:set>
                                      <p:cBhvr>
                                        <p:cTn id="14" dur="1" fill="hold">
                                          <p:stCondLst>
                                            <p:cond delay="0"/>
                                          </p:stCondLst>
                                        </p:cTn>
                                        <p:tgtEl>
                                          <p:spTgt spid="23556"/>
                                        </p:tgtEl>
                                        <p:attrNameLst>
                                          <p:attrName>style.visibility</p:attrName>
                                        </p:attrNameLst>
                                      </p:cBhvr>
                                      <p:to>
                                        <p:strVal val="visible"/>
                                      </p:to>
                                    </p:set>
                                    <p:animEffect transition="in" filter="blinds(horizontal)">
                                      <p:cBhvr>
                                        <p:cTn id="15" dur="500"/>
                                        <p:tgtEl>
                                          <p:spTgt spid="23556"/>
                                        </p:tgtEl>
                                      </p:cBhvr>
                                    </p:animEffect>
                                  </p:childTnLst>
                                </p:cTn>
                              </p:par>
                              <p:par>
                                <p:cTn id="16" presetID="3" presetClass="entr" presetSubtype="10" fill="hold" nodeType="withEffect">
                                  <p:stCondLst>
                                    <p:cond delay="0"/>
                                  </p:stCondLst>
                                  <p:childTnLst>
                                    <p:set>
                                      <p:cBhvr>
                                        <p:cTn id="17" dur="1" fill="hold">
                                          <p:stCondLst>
                                            <p:cond delay="0"/>
                                          </p:stCondLst>
                                        </p:cTn>
                                        <p:tgtEl>
                                          <p:spTgt spid="23558"/>
                                        </p:tgtEl>
                                        <p:attrNameLst>
                                          <p:attrName>style.visibility</p:attrName>
                                        </p:attrNameLst>
                                      </p:cBhvr>
                                      <p:to>
                                        <p:strVal val="visible"/>
                                      </p:to>
                                    </p:set>
                                    <p:animEffect transition="in" filter="blinds(horizontal)">
                                      <p:cBhvr>
                                        <p:cTn id="18"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88250" y="332656"/>
            <a:ext cx="1545616" cy="1015663"/>
          </a:xfrm>
          <a:prstGeom prst="rect">
            <a:avLst/>
          </a:prstGeom>
          <a:noFill/>
        </p:spPr>
        <p:txBody>
          <a:bodyPr wrap="none" lIns="91440" tIns="45720" rIns="91440" bIns="45720">
            <a:spAutoFit/>
          </a:bodyPr>
          <a:lstStyle/>
          <a:p>
            <a:pPr algn="ctr"/>
            <a:r>
              <a:rPr lang="en-US"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But!</a:t>
            </a:r>
          </a:p>
        </p:txBody>
      </p:sp>
      <p:sp>
        <p:nvSpPr>
          <p:cNvPr id="4" name="Rectangle 3"/>
          <p:cNvSpPr/>
          <p:nvPr/>
        </p:nvSpPr>
        <p:spPr>
          <a:xfrm rot="21115146">
            <a:off x="1611007" y="811267"/>
            <a:ext cx="7344816" cy="954107"/>
          </a:xfrm>
          <a:prstGeom prst="rect">
            <a:avLst/>
          </a:prstGeom>
        </p:spPr>
        <p:txBody>
          <a:bodyPr wrap="square">
            <a:spAutoFit/>
          </a:bodyPr>
          <a:lstStyle/>
          <a:p>
            <a:r>
              <a:rPr lang="en-AU" sz="2800" b="1" dirty="0">
                <a:solidFill>
                  <a:schemeClr val="bg1"/>
                </a:solidFill>
              </a:rPr>
              <a:t>‘Now you must be holy in everything you do, just as God who chose you is holy’</a:t>
            </a:r>
            <a:endParaRPr lang="en-AU" sz="2800" dirty="0">
              <a:solidFill>
                <a:schemeClr val="bg1"/>
              </a:solidFill>
            </a:endParaRPr>
          </a:p>
        </p:txBody>
      </p:sp>
      <p:sp>
        <p:nvSpPr>
          <p:cNvPr id="5" name="TextBox 4"/>
          <p:cNvSpPr txBox="1"/>
          <p:nvPr/>
        </p:nvSpPr>
        <p:spPr>
          <a:xfrm rot="20947027">
            <a:off x="611560" y="5119591"/>
            <a:ext cx="2917978" cy="523220"/>
          </a:xfrm>
          <a:prstGeom prst="rect">
            <a:avLst/>
          </a:prstGeom>
          <a:noFill/>
        </p:spPr>
        <p:txBody>
          <a:bodyPr wrap="none" rtlCol="0">
            <a:spAutoFit/>
          </a:bodyPr>
          <a:lstStyle/>
          <a:p>
            <a:r>
              <a:rPr lang="en-AU" sz="2800" b="1" dirty="0">
                <a:solidFill>
                  <a:schemeClr val="bg1"/>
                </a:solidFill>
              </a:rPr>
              <a:t>Sometimes we fail</a:t>
            </a:r>
          </a:p>
        </p:txBody>
      </p:sp>
      <p:sp>
        <p:nvSpPr>
          <p:cNvPr id="6" name="Rectangle 5"/>
          <p:cNvSpPr/>
          <p:nvPr/>
        </p:nvSpPr>
        <p:spPr>
          <a:xfrm>
            <a:off x="2395380" y="2420888"/>
            <a:ext cx="6425092" cy="523220"/>
          </a:xfrm>
          <a:prstGeom prst="rect">
            <a:avLst/>
          </a:prstGeom>
        </p:spPr>
        <p:txBody>
          <a:bodyPr wrap="none">
            <a:spAutoFit/>
          </a:bodyPr>
          <a:lstStyle/>
          <a:p>
            <a:r>
              <a:rPr lang="en-AU" sz="2800" b="1" dirty="0">
                <a:solidFill>
                  <a:schemeClr val="bg1"/>
                </a:solidFill>
              </a:rPr>
              <a:t>Sometimes we fall back into our old ways </a:t>
            </a:r>
            <a:endParaRPr lang="en-AU" sz="2800" dirty="0">
              <a:solidFill>
                <a:schemeClr val="bg1"/>
              </a:solidFill>
            </a:endParaRPr>
          </a:p>
        </p:txBody>
      </p:sp>
      <p:sp>
        <p:nvSpPr>
          <p:cNvPr id="7" name="Rectangle 6"/>
          <p:cNvSpPr/>
          <p:nvPr/>
        </p:nvSpPr>
        <p:spPr>
          <a:xfrm>
            <a:off x="2672748" y="3789040"/>
            <a:ext cx="5139612" cy="523220"/>
          </a:xfrm>
          <a:prstGeom prst="rect">
            <a:avLst/>
          </a:prstGeom>
        </p:spPr>
        <p:txBody>
          <a:bodyPr wrap="none">
            <a:spAutoFit/>
          </a:bodyPr>
          <a:lstStyle/>
          <a:p>
            <a:r>
              <a:rPr lang="en-AU" sz="2800" b="1" dirty="0">
                <a:solidFill>
                  <a:schemeClr val="bg1"/>
                </a:solidFill>
              </a:rPr>
              <a:t>Even Paul had the same problem </a:t>
            </a:r>
            <a:endParaRPr lang="en-AU" sz="2800" dirty="0">
              <a:solidFill>
                <a:schemeClr val="bg1"/>
              </a:solidFill>
            </a:endParaRPr>
          </a:p>
        </p:txBody>
      </p:sp>
      <p:sp>
        <p:nvSpPr>
          <p:cNvPr id="8" name="Rectangle 7"/>
          <p:cNvSpPr/>
          <p:nvPr/>
        </p:nvSpPr>
        <p:spPr>
          <a:xfrm>
            <a:off x="4139952" y="4725144"/>
            <a:ext cx="4860032" cy="954107"/>
          </a:xfrm>
          <a:prstGeom prst="rect">
            <a:avLst/>
          </a:prstGeom>
        </p:spPr>
        <p:txBody>
          <a:bodyPr wrap="square">
            <a:spAutoFit/>
          </a:bodyPr>
          <a:lstStyle/>
          <a:p>
            <a:r>
              <a:rPr lang="en-AU" sz="2800" b="1" dirty="0">
                <a:solidFill>
                  <a:schemeClr val="bg1"/>
                </a:solidFill>
              </a:rPr>
              <a:t>How can we be holy when we aren’t holy all the time?</a:t>
            </a:r>
          </a:p>
        </p:txBody>
      </p:sp>
      <p:sp>
        <p:nvSpPr>
          <p:cNvPr id="9" name="Rectangle 8"/>
          <p:cNvSpPr/>
          <p:nvPr/>
        </p:nvSpPr>
        <p:spPr>
          <a:xfrm>
            <a:off x="539552" y="6002124"/>
            <a:ext cx="8064896" cy="523220"/>
          </a:xfrm>
          <a:prstGeom prst="rect">
            <a:avLst/>
          </a:prstGeom>
        </p:spPr>
        <p:txBody>
          <a:bodyPr wrap="square">
            <a:spAutoFit/>
          </a:bodyPr>
          <a:lstStyle/>
          <a:p>
            <a:r>
              <a:rPr lang="en-AU" sz="2800" b="1" dirty="0">
                <a:solidFill>
                  <a:schemeClr val="bg1"/>
                </a:solidFill>
              </a:rPr>
              <a:t>Does this mean we are no longer God’s holy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131840" y="395953"/>
            <a:ext cx="2383794" cy="584775"/>
          </a:xfrm>
          <a:prstGeom prst="rect">
            <a:avLst/>
          </a:prstGeom>
        </p:spPr>
        <p:txBody>
          <a:bodyPr wrap="none">
            <a:spAutoFit/>
          </a:bodyPr>
          <a:lstStyle/>
          <a:p>
            <a:r>
              <a:rPr lang="en-AU" sz="3200" b="1" dirty="0">
                <a:solidFill>
                  <a:schemeClr val="bg1"/>
                </a:solidFill>
              </a:rPr>
              <a:t>No, not at all</a:t>
            </a:r>
            <a:endParaRPr lang="en-AU" sz="3200" dirty="0">
              <a:solidFill>
                <a:schemeClr val="bg1"/>
              </a:solidFill>
            </a:endParaRPr>
          </a:p>
        </p:txBody>
      </p:sp>
      <p:sp>
        <p:nvSpPr>
          <p:cNvPr id="4" name="Rectangle 3"/>
          <p:cNvSpPr/>
          <p:nvPr/>
        </p:nvSpPr>
        <p:spPr>
          <a:xfrm>
            <a:off x="1907704" y="1268760"/>
            <a:ext cx="5211555" cy="523220"/>
          </a:xfrm>
          <a:prstGeom prst="rect">
            <a:avLst/>
          </a:prstGeom>
        </p:spPr>
        <p:txBody>
          <a:bodyPr wrap="none">
            <a:spAutoFit/>
          </a:bodyPr>
          <a:lstStyle/>
          <a:p>
            <a:r>
              <a:rPr lang="en-AU" sz="2800" b="1" dirty="0">
                <a:solidFill>
                  <a:schemeClr val="bg1"/>
                </a:solidFill>
              </a:rPr>
              <a:t>Seek to follow God's will each day</a:t>
            </a:r>
            <a:endParaRPr lang="en-AU" sz="2800" dirty="0">
              <a:solidFill>
                <a:schemeClr val="bg1"/>
              </a:solidFill>
            </a:endParaRPr>
          </a:p>
        </p:txBody>
      </p:sp>
      <p:sp>
        <p:nvSpPr>
          <p:cNvPr id="5" name="TextBox 4"/>
          <p:cNvSpPr txBox="1"/>
          <p:nvPr/>
        </p:nvSpPr>
        <p:spPr>
          <a:xfrm>
            <a:off x="2555776" y="2564904"/>
            <a:ext cx="3997056" cy="523220"/>
          </a:xfrm>
          <a:prstGeom prst="rect">
            <a:avLst/>
          </a:prstGeom>
          <a:noFill/>
        </p:spPr>
        <p:txBody>
          <a:bodyPr wrap="none" rtlCol="0">
            <a:spAutoFit/>
          </a:bodyPr>
          <a:lstStyle/>
          <a:p>
            <a:r>
              <a:rPr lang="en-AU" sz="2800" b="1" dirty="0">
                <a:solidFill>
                  <a:schemeClr val="bg1"/>
                </a:solidFill>
              </a:rPr>
              <a:t>Progressive Sanctification</a:t>
            </a:r>
          </a:p>
        </p:txBody>
      </p:sp>
      <p:sp>
        <p:nvSpPr>
          <p:cNvPr id="8" name="Rectangle 7"/>
          <p:cNvSpPr/>
          <p:nvPr/>
        </p:nvSpPr>
        <p:spPr>
          <a:xfrm>
            <a:off x="4099023" y="5517232"/>
            <a:ext cx="2921249" cy="923330"/>
          </a:xfrm>
          <a:prstGeom prst="rect">
            <a:avLst/>
          </a:prstGeom>
          <a:noFill/>
        </p:spPr>
        <p:txBody>
          <a:bodyPr wrap="none" lIns="91440" tIns="45720" rIns="91440" bIns="45720">
            <a:spAutoFit/>
          </a:bodyPr>
          <a:lstStyle/>
          <a:p>
            <a:pPr algn="ctr"/>
            <a:r>
              <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But how?</a:t>
            </a:r>
          </a:p>
        </p:txBody>
      </p:sp>
      <p:sp>
        <p:nvSpPr>
          <p:cNvPr id="9" name="TextBox 8"/>
          <p:cNvSpPr txBox="1"/>
          <p:nvPr/>
        </p:nvSpPr>
        <p:spPr>
          <a:xfrm>
            <a:off x="179512" y="3861048"/>
            <a:ext cx="8712969" cy="2062103"/>
          </a:xfrm>
          <a:prstGeom prst="rect">
            <a:avLst/>
          </a:prstGeom>
          <a:noFill/>
        </p:spPr>
        <p:txBody>
          <a:bodyPr wrap="square" rtlCol="0">
            <a:spAutoFit/>
          </a:bodyPr>
          <a:lstStyle/>
          <a:p>
            <a:r>
              <a:rPr lang="en-AU" sz="3200" b="1" dirty="0">
                <a:solidFill>
                  <a:schemeClr val="bg1"/>
                </a:solidFill>
              </a:rPr>
              <a:t>Paul said in Philippians 3: ‘that I might really know Jesus and become conformable to Him…. I haven’t already obtained this or have been made perfect, but I press 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thshan Church | Churches Australia"/>
          <p:cNvPicPr>
            <a:picLocks noChangeAspect="1" noChangeArrowheads="1"/>
          </p:cNvPicPr>
          <p:nvPr/>
        </p:nvPicPr>
        <p:blipFill>
          <a:blip r:embed="rId2" cstate="print"/>
          <a:srcRect/>
          <a:stretch>
            <a:fillRect/>
          </a:stretch>
        </p:blipFill>
        <p:spPr bwMode="auto">
          <a:xfrm>
            <a:off x="-1" y="0"/>
            <a:ext cx="9144001" cy="5013176"/>
          </a:xfrm>
          <a:prstGeom prst="rect">
            <a:avLst/>
          </a:prstGeom>
          <a:noFill/>
        </p:spPr>
      </p:pic>
      <p:sp>
        <p:nvSpPr>
          <p:cNvPr id="3" name="Rectangle 2"/>
          <p:cNvSpPr/>
          <p:nvPr/>
        </p:nvSpPr>
        <p:spPr>
          <a:xfrm>
            <a:off x="611560" y="260648"/>
            <a:ext cx="7687810" cy="923330"/>
          </a:xfrm>
          <a:prstGeom prst="rect">
            <a:avLst/>
          </a:prstGeom>
          <a:noFill/>
        </p:spPr>
        <p:txBody>
          <a:bodyPr wrap="none" lIns="91440" tIns="45720" rIns="91440" bIns="45720">
            <a:spAutoFit/>
          </a:bodyPr>
          <a:lstStyle/>
          <a:p>
            <a:pPr algn="ctr"/>
            <a:r>
              <a:rPr lang="en-US" sz="5400" b="0" cap="none" spc="0" dirty="0" err="1">
                <a:ln w="18415" cmpd="sng">
                  <a:solidFill>
                    <a:srgbClr val="FFFFFF"/>
                  </a:solidFill>
                  <a:prstDash val="solid"/>
                </a:ln>
                <a:solidFill>
                  <a:srgbClr val="FFFFFF"/>
                </a:solidFill>
                <a:effectLst>
                  <a:outerShdw blurRad="63500" dir="3600000" algn="tl" rotWithShape="0">
                    <a:srgbClr val="000000">
                      <a:alpha val="70000"/>
                    </a:srgbClr>
                  </a:outerShdw>
                </a:effectLst>
              </a:rPr>
              <a:t>Bethshan</a:t>
            </a:r>
            <a:r>
              <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Holiness Mission</a:t>
            </a:r>
          </a:p>
        </p:txBody>
      </p:sp>
      <p:sp>
        <p:nvSpPr>
          <p:cNvPr id="4" name="TextBox 3"/>
          <p:cNvSpPr txBox="1"/>
          <p:nvPr/>
        </p:nvSpPr>
        <p:spPr>
          <a:xfrm>
            <a:off x="683568" y="1412776"/>
            <a:ext cx="2464136" cy="523220"/>
          </a:xfrm>
          <a:prstGeom prst="rect">
            <a:avLst/>
          </a:prstGeom>
          <a:noFill/>
          <a:effectLst>
            <a:outerShdw blurRad="50800" dist="50800" dir="5400000" algn="ctr" rotWithShape="0">
              <a:schemeClr val="tx1"/>
            </a:outerShdw>
          </a:effectLst>
        </p:spPr>
        <p:txBody>
          <a:bodyPr wrap="none" rtlCol="0">
            <a:spAutoFit/>
          </a:bodyPr>
          <a:lstStyle/>
          <a:p>
            <a:r>
              <a:rPr lang="en-AU" sz="2800" b="1" dirty="0">
                <a:solidFill>
                  <a:schemeClr val="bg1"/>
                </a:solidFill>
              </a:rPr>
              <a:t>Elliot John </a:t>
            </a:r>
            <a:r>
              <a:rPr lang="en-AU" sz="2800" b="1" dirty="0" err="1">
                <a:solidFill>
                  <a:schemeClr val="bg1"/>
                </a:solidFill>
              </a:rPr>
              <a:t>Rien</a:t>
            </a:r>
            <a:endParaRPr lang="en-AU" sz="2800" b="1" dirty="0">
              <a:solidFill>
                <a:schemeClr val="bg1"/>
              </a:solidFill>
            </a:endParaRPr>
          </a:p>
        </p:txBody>
      </p:sp>
      <p:sp>
        <p:nvSpPr>
          <p:cNvPr id="5" name="TextBox 4"/>
          <p:cNvSpPr txBox="1"/>
          <p:nvPr/>
        </p:nvSpPr>
        <p:spPr>
          <a:xfrm>
            <a:off x="683568" y="2276872"/>
            <a:ext cx="4201407" cy="523220"/>
          </a:xfrm>
          <a:prstGeom prst="rect">
            <a:avLst/>
          </a:prstGeom>
          <a:noFill/>
          <a:effectLst>
            <a:outerShdw blurRad="50800" dist="50800" dir="5400000" algn="ctr" rotWithShape="0">
              <a:schemeClr val="tx1"/>
            </a:outerShdw>
          </a:effectLst>
        </p:spPr>
        <p:txBody>
          <a:bodyPr wrap="none" rtlCol="0">
            <a:spAutoFit/>
          </a:bodyPr>
          <a:lstStyle/>
          <a:p>
            <a:r>
              <a:rPr lang="en-AU" sz="2800" b="1" dirty="0">
                <a:solidFill>
                  <a:schemeClr val="bg1"/>
                </a:solidFill>
              </a:rPr>
              <a:t>1908 signed over 120 acres</a:t>
            </a:r>
          </a:p>
        </p:txBody>
      </p:sp>
      <p:sp>
        <p:nvSpPr>
          <p:cNvPr id="6" name="TextBox 5"/>
          <p:cNvSpPr txBox="1"/>
          <p:nvPr/>
        </p:nvSpPr>
        <p:spPr>
          <a:xfrm>
            <a:off x="756592" y="4077072"/>
            <a:ext cx="9144000" cy="954107"/>
          </a:xfrm>
          <a:prstGeom prst="rect">
            <a:avLst/>
          </a:prstGeom>
          <a:noFill/>
          <a:effectLst>
            <a:outerShdw blurRad="50800" dist="50800" dir="5400000" algn="ctr" rotWithShape="0">
              <a:schemeClr val="tx1"/>
            </a:outerShdw>
          </a:effectLst>
        </p:spPr>
        <p:txBody>
          <a:bodyPr wrap="square" rtlCol="0">
            <a:spAutoFit/>
          </a:bodyPr>
          <a:lstStyle/>
          <a:p>
            <a:r>
              <a:rPr lang="en-AU" sz="2800" b="1" dirty="0">
                <a:solidFill>
                  <a:schemeClr val="bg1"/>
                </a:solidFill>
              </a:rPr>
              <a:t>Productive farm, local church, retirement home and convention centre</a:t>
            </a:r>
          </a:p>
        </p:txBody>
      </p:sp>
      <p:sp>
        <p:nvSpPr>
          <p:cNvPr id="7" name="Rectangle 6"/>
          <p:cNvSpPr/>
          <p:nvPr/>
        </p:nvSpPr>
        <p:spPr>
          <a:xfrm>
            <a:off x="0" y="5013176"/>
            <a:ext cx="9144000" cy="1844824"/>
          </a:xfrm>
          <a:prstGeom prst="rect">
            <a:avLst/>
          </a:prstGeom>
          <a:solidFill>
            <a:srgbClr val="181E0C"/>
          </a:solidFill>
          <a:ln>
            <a:solidFill>
              <a:srgbClr val="283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p:cNvSpPr/>
          <p:nvPr/>
        </p:nvSpPr>
        <p:spPr>
          <a:xfrm>
            <a:off x="792088" y="5210036"/>
            <a:ext cx="8820472" cy="523220"/>
          </a:xfrm>
          <a:prstGeom prst="rect">
            <a:avLst/>
          </a:prstGeom>
          <a:effectLst>
            <a:outerShdw blurRad="50800" dist="50800" dir="5400000" algn="ctr" rotWithShape="0">
              <a:schemeClr val="tx1"/>
            </a:outerShdw>
          </a:effectLst>
        </p:spPr>
        <p:txBody>
          <a:bodyPr wrap="square">
            <a:spAutoFit/>
          </a:bodyPr>
          <a:lstStyle/>
          <a:p>
            <a:r>
              <a:rPr lang="en-AU" sz="2800" b="1" dirty="0">
                <a:solidFill>
                  <a:schemeClr val="bg1"/>
                </a:solidFill>
              </a:rPr>
              <a:t>Easter 1970 – 140 young people – every long weekend</a:t>
            </a:r>
          </a:p>
        </p:txBody>
      </p:sp>
      <p:sp>
        <p:nvSpPr>
          <p:cNvPr id="9" name="TextBox 8"/>
          <p:cNvSpPr txBox="1"/>
          <p:nvPr/>
        </p:nvSpPr>
        <p:spPr>
          <a:xfrm>
            <a:off x="827584" y="6021288"/>
            <a:ext cx="6513963" cy="523220"/>
          </a:xfrm>
          <a:prstGeom prst="rect">
            <a:avLst/>
          </a:prstGeom>
          <a:noFill/>
        </p:spPr>
        <p:txBody>
          <a:bodyPr wrap="none" rtlCol="0">
            <a:spAutoFit/>
          </a:bodyPr>
          <a:lstStyle/>
          <a:p>
            <a:r>
              <a:rPr lang="en-AU" sz="2800" b="1" dirty="0">
                <a:solidFill>
                  <a:schemeClr val="bg1"/>
                </a:solidFill>
              </a:rPr>
              <a:t>Elliot Taylor </a:t>
            </a:r>
            <a:r>
              <a:rPr lang="en-AU" sz="2800" b="1" dirty="0" err="1">
                <a:solidFill>
                  <a:schemeClr val="bg1"/>
                </a:solidFill>
              </a:rPr>
              <a:t>Rien</a:t>
            </a:r>
            <a:r>
              <a:rPr lang="en-AU" sz="2800" b="1" dirty="0">
                <a:solidFill>
                  <a:schemeClr val="bg1"/>
                </a:solidFill>
              </a:rPr>
              <a:t>  - A Challenge to Holiness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75437" cy="6858000"/>
          </a:xfrm>
          <a:prstGeom prst="rect">
            <a:avLst/>
          </a:prstGeom>
          <a:noFill/>
          <a:ln w="9525">
            <a:noFill/>
            <a:miter lim="800000"/>
            <a:headEnd/>
            <a:tailEnd/>
          </a:ln>
          <a:effectLst/>
        </p:spPr>
      </p:pic>
      <p:sp>
        <p:nvSpPr>
          <p:cNvPr id="9" name="Rectangle 8"/>
          <p:cNvSpPr/>
          <p:nvPr/>
        </p:nvSpPr>
        <p:spPr>
          <a:xfrm>
            <a:off x="4427984" y="476672"/>
            <a:ext cx="4716016" cy="1569660"/>
          </a:xfrm>
          <a:prstGeom prst="rect">
            <a:avLst/>
          </a:prstGeom>
          <a:effectLst>
            <a:outerShdw blurRad="50800" dist="50800" dir="5400000" algn="ctr" rotWithShape="0">
              <a:schemeClr val="tx1"/>
            </a:outerShdw>
          </a:effectLst>
        </p:spPr>
        <p:txBody>
          <a:bodyPr wrap="square">
            <a:spAutoFit/>
          </a:bodyPr>
          <a:lstStyle/>
          <a:p>
            <a:r>
              <a:rPr lang="en-AU" sz="3200" b="1" dirty="0">
                <a:solidFill>
                  <a:schemeClr val="bg1"/>
                </a:solidFill>
              </a:rPr>
              <a:t>People who haven’t surrendered their life to Jesus </a:t>
            </a:r>
          </a:p>
        </p:txBody>
      </p:sp>
      <p:sp>
        <p:nvSpPr>
          <p:cNvPr id="10" name="Rectangle 9"/>
          <p:cNvSpPr/>
          <p:nvPr/>
        </p:nvSpPr>
        <p:spPr>
          <a:xfrm>
            <a:off x="3851920" y="2855838"/>
            <a:ext cx="5292080" cy="1077218"/>
          </a:xfrm>
          <a:prstGeom prst="rect">
            <a:avLst/>
          </a:prstGeom>
          <a:effectLst>
            <a:outerShdw blurRad="50800" dist="50800" dir="5400000" algn="ctr" rotWithShape="0">
              <a:schemeClr val="tx1"/>
            </a:outerShdw>
          </a:effectLst>
        </p:spPr>
        <p:txBody>
          <a:bodyPr wrap="square">
            <a:spAutoFit/>
          </a:bodyPr>
          <a:lstStyle/>
          <a:p>
            <a:r>
              <a:rPr lang="en-AU" sz="3200" b="1" dirty="0">
                <a:solidFill>
                  <a:schemeClr val="bg1"/>
                </a:solidFill>
              </a:rPr>
              <a:t>Christians who aren’t living a holy life before God and man </a:t>
            </a:r>
            <a:endParaRPr lang="en-AU" sz="3200" dirty="0">
              <a:solidFill>
                <a:schemeClr val="bg1"/>
              </a:solidFill>
            </a:endParaRPr>
          </a:p>
        </p:txBody>
      </p:sp>
      <p:sp>
        <p:nvSpPr>
          <p:cNvPr id="11" name="Rectangle 10"/>
          <p:cNvSpPr/>
          <p:nvPr/>
        </p:nvSpPr>
        <p:spPr>
          <a:xfrm>
            <a:off x="2915816" y="5013176"/>
            <a:ext cx="6228184" cy="1077218"/>
          </a:xfrm>
          <a:prstGeom prst="rect">
            <a:avLst/>
          </a:prstGeom>
          <a:effectLst>
            <a:outerShdw blurRad="50800" dist="50800" dir="5400000" algn="ctr" rotWithShape="0">
              <a:schemeClr val="tx1"/>
            </a:outerShdw>
          </a:effectLst>
        </p:spPr>
        <p:txBody>
          <a:bodyPr wrap="square">
            <a:spAutoFit/>
          </a:bodyPr>
          <a:lstStyle/>
          <a:p>
            <a:r>
              <a:rPr lang="en-AU" sz="3200" b="1" dirty="0">
                <a:solidFill>
                  <a:schemeClr val="bg1"/>
                </a:solidFill>
              </a:rPr>
              <a:t>Christians who want to serve God even more faithfully</a:t>
            </a:r>
            <a:endParaRPr lang="en-AU"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5339</TotalTime>
  <Words>554</Words>
  <Application>Microsoft Office PowerPoint</Application>
  <PresentationFormat>On-screen Show (4:3)</PresentationFormat>
  <Paragraphs>49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Gabriola</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Sue Roberts</cp:lastModifiedBy>
  <cp:revision>48</cp:revision>
  <dcterms:created xsi:type="dcterms:W3CDTF">2023-11-01T23:10:18Z</dcterms:created>
  <dcterms:modified xsi:type="dcterms:W3CDTF">2023-11-14T01:57:49Z</dcterms:modified>
</cp:coreProperties>
</file>