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1"/>
  </p:notesMasterIdLst>
  <p:sldIdLst>
    <p:sldId id="256" r:id="rId2"/>
    <p:sldId id="257" r:id="rId3"/>
    <p:sldId id="258" r:id="rId4"/>
    <p:sldId id="259" r:id="rId5"/>
    <p:sldId id="261" r:id="rId6"/>
    <p:sldId id="262" r:id="rId7"/>
    <p:sldId id="263"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B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6019" autoAdjust="0"/>
    <p:restoredTop sz="81329"/>
  </p:normalViewPr>
  <p:slideViewPr>
    <p:cSldViewPr snapToGrid="0">
      <p:cViewPr varScale="1">
        <p:scale>
          <a:sx n="101" d="100"/>
          <a:sy n="101" d="100"/>
        </p:scale>
        <p:origin x="360" y="102"/>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94" d="100"/>
          <a:sy n="94" d="100"/>
        </p:scale>
        <p:origin x="368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CF005E-38DA-6C4C-BDA5-7A7F00DCEF1B}" type="datetimeFigureOut">
              <a:rPr lang="en-US" smtClean="0"/>
              <a:t>10/23/2023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E5856A-5BE2-CD46-A532-E0CD1992435F}"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b="0" i="0" u="none" strike="noStrike" dirty="0">
                <a:solidFill>
                  <a:srgbClr val="000000"/>
                </a:solidFill>
                <a:effectLst/>
                <a:latin typeface="+mn-lt"/>
              </a:rPr>
              <a:t>Good morning everyone. </a:t>
            </a:r>
          </a:p>
          <a:p>
            <a:pPr marL="171450" indent="-171450">
              <a:buFont typeface="Arial" panose="020B0604020202020204" pitchFamily="34" charset="0"/>
              <a:buChar char="•"/>
            </a:pPr>
            <a:r>
              <a:rPr lang="en-AU" b="0" i="0" u="none" strike="noStrike" dirty="0">
                <a:solidFill>
                  <a:srgbClr val="000000"/>
                </a:solidFill>
                <a:effectLst/>
                <a:latin typeface="+mn-lt"/>
              </a:rPr>
              <a:t>Today’s passage, these verses, are arguably the Bible’s greatest text on comfort.</a:t>
            </a:r>
          </a:p>
          <a:p>
            <a:pPr marL="171450" indent="-171450">
              <a:buFont typeface="Arial" panose="020B0604020202020204" pitchFamily="34" charset="0"/>
              <a:buChar char="•"/>
            </a:pPr>
            <a:r>
              <a:rPr lang="en-AU" b="0" i="0" u="none" strike="noStrike" dirty="0">
                <a:solidFill>
                  <a:srgbClr val="000000"/>
                </a:solidFill>
                <a:effectLst/>
                <a:latin typeface="+mn-lt"/>
              </a:rPr>
              <a:t>The word comfort, is used 10 times in its noun and verb forms between verses 3 through to 7 which is 5 verses</a:t>
            </a:r>
          </a:p>
          <a:p>
            <a:pPr marL="171450" indent="-171450">
              <a:buFont typeface="Arial" panose="020B0604020202020204" pitchFamily="34" charset="0"/>
              <a:buChar char="•"/>
            </a:pPr>
            <a:r>
              <a:rPr lang="en-AU" b="0" i="0" u="none" strike="noStrike" dirty="0">
                <a:solidFill>
                  <a:srgbClr val="000000"/>
                </a:solidFill>
                <a:effectLst/>
                <a:latin typeface="+mn-lt"/>
              </a:rPr>
              <a:t>And yet whilst it is about comfort we see that there is just as much discussion around affliction and suffering. For without affliction there is no need for comfort</a:t>
            </a:r>
          </a:p>
          <a:p>
            <a:pPr marL="171450" indent="-171450">
              <a:buFont typeface="Arial" panose="020B0604020202020204" pitchFamily="34" charset="0"/>
              <a:buChar char="•"/>
            </a:pPr>
            <a:r>
              <a:rPr lang="en-AU" b="0" i="0" u="none" strike="noStrike" dirty="0">
                <a:solidFill>
                  <a:srgbClr val="000000"/>
                </a:solidFill>
                <a:effectLst/>
                <a:highlight>
                  <a:srgbClr val="00FF00"/>
                </a:highlight>
                <a:latin typeface="+mn-lt"/>
              </a:rPr>
              <a:t>A Christian man </a:t>
            </a:r>
            <a:r>
              <a:rPr lang="en-AU" b="0" i="0" u="none" strike="noStrike" dirty="0">
                <a:solidFill>
                  <a:srgbClr val="000000"/>
                </a:solidFill>
                <a:effectLst/>
                <a:latin typeface="+mn-lt"/>
              </a:rPr>
              <a:t>by the name of Malcolm Muggeridge, who was a politician in the United Kingdom as well as a journalist and satirist during the 1900’s, once wrote on the idea of affliction, and had this to say:</a:t>
            </a:r>
          </a:p>
          <a:p>
            <a:pPr marL="171450" indent="-171450">
              <a:buFont typeface="Arial" panose="020B0604020202020204" pitchFamily="34" charset="0"/>
              <a:buChar char="•"/>
            </a:pPr>
            <a:r>
              <a:rPr lang="en-AU" b="0" i="0" u="none" strike="noStrike" dirty="0">
                <a:solidFill>
                  <a:srgbClr val="000000"/>
                </a:solidFill>
                <a:effectLst/>
                <a:latin typeface="+mn-lt"/>
              </a:rPr>
              <a:t>“Contrary to what might be expected, I look back on experiences that at the time seemed especially desolating and painful with particular satisfaction. Indeed, I can say with complete truthfulness that everything I have learned in my 75 years in this world, </a:t>
            </a:r>
            <a:r>
              <a:rPr lang="en-AU" b="0" i="0" u="none" strike="noStrike" dirty="0">
                <a:solidFill>
                  <a:srgbClr val="000000"/>
                </a:solidFill>
                <a:effectLst/>
                <a:highlight>
                  <a:srgbClr val="00FF00"/>
                </a:highlight>
                <a:latin typeface="+mn-lt"/>
              </a:rPr>
              <a:t>everything that has truly enhanced and enlightened my experience, has been through affliction and not through happiness.”</a:t>
            </a:r>
          </a:p>
          <a:p>
            <a:pPr marL="171450" indent="-171450">
              <a:buFont typeface="Arial" panose="020B0604020202020204" pitchFamily="34" charset="0"/>
              <a:buChar char="•"/>
            </a:pPr>
            <a:r>
              <a:rPr lang="en-AU" b="0" i="0" u="none" strike="noStrike" dirty="0">
                <a:solidFill>
                  <a:srgbClr val="000000"/>
                </a:solidFill>
                <a:effectLst/>
                <a:latin typeface="+mn-lt"/>
              </a:rPr>
              <a:t>So we need not fear the troubles of this life, for not only we will learn from them, but we have a God who is the God of all comfort who will get us through our afflictions, and that’s what today’s passage is all about, so let’s get into it</a:t>
            </a:r>
          </a:p>
        </p:txBody>
      </p:sp>
      <p:sp>
        <p:nvSpPr>
          <p:cNvPr id="4" name="Slide Number Placeholder 3"/>
          <p:cNvSpPr>
            <a:spLocks noGrp="1"/>
          </p:cNvSpPr>
          <p:nvPr>
            <p:ph type="sldNum" sz="quarter" idx="5"/>
          </p:nvPr>
        </p:nvSpPr>
        <p:spPr/>
        <p:txBody>
          <a:bodyPr/>
          <a:lstStyle/>
          <a:p>
            <a:fld id="{0DE5856A-5BE2-CD46-A532-E0CD1992435F}"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20700"/>
            <a:ext cx="5486400" cy="3086100"/>
          </a:xfrm>
        </p:spPr>
      </p:sp>
      <p:sp>
        <p:nvSpPr>
          <p:cNvPr id="3" name="Notes Placeholder 2"/>
          <p:cNvSpPr>
            <a:spLocks noGrp="1"/>
          </p:cNvSpPr>
          <p:nvPr>
            <p:ph type="body" idx="1"/>
          </p:nvPr>
        </p:nvSpPr>
        <p:spPr>
          <a:xfrm>
            <a:off x="120112" y="3848774"/>
            <a:ext cx="6617776" cy="4954264"/>
          </a:xfrm>
        </p:spPr>
        <p:txBody>
          <a:bodyPr/>
          <a:lstStyle/>
          <a:p>
            <a:pPr marL="171450" indent="-171450">
              <a:buFont typeface="Arial" panose="020B0604020202020204" pitchFamily="34" charset="0"/>
              <a:buChar char="•"/>
            </a:pPr>
            <a:r>
              <a:rPr lang="en-US" dirty="0">
                <a:highlight>
                  <a:srgbClr val="FFFF00"/>
                </a:highlight>
              </a:rPr>
              <a:t>“Blessed be the God…” (2 Cor 1:3a)</a:t>
            </a:r>
            <a:br>
              <a:rPr lang="en-US" dirty="0"/>
            </a:br>
            <a:r>
              <a:rPr lang="en-US" dirty="0"/>
              <a:t>- Do not miss this line or skip over it. We must always begin with God, and all that He is, and never cease singing His praises</a:t>
            </a:r>
            <a:br>
              <a:rPr lang="en-US" dirty="0"/>
            </a:br>
            <a:r>
              <a:rPr lang="en-US" dirty="0"/>
              <a:t>- Here is Paul, a man who every day would wake up probably not knowing if he was going to be killed, for his enemies were many, and cruel, and mighty, and yet in this letter and many others he is always able to begin by praising God</a:t>
            </a:r>
            <a:br>
              <a:rPr lang="en-US" dirty="0"/>
            </a:br>
            <a:r>
              <a:rPr lang="en-US" dirty="0"/>
              <a:t>- We begin with God, because when we fix our eyes on Him everything else, all the troubles of the world begin to fade away because we know that with God, we have all that we need, and so we can boldly proclaim “Blessed be your Name”</a:t>
            </a:r>
          </a:p>
          <a:p>
            <a:pPr marL="171450" indent="-171450">
              <a:buFont typeface="Arial" panose="020B0604020202020204" pitchFamily="34" charset="0"/>
              <a:buChar char="•"/>
            </a:pPr>
            <a:r>
              <a:rPr lang="en-US" dirty="0">
                <a:highlight>
                  <a:srgbClr val="FFFF00"/>
                </a:highlight>
              </a:rPr>
              <a:t>“O Friends, if you are afraid of being overcome, take to praising God; if you are in trouble, and do not know how to bear it, divert your thoughts by praising God; get away from the present trial by blessing and magnifying his holy name” – Charles Spurgeon</a:t>
            </a:r>
            <a:br>
              <a:rPr lang="en-US" dirty="0"/>
            </a:br>
            <a:r>
              <a:rPr lang="en-US" dirty="0"/>
              <a:t>- Nothing else will maintain joy in  your heart in the midst of trials. </a:t>
            </a:r>
            <a:br>
              <a:rPr lang="en-US" dirty="0"/>
            </a:br>
            <a:r>
              <a:rPr lang="en-US" dirty="0"/>
              <a:t>- If you wish to be sustained and prevent the enemy from overcoming you, then take to praising God</a:t>
            </a:r>
            <a:br>
              <a:rPr lang="en-US" dirty="0"/>
            </a:br>
            <a:r>
              <a:rPr lang="en-US" dirty="0"/>
              <a:t>-Nothing will more quickly destroy the work of Satan and allure of sin than in your darkest hour praising God because you are declaring that even in the thick of all that life has to throw your way, you are declaring that God is all you need</a:t>
            </a:r>
          </a:p>
          <a:p>
            <a:pPr marL="171450" indent="-171450">
              <a:buFont typeface="Arial" panose="020B0604020202020204" pitchFamily="34" charset="0"/>
              <a:buChar char="•"/>
            </a:pPr>
            <a:r>
              <a:rPr lang="en-US" dirty="0">
                <a:highlight>
                  <a:srgbClr val="FFFF00"/>
                </a:highlight>
              </a:rPr>
              <a:t>“Blessed be the God and Father of our Lord Jesus Christ” (2 Cor 1:3a)</a:t>
            </a:r>
            <a:br>
              <a:rPr lang="en-US" dirty="0"/>
            </a:br>
            <a:r>
              <a:rPr lang="en-US" dirty="0"/>
              <a:t>- And because God is the Father of Jesus, that makes Him the Father of every believer</a:t>
            </a:r>
            <a:br>
              <a:rPr lang="en-US" dirty="0"/>
            </a:br>
            <a:r>
              <a:rPr lang="en-US" dirty="0"/>
              <a:t>- And just as a child may not have a single dollar in their pocket, yet still considers themselves rich if they have a wealthy father</a:t>
            </a:r>
            <a:br>
              <a:rPr lang="en-US" dirty="0"/>
            </a:br>
            <a:r>
              <a:rPr lang="en-US" dirty="0"/>
              <a:t>- How much more true is this for Christians. For even though we may be very,  very poor, we have a very rich Father, who is rich in love and mercy and grace</a:t>
            </a:r>
            <a:br>
              <a:rPr lang="en-US" dirty="0"/>
            </a:br>
            <a:r>
              <a:rPr lang="en-US" dirty="0"/>
              <a:t>- And our Father has made us a joint heir with Jesus Christ, what more do you need? And so we must comfort ourselves with this blessed truth</a:t>
            </a:r>
          </a:p>
        </p:txBody>
      </p:sp>
      <p:sp>
        <p:nvSpPr>
          <p:cNvPr id="4" name="Slide Number Placeholder 3"/>
          <p:cNvSpPr>
            <a:spLocks noGrp="1"/>
          </p:cNvSpPr>
          <p:nvPr>
            <p:ph type="sldNum" sz="quarter" idx="5"/>
          </p:nvPr>
        </p:nvSpPr>
        <p:spPr/>
        <p:txBody>
          <a:bodyPr/>
          <a:lstStyle/>
          <a:p>
            <a:fld id="{0DE5856A-5BE2-CD46-A532-E0CD1992435F}"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44488"/>
            <a:ext cx="5486400" cy="3086100"/>
          </a:xfrm>
        </p:spPr>
      </p:sp>
      <p:sp>
        <p:nvSpPr>
          <p:cNvPr id="3" name="Notes Placeholder 2"/>
          <p:cNvSpPr>
            <a:spLocks noGrp="1"/>
          </p:cNvSpPr>
          <p:nvPr>
            <p:ph type="body" idx="1"/>
          </p:nvPr>
        </p:nvSpPr>
        <p:spPr>
          <a:xfrm>
            <a:off x="151109" y="3610136"/>
            <a:ext cx="6590654" cy="5347884"/>
          </a:xfrm>
        </p:spPr>
        <p:txBody>
          <a:bodyPr/>
          <a:lstStyle/>
          <a:p>
            <a:pPr marL="171450" indent="-171450">
              <a:buFont typeface="Arial" panose="020B0604020202020204" pitchFamily="34" charset="0"/>
              <a:buChar char="•"/>
            </a:pPr>
            <a:r>
              <a:rPr lang="en-US" dirty="0">
                <a:highlight>
                  <a:srgbClr val="FFFF00"/>
                </a:highlight>
              </a:rPr>
              <a:t>“the Father of mercies and God of all comfort” (2 Cor 1:3b)</a:t>
            </a:r>
            <a:br>
              <a:rPr lang="en-US" dirty="0"/>
            </a:br>
            <a:r>
              <a:rPr lang="en-US" dirty="0"/>
              <a:t>- And so we praise God for the mercy that He shows us, and all the kindness that He showers upon us every single day</a:t>
            </a:r>
            <a:br>
              <a:rPr lang="en-US" dirty="0"/>
            </a:br>
            <a:r>
              <a:rPr lang="en-US" dirty="0"/>
              <a:t>- But not only is He the Father of mercies but the God of ALL comfort. It is a name of hope. A name that ought to stir our hearts and praise His name for the rest of our days</a:t>
            </a:r>
            <a:br>
              <a:rPr lang="en-US" dirty="0"/>
            </a:br>
            <a:r>
              <a:rPr lang="en-US" dirty="0"/>
              <a:t>- For He is the God of </a:t>
            </a:r>
            <a:r>
              <a:rPr lang="en-US" b="1" dirty="0"/>
              <a:t>all</a:t>
            </a:r>
            <a:r>
              <a:rPr lang="en-US" dirty="0"/>
              <a:t> comfort and not of </a:t>
            </a:r>
            <a:r>
              <a:rPr lang="en-US" b="1" dirty="0"/>
              <a:t>some</a:t>
            </a:r>
            <a:r>
              <a:rPr lang="en-US" dirty="0"/>
              <a:t> comfort. </a:t>
            </a:r>
            <a:br>
              <a:rPr lang="en-US" dirty="0"/>
            </a:br>
            <a:r>
              <a:rPr lang="en-US" dirty="0"/>
              <a:t>- If you are in need of comfort God has it and He will give it you</a:t>
            </a:r>
          </a:p>
          <a:p>
            <a:pPr marL="171450" indent="-171450">
              <a:buFont typeface="Arial" panose="020B0604020202020204" pitchFamily="34" charset="0"/>
              <a:buChar char="•"/>
            </a:pPr>
            <a:r>
              <a:rPr lang="en-US" dirty="0">
                <a:highlight>
                  <a:srgbClr val="FFFF00"/>
                </a:highlight>
              </a:rPr>
              <a:t>True lasting and fulfilling comfort is not found in anything that the creature supplies, it is only found in the Creator</a:t>
            </a:r>
            <a:br>
              <a:rPr lang="en-US" dirty="0"/>
            </a:br>
            <a:r>
              <a:rPr lang="en-US" dirty="0"/>
              <a:t>- There are some things which the world calls comforts which are not of God</a:t>
            </a:r>
            <a:br>
              <a:rPr lang="en-US" dirty="0"/>
            </a:br>
            <a:r>
              <a:rPr lang="en-US" dirty="0"/>
              <a:t>- There are many in the world who do all they can to drown out their misery through pleasure, by drowning their sorrows in alcohol, or drugs and it is sad that many people think these things will restore joy into their lives</a:t>
            </a:r>
            <a:br>
              <a:rPr lang="en-US" dirty="0"/>
            </a:br>
            <a:r>
              <a:rPr lang="en-US" dirty="0"/>
              <a:t>- Whatever may be considered comfort by the rest of the world, but is not of God, we can be sure that there will be no consolation found, and so we must not turn to these things for our source of comfort</a:t>
            </a:r>
          </a:p>
          <a:p>
            <a:pPr marL="171450" indent="-171450">
              <a:buFont typeface="Arial" panose="020B0604020202020204" pitchFamily="34" charset="0"/>
              <a:buChar char="•"/>
            </a:pPr>
            <a:r>
              <a:rPr lang="en-US" dirty="0">
                <a:highlight>
                  <a:srgbClr val="FFFF00"/>
                </a:highlight>
              </a:rPr>
              <a:t>If we will but turn to God in our moment of need, our times of trial, we will find a God who cares, we will find mercy, and grace and compassion, and we will find comfort</a:t>
            </a:r>
            <a:br>
              <a:rPr lang="en-US" dirty="0"/>
            </a:br>
            <a:r>
              <a:rPr lang="en-US" dirty="0"/>
              <a:t>- And we know this is true, because in Matthew 11 Jesus calls upon people to turn to him and says “Come to me, all of you who are weary and carry heavy burdens, and I will give you rest. Take my yoke upon you. Let me teach you, because I am humble and gentle at heart, and you will find rest for your souls. For my yoke is easy to bear, and the burden I give you is light” (Matthew 11:28-30)</a:t>
            </a:r>
            <a:br>
              <a:rPr lang="en-US" dirty="0"/>
            </a:br>
            <a:r>
              <a:rPr lang="en-US" dirty="0"/>
              <a:t>- I don’t know what many of you are going through today:</a:t>
            </a:r>
            <a:br>
              <a:rPr lang="en-US" dirty="0"/>
            </a:br>
            <a:r>
              <a:rPr lang="en-US" dirty="0"/>
              <a:t>- Maybe you have recently lost a loved one, or you are in times of trouble within your own home</a:t>
            </a:r>
            <a:br>
              <a:rPr lang="en-US" dirty="0"/>
            </a:br>
            <a:r>
              <a:rPr lang="en-US" dirty="0"/>
              <a:t>- Maybe you’re going through a job loss or having trials at work</a:t>
            </a:r>
            <a:br>
              <a:rPr lang="en-US" dirty="0"/>
            </a:br>
            <a:r>
              <a:rPr lang="en-US" dirty="0"/>
              <a:t>- Maybe you’re losing friends and experiencing persecution for your faith in Jesus Christ</a:t>
            </a:r>
            <a:br>
              <a:rPr lang="en-US" dirty="0"/>
            </a:br>
            <a:r>
              <a:rPr lang="en-US" dirty="0"/>
              <a:t>- My dear brothers and sisters in  Christ, if you will turn to God, His Word promises that you will find a merciful Father, and the God of all comfort</a:t>
            </a:r>
          </a:p>
        </p:txBody>
      </p:sp>
      <p:sp>
        <p:nvSpPr>
          <p:cNvPr id="4" name="Slide Number Placeholder 3"/>
          <p:cNvSpPr>
            <a:spLocks noGrp="1"/>
          </p:cNvSpPr>
          <p:nvPr>
            <p:ph type="sldNum" sz="quarter" idx="5"/>
          </p:nvPr>
        </p:nvSpPr>
        <p:spPr/>
        <p:txBody>
          <a:bodyPr/>
          <a:lstStyle/>
          <a:p>
            <a:fld id="{0DE5856A-5BE2-CD46-A532-E0CD1992435F}"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81013"/>
            <a:ext cx="5486400" cy="3086100"/>
          </a:xfrm>
        </p:spPr>
      </p:sp>
      <p:sp>
        <p:nvSpPr>
          <p:cNvPr id="3" name="Notes Placeholder 2"/>
          <p:cNvSpPr>
            <a:spLocks noGrp="1"/>
          </p:cNvSpPr>
          <p:nvPr>
            <p:ph type="body" idx="1"/>
          </p:nvPr>
        </p:nvSpPr>
        <p:spPr>
          <a:xfrm>
            <a:off x="151108" y="3855176"/>
            <a:ext cx="6555783" cy="5071847"/>
          </a:xfrm>
        </p:spPr>
        <p:txBody>
          <a:bodyPr/>
          <a:lstStyle/>
          <a:p>
            <a:pPr marL="171450" indent="-171450">
              <a:buFont typeface="Arial" panose="020B0604020202020204" pitchFamily="34" charset="0"/>
              <a:buChar char="•"/>
            </a:pPr>
            <a:r>
              <a:rPr lang="en-US" dirty="0">
                <a:highlight>
                  <a:srgbClr val="FFFF00"/>
                </a:highlight>
              </a:rPr>
              <a:t>“who comforts us in all our affliction” (2 Cor 1:4a)</a:t>
            </a:r>
            <a:br>
              <a:rPr lang="en-US" dirty="0"/>
            </a:br>
            <a:r>
              <a:rPr lang="en-US" dirty="0"/>
              <a:t>- The Greek word here for affliction is tribulation, distress, and persecution. It means pressure, whatever it is that constricts us, that makes us narrow. It means to be pressed upon hard</a:t>
            </a:r>
            <a:br>
              <a:rPr lang="en-US" dirty="0"/>
            </a:br>
            <a:r>
              <a:rPr lang="en-US" dirty="0"/>
              <a:t>- At some point in our lives we will face difficulties for the sake of the gospel of Jesus Christ. And we will get in to this a little bit more later on</a:t>
            </a:r>
            <a:br>
              <a:rPr lang="en-US" dirty="0"/>
            </a:br>
            <a:r>
              <a:rPr lang="en-US" dirty="0"/>
              <a:t>– But the good news is that God’s grace and comfort will always exceed our afflictions. Why?</a:t>
            </a:r>
          </a:p>
          <a:p>
            <a:pPr marL="171450" indent="-171450">
              <a:buFont typeface="Arial" panose="020B0604020202020204" pitchFamily="34" charset="0"/>
              <a:buChar char="•"/>
            </a:pPr>
            <a:r>
              <a:rPr lang="en-US" dirty="0">
                <a:highlight>
                  <a:srgbClr val="FFFF00"/>
                </a:highlight>
              </a:rPr>
              <a:t>“so that we may be able to comfort those who are in any affliction” (2 Cor 1:4b)</a:t>
            </a:r>
            <a:br>
              <a:rPr lang="en-US" dirty="0"/>
            </a:br>
            <a:r>
              <a:rPr lang="en-US" dirty="0"/>
              <a:t>- You see, as we suffer and are comforted by God it is then our privilege and responsibility to pass on that comfort to our brothers and sisters in Christ</a:t>
            </a:r>
            <a:br>
              <a:rPr lang="en-US" dirty="0"/>
            </a:br>
            <a:r>
              <a:rPr lang="en-US" dirty="0"/>
              <a:t>- We are encouraged and comforted and built up in order that the body of Christ may be edified and built up and encouraged and comforted</a:t>
            </a:r>
            <a:br>
              <a:rPr lang="en-US" dirty="0"/>
            </a:br>
            <a:r>
              <a:rPr lang="en-US" dirty="0"/>
              <a:t>- The Spirit works through His people to comfort those downtrodden by the pains and turmoil of life. </a:t>
            </a:r>
            <a:br>
              <a:rPr lang="en-US" dirty="0"/>
            </a:br>
            <a:r>
              <a:rPr lang="en-US" dirty="0"/>
              <a:t>- And like I preached on last time, this is why the Christian life was always meant to be done in community, this is why the body of Christ exists, this is one of the primary reasons Coolum Beach Baptist exists. </a:t>
            </a:r>
            <a:br>
              <a:rPr lang="en-US" dirty="0"/>
            </a:br>
            <a:r>
              <a:rPr lang="en-US" dirty="0"/>
              <a:t>- To get alongside one another, to build up on another, to comfort one another</a:t>
            </a:r>
          </a:p>
          <a:p>
            <a:pPr marL="171450" indent="-171450">
              <a:buFont typeface="Arial" panose="020B0604020202020204" pitchFamily="34" charset="0"/>
              <a:buChar char="•"/>
            </a:pPr>
            <a:r>
              <a:rPr lang="en-US" dirty="0">
                <a:highlight>
                  <a:srgbClr val="FFFF00"/>
                </a:highlight>
              </a:rPr>
              <a:t>“with the comfort with which we ourselves are comforted by God” (1 Cor 1:4c)</a:t>
            </a:r>
            <a:br>
              <a:rPr lang="en-US" dirty="0"/>
            </a:br>
            <a:r>
              <a:rPr lang="en-US" dirty="0"/>
              <a:t>- It is essential for the comfort of fellow Christians that we go through times of trial in order that we too may experience the comfort of God, to pass on to others</a:t>
            </a:r>
            <a:br>
              <a:rPr lang="en-US" dirty="0"/>
            </a:br>
            <a:r>
              <a:rPr lang="en-US" dirty="0"/>
              <a:t>- A person who has never had any trouble in their life would be very awkward and would not be adequately equipped to comfort troubled hearts</a:t>
            </a:r>
            <a:br>
              <a:rPr lang="en-US" dirty="0"/>
            </a:br>
            <a:r>
              <a:rPr lang="en-US" dirty="0"/>
              <a:t>- So if we are to be of utmost service to God, then the comfort of the gospel has to be real and fresh for us.</a:t>
            </a:r>
            <a:br>
              <a:rPr lang="en-US" dirty="0"/>
            </a:br>
            <a:r>
              <a:rPr lang="en-US" dirty="0"/>
              <a:t>- And the same comfort will overflow into other peoples lives during their times of affliction</a:t>
            </a:r>
          </a:p>
        </p:txBody>
      </p:sp>
      <p:sp>
        <p:nvSpPr>
          <p:cNvPr id="4" name="Slide Number Placeholder 3"/>
          <p:cNvSpPr>
            <a:spLocks noGrp="1"/>
          </p:cNvSpPr>
          <p:nvPr>
            <p:ph type="sldNum" sz="quarter" idx="5"/>
          </p:nvPr>
        </p:nvSpPr>
        <p:spPr/>
        <p:txBody>
          <a:bodyPr/>
          <a:lstStyle/>
          <a:p>
            <a:fld id="{0DE5856A-5BE2-CD46-A532-E0CD1992435F}"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30213"/>
            <a:ext cx="5486400" cy="3086100"/>
          </a:xfrm>
        </p:spPr>
      </p:sp>
      <p:sp>
        <p:nvSpPr>
          <p:cNvPr id="3" name="Notes Placeholder 2"/>
          <p:cNvSpPr>
            <a:spLocks noGrp="1"/>
          </p:cNvSpPr>
          <p:nvPr>
            <p:ph type="body" idx="1"/>
          </p:nvPr>
        </p:nvSpPr>
        <p:spPr>
          <a:xfrm>
            <a:off x="166606" y="3827463"/>
            <a:ext cx="6524787" cy="4886324"/>
          </a:xfrm>
        </p:spPr>
        <p:txBody>
          <a:bodyPr/>
          <a:lstStyle/>
          <a:p>
            <a:pPr marL="171450" indent="-171450">
              <a:buFont typeface="Arial" panose="020B0604020202020204" pitchFamily="34" charset="0"/>
              <a:buChar char="•"/>
            </a:pPr>
            <a:r>
              <a:rPr lang="en-US" dirty="0">
                <a:highlight>
                  <a:srgbClr val="FFFF00"/>
                </a:highlight>
              </a:rPr>
              <a:t>“For as we share abundantly in Christ’s sufferings” (2 Cor 1:5a)</a:t>
            </a:r>
            <a:br>
              <a:rPr lang="en-US" dirty="0"/>
            </a:br>
            <a:r>
              <a:rPr lang="en-US" dirty="0"/>
              <a:t>- This is referring to the sufferings that come to those involved in the service of Christ</a:t>
            </a:r>
            <a:br>
              <a:rPr lang="en-US" dirty="0"/>
            </a:br>
            <a:r>
              <a:rPr lang="en-US" dirty="0"/>
              <a:t>- Paul in writing to Timothy tells him of all that he suffered as he proclaimed the gospel and then tells Timothy that “everyone who wants to live a godly life in Christ Jesus </a:t>
            </a:r>
            <a:r>
              <a:rPr lang="en-US" b="1" dirty="0"/>
              <a:t>will</a:t>
            </a:r>
            <a:r>
              <a:rPr lang="en-US" dirty="0"/>
              <a:t> suffer persecution” (2 Tim 3:12)</a:t>
            </a:r>
            <a:br>
              <a:rPr lang="en-US" dirty="0"/>
            </a:br>
            <a:r>
              <a:rPr lang="en-US" dirty="0"/>
              <a:t>- In the course of godly living, it is inevitable that believers will be afflicted</a:t>
            </a:r>
          </a:p>
          <a:p>
            <a:pPr marL="171450" indent="-171450">
              <a:buFont typeface="Arial" panose="020B0604020202020204" pitchFamily="34" charset="0"/>
              <a:buChar char="•"/>
            </a:pPr>
            <a:r>
              <a:rPr lang="en-US" dirty="0">
                <a:highlight>
                  <a:srgbClr val="FFFF00"/>
                </a:highlight>
              </a:rPr>
              <a:t>Are you suffering because of your commitment to Christ?</a:t>
            </a:r>
            <a:br>
              <a:rPr lang="en-US" dirty="0"/>
            </a:br>
            <a:r>
              <a:rPr lang="en-US" dirty="0"/>
              <a:t>- Then I urge you not to run. Do not curse your circumstances. Instead patiently endure</a:t>
            </a:r>
            <a:br>
              <a:rPr lang="en-US" dirty="0"/>
            </a:br>
            <a:r>
              <a:rPr lang="en-US" dirty="0"/>
              <a:t>- Remember the words of James when he encourages us to “Count it all joy… when you meet trials of various kinds, for you know that the testing of your faith produces steadfastness” (Jas 1:2-3)</a:t>
            </a:r>
            <a:br>
              <a:rPr lang="en-US" dirty="0"/>
            </a:br>
            <a:r>
              <a:rPr lang="en-US" dirty="0"/>
              <a:t>- As we suffer, God is conforming us to the image of His Son. </a:t>
            </a:r>
            <a:br>
              <a:rPr lang="en-US" dirty="0"/>
            </a:br>
            <a:r>
              <a:rPr lang="en-US" dirty="0"/>
              <a:t>- Do not go looking for it, but rather when it comes, stand strong in the God of all comfort, stand strong in the promises of God’s Word, stand strong in Christ the solid rock</a:t>
            </a:r>
          </a:p>
          <a:p>
            <a:pPr marL="171450" indent="-171450">
              <a:buFont typeface="Arial" panose="020B0604020202020204" pitchFamily="34" charset="0"/>
              <a:buChar char="•"/>
            </a:pPr>
            <a:r>
              <a:rPr lang="en-US" dirty="0">
                <a:highlight>
                  <a:srgbClr val="FFFF00"/>
                </a:highlight>
              </a:rPr>
              <a:t>“So through Christ we share abundantly in comfort too” (2 Cor 1:5b)</a:t>
            </a:r>
            <a:br>
              <a:rPr lang="en-US" dirty="0"/>
            </a:br>
            <a:r>
              <a:rPr lang="en-US" dirty="0"/>
              <a:t>- Living for Jesus is hard. God’s Word tells us this. But the great news of the gospel is that our God – Father, Son, and Holy Spirit is committed to supplying the resources, encouragement, correction and resolve that we need to keep living for Him</a:t>
            </a:r>
            <a:br>
              <a:rPr lang="en-US" dirty="0"/>
            </a:br>
            <a:r>
              <a:rPr lang="en-US" dirty="0"/>
              <a:t>- Having paid the ultimate price for every believer’s salvation and freedom through the death of His one and only Son, God will be with us to love, strengthen, protect and comfort us in every trial of life</a:t>
            </a:r>
            <a:br>
              <a:rPr lang="en-US" dirty="0"/>
            </a:br>
            <a:r>
              <a:rPr lang="en-US" dirty="0"/>
              <a:t>- In Jesus Christ we have unhindered access to the Father and the Holy Spirit now lives inside of us, and because of that reality, you can be assured that in tough times, when all seems hopeless, you will find hope and comfort in God</a:t>
            </a:r>
          </a:p>
        </p:txBody>
      </p:sp>
      <p:sp>
        <p:nvSpPr>
          <p:cNvPr id="4" name="Slide Number Placeholder 3"/>
          <p:cNvSpPr>
            <a:spLocks noGrp="1"/>
          </p:cNvSpPr>
          <p:nvPr>
            <p:ph type="sldNum" sz="quarter" idx="5"/>
          </p:nvPr>
        </p:nvSpPr>
        <p:spPr/>
        <p:txBody>
          <a:bodyPr/>
          <a:lstStyle/>
          <a:p>
            <a:fld id="{0DE5856A-5BE2-CD46-A532-E0CD1992435F}"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04800"/>
            <a:ext cx="5486400" cy="3086100"/>
          </a:xfrm>
        </p:spPr>
      </p:sp>
      <p:sp>
        <p:nvSpPr>
          <p:cNvPr id="3" name="Notes Placeholder 2"/>
          <p:cNvSpPr>
            <a:spLocks noGrp="1"/>
          </p:cNvSpPr>
          <p:nvPr>
            <p:ph type="body" idx="1"/>
          </p:nvPr>
        </p:nvSpPr>
        <p:spPr>
          <a:xfrm>
            <a:off x="127861" y="3479531"/>
            <a:ext cx="6602278" cy="4316115"/>
          </a:xfrm>
        </p:spPr>
        <p:txBody>
          <a:bodyPr/>
          <a:lstStyle/>
          <a:p>
            <a:pPr marL="171450" indent="-171450">
              <a:buFont typeface="Arial" panose="020B0604020202020204" pitchFamily="34" charset="0"/>
              <a:buChar char="•"/>
            </a:pPr>
            <a:r>
              <a:rPr lang="en-US" dirty="0">
                <a:highlight>
                  <a:srgbClr val="FFFF00"/>
                </a:highlight>
              </a:rPr>
              <a:t>Jesus came to earth as a man and suffered terribly, so as we pray to God we know we have an advocate who can </a:t>
            </a:r>
            <a:r>
              <a:rPr lang="en-US" dirty="0" err="1">
                <a:highlight>
                  <a:srgbClr val="FFFF00"/>
                </a:highlight>
              </a:rPr>
              <a:t>sympathise</a:t>
            </a:r>
            <a:r>
              <a:rPr lang="en-US" dirty="0">
                <a:highlight>
                  <a:srgbClr val="FFFF00"/>
                </a:highlight>
              </a:rPr>
              <a:t> with us</a:t>
            </a:r>
            <a:br>
              <a:rPr lang="en-US" dirty="0"/>
            </a:br>
            <a:r>
              <a:rPr lang="en-US" dirty="0"/>
              <a:t>- Jesus was rejected by his own creation, he died unjustly, because it was us who should have been put on the cross. He died for our sins, even though he himself was perfect</a:t>
            </a:r>
            <a:br>
              <a:rPr lang="en-US" dirty="0"/>
            </a:br>
            <a:r>
              <a:rPr lang="en-US" dirty="0"/>
              <a:t>- His own friends turned their back on him. Those who should have been most devoted to him, such as the Pharisees, hated him. </a:t>
            </a:r>
            <a:br>
              <a:rPr lang="en-US" dirty="0"/>
            </a:br>
            <a:r>
              <a:rPr lang="en-US" dirty="0"/>
              <a:t>- Jesus spent 40 days being tempted by Satan, but never giving in</a:t>
            </a:r>
            <a:br>
              <a:rPr lang="en-US" dirty="0"/>
            </a:br>
            <a:r>
              <a:rPr lang="en-US" dirty="0"/>
              <a:t>- Jesus came to earth and was persecuted, rejected, mocked and scorned. Jesus came and he died that we might be children of God, the just for the unjust, the righteous for the unrighteous. </a:t>
            </a:r>
            <a:br>
              <a:rPr lang="en-US" dirty="0"/>
            </a:br>
            <a:r>
              <a:rPr lang="en-US" dirty="0"/>
              <a:t>- Jesus didn’t just suffer, he suffered unfairly</a:t>
            </a:r>
            <a:br>
              <a:rPr lang="en-US" dirty="0"/>
            </a:br>
            <a:r>
              <a:rPr lang="en-US" dirty="0"/>
              <a:t>- So let us never fall into the trap of thinking that ‘Jesus doesn’t know what it’s like, he could never understand’, because he does, whilst he never sinned, he was certainly afflicted during his time on earth</a:t>
            </a:r>
            <a:br>
              <a:rPr lang="en-US" dirty="0"/>
            </a:br>
            <a:r>
              <a:rPr lang="en-US" dirty="0"/>
              <a:t>- And so we know that as we draw near to God in prayer, with Jesus as our advocate sitting at the right hand of the Father, we know we have an advocate who understands</a:t>
            </a:r>
          </a:p>
          <a:p>
            <a:pPr marL="171450" indent="-171450">
              <a:buFont typeface="Arial" panose="020B0604020202020204" pitchFamily="34" charset="0"/>
              <a:buChar char="•"/>
            </a:pPr>
            <a:r>
              <a:rPr lang="en-US" dirty="0">
                <a:highlight>
                  <a:srgbClr val="FFFF00"/>
                </a:highlight>
              </a:rPr>
              <a:t>Many of us feel the allure of success. Paul tells us to aim higher</a:t>
            </a:r>
            <a:br>
              <a:rPr lang="en-US" dirty="0"/>
            </a:br>
            <a:r>
              <a:rPr lang="en-US" dirty="0"/>
              <a:t>- Paul tells us to focus on staying faithful through suffering</a:t>
            </a:r>
            <a:br>
              <a:rPr lang="en-US" dirty="0"/>
            </a:br>
            <a:r>
              <a:rPr lang="en-US" dirty="0"/>
              <a:t>- Everything screams at us in life that it is all about climbing the ladder of </a:t>
            </a:r>
            <a:r>
              <a:rPr lang="en-US" dirty="0" err="1"/>
              <a:t>honour</a:t>
            </a:r>
            <a:r>
              <a:rPr lang="en-US" dirty="0"/>
              <a:t>, respectability and financial security</a:t>
            </a:r>
            <a:br>
              <a:rPr lang="en-US" dirty="0"/>
            </a:br>
            <a:r>
              <a:rPr lang="en-US" dirty="0"/>
              <a:t>- And yet Paul wants to remind us that life is not about this world, for we are but pilgrims in this world, we look forward to a kingdom that will never perish.</a:t>
            </a:r>
            <a:br>
              <a:rPr lang="en-US" dirty="0"/>
            </a:br>
            <a:r>
              <a:rPr lang="en-US" dirty="0"/>
              <a:t>- So we ought to stay focused on living for Christ no matter what trials and temptations may come our way</a:t>
            </a:r>
          </a:p>
          <a:p>
            <a:pPr marL="171450" indent="-171450">
              <a:buFont typeface="Arial" panose="020B0604020202020204" pitchFamily="34" charset="0"/>
              <a:buChar char="•"/>
            </a:pPr>
            <a:r>
              <a:rPr lang="en-US" dirty="0">
                <a:highlight>
                  <a:srgbClr val="FFFF00"/>
                </a:highlight>
              </a:rPr>
              <a:t>The </a:t>
            </a:r>
            <a:r>
              <a:rPr lang="en-US" dirty="0" err="1">
                <a:highlight>
                  <a:srgbClr val="FFFF00"/>
                </a:highlight>
              </a:rPr>
              <a:t>honour</a:t>
            </a:r>
            <a:r>
              <a:rPr lang="en-US" dirty="0">
                <a:highlight>
                  <a:srgbClr val="FFFF00"/>
                </a:highlight>
              </a:rPr>
              <a:t> of sharing in Christ’s sufferings is always accompanied with the joy of sharing God’s comfort</a:t>
            </a:r>
            <a:br>
              <a:rPr lang="en-US" dirty="0"/>
            </a:br>
            <a:r>
              <a:rPr lang="en-US" dirty="0"/>
              <a:t>- Never forget this in your times of trial. </a:t>
            </a:r>
            <a:br>
              <a:rPr lang="en-US" dirty="0"/>
            </a:br>
            <a:r>
              <a:rPr lang="en-US" dirty="0"/>
              <a:t>- The grace of God will sustain you and enable you to endure all the assaults of the world, the flesh, and the devil</a:t>
            </a:r>
            <a:br>
              <a:rPr lang="en-US" dirty="0"/>
            </a:br>
            <a:r>
              <a:rPr lang="en-US" dirty="0"/>
              <a:t>- We must cast our affliction before our Father, the God of all comfort, and leave it there and then you will find that God will comfort you in all your afflictions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DE5856A-5BE2-CD46-A532-E0CD1992435F}"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68300"/>
            <a:ext cx="5486400" cy="3086100"/>
          </a:xfrm>
        </p:spPr>
      </p:sp>
      <p:sp>
        <p:nvSpPr>
          <p:cNvPr id="3" name="Notes Placeholder 2"/>
          <p:cNvSpPr>
            <a:spLocks noGrp="1"/>
          </p:cNvSpPr>
          <p:nvPr>
            <p:ph type="body" idx="1"/>
          </p:nvPr>
        </p:nvSpPr>
        <p:spPr>
          <a:xfrm>
            <a:off x="127861" y="3610135"/>
            <a:ext cx="6602278" cy="5075077"/>
          </a:xfrm>
        </p:spPr>
        <p:txBody>
          <a:bodyPr/>
          <a:lstStyle/>
          <a:p>
            <a:pPr marL="171450" indent="-171450">
              <a:buFont typeface="Arial" panose="020B0604020202020204" pitchFamily="34" charset="0"/>
              <a:buChar char="•"/>
            </a:pPr>
            <a:r>
              <a:rPr lang="en-US" dirty="0">
                <a:highlight>
                  <a:srgbClr val="FFFF00"/>
                </a:highlight>
              </a:rPr>
              <a:t>“We felt that we had received the sentence of death. But that was to make us rely not on ourselves” (2 Cor 1:9a)</a:t>
            </a:r>
            <a:br>
              <a:rPr lang="en-US" dirty="0"/>
            </a:br>
            <a:r>
              <a:rPr lang="en-US" dirty="0"/>
              <a:t>- Paul was at the point of death, he genuinely thought he was going to die</a:t>
            </a:r>
            <a:br>
              <a:rPr lang="en-US" dirty="0"/>
            </a:br>
            <a:r>
              <a:rPr lang="en-US" dirty="0"/>
              <a:t>- And yet Paul knew that by being afflicted he was being forced to turn from himself</a:t>
            </a:r>
            <a:br>
              <a:rPr lang="en-US" dirty="0"/>
            </a:br>
            <a:r>
              <a:rPr lang="en-US" dirty="0"/>
              <a:t>- Because you see, intense sufferings reminds us of our utter helplessness, something we too often forget when things are going well</a:t>
            </a:r>
          </a:p>
          <a:p>
            <a:pPr marL="171450" indent="-171450">
              <a:buFont typeface="Arial" panose="020B0604020202020204" pitchFamily="34" charset="0"/>
              <a:buChar char="•"/>
            </a:pPr>
            <a:r>
              <a:rPr lang="en-US" dirty="0">
                <a:highlight>
                  <a:srgbClr val="FFFF00"/>
                </a:highlight>
              </a:rPr>
              <a:t>“But on God who raises the dead” (2 Cor 1:9a)</a:t>
            </a:r>
            <a:br>
              <a:rPr lang="en-US" dirty="0"/>
            </a:br>
            <a:r>
              <a:rPr lang="en-US" dirty="0"/>
              <a:t>- Suffering forces us to recall the grace of God and to remember God Himself</a:t>
            </a:r>
            <a:br>
              <a:rPr lang="en-US" dirty="0"/>
            </a:br>
            <a:r>
              <a:rPr lang="en-US" dirty="0"/>
              <a:t>- The reason we ought to turn to God rather than any man-made comfort is because our God is a God who raises the dead</a:t>
            </a:r>
            <a:br>
              <a:rPr lang="en-US" dirty="0"/>
            </a:br>
            <a:r>
              <a:rPr lang="en-US" dirty="0"/>
              <a:t>- And He does so both spiritually and physically, I mean we read of Jesus bringing Lazarus back from the dead, we know that it was by the power of God that Jesus was resurrected, never to die again</a:t>
            </a:r>
            <a:br>
              <a:rPr lang="en-US" dirty="0"/>
            </a:br>
            <a:r>
              <a:rPr lang="en-US" dirty="0"/>
              <a:t>- We know that one day when Jesus comes again, we will be resurrected. </a:t>
            </a:r>
            <a:br>
              <a:rPr lang="en-US" dirty="0"/>
            </a:br>
            <a:r>
              <a:rPr lang="en-US" dirty="0"/>
              <a:t>- But God also does it today in the hearts of unbelievers. He takes someone who is considered dead spiritually, He takes a wretch like me, a sinner like me and breathes new life into me and gives me a new heart</a:t>
            </a:r>
            <a:br>
              <a:rPr lang="en-US" dirty="0"/>
            </a:br>
            <a:r>
              <a:rPr lang="en-US" dirty="0"/>
              <a:t>- It is </a:t>
            </a:r>
            <a:r>
              <a:rPr lang="en-US" b="1" dirty="0"/>
              <a:t>this</a:t>
            </a:r>
            <a:r>
              <a:rPr lang="en-US" dirty="0"/>
              <a:t> same God that we are called to rely upon in this life</a:t>
            </a:r>
          </a:p>
          <a:p>
            <a:pPr marL="171450" indent="-171450">
              <a:buFont typeface="Arial" panose="020B0604020202020204" pitchFamily="34" charset="0"/>
              <a:buChar char="•"/>
            </a:pPr>
            <a:r>
              <a:rPr lang="en-US" dirty="0">
                <a:highlight>
                  <a:srgbClr val="FFFF00"/>
                </a:highlight>
              </a:rPr>
              <a:t>Suffering is a page in the textbook used in God’s school of faith. It brings us to the end of ourselves and before the throne of God</a:t>
            </a:r>
            <a:br>
              <a:rPr lang="en-US" dirty="0"/>
            </a:br>
            <a:r>
              <a:rPr lang="en-US" dirty="0"/>
              <a:t>- For it is when we suffer and when we come to the ends of ourselves that we fall upon our knees and cry out to God</a:t>
            </a:r>
            <a:br>
              <a:rPr lang="en-US" dirty="0"/>
            </a:br>
            <a:r>
              <a:rPr lang="en-US" dirty="0"/>
              <a:t>- And it is there that we are met with open arms, it is there that we are met with grace and mercy and compassion. </a:t>
            </a:r>
            <a:br>
              <a:rPr lang="en-US" dirty="0"/>
            </a:br>
            <a:r>
              <a:rPr lang="en-US" dirty="0"/>
              <a:t>- Do we deserve this kind of love and grace, absolutely not, that is why it is called grace, but in Jesus Christ we are given it and we can enter freely, and boldly into the throne room of God</a:t>
            </a:r>
            <a:br>
              <a:rPr lang="en-US" dirty="0"/>
            </a:br>
            <a:endParaRPr lang="en-US" dirty="0"/>
          </a:p>
        </p:txBody>
      </p:sp>
      <p:sp>
        <p:nvSpPr>
          <p:cNvPr id="4" name="Slide Number Placeholder 3"/>
          <p:cNvSpPr>
            <a:spLocks noGrp="1"/>
          </p:cNvSpPr>
          <p:nvPr>
            <p:ph type="sldNum" sz="quarter" idx="5"/>
          </p:nvPr>
        </p:nvSpPr>
        <p:spPr/>
        <p:txBody>
          <a:bodyPr/>
          <a:lstStyle/>
          <a:p>
            <a:fld id="{0DE5856A-5BE2-CD46-A532-E0CD1992435F}"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92125"/>
            <a:ext cx="5486400" cy="3086100"/>
          </a:xfrm>
        </p:spPr>
      </p:sp>
      <p:sp>
        <p:nvSpPr>
          <p:cNvPr id="3" name="Notes Placeholder 2"/>
          <p:cNvSpPr>
            <a:spLocks noGrp="1"/>
          </p:cNvSpPr>
          <p:nvPr>
            <p:ph type="body" idx="1"/>
          </p:nvPr>
        </p:nvSpPr>
        <p:spPr>
          <a:xfrm>
            <a:off x="158857" y="3765551"/>
            <a:ext cx="6540285" cy="4743018"/>
          </a:xfrm>
        </p:spPr>
        <p:txBody>
          <a:bodyPr/>
          <a:lstStyle/>
          <a:p>
            <a:pPr marL="171450" indent="-171450">
              <a:buFont typeface="Arial" panose="020B0604020202020204" pitchFamily="34" charset="0"/>
              <a:buChar char="•"/>
            </a:pPr>
            <a:r>
              <a:rPr lang="en-US" dirty="0">
                <a:highlight>
                  <a:srgbClr val="FFFF00"/>
                </a:highlight>
              </a:rPr>
              <a:t>“He delivered us from such a deadly peril, and he will deliver us” (2 Cor 1:10a)</a:t>
            </a:r>
            <a:br>
              <a:rPr lang="en-US" dirty="0"/>
            </a:br>
            <a:r>
              <a:rPr lang="en-US" dirty="0"/>
              <a:t>- And so when Paul turned to God, God delivered them from their deadly peril</a:t>
            </a:r>
            <a:br>
              <a:rPr lang="en-US" dirty="0"/>
            </a:br>
            <a:r>
              <a:rPr lang="en-US" dirty="0"/>
              <a:t>- And he knows that because God is a faithful God, He will do it again when tough times come their way </a:t>
            </a:r>
          </a:p>
          <a:p>
            <a:pPr marL="171450" indent="-171450">
              <a:buFont typeface="Arial" panose="020B0604020202020204" pitchFamily="34" charset="0"/>
              <a:buChar char="•"/>
            </a:pPr>
            <a:r>
              <a:rPr lang="en-US" dirty="0">
                <a:highlight>
                  <a:srgbClr val="FFFF00"/>
                </a:highlight>
              </a:rPr>
              <a:t>“On him we have set our hope that he will deliver us again” (2 Cor 1:10b)</a:t>
            </a:r>
            <a:br>
              <a:rPr lang="en-US" dirty="0"/>
            </a:br>
            <a:r>
              <a:rPr lang="en-US" dirty="0"/>
              <a:t>- And so because God is the Father of our Lord Jesus Christ, and the Father of mercies, the God of all comfort, the God who raises the dead</a:t>
            </a:r>
            <a:br>
              <a:rPr lang="en-US" dirty="0"/>
            </a:br>
            <a:r>
              <a:rPr lang="en-US" dirty="0"/>
              <a:t>- We can be sure that our hope in Him will not be in vain because He is also the delivering God</a:t>
            </a:r>
            <a:br>
              <a:rPr lang="en-US" dirty="0"/>
            </a:br>
            <a:r>
              <a:rPr lang="en-US" dirty="0"/>
              <a:t>- 3 times the word deliver is used in verse 10. The first is past, He has delivered. The second is near future, He will deliver us</a:t>
            </a:r>
            <a:br>
              <a:rPr lang="en-US" dirty="0"/>
            </a:br>
            <a:r>
              <a:rPr lang="en-US" dirty="0"/>
              <a:t>- The third is the ultimate future, He will deliver us again. This is how that reads “He delivered – He will deliver us – He will deliver us again”</a:t>
            </a:r>
            <a:br>
              <a:rPr lang="en-US" dirty="0"/>
            </a:br>
            <a:r>
              <a:rPr lang="en-US" dirty="0"/>
              <a:t>- You can be sure that whatever life may throw your way that there will come a day when all who have believed in Jesus Christ will be completely delivered from suffering and sin and death, and we will spend eternity with God in His kingdom</a:t>
            </a:r>
          </a:p>
          <a:p>
            <a:pPr marL="171450" indent="-171450">
              <a:buFont typeface="Arial" panose="020B0604020202020204" pitchFamily="34" charset="0"/>
              <a:buChar char="•"/>
            </a:pPr>
            <a:r>
              <a:rPr lang="en-US" dirty="0">
                <a:highlight>
                  <a:srgbClr val="FFFF00"/>
                </a:highlight>
              </a:rPr>
              <a:t>Paul’s resume by the world’s standards was not all that impressive</a:t>
            </a:r>
            <a:br>
              <a:rPr lang="en-US" dirty="0"/>
            </a:br>
            <a:r>
              <a:rPr lang="en-US" dirty="0"/>
              <a:t>- Paul says “Yes I’ve got nothing. All I can show you are my bruises. All I can do is tell you about the occasions I’ve been run out of town. </a:t>
            </a:r>
            <a:br>
              <a:rPr lang="en-US" dirty="0"/>
            </a:br>
            <a:r>
              <a:rPr lang="en-US" dirty="0"/>
              <a:t>- All I can boast about is the fact that God has rescued me from death”</a:t>
            </a:r>
          </a:p>
          <a:p>
            <a:pPr marL="171450" indent="-171450">
              <a:buFont typeface="Arial" panose="020B0604020202020204" pitchFamily="34" charset="0"/>
              <a:buChar char="•"/>
            </a:pPr>
            <a:r>
              <a:rPr lang="en-US" dirty="0">
                <a:highlight>
                  <a:srgbClr val="FFFF00"/>
                </a:highlight>
              </a:rPr>
              <a:t>His only boast is in God</a:t>
            </a:r>
            <a:br>
              <a:rPr lang="en-US" dirty="0"/>
            </a:br>
            <a:r>
              <a:rPr lang="en-US" dirty="0"/>
              <a:t>- His resume and our resumes are not about us. </a:t>
            </a:r>
            <a:br>
              <a:rPr lang="en-US" dirty="0"/>
            </a:br>
            <a:r>
              <a:rPr lang="en-US" dirty="0"/>
              <a:t>- It’s about our God who shows us our weakness, encourages us through weakness, and will rescue us in our weakness through the gospel of our Lord Jesus Christ. Our only boast is in God!</a:t>
            </a:r>
          </a:p>
        </p:txBody>
      </p:sp>
      <p:sp>
        <p:nvSpPr>
          <p:cNvPr id="4" name="Slide Number Placeholder 3"/>
          <p:cNvSpPr>
            <a:spLocks noGrp="1"/>
          </p:cNvSpPr>
          <p:nvPr>
            <p:ph type="sldNum" sz="quarter" idx="5"/>
          </p:nvPr>
        </p:nvSpPr>
        <p:spPr/>
        <p:txBody>
          <a:bodyPr/>
          <a:lstStyle/>
          <a:p>
            <a:fld id="{0DE5856A-5BE2-CD46-A532-E0CD1992435F}"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00075"/>
            <a:ext cx="5486400" cy="3086100"/>
          </a:xfrm>
        </p:spPr>
      </p:sp>
      <p:sp>
        <p:nvSpPr>
          <p:cNvPr id="3" name="Notes Placeholder 2"/>
          <p:cNvSpPr>
            <a:spLocks noGrp="1"/>
          </p:cNvSpPr>
          <p:nvPr>
            <p:ph type="body" idx="1"/>
          </p:nvPr>
        </p:nvSpPr>
        <p:spPr>
          <a:xfrm>
            <a:off x="151108" y="3986247"/>
            <a:ext cx="6555783" cy="4698966"/>
          </a:xfrm>
        </p:spPr>
        <p:txBody>
          <a:bodyPr/>
          <a:lstStyle/>
          <a:p>
            <a:pPr marL="171450" indent="-171450">
              <a:buFont typeface="Arial" panose="020B0604020202020204" pitchFamily="34" charset="0"/>
              <a:buChar char="•"/>
            </a:pPr>
            <a:r>
              <a:rPr lang="en-US" dirty="0">
                <a:highlight>
                  <a:srgbClr val="FFFF00"/>
                </a:highlight>
              </a:rPr>
              <a:t>As Christians in this life, we will suffer, the Bible tells us this. The world hates the things of God</a:t>
            </a:r>
            <a:br>
              <a:rPr lang="en-US" dirty="0"/>
            </a:br>
            <a:r>
              <a:rPr lang="en-US" dirty="0"/>
              <a:t>- For we are to be a people of light in this world of darkness</a:t>
            </a:r>
            <a:br>
              <a:rPr lang="en-US" dirty="0"/>
            </a:br>
            <a:r>
              <a:rPr lang="en-US" dirty="0"/>
              <a:t>- We are to go out and tell the truth in love, and expose the lies of Satan</a:t>
            </a:r>
            <a:br>
              <a:rPr lang="en-US" dirty="0"/>
            </a:br>
            <a:r>
              <a:rPr lang="en-US" dirty="0"/>
              <a:t>- It is inevitable that as we live for God we will experience suffering</a:t>
            </a:r>
          </a:p>
          <a:p>
            <a:pPr marL="171450" indent="-171450">
              <a:buFont typeface="Arial" panose="020B0604020202020204" pitchFamily="34" charset="0"/>
              <a:buChar char="•"/>
            </a:pPr>
            <a:r>
              <a:rPr lang="en-US" dirty="0">
                <a:highlight>
                  <a:srgbClr val="FFFF00"/>
                </a:highlight>
              </a:rPr>
              <a:t>But we suffer in order that we may build up one another and comfort one another by the same comfort we received by God</a:t>
            </a:r>
            <a:br>
              <a:rPr lang="en-US" dirty="0"/>
            </a:br>
            <a:r>
              <a:rPr lang="en-US" dirty="0"/>
              <a:t>- God comforts us and is at work in you and me for the benefit of other people and in particular the body of Christ</a:t>
            </a:r>
            <a:br>
              <a:rPr lang="en-US" dirty="0"/>
            </a:br>
            <a:r>
              <a:rPr lang="en-US" dirty="0"/>
              <a:t>- For we can only share what we have received ourselves</a:t>
            </a:r>
          </a:p>
          <a:p>
            <a:pPr marL="171450" indent="-171450">
              <a:buFont typeface="Arial" panose="020B0604020202020204" pitchFamily="34" charset="0"/>
              <a:buChar char="•"/>
            </a:pPr>
            <a:r>
              <a:rPr lang="en-US" dirty="0">
                <a:highlight>
                  <a:srgbClr val="FFFF00"/>
                </a:highlight>
              </a:rPr>
              <a:t>Our God is a delivering God. We can put all our hope in Him, because He will one day deliver us from the suffering of this world</a:t>
            </a:r>
            <a:br>
              <a:rPr lang="en-US" dirty="0"/>
            </a:br>
            <a:r>
              <a:rPr lang="en-US" dirty="0"/>
              <a:t>- Christians, turn to your heavenly Father, and you will find the comfort and rest that you need</a:t>
            </a:r>
            <a:br>
              <a:rPr lang="en-US" dirty="0"/>
            </a:br>
            <a:r>
              <a:rPr lang="en-US" dirty="0"/>
              <a:t>- Or perhaps you are sitting here today and you do not know Jesus Christ as your Lord and </a:t>
            </a:r>
            <a:r>
              <a:rPr lang="en-US" dirty="0" err="1"/>
              <a:t>Saviour</a:t>
            </a:r>
            <a:r>
              <a:rPr lang="en-US" dirty="0"/>
              <a:t> and the burden of your sin is weighing heavily upon your heart</a:t>
            </a:r>
            <a:br>
              <a:rPr lang="en-US" dirty="0"/>
            </a:br>
            <a:r>
              <a:rPr lang="en-US" dirty="0"/>
              <a:t>- Can I urge you to fix your eyes upon the cross where Jesus died with the weight of your sin upon him</a:t>
            </a:r>
            <a:br>
              <a:rPr lang="en-US" dirty="0"/>
            </a:br>
            <a:r>
              <a:rPr lang="en-US" dirty="0"/>
              <a:t>- He did that so that if you would cast your sins upon him, and repent of your sins, you would no longer be condemned by them and so the heavy weight you are feeling right now can be lifted</a:t>
            </a:r>
            <a:br>
              <a:rPr lang="en-US" dirty="0"/>
            </a:br>
            <a:r>
              <a:rPr lang="en-US" dirty="0"/>
              <a:t>- And so for you today, if you will believe in Jesus Christ and surrender your life to him, you too can experience the love of God who is the Father of mercies and God of all comfort</a:t>
            </a:r>
            <a:r>
              <a:rPr lang="en-US"/>
              <a:t>. </a:t>
            </a:r>
            <a:br>
              <a:rPr lang="en-US" dirty="0">
                <a:highlight>
                  <a:srgbClr val="00FFFF"/>
                </a:highlight>
              </a:rPr>
            </a:br>
            <a:r>
              <a:rPr lang="en-US" dirty="0">
                <a:highlight>
                  <a:srgbClr val="00FFFF"/>
                </a:highlight>
              </a:rPr>
              <a:t>- Let’s pray</a:t>
            </a:r>
          </a:p>
        </p:txBody>
      </p:sp>
      <p:sp>
        <p:nvSpPr>
          <p:cNvPr id="4" name="Slide Number Placeholder 3"/>
          <p:cNvSpPr>
            <a:spLocks noGrp="1"/>
          </p:cNvSpPr>
          <p:nvPr>
            <p:ph type="sldNum" sz="quarter" idx="5"/>
          </p:nvPr>
        </p:nvSpPr>
        <p:spPr/>
        <p:txBody>
          <a:bodyPr/>
          <a:lstStyle/>
          <a:p>
            <a:fld id="{0DE5856A-5BE2-CD46-A532-E0CD1992435F}"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3AC4DF23-28AD-1048-A5EB-93302654925B}"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7B1E0B-AB7C-2C49-980A-B3E63F58B8F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AC4DF23-28AD-1048-A5EB-93302654925B}"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7B1E0B-AB7C-2C49-980A-B3E63F58B8F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AC4DF23-28AD-1048-A5EB-93302654925B}"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7B1E0B-AB7C-2C49-980A-B3E63F58B8F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AC4DF23-28AD-1048-A5EB-93302654925B}"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7B1E0B-AB7C-2C49-980A-B3E63F58B8F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AC4DF23-28AD-1048-A5EB-93302654925B}"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7B1E0B-AB7C-2C49-980A-B3E63F58B8F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3AC4DF23-28AD-1048-A5EB-93302654925B}"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7B1E0B-AB7C-2C49-980A-B3E63F58B8F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3AC4DF23-28AD-1048-A5EB-93302654925B}" type="datetimeFigureOut">
              <a:rPr lang="en-US" smtClean="0"/>
              <a:t>10/23/2023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7B1E0B-AB7C-2C49-980A-B3E63F58B8F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3AC4DF23-28AD-1048-A5EB-93302654925B}" type="datetimeFigureOut">
              <a:rPr lang="en-US" smtClean="0"/>
              <a:t>10/23/2023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7B1E0B-AB7C-2C49-980A-B3E63F58B8F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C4DF23-28AD-1048-A5EB-93302654925B}" type="datetimeFigureOut">
              <a:rPr lang="en-US" smtClean="0"/>
              <a:t>10/23/2023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7B1E0B-AB7C-2C49-980A-B3E63F58B8F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AC4DF23-28AD-1048-A5EB-93302654925B}"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7B1E0B-AB7C-2C49-980A-B3E63F58B8F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AC4DF23-28AD-1048-A5EB-93302654925B}"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7B1E0B-AB7C-2C49-980A-B3E63F58B8F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C4DF23-28AD-1048-A5EB-93302654925B}" type="datetimeFigureOut">
              <a:rPr lang="en-US" smtClean="0"/>
              <a:t>10/23/2023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7B1E0B-AB7C-2C49-980A-B3E63F58B8F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a:spLocks noGrp="1" noRot="1" noChangeAspect="1" noMove="1" noResize="1" noEditPoints="1" noAdjustHandles="1" noChangeArrowheads="1" noChangeShapeType="1" noTextEdit="1"/>
          </p:cNvSpPr>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ilhouette of a person holding a child up&#10;&#10;Description automatically generated"/>
          <p:cNvPicPr>
            <a:picLocks noChangeAspect="1"/>
          </p:cNvPicPr>
          <p:nvPr/>
        </p:nvPicPr>
        <p:blipFill rotWithShape="1">
          <a:blip r:embed="rId3">
            <a:alphaModFix amt="50000"/>
          </a:blip>
          <a:srcRect t="11067" r="-1" b="13914"/>
          <a:stretch>
            <a:fillRect/>
          </a:stretch>
        </p:blipFill>
        <p:spPr>
          <a:xfrm>
            <a:off x="20" y="10"/>
            <a:ext cx="12188930" cy="6857990"/>
          </a:xfrm>
          <a:prstGeom prst="rect">
            <a:avLst/>
          </a:prstGeom>
        </p:spPr>
      </p:pic>
      <p:sp>
        <p:nvSpPr>
          <p:cNvPr id="4" name="TextBox 3"/>
          <p:cNvSpPr txBox="1"/>
          <p:nvPr/>
        </p:nvSpPr>
        <p:spPr>
          <a:xfrm>
            <a:off x="1524000" y="1122363"/>
            <a:ext cx="9144000" cy="306324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6600" b="1" dirty="0">
                <a:solidFill>
                  <a:schemeClr val="bg1"/>
                </a:solidFill>
                <a:ea typeface="+mj-ea"/>
                <a:cs typeface="+mj-cs"/>
              </a:rPr>
              <a:t>THE GOD OF ALL COMFORT</a:t>
            </a:r>
          </a:p>
        </p:txBody>
      </p:sp>
      <p:sp>
        <p:nvSpPr>
          <p:cNvPr id="20" name="sketchy line"/>
          <p:cNvSpPr>
            <a:spLocks noGrp="1" noRot="1" noChangeAspect="1" noMove="1" noResize="1" noEditPoints="1" noAdjustHandles="1" noChangeArrowheads="1" noChangeShapeType="1" noTextEdit="1"/>
          </p:cNvSpPr>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645568" y="4569931"/>
            <a:ext cx="6900863" cy="646331"/>
          </a:xfrm>
          <a:prstGeom prst="rect">
            <a:avLst/>
          </a:prstGeom>
          <a:noFill/>
        </p:spPr>
        <p:txBody>
          <a:bodyPr wrap="square" rtlCol="0">
            <a:spAutoFit/>
          </a:bodyPr>
          <a:lstStyle/>
          <a:p>
            <a:pPr algn="ctr"/>
            <a:r>
              <a:rPr lang="en-US" sz="3600" b="1" dirty="0">
                <a:solidFill>
                  <a:schemeClr val="bg1"/>
                </a:solidFill>
              </a:rPr>
              <a:t>2 Corinthians 1:1-11</a:t>
            </a:r>
          </a:p>
        </p:txBody>
      </p:sp>
      <p:sp>
        <p:nvSpPr>
          <p:cNvPr id="3" name="TextBox 2"/>
          <p:cNvSpPr txBox="1"/>
          <p:nvPr/>
        </p:nvSpPr>
        <p:spPr>
          <a:xfrm>
            <a:off x="666827" y="210171"/>
            <a:ext cx="11061776" cy="1754326"/>
          </a:xfrm>
          <a:prstGeom prst="rect">
            <a:avLst/>
          </a:prstGeom>
          <a:noFill/>
        </p:spPr>
        <p:txBody>
          <a:bodyPr wrap="square">
            <a:spAutoFit/>
          </a:bodyPr>
          <a:lstStyle/>
          <a:p>
            <a:pPr algn="ctr"/>
            <a:r>
              <a:rPr lang="en-AU" sz="3600" b="1" i="0" u="none" strike="noStrike" dirty="0">
                <a:solidFill>
                  <a:schemeClr val="bg1"/>
                </a:solidFill>
                <a:effectLst/>
                <a:latin typeface="+mn-lt"/>
              </a:rPr>
              <a:t>“Everything that has truly enhanced and enlightened my experience, has been through affliction and not through happiness.” Malcolm Muggeridge</a:t>
            </a:r>
            <a:endParaRPr lang="en-US" sz="36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erson standing in a field with his arms outstretched&#10;&#10;Description automatically generated"/>
          <p:cNvPicPr>
            <a:picLocks noChangeAspect="1"/>
          </p:cNvPicPr>
          <p:nvPr/>
        </p:nvPicPr>
        <p:blipFill rotWithShape="1">
          <a:blip r:embed="rId3"/>
          <a:srcRect l="3176" b="4531"/>
          <a:stretch>
            <a:fillRect/>
          </a:stretch>
        </p:blipFill>
        <p:spPr>
          <a:xfrm flipH="1">
            <a:off x="-2" y="0"/>
            <a:ext cx="12192002" cy="6868569"/>
          </a:xfrm>
          <a:prstGeom prst="rect">
            <a:avLst/>
          </a:prstGeom>
        </p:spPr>
      </p:pic>
      <p:sp>
        <p:nvSpPr>
          <p:cNvPr id="2" name="TextBox 1"/>
          <p:cNvSpPr txBox="1"/>
          <p:nvPr/>
        </p:nvSpPr>
        <p:spPr>
          <a:xfrm>
            <a:off x="251254" y="321275"/>
            <a:ext cx="11689492" cy="707886"/>
          </a:xfrm>
          <a:prstGeom prst="rect">
            <a:avLst/>
          </a:prstGeom>
          <a:noFill/>
        </p:spPr>
        <p:txBody>
          <a:bodyPr wrap="square" rtlCol="0">
            <a:spAutoFit/>
          </a:bodyPr>
          <a:lstStyle/>
          <a:p>
            <a:pPr algn="ctr"/>
            <a:r>
              <a:rPr lang="en-US" sz="4000" b="1" dirty="0">
                <a:solidFill>
                  <a:schemeClr val="bg1"/>
                </a:solidFill>
              </a:rPr>
              <a:t>BLESSED BE GOD</a:t>
            </a:r>
          </a:p>
        </p:txBody>
      </p:sp>
      <p:sp>
        <p:nvSpPr>
          <p:cNvPr id="3" name="TextBox 2"/>
          <p:cNvSpPr txBox="1"/>
          <p:nvPr/>
        </p:nvSpPr>
        <p:spPr>
          <a:xfrm>
            <a:off x="115328" y="1070345"/>
            <a:ext cx="11689492" cy="646331"/>
          </a:xfrm>
          <a:prstGeom prst="rect">
            <a:avLst/>
          </a:prstGeom>
          <a:noFill/>
        </p:spPr>
        <p:txBody>
          <a:bodyPr wrap="square" rtlCol="0">
            <a:spAutoFit/>
          </a:bodyPr>
          <a:lstStyle/>
          <a:p>
            <a:r>
              <a:rPr lang="en-US" sz="3600" b="1" dirty="0">
                <a:solidFill>
                  <a:schemeClr val="bg1"/>
                </a:solidFill>
              </a:rPr>
              <a:t>“Blessed be the God…” (2 Cor 1:3a)</a:t>
            </a:r>
          </a:p>
        </p:txBody>
      </p:sp>
      <p:sp>
        <p:nvSpPr>
          <p:cNvPr id="4" name="TextBox 3"/>
          <p:cNvSpPr txBox="1"/>
          <p:nvPr/>
        </p:nvSpPr>
        <p:spPr>
          <a:xfrm>
            <a:off x="115328" y="2101783"/>
            <a:ext cx="11689492" cy="2862322"/>
          </a:xfrm>
          <a:prstGeom prst="rect">
            <a:avLst/>
          </a:prstGeom>
          <a:solidFill>
            <a:srgbClr val="99CBF3">
              <a:alpha val="80000"/>
            </a:srgbClr>
          </a:solidFill>
        </p:spPr>
        <p:txBody>
          <a:bodyPr wrap="square" rtlCol="0">
            <a:spAutoFit/>
          </a:bodyPr>
          <a:lstStyle/>
          <a:p>
            <a:r>
              <a:rPr lang="en-US" sz="3600" b="1" dirty="0">
                <a:solidFill>
                  <a:schemeClr val="bg1"/>
                </a:solidFill>
              </a:rPr>
              <a:t>“O friends, if you are afraid of being overcome, take to praising God; if you are in trouble, and do not know how to bear it, divert your thoughts by praising God; get away from the present trial by blessing and magnifying his holy name” Charles Spurgeon</a:t>
            </a:r>
          </a:p>
        </p:txBody>
      </p:sp>
      <p:sp>
        <p:nvSpPr>
          <p:cNvPr id="5" name="TextBox 4"/>
          <p:cNvSpPr txBox="1"/>
          <p:nvPr/>
        </p:nvSpPr>
        <p:spPr>
          <a:xfrm>
            <a:off x="115328" y="5377476"/>
            <a:ext cx="6742671" cy="1200329"/>
          </a:xfrm>
          <a:prstGeom prst="rect">
            <a:avLst/>
          </a:prstGeom>
          <a:noFill/>
        </p:spPr>
        <p:txBody>
          <a:bodyPr wrap="square" rtlCol="0">
            <a:spAutoFit/>
          </a:bodyPr>
          <a:lstStyle/>
          <a:p>
            <a:r>
              <a:rPr lang="en-US" sz="3600" b="1" dirty="0">
                <a:solidFill>
                  <a:schemeClr val="bg1"/>
                </a:solidFill>
              </a:rPr>
              <a:t>“Blessed be the God and Father of our Lord Jesus Christ” (2 Cor 1:3a)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with her hands clasped together&#10;&#10;Description automatically generated"/>
          <p:cNvPicPr>
            <a:picLocks noChangeAspect="1"/>
          </p:cNvPicPr>
          <p:nvPr/>
        </p:nvPicPr>
        <p:blipFill>
          <a:blip r:embed="rId3">
            <a:alphaModFix amt="85000"/>
          </a:blip>
          <a:stretch>
            <a:fillRect/>
          </a:stretch>
        </p:blipFill>
        <p:spPr>
          <a:xfrm>
            <a:off x="-1" y="0"/>
            <a:ext cx="12192001" cy="6863954"/>
          </a:xfrm>
          <a:prstGeom prst="rect">
            <a:avLst/>
          </a:prstGeom>
        </p:spPr>
      </p:pic>
      <p:sp>
        <p:nvSpPr>
          <p:cNvPr id="2" name="TextBox 1"/>
          <p:cNvSpPr txBox="1"/>
          <p:nvPr/>
        </p:nvSpPr>
        <p:spPr>
          <a:xfrm>
            <a:off x="220362" y="333632"/>
            <a:ext cx="11751276" cy="646331"/>
          </a:xfrm>
          <a:prstGeom prst="rect">
            <a:avLst/>
          </a:prstGeom>
          <a:noFill/>
        </p:spPr>
        <p:txBody>
          <a:bodyPr wrap="square" rtlCol="0">
            <a:spAutoFit/>
          </a:bodyPr>
          <a:lstStyle/>
          <a:p>
            <a:r>
              <a:rPr lang="en-US" sz="3600" b="1" dirty="0"/>
              <a:t>“the Father of mercies and God of all comfort” (2 Cor 1:3b)</a:t>
            </a:r>
          </a:p>
        </p:txBody>
      </p:sp>
      <p:sp>
        <p:nvSpPr>
          <p:cNvPr id="3" name="TextBox 2"/>
          <p:cNvSpPr txBox="1"/>
          <p:nvPr/>
        </p:nvSpPr>
        <p:spPr>
          <a:xfrm>
            <a:off x="220362" y="1737152"/>
            <a:ext cx="11751276" cy="1200329"/>
          </a:xfrm>
          <a:prstGeom prst="rect">
            <a:avLst/>
          </a:prstGeom>
          <a:noFill/>
        </p:spPr>
        <p:txBody>
          <a:bodyPr wrap="square" rtlCol="0">
            <a:spAutoFit/>
          </a:bodyPr>
          <a:lstStyle/>
          <a:p>
            <a:r>
              <a:rPr lang="en-US" sz="3600" b="1" dirty="0"/>
              <a:t>True lasting and fulfilling comfort is not found in anything that the creature supplies, it is only found in the Creator</a:t>
            </a:r>
          </a:p>
        </p:txBody>
      </p:sp>
      <p:sp>
        <p:nvSpPr>
          <p:cNvPr id="4" name="TextBox 3"/>
          <p:cNvSpPr txBox="1"/>
          <p:nvPr/>
        </p:nvSpPr>
        <p:spPr>
          <a:xfrm>
            <a:off x="220362" y="3694670"/>
            <a:ext cx="11629768" cy="1754326"/>
          </a:xfrm>
          <a:prstGeom prst="rect">
            <a:avLst/>
          </a:prstGeom>
          <a:noFill/>
        </p:spPr>
        <p:txBody>
          <a:bodyPr wrap="square" rtlCol="0">
            <a:spAutoFit/>
          </a:bodyPr>
          <a:lstStyle/>
          <a:p>
            <a:r>
              <a:rPr lang="en-US" sz="3600" b="1" dirty="0"/>
              <a:t>If we will but turn to God in our moment of need, our times of trial we will find a God who cares, we will find mercy, and grace and compassion, and we will find comfort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ilhouette of a person holding a person&#10;&#10;Description automatically generated"/>
          <p:cNvPicPr>
            <a:picLocks noChangeAspect="1"/>
          </p:cNvPicPr>
          <p:nvPr/>
        </p:nvPicPr>
        <p:blipFill>
          <a:blip r:embed="rId3"/>
          <a:stretch>
            <a:fillRect/>
          </a:stretch>
        </p:blipFill>
        <p:spPr>
          <a:xfrm flipH="1">
            <a:off x="0" y="0"/>
            <a:ext cx="12192000" cy="6882480"/>
          </a:xfrm>
          <a:prstGeom prst="rect">
            <a:avLst/>
          </a:prstGeom>
        </p:spPr>
      </p:pic>
      <p:sp>
        <p:nvSpPr>
          <p:cNvPr id="2" name="TextBox 1"/>
          <p:cNvSpPr txBox="1"/>
          <p:nvPr/>
        </p:nvSpPr>
        <p:spPr>
          <a:xfrm>
            <a:off x="197708" y="284205"/>
            <a:ext cx="11751276" cy="707886"/>
          </a:xfrm>
          <a:prstGeom prst="rect">
            <a:avLst/>
          </a:prstGeom>
          <a:noFill/>
        </p:spPr>
        <p:txBody>
          <a:bodyPr wrap="square" rtlCol="0">
            <a:spAutoFit/>
          </a:bodyPr>
          <a:lstStyle/>
          <a:p>
            <a:pPr algn="ctr"/>
            <a:r>
              <a:rPr lang="en-US" sz="4000" b="1" dirty="0"/>
              <a:t>COMFORTED TO COMFORT</a:t>
            </a:r>
          </a:p>
        </p:txBody>
      </p:sp>
      <p:sp>
        <p:nvSpPr>
          <p:cNvPr id="3" name="TextBox 2"/>
          <p:cNvSpPr txBox="1"/>
          <p:nvPr/>
        </p:nvSpPr>
        <p:spPr>
          <a:xfrm>
            <a:off x="197708" y="1235676"/>
            <a:ext cx="11751276" cy="646331"/>
          </a:xfrm>
          <a:prstGeom prst="rect">
            <a:avLst/>
          </a:prstGeom>
          <a:noFill/>
        </p:spPr>
        <p:txBody>
          <a:bodyPr wrap="square" rtlCol="0">
            <a:spAutoFit/>
          </a:bodyPr>
          <a:lstStyle/>
          <a:p>
            <a:r>
              <a:rPr lang="en-US" sz="3600" b="1" dirty="0"/>
              <a:t>“who comforts us in all our affliction” (2 Cor 1:4a)</a:t>
            </a:r>
          </a:p>
        </p:txBody>
      </p:sp>
      <p:sp>
        <p:nvSpPr>
          <p:cNvPr id="4" name="TextBox 3"/>
          <p:cNvSpPr txBox="1"/>
          <p:nvPr/>
        </p:nvSpPr>
        <p:spPr>
          <a:xfrm>
            <a:off x="197708" y="2545491"/>
            <a:ext cx="11565925" cy="1200329"/>
          </a:xfrm>
          <a:prstGeom prst="rect">
            <a:avLst/>
          </a:prstGeom>
          <a:noFill/>
        </p:spPr>
        <p:txBody>
          <a:bodyPr wrap="square" rtlCol="0">
            <a:spAutoFit/>
          </a:bodyPr>
          <a:lstStyle/>
          <a:p>
            <a:r>
              <a:rPr lang="en-US" sz="3600" b="1" dirty="0"/>
              <a:t>“so that we may be able to comfort those who are in any affliction” (2 Cor 1:4b)</a:t>
            </a:r>
          </a:p>
        </p:txBody>
      </p:sp>
      <p:sp>
        <p:nvSpPr>
          <p:cNvPr id="5" name="TextBox 4"/>
          <p:cNvSpPr txBox="1"/>
          <p:nvPr/>
        </p:nvSpPr>
        <p:spPr>
          <a:xfrm>
            <a:off x="197708" y="4375829"/>
            <a:ext cx="9316995" cy="1200329"/>
          </a:xfrm>
          <a:prstGeom prst="rect">
            <a:avLst/>
          </a:prstGeom>
          <a:noFill/>
        </p:spPr>
        <p:txBody>
          <a:bodyPr wrap="square" rtlCol="0">
            <a:spAutoFit/>
          </a:bodyPr>
          <a:lstStyle/>
          <a:p>
            <a:r>
              <a:rPr lang="en-US" sz="3600" b="1" dirty="0"/>
              <a:t>“with the comfort with which we ourselves are comforted by God” (1 Cor 1:4c)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rown of thorns with blood dripping from it&#10;&#10;Description automatically generated"/>
          <p:cNvPicPr>
            <a:picLocks noChangeAspect="1"/>
          </p:cNvPicPr>
          <p:nvPr/>
        </p:nvPicPr>
        <p:blipFill>
          <a:blip r:embed="rId3"/>
          <a:stretch>
            <a:fillRect/>
          </a:stretch>
        </p:blipFill>
        <p:spPr>
          <a:xfrm>
            <a:off x="-1" y="0"/>
            <a:ext cx="12192001" cy="6863954"/>
          </a:xfrm>
          <a:prstGeom prst="rect">
            <a:avLst/>
          </a:prstGeom>
        </p:spPr>
      </p:pic>
      <p:sp>
        <p:nvSpPr>
          <p:cNvPr id="2" name="TextBox 1"/>
          <p:cNvSpPr txBox="1"/>
          <p:nvPr/>
        </p:nvSpPr>
        <p:spPr>
          <a:xfrm>
            <a:off x="234778" y="333632"/>
            <a:ext cx="11763633" cy="707886"/>
          </a:xfrm>
          <a:prstGeom prst="rect">
            <a:avLst/>
          </a:prstGeom>
          <a:noFill/>
        </p:spPr>
        <p:txBody>
          <a:bodyPr wrap="square" rtlCol="0">
            <a:spAutoFit/>
          </a:bodyPr>
          <a:lstStyle/>
          <a:p>
            <a:pPr algn="ctr"/>
            <a:r>
              <a:rPr lang="en-US" sz="4000" b="1" dirty="0"/>
              <a:t>SHARE IN CHRIST</a:t>
            </a:r>
          </a:p>
        </p:txBody>
      </p:sp>
      <p:sp>
        <p:nvSpPr>
          <p:cNvPr id="3" name="TextBox 2"/>
          <p:cNvSpPr txBox="1"/>
          <p:nvPr/>
        </p:nvSpPr>
        <p:spPr>
          <a:xfrm>
            <a:off x="148280" y="1285103"/>
            <a:ext cx="11602995" cy="1200329"/>
          </a:xfrm>
          <a:prstGeom prst="rect">
            <a:avLst/>
          </a:prstGeom>
          <a:noFill/>
        </p:spPr>
        <p:txBody>
          <a:bodyPr wrap="square" rtlCol="0">
            <a:spAutoFit/>
          </a:bodyPr>
          <a:lstStyle/>
          <a:p>
            <a:r>
              <a:rPr lang="en-US" sz="3600" b="1" dirty="0"/>
              <a:t>“For as we share abundantly in Christ’s sufferings” </a:t>
            </a:r>
            <a:br>
              <a:rPr lang="en-US" sz="3600" b="1" dirty="0"/>
            </a:br>
            <a:r>
              <a:rPr lang="en-US" sz="3600" b="1" dirty="0"/>
              <a:t>(2 Cor 1:5a)</a:t>
            </a:r>
          </a:p>
        </p:txBody>
      </p:sp>
      <p:sp>
        <p:nvSpPr>
          <p:cNvPr id="4" name="TextBox 3"/>
          <p:cNvSpPr txBox="1"/>
          <p:nvPr/>
        </p:nvSpPr>
        <p:spPr>
          <a:xfrm>
            <a:off x="148280" y="3458864"/>
            <a:ext cx="11763633" cy="646331"/>
          </a:xfrm>
          <a:prstGeom prst="rect">
            <a:avLst/>
          </a:prstGeom>
          <a:noFill/>
        </p:spPr>
        <p:txBody>
          <a:bodyPr wrap="square" rtlCol="0">
            <a:spAutoFit/>
          </a:bodyPr>
          <a:lstStyle/>
          <a:p>
            <a:r>
              <a:rPr lang="en-US" sz="3600" b="1" dirty="0"/>
              <a:t>Are you suffering because of your commitment to Christ?</a:t>
            </a:r>
          </a:p>
        </p:txBody>
      </p:sp>
      <p:sp>
        <p:nvSpPr>
          <p:cNvPr id="5" name="TextBox 4"/>
          <p:cNvSpPr txBox="1"/>
          <p:nvPr/>
        </p:nvSpPr>
        <p:spPr>
          <a:xfrm>
            <a:off x="148279" y="5078627"/>
            <a:ext cx="11763634" cy="1200329"/>
          </a:xfrm>
          <a:prstGeom prst="rect">
            <a:avLst/>
          </a:prstGeom>
          <a:noFill/>
        </p:spPr>
        <p:txBody>
          <a:bodyPr wrap="square" rtlCol="0">
            <a:spAutoFit/>
          </a:bodyPr>
          <a:lstStyle/>
          <a:p>
            <a:r>
              <a:rPr lang="en-US" sz="3600" b="1" dirty="0"/>
              <a:t>“So through Christ we share abundantly in comfort too” </a:t>
            </a:r>
            <a:br>
              <a:rPr lang="en-US" sz="3600" b="1" dirty="0"/>
            </a:br>
            <a:r>
              <a:rPr lang="en-US" sz="3600" b="1" dirty="0"/>
              <a:t>(2 Cor 1:5b)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ilhouette of a person carrying a cross&#10;&#10;Description automatically generated"/>
          <p:cNvPicPr>
            <a:picLocks noChangeAspect="1"/>
          </p:cNvPicPr>
          <p:nvPr/>
        </p:nvPicPr>
        <p:blipFill>
          <a:blip r:embed="rId3"/>
          <a:stretch>
            <a:fillRect/>
          </a:stretch>
        </p:blipFill>
        <p:spPr>
          <a:xfrm>
            <a:off x="0" y="0"/>
            <a:ext cx="12192000" cy="6873217"/>
          </a:xfrm>
          <a:prstGeom prst="rect">
            <a:avLst/>
          </a:prstGeom>
        </p:spPr>
      </p:pic>
      <p:sp>
        <p:nvSpPr>
          <p:cNvPr id="2" name="TextBox 1"/>
          <p:cNvSpPr txBox="1"/>
          <p:nvPr/>
        </p:nvSpPr>
        <p:spPr>
          <a:xfrm>
            <a:off x="271849" y="407773"/>
            <a:ext cx="11701848" cy="1754326"/>
          </a:xfrm>
          <a:prstGeom prst="rect">
            <a:avLst/>
          </a:prstGeom>
          <a:noFill/>
        </p:spPr>
        <p:txBody>
          <a:bodyPr wrap="square" rtlCol="0">
            <a:spAutoFit/>
          </a:bodyPr>
          <a:lstStyle/>
          <a:p>
            <a:r>
              <a:rPr lang="en-US" sz="3600" b="1" dirty="0">
                <a:solidFill>
                  <a:schemeClr val="bg1"/>
                </a:solidFill>
              </a:rPr>
              <a:t>Jesus came to earth as a man and suffered terribly, so as we pray to God we know we have an advocate who can </a:t>
            </a:r>
            <a:r>
              <a:rPr lang="en-US" sz="3600" b="1" dirty="0" err="1">
                <a:solidFill>
                  <a:schemeClr val="bg1"/>
                </a:solidFill>
              </a:rPr>
              <a:t>sympathise</a:t>
            </a:r>
            <a:r>
              <a:rPr lang="en-US" sz="3600" b="1" dirty="0">
                <a:solidFill>
                  <a:schemeClr val="bg1"/>
                </a:solidFill>
              </a:rPr>
              <a:t> with us</a:t>
            </a:r>
          </a:p>
        </p:txBody>
      </p:sp>
      <p:sp>
        <p:nvSpPr>
          <p:cNvPr id="3" name="TextBox 2"/>
          <p:cNvSpPr txBox="1"/>
          <p:nvPr/>
        </p:nvSpPr>
        <p:spPr>
          <a:xfrm>
            <a:off x="271849" y="4252780"/>
            <a:ext cx="11590637" cy="1200329"/>
          </a:xfrm>
          <a:prstGeom prst="rect">
            <a:avLst/>
          </a:prstGeom>
          <a:noFill/>
        </p:spPr>
        <p:txBody>
          <a:bodyPr wrap="square" rtlCol="0">
            <a:spAutoFit/>
          </a:bodyPr>
          <a:lstStyle/>
          <a:p>
            <a:r>
              <a:rPr lang="en-US" sz="3600" b="1" dirty="0">
                <a:solidFill>
                  <a:schemeClr val="bg1"/>
                </a:solidFill>
              </a:rPr>
              <a:t>The </a:t>
            </a:r>
            <a:r>
              <a:rPr lang="en-US" sz="3600" b="1" dirty="0" err="1">
                <a:solidFill>
                  <a:schemeClr val="bg1"/>
                </a:solidFill>
              </a:rPr>
              <a:t>honour</a:t>
            </a:r>
            <a:r>
              <a:rPr lang="en-US" sz="3600" b="1" dirty="0">
                <a:solidFill>
                  <a:schemeClr val="bg1"/>
                </a:solidFill>
              </a:rPr>
              <a:t> of sharing in Christ’s sufferings is always accompanied with the joy of sharing God’s comfort</a:t>
            </a:r>
          </a:p>
        </p:txBody>
      </p:sp>
      <p:sp>
        <p:nvSpPr>
          <p:cNvPr id="4" name="TextBox 3"/>
          <p:cNvSpPr txBox="1"/>
          <p:nvPr/>
        </p:nvSpPr>
        <p:spPr>
          <a:xfrm>
            <a:off x="271849" y="2607275"/>
            <a:ext cx="11479427" cy="1200329"/>
          </a:xfrm>
          <a:prstGeom prst="rect">
            <a:avLst/>
          </a:prstGeom>
          <a:noFill/>
        </p:spPr>
        <p:txBody>
          <a:bodyPr wrap="square" rtlCol="0">
            <a:spAutoFit/>
          </a:bodyPr>
          <a:lstStyle/>
          <a:p>
            <a:r>
              <a:rPr lang="en-US" sz="3600" b="1" dirty="0">
                <a:solidFill>
                  <a:schemeClr val="bg1"/>
                </a:solidFill>
              </a:rPr>
              <a:t>Many of us feel the allure of success. Paul tells us to aim higher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helping another person climb a mountain&#10;&#10;Description automatically generated"/>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1" y="0"/>
            <a:ext cx="12192001" cy="6863954"/>
          </a:xfrm>
          <a:prstGeom prst="rect">
            <a:avLst/>
          </a:prstGeom>
        </p:spPr>
      </p:pic>
      <p:sp>
        <p:nvSpPr>
          <p:cNvPr id="2" name="TextBox 1"/>
          <p:cNvSpPr txBox="1"/>
          <p:nvPr/>
        </p:nvSpPr>
        <p:spPr>
          <a:xfrm>
            <a:off x="197708" y="490719"/>
            <a:ext cx="11763633" cy="707886"/>
          </a:xfrm>
          <a:prstGeom prst="rect">
            <a:avLst/>
          </a:prstGeom>
          <a:noFill/>
        </p:spPr>
        <p:txBody>
          <a:bodyPr wrap="square" rtlCol="0">
            <a:spAutoFit/>
          </a:bodyPr>
          <a:lstStyle/>
          <a:p>
            <a:pPr algn="ctr"/>
            <a:r>
              <a:rPr lang="en-US" sz="4000" b="1" dirty="0">
                <a:solidFill>
                  <a:schemeClr val="bg1"/>
                </a:solidFill>
              </a:rPr>
              <a:t>GOD OUR DELIVERER</a:t>
            </a:r>
          </a:p>
        </p:txBody>
      </p:sp>
      <p:sp>
        <p:nvSpPr>
          <p:cNvPr id="3" name="TextBox 2"/>
          <p:cNvSpPr txBox="1"/>
          <p:nvPr/>
        </p:nvSpPr>
        <p:spPr>
          <a:xfrm>
            <a:off x="197709" y="1198605"/>
            <a:ext cx="8167816" cy="1754326"/>
          </a:xfrm>
          <a:prstGeom prst="rect">
            <a:avLst/>
          </a:prstGeom>
          <a:noFill/>
        </p:spPr>
        <p:txBody>
          <a:bodyPr wrap="square" rtlCol="0">
            <a:spAutoFit/>
          </a:bodyPr>
          <a:lstStyle/>
          <a:p>
            <a:r>
              <a:rPr lang="en-US" sz="3600" b="1" dirty="0">
                <a:solidFill>
                  <a:schemeClr val="bg1"/>
                </a:solidFill>
              </a:rPr>
              <a:t>“We felt that we had received the sentence of death. But that was to make us rely not on ourselves” (2 Cor 1:9a)</a:t>
            </a:r>
          </a:p>
        </p:txBody>
      </p:sp>
      <p:sp>
        <p:nvSpPr>
          <p:cNvPr id="4" name="TextBox 3"/>
          <p:cNvSpPr txBox="1"/>
          <p:nvPr/>
        </p:nvSpPr>
        <p:spPr>
          <a:xfrm>
            <a:off x="197707" y="3328003"/>
            <a:ext cx="11763633" cy="646331"/>
          </a:xfrm>
          <a:prstGeom prst="rect">
            <a:avLst/>
          </a:prstGeom>
          <a:noFill/>
        </p:spPr>
        <p:txBody>
          <a:bodyPr wrap="square" rtlCol="0">
            <a:spAutoFit/>
          </a:bodyPr>
          <a:lstStyle/>
          <a:p>
            <a:r>
              <a:rPr lang="en-US" sz="3600" b="1" dirty="0">
                <a:solidFill>
                  <a:schemeClr val="bg1"/>
                </a:solidFill>
              </a:rPr>
              <a:t>“But on God who raises the dead” (2 Cor 1:9b)</a:t>
            </a:r>
          </a:p>
        </p:txBody>
      </p:sp>
      <p:sp>
        <p:nvSpPr>
          <p:cNvPr id="5" name="TextBox 4"/>
          <p:cNvSpPr txBox="1"/>
          <p:nvPr/>
        </p:nvSpPr>
        <p:spPr>
          <a:xfrm>
            <a:off x="197707" y="4349406"/>
            <a:ext cx="8402596" cy="2308324"/>
          </a:xfrm>
          <a:prstGeom prst="rect">
            <a:avLst/>
          </a:prstGeom>
          <a:noFill/>
        </p:spPr>
        <p:txBody>
          <a:bodyPr wrap="square" rtlCol="0">
            <a:spAutoFit/>
          </a:bodyPr>
          <a:lstStyle/>
          <a:p>
            <a:r>
              <a:rPr lang="en-US" sz="3600" b="1" dirty="0">
                <a:solidFill>
                  <a:schemeClr val="bg1"/>
                </a:solidFill>
              </a:rPr>
              <a:t>Suffering is a page in the textbook used in God’s school of faith. It brings us to the end of ourselves and before the throne of God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white and orange life preserver&#10;&#10;Description automatically generated"/>
          <p:cNvPicPr>
            <a:picLocks noChangeAspect="1"/>
          </p:cNvPicPr>
          <p:nvPr/>
        </p:nvPicPr>
        <p:blipFill>
          <a:blip r:embed="rId3"/>
          <a:stretch>
            <a:fillRect/>
          </a:stretch>
        </p:blipFill>
        <p:spPr>
          <a:xfrm>
            <a:off x="-1" y="0"/>
            <a:ext cx="12192001" cy="6863954"/>
          </a:xfrm>
          <a:prstGeom prst="rect">
            <a:avLst/>
          </a:prstGeom>
        </p:spPr>
      </p:pic>
      <p:sp>
        <p:nvSpPr>
          <p:cNvPr id="2" name="TextBox 1"/>
          <p:cNvSpPr txBox="1"/>
          <p:nvPr/>
        </p:nvSpPr>
        <p:spPr>
          <a:xfrm>
            <a:off x="185351" y="308919"/>
            <a:ext cx="11813060" cy="1200329"/>
          </a:xfrm>
          <a:prstGeom prst="rect">
            <a:avLst/>
          </a:prstGeom>
          <a:noFill/>
        </p:spPr>
        <p:txBody>
          <a:bodyPr wrap="square" rtlCol="0">
            <a:spAutoFit/>
          </a:bodyPr>
          <a:lstStyle/>
          <a:p>
            <a:pPr algn="ctr"/>
            <a:r>
              <a:rPr lang="en-US" sz="3600" b="1" dirty="0">
                <a:solidFill>
                  <a:schemeClr val="bg1"/>
                </a:solidFill>
              </a:rPr>
              <a:t>“He delivered us from such a deadly peril, and he will deliver us” (2 Cor 1:10a)</a:t>
            </a:r>
          </a:p>
        </p:txBody>
      </p:sp>
      <p:sp>
        <p:nvSpPr>
          <p:cNvPr id="3" name="TextBox 2"/>
          <p:cNvSpPr txBox="1"/>
          <p:nvPr/>
        </p:nvSpPr>
        <p:spPr>
          <a:xfrm>
            <a:off x="185351" y="1721183"/>
            <a:ext cx="11714206" cy="1200329"/>
          </a:xfrm>
          <a:prstGeom prst="rect">
            <a:avLst/>
          </a:prstGeom>
          <a:noFill/>
        </p:spPr>
        <p:txBody>
          <a:bodyPr wrap="square" rtlCol="0">
            <a:spAutoFit/>
          </a:bodyPr>
          <a:lstStyle/>
          <a:p>
            <a:pPr algn="ctr"/>
            <a:r>
              <a:rPr lang="en-US" sz="3600" b="1" dirty="0">
                <a:solidFill>
                  <a:schemeClr val="bg1"/>
                </a:solidFill>
              </a:rPr>
              <a:t>“On him we have set our hope that he will deliver us again” (2 Cor 1:10b)</a:t>
            </a:r>
          </a:p>
        </p:txBody>
      </p:sp>
      <p:sp>
        <p:nvSpPr>
          <p:cNvPr id="4" name="TextBox 3"/>
          <p:cNvSpPr txBox="1"/>
          <p:nvPr/>
        </p:nvSpPr>
        <p:spPr>
          <a:xfrm>
            <a:off x="185351" y="3133447"/>
            <a:ext cx="11714206" cy="1200329"/>
          </a:xfrm>
          <a:prstGeom prst="rect">
            <a:avLst/>
          </a:prstGeom>
          <a:noFill/>
        </p:spPr>
        <p:txBody>
          <a:bodyPr wrap="square" rtlCol="0">
            <a:spAutoFit/>
          </a:bodyPr>
          <a:lstStyle/>
          <a:p>
            <a:pPr algn="ctr"/>
            <a:r>
              <a:rPr lang="en-US" sz="3600" b="1" dirty="0">
                <a:solidFill>
                  <a:schemeClr val="bg1"/>
                </a:solidFill>
              </a:rPr>
              <a:t>Paul’s resume by the world’s standards was not all that impressive </a:t>
            </a:r>
          </a:p>
        </p:txBody>
      </p:sp>
      <p:sp>
        <p:nvSpPr>
          <p:cNvPr id="5" name="TextBox 4"/>
          <p:cNvSpPr txBox="1"/>
          <p:nvPr/>
        </p:nvSpPr>
        <p:spPr>
          <a:xfrm>
            <a:off x="185351" y="4545711"/>
            <a:ext cx="11590638" cy="646331"/>
          </a:xfrm>
          <a:prstGeom prst="rect">
            <a:avLst/>
          </a:prstGeom>
          <a:noFill/>
        </p:spPr>
        <p:txBody>
          <a:bodyPr wrap="square" rtlCol="0">
            <a:spAutoFit/>
          </a:bodyPr>
          <a:lstStyle/>
          <a:p>
            <a:pPr algn="ctr"/>
            <a:r>
              <a:rPr lang="en-US" sz="3600" b="1" dirty="0">
                <a:solidFill>
                  <a:schemeClr val="bg1"/>
                </a:solidFill>
              </a:rPr>
              <a:t>His only boast is in God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erson standing in a field with her arms outstretched&#10;&#10;Description automatically generated"/>
          <p:cNvPicPr>
            <a:picLocks noChangeAspect="1"/>
          </p:cNvPicPr>
          <p:nvPr/>
        </p:nvPicPr>
        <p:blipFill>
          <a:blip r:embed="rId3">
            <a:alphaModFix amt="85000"/>
            <a:extLst>
              <a:ext uri="{BEBA8EAE-BF5A-486C-A8C5-ECC9F3942E4B}">
                <a14:imgProps xmlns:a14="http://schemas.microsoft.com/office/drawing/2010/main">
                  <a14:imgLayer r:embed="rId4">
                    <a14:imgEffect>
                      <a14:colorTemperature colorTemp="8800"/>
                    </a14:imgEffect>
                    <a14:imgEffect>
                      <a14:saturation sat="200000"/>
                    </a14:imgEffect>
                  </a14:imgLayer>
                </a14:imgProps>
              </a:ext>
            </a:extLst>
          </a:blip>
          <a:stretch>
            <a:fillRect/>
          </a:stretch>
        </p:blipFill>
        <p:spPr>
          <a:xfrm flipH="1">
            <a:off x="-2" y="0"/>
            <a:ext cx="12192001" cy="6863954"/>
          </a:xfrm>
          <a:prstGeom prst="rect">
            <a:avLst/>
          </a:prstGeom>
        </p:spPr>
      </p:pic>
      <p:sp>
        <p:nvSpPr>
          <p:cNvPr id="2" name="TextBox 1"/>
          <p:cNvSpPr txBox="1"/>
          <p:nvPr/>
        </p:nvSpPr>
        <p:spPr>
          <a:xfrm>
            <a:off x="315098" y="370703"/>
            <a:ext cx="11541210" cy="707886"/>
          </a:xfrm>
          <a:prstGeom prst="rect">
            <a:avLst/>
          </a:prstGeom>
          <a:noFill/>
        </p:spPr>
        <p:txBody>
          <a:bodyPr wrap="square" rtlCol="0">
            <a:spAutoFit/>
          </a:bodyPr>
          <a:lstStyle/>
          <a:p>
            <a:pPr algn="ctr"/>
            <a:r>
              <a:rPr lang="en-US" sz="4000" b="1" dirty="0"/>
              <a:t>SUMMARY</a:t>
            </a:r>
          </a:p>
        </p:txBody>
      </p:sp>
      <p:sp>
        <p:nvSpPr>
          <p:cNvPr id="3" name="TextBox 2"/>
          <p:cNvSpPr txBox="1"/>
          <p:nvPr/>
        </p:nvSpPr>
        <p:spPr>
          <a:xfrm>
            <a:off x="160638" y="1084127"/>
            <a:ext cx="11850130" cy="1200329"/>
          </a:xfrm>
          <a:prstGeom prst="rect">
            <a:avLst/>
          </a:prstGeom>
          <a:noFill/>
        </p:spPr>
        <p:txBody>
          <a:bodyPr wrap="square" rtlCol="0">
            <a:spAutoFit/>
          </a:bodyPr>
          <a:lstStyle/>
          <a:p>
            <a:r>
              <a:rPr lang="en-US" sz="3600" b="1" dirty="0"/>
              <a:t>As Christians in this life, we will suffer, the Bible tells us this. The world hates the things of God</a:t>
            </a:r>
          </a:p>
        </p:txBody>
      </p:sp>
      <p:sp>
        <p:nvSpPr>
          <p:cNvPr id="4" name="TextBox 3"/>
          <p:cNvSpPr txBox="1"/>
          <p:nvPr/>
        </p:nvSpPr>
        <p:spPr>
          <a:xfrm>
            <a:off x="160638" y="2432977"/>
            <a:ext cx="11850130" cy="1754326"/>
          </a:xfrm>
          <a:prstGeom prst="rect">
            <a:avLst/>
          </a:prstGeom>
          <a:noFill/>
        </p:spPr>
        <p:txBody>
          <a:bodyPr wrap="square" rtlCol="0">
            <a:spAutoFit/>
          </a:bodyPr>
          <a:lstStyle/>
          <a:p>
            <a:r>
              <a:rPr lang="en-US" sz="3600" b="1" dirty="0"/>
              <a:t>But we suffer in order that we may build up one another and comfort one another by the same comfort we received by God</a:t>
            </a:r>
          </a:p>
        </p:txBody>
      </p:sp>
      <p:sp>
        <p:nvSpPr>
          <p:cNvPr id="5" name="TextBox 4"/>
          <p:cNvSpPr txBox="1"/>
          <p:nvPr/>
        </p:nvSpPr>
        <p:spPr>
          <a:xfrm>
            <a:off x="160638" y="4335825"/>
            <a:ext cx="10441459" cy="1754326"/>
          </a:xfrm>
          <a:prstGeom prst="rect">
            <a:avLst/>
          </a:prstGeom>
          <a:noFill/>
        </p:spPr>
        <p:txBody>
          <a:bodyPr wrap="square" rtlCol="0">
            <a:spAutoFit/>
          </a:bodyPr>
          <a:lstStyle/>
          <a:p>
            <a:r>
              <a:rPr lang="en-US" sz="3600" b="1" dirty="0"/>
              <a:t>Our God is a delivering God. We can put all our hope in Him, because He will one day deliver us from all the suffering of this world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4055</Words>
  <Application>Microsoft Office PowerPoint</Application>
  <PresentationFormat>Widescreen</PresentationFormat>
  <Paragraphs>74</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Harrison Gallagher</dc:creator>
  <cp:lastModifiedBy>Sue Roberts</cp:lastModifiedBy>
  <cp:revision>29</cp:revision>
  <dcterms:created xsi:type="dcterms:W3CDTF">2023-10-20T03:33:00Z</dcterms:created>
  <dcterms:modified xsi:type="dcterms:W3CDTF">2023-10-22T22:01:54Z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BDFB4B3919CA4602AE7082FAF578F13D_12</vt:lpwstr>
  </property>
  <property fmtid="{D5CDD505-2E9C-101B-9397-08002B2CF9AE}" pid="3" name="KSOProductBuildVer">
    <vt:lpwstr>2057-12.2.0.13266</vt:lpwstr>
  </property>
</Properties>
</file>