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0" r:id="rId5"/>
    <p:sldId id="261" r:id="rId6"/>
    <p:sldId id="262" r:id="rId7"/>
    <p:sldId id="263" r:id="rId8"/>
    <p:sldId id="264"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892" autoAdjust="0"/>
    <p:restoredTop sz="76741"/>
  </p:normalViewPr>
  <p:slideViewPr>
    <p:cSldViewPr snapToGrid="0">
      <p:cViewPr varScale="1">
        <p:scale>
          <a:sx n="95" d="100"/>
          <a:sy n="95" d="100"/>
        </p:scale>
        <p:origin x="396" y="66"/>
      </p:cViewPr>
      <p:guideLst/>
    </p:cSldViewPr>
  </p:slideViewPr>
  <p:notesTextViewPr>
    <p:cViewPr>
      <p:scale>
        <a:sx n="1" d="1"/>
        <a:sy n="1" d="1"/>
      </p:scale>
      <p:origin x="0" y="0"/>
    </p:cViewPr>
  </p:notesTextViewPr>
  <p:notesViewPr>
    <p:cSldViewPr snapToGrid="0">
      <p:cViewPr>
        <p:scale>
          <a:sx n="148" d="100"/>
          <a:sy n="148" d="100"/>
        </p:scale>
        <p:origin x="2514" y="-22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AE929-2097-094F-B2A4-39DFE350FE00}"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4DA00-4737-B740-B7BC-9207785E31D8}" type="slidenum">
              <a:rPr lang="en-US" smtClean="0"/>
              <a:t>‹#›</a:t>
            </a:fld>
            <a:endParaRPr lang="en-US"/>
          </a:p>
        </p:txBody>
      </p:sp>
    </p:spTree>
    <p:extLst>
      <p:ext uri="{BB962C8B-B14F-4D97-AF65-F5344CB8AC3E}">
        <p14:creationId xmlns:p14="http://schemas.microsoft.com/office/powerpoint/2010/main" val="413244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3987" y="4400550"/>
            <a:ext cx="6571282" cy="3600450"/>
          </a:xfrm>
        </p:spPr>
        <p:txBody>
          <a:bodyPr/>
          <a:lstStyle/>
          <a:p>
            <a:pPr marL="171450" indent="-171450">
              <a:buFont typeface="Arial" panose="020B0604020202020204" pitchFamily="34" charset="0"/>
              <a:buChar char="•"/>
            </a:pPr>
            <a:r>
              <a:rPr lang="en-US" dirty="0"/>
              <a:t>Good morning everyone. I hope you are all doing well</a:t>
            </a:r>
          </a:p>
          <a:p>
            <a:pPr marL="171450" indent="-171450">
              <a:buFont typeface="Arial" panose="020B0604020202020204" pitchFamily="34" charset="0"/>
              <a:buChar char="•"/>
            </a:pPr>
            <a:r>
              <a:rPr lang="en-US" dirty="0"/>
              <a:t>Today I want to take us through the second half of Ephesians chapter 2. Which serves as a powerful reminder of the unity we have in Christ because of the blood that he spilled on the cross</a:t>
            </a:r>
          </a:p>
          <a:p>
            <a:pPr marL="171450" indent="-171450">
              <a:buFont typeface="Arial" panose="020B0604020202020204" pitchFamily="34" charset="0"/>
              <a:buChar char="•"/>
            </a:pPr>
            <a:r>
              <a:rPr lang="en-AU" b="0" i="0" u="none" strike="noStrike" dirty="0">
                <a:solidFill>
                  <a:schemeClr val="tx1"/>
                </a:solidFill>
                <a:effectLst/>
                <a:latin typeface="+mn-lt"/>
              </a:rPr>
              <a:t>In a Peanuts cartoon, Lucy demanded that Linus change TV channels, threatening him with her fist if he didn't. "What makes you think you can walk right in here and take over?" asks Linus. </a:t>
            </a:r>
            <a:br>
              <a:rPr lang="en-AU" b="0" i="0" u="none" strike="noStrike" dirty="0">
                <a:solidFill>
                  <a:schemeClr val="tx1"/>
                </a:solidFill>
                <a:effectLst/>
                <a:latin typeface="+mn-lt"/>
              </a:rPr>
            </a:br>
            <a:r>
              <a:rPr lang="en-AU" b="0" i="0" u="none" strike="noStrike" dirty="0">
                <a:solidFill>
                  <a:schemeClr val="tx1"/>
                </a:solidFill>
                <a:effectLst/>
                <a:highlight>
                  <a:srgbClr val="00FF00"/>
                </a:highlight>
                <a:latin typeface="+mn-lt"/>
              </a:rPr>
              <a:t>- "These five fingers," says Lucy. "Individually they're nothing but when I curl them together like this into a single unit, they form a weapon that is terrible to behold.”</a:t>
            </a:r>
            <a:br>
              <a:rPr lang="en-AU" b="0" i="0" u="none" strike="noStrike" dirty="0">
                <a:solidFill>
                  <a:schemeClr val="tx1"/>
                </a:solidFill>
                <a:effectLst/>
                <a:highlight>
                  <a:srgbClr val="00FF00"/>
                </a:highlight>
                <a:latin typeface="+mn-lt"/>
              </a:rPr>
            </a:br>
            <a:r>
              <a:rPr lang="en-AU" b="0" i="0" u="none" strike="noStrike" dirty="0">
                <a:solidFill>
                  <a:schemeClr val="tx1"/>
                </a:solidFill>
                <a:effectLst/>
                <a:latin typeface="+mn-lt"/>
              </a:rPr>
              <a:t>- I want us to be encouraged today, that together, as we hold to the gospel as a community of believers and as we press on as a family united in Jesus Christ, we are a weapon that is fearsome and </a:t>
            </a:r>
            <a:r>
              <a:rPr lang="en-AU" dirty="0"/>
              <a:t>awesome </a:t>
            </a:r>
            <a:r>
              <a:rPr lang="en-AU" b="0" i="0" u="none" strike="noStrike" dirty="0">
                <a:solidFill>
                  <a:schemeClr val="tx1"/>
                </a:solidFill>
                <a:effectLst/>
                <a:latin typeface="+mn-lt"/>
              </a:rPr>
              <a:t>to behold, a weapon that the gates of hell will not prevail against</a:t>
            </a:r>
            <a:endParaRPr lang="en-US" dirty="0"/>
          </a:p>
          <a:p>
            <a:pPr marL="171450" indent="-171450">
              <a:buFont typeface="Arial" panose="020B0604020202020204" pitchFamily="34" charset="0"/>
              <a:buChar char="•"/>
            </a:pPr>
            <a:r>
              <a:rPr lang="en-US" dirty="0"/>
              <a:t>The focus of my sermon is mostly on verses 19-22, but I’m going to go quickly through the rest of the passage to give context and help us to better understand the concluding four verses</a:t>
            </a:r>
          </a:p>
          <a:p>
            <a:pPr marL="171450" indent="-171450">
              <a:buFont typeface="Arial" panose="020B0604020202020204" pitchFamily="34" charset="0"/>
              <a:buChar char="•"/>
            </a:pPr>
            <a:r>
              <a:rPr lang="en-US" dirty="0"/>
              <a:t>So let’s get into it</a:t>
            </a:r>
          </a:p>
        </p:txBody>
      </p:sp>
      <p:sp>
        <p:nvSpPr>
          <p:cNvPr id="4" name="Slide Number Placeholder 3"/>
          <p:cNvSpPr>
            <a:spLocks noGrp="1"/>
          </p:cNvSpPr>
          <p:nvPr>
            <p:ph type="sldNum" sz="quarter" idx="5"/>
          </p:nvPr>
        </p:nvSpPr>
        <p:spPr/>
        <p:txBody>
          <a:bodyPr/>
          <a:lstStyle/>
          <a:p>
            <a:fld id="{95A4DA00-4737-B740-B7BC-9207785E31D8}" type="slidenum">
              <a:rPr lang="en-US" smtClean="0"/>
              <a:t>1</a:t>
            </a:fld>
            <a:endParaRPr lang="en-US"/>
          </a:p>
        </p:txBody>
      </p:sp>
    </p:spTree>
    <p:extLst>
      <p:ext uri="{BB962C8B-B14F-4D97-AF65-F5344CB8AC3E}">
        <p14:creationId xmlns:p14="http://schemas.microsoft.com/office/powerpoint/2010/main" val="3128797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481" y="4400550"/>
            <a:ext cx="6524787" cy="3600450"/>
          </a:xfrm>
        </p:spPr>
        <p:txBody>
          <a:bodyPr/>
          <a:lstStyle/>
          <a:p>
            <a:pPr marL="171450" indent="-171450">
              <a:buFont typeface="Arial" panose="020B0604020202020204" pitchFamily="34" charset="0"/>
              <a:buChar char="•"/>
            </a:pPr>
            <a:r>
              <a:rPr lang="en-US" dirty="0">
                <a:highlight>
                  <a:srgbClr val="00FF00"/>
                </a:highlight>
              </a:rPr>
              <a:t>”We do not want a church that will move with the world. We want a church that will move the world” – G.K. Chesterton</a:t>
            </a:r>
          </a:p>
          <a:p>
            <a:pPr marL="171450" indent="-171450">
              <a:buFont typeface="Arial" panose="020B0604020202020204" pitchFamily="34" charset="0"/>
              <a:buChar char="•"/>
            </a:pPr>
            <a:r>
              <a:rPr lang="en-US" dirty="0"/>
              <a:t>We do not want to be a church that is moved by the things of this world.</a:t>
            </a:r>
          </a:p>
          <a:p>
            <a:pPr marL="171450" indent="-171450">
              <a:buFont typeface="Arial" panose="020B0604020202020204" pitchFamily="34" charset="0"/>
              <a:buChar char="•"/>
            </a:pPr>
            <a:r>
              <a:rPr lang="en-US" dirty="0"/>
              <a:t>God’s church is moved by the things of God, by the Word of God, by the grace of God, by the Spirit of God, and by the gospel of Jesus Christ our Lord and </a:t>
            </a:r>
            <a:r>
              <a:rPr lang="en-US" dirty="0" err="1"/>
              <a:t>Saviour</a:t>
            </a:r>
            <a:r>
              <a:rPr lang="en-US" dirty="0"/>
              <a:t>. </a:t>
            </a:r>
          </a:p>
          <a:p>
            <a:pPr marL="171450" indent="-171450">
              <a:buFont typeface="Arial" panose="020B0604020202020204" pitchFamily="34" charset="0"/>
              <a:buChar char="•"/>
            </a:pPr>
            <a:r>
              <a:rPr lang="en-US" dirty="0"/>
              <a:t>It is in the gospel that we stand united in Christ Jesus, and it is the gospel that has and will continue to shake the world. For it is the gospel that is the power of God unto salvation</a:t>
            </a:r>
          </a:p>
          <a:p>
            <a:pPr marL="171450" indent="-171450">
              <a:buFont typeface="Arial" panose="020B0604020202020204" pitchFamily="34" charset="0"/>
              <a:buChar char="•"/>
            </a:pPr>
            <a:r>
              <a:rPr lang="en-US" dirty="0"/>
              <a:t>Let us pray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A4DA00-4737-B740-B7BC-9207785E31D8}" type="slidenum">
              <a:rPr lang="en-US" smtClean="0"/>
              <a:t>10</a:t>
            </a:fld>
            <a:endParaRPr lang="en-US"/>
          </a:p>
        </p:txBody>
      </p:sp>
    </p:spTree>
    <p:extLst>
      <p:ext uri="{BB962C8B-B14F-4D97-AF65-F5344CB8AC3E}">
        <p14:creationId xmlns:p14="http://schemas.microsoft.com/office/powerpoint/2010/main" val="254987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4175"/>
            <a:ext cx="5486400" cy="3086100"/>
          </a:xfrm>
        </p:spPr>
      </p:sp>
      <p:sp>
        <p:nvSpPr>
          <p:cNvPr id="3" name="Notes Placeholder 2"/>
          <p:cNvSpPr>
            <a:spLocks noGrp="1"/>
          </p:cNvSpPr>
          <p:nvPr>
            <p:ph type="body" idx="1"/>
          </p:nvPr>
        </p:nvSpPr>
        <p:spPr>
          <a:xfrm>
            <a:off x="127861" y="3718625"/>
            <a:ext cx="6602277" cy="4966588"/>
          </a:xfrm>
        </p:spPr>
        <p:txBody>
          <a:bodyPr/>
          <a:lstStyle/>
          <a:p>
            <a:pPr marL="171450" indent="-171450">
              <a:buFont typeface="Arial" panose="020B0604020202020204" pitchFamily="34" charset="0"/>
              <a:buChar char="•"/>
            </a:pPr>
            <a:r>
              <a:rPr lang="en-US" dirty="0">
                <a:highlight>
                  <a:srgbClr val="FFFF00"/>
                </a:highlight>
              </a:rPr>
              <a:t>“Therefore remember that at one time you Gentiles in the flesh, called ‘the uncircumcision’ by what is called the circumcision” (Eph 2:11)</a:t>
            </a:r>
            <a:br>
              <a:rPr lang="en-US" dirty="0"/>
            </a:br>
            <a:r>
              <a:rPr lang="en-US" dirty="0"/>
              <a:t>- The uncircumcision is referring to the Gentiles and the circumcision the Jews. </a:t>
            </a:r>
            <a:br>
              <a:rPr lang="en-US" dirty="0"/>
            </a:br>
            <a:r>
              <a:rPr lang="en-US" dirty="0"/>
              <a:t>- There has probably never been a more significant divide than that between 1st century Jews and Gentiles</a:t>
            </a:r>
            <a:br>
              <a:rPr lang="en-US" dirty="0"/>
            </a:br>
            <a:r>
              <a:rPr lang="en-US" dirty="0"/>
              <a:t>- For a Jew to even come into contact with a Gentile was like coming into contact with something dead, something unclean and they would need to cleanse themselves of the filth that was known as a Gentile </a:t>
            </a:r>
          </a:p>
          <a:p>
            <a:pPr marL="171450" indent="-171450">
              <a:buFont typeface="Arial" panose="020B0604020202020204" pitchFamily="34" charset="0"/>
              <a:buChar char="•"/>
            </a:pPr>
            <a:r>
              <a:rPr lang="en-US" dirty="0">
                <a:highlight>
                  <a:srgbClr val="FFFF00"/>
                </a:highlight>
              </a:rPr>
              <a:t>Gentiles were (us) separated from Christ, alienated from the people of Israel, strangers to the covenant God had with Israel, “having no hope without God in the world” (Eph 2:12)</a:t>
            </a:r>
            <a:br>
              <a:rPr lang="en-US" dirty="0"/>
            </a:br>
            <a:r>
              <a:rPr lang="en-US" dirty="0"/>
              <a:t>- As Gentiles, they were Christless, they were not part of the Messianic people</a:t>
            </a:r>
            <a:br>
              <a:rPr lang="en-US" dirty="0"/>
            </a:br>
            <a:r>
              <a:rPr lang="en-US" dirty="0"/>
              <a:t>- They were stateless, excluded from the citizenship of Israel which was a theocracy, a nation under God</a:t>
            </a:r>
            <a:br>
              <a:rPr lang="en-US" dirty="0"/>
            </a:br>
            <a:r>
              <a:rPr lang="en-US" dirty="0"/>
              <a:t>- They were strangers to the covenant which God had bound Himself unconditionally to bring blessing upon and through Israel. The Gentiles had no such promise</a:t>
            </a:r>
            <a:br>
              <a:rPr lang="en-US" dirty="0"/>
            </a:br>
            <a:r>
              <a:rPr lang="en-US" dirty="0"/>
              <a:t>- They were hopeless and Godless, strangers, aliens to hope and to God</a:t>
            </a:r>
          </a:p>
          <a:p>
            <a:pPr marL="171450" indent="-171450">
              <a:buFont typeface="Arial" panose="020B0604020202020204" pitchFamily="34" charset="0"/>
              <a:buChar char="•"/>
            </a:pPr>
            <a:r>
              <a:rPr lang="en-US" dirty="0">
                <a:highlight>
                  <a:srgbClr val="FFFF00"/>
                </a:highlight>
              </a:rPr>
              <a:t>Just like everyone else in the world today, the Gentiles greatest problem was their separation from God</a:t>
            </a:r>
            <a:br>
              <a:rPr lang="en-US" dirty="0"/>
            </a:br>
            <a:r>
              <a:rPr lang="en-US" dirty="0"/>
              <a:t>- For the Gentiles history was going nowhere. There was no Messiah and thus no hope.</a:t>
            </a:r>
            <a:br>
              <a:rPr lang="en-US" dirty="0"/>
            </a:br>
            <a:r>
              <a:rPr lang="en-US" dirty="0"/>
              <a:t>- They were outsiders with no hope and with nothing that they could do in their own strength to bridge that gap of separation</a:t>
            </a:r>
            <a:br>
              <a:rPr lang="en-US" dirty="0"/>
            </a:br>
            <a:r>
              <a:rPr lang="en-US" dirty="0"/>
              <a:t>- And that is the way it is today for all who are without Christ in their life</a:t>
            </a:r>
            <a:br>
              <a:rPr lang="en-US" dirty="0"/>
            </a:br>
            <a:r>
              <a:rPr lang="en-US" dirty="0"/>
              <a:t>- Apart from Christ we are all strangers, aliens, outsiders, with no hope</a:t>
            </a:r>
            <a:br>
              <a:rPr lang="en-US" dirty="0"/>
            </a:br>
            <a:r>
              <a:rPr lang="en-US" dirty="0"/>
              <a:t>- And so, something big, something significant would have to be done to overcome this level of separation. It could only be an act of God’s grace</a:t>
            </a:r>
          </a:p>
        </p:txBody>
      </p:sp>
      <p:sp>
        <p:nvSpPr>
          <p:cNvPr id="4" name="Slide Number Placeholder 3"/>
          <p:cNvSpPr>
            <a:spLocks noGrp="1"/>
          </p:cNvSpPr>
          <p:nvPr>
            <p:ph type="sldNum" sz="quarter" idx="5"/>
          </p:nvPr>
        </p:nvSpPr>
        <p:spPr/>
        <p:txBody>
          <a:bodyPr/>
          <a:lstStyle/>
          <a:p>
            <a:fld id="{95A4DA00-4737-B740-B7BC-9207785E31D8}" type="slidenum">
              <a:rPr lang="en-US" smtClean="0"/>
              <a:t>2</a:t>
            </a:fld>
            <a:endParaRPr lang="en-US"/>
          </a:p>
        </p:txBody>
      </p:sp>
    </p:spTree>
    <p:extLst>
      <p:ext uri="{BB962C8B-B14F-4D97-AF65-F5344CB8AC3E}">
        <p14:creationId xmlns:p14="http://schemas.microsoft.com/office/powerpoint/2010/main" val="199246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0375"/>
            <a:ext cx="5486400" cy="3086100"/>
          </a:xfrm>
        </p:spPr>
      </p:sp>
      <p:sp>
        <p:nvSpPr>
          <p:cNvPr id="3" name="Notes Placeholder 2"/>
          <p:cNvSpPr>
            <a:spLocks noGrp="1"/>
          </p:cNvSpPr>
          <p:nvPr>
            <p:ph type="body" idx="1"/>
          </p:nvPr>
        </p:nvSpPr>
        <p:spPr>
          <a:xfrm>
            <a:off x="135610" y="3797301"/>
            <a:ext cx="6586779" cy="5083228"/>
          </a:xfrm>
        </p:spPr>
        <p:txBody>
          <a:bodyPr/>
          <a:lstStyle/>
          <a:p>
            <a:pPr marL="171450" indent="-171450">
              <a:buFont typeface="Arial" panose="020B0604020202020204" pitchFamily="34" charset="0"/>
              <a:buChar char="•"/>
            </a:pPr>
            <a:r>
              <a:rPr lang="en-US" dirty="0">
                <a:highlight>
                  <a:srgbClr val="FFFF00"/>
                </a:highlight>
              </a:rPr>
              <a:t>“But now in Christ Jesus you who once were far off have been brought near by the blood of Christ” (Eph 2:13)</a:t>
            </a:r>
            <a:br>
              <a:rPr lang="en-US" dirty="0"/>
            </a:br>
            <a:r>
              <a:rPr lang="en-US" dirty="0"/>
              <a:t>- But now in Christ Jesus. Because of Christ’s death we who were once outcasts and outsiders have not just been brought close, not just been brought side by side, not just face to face</a:t>
            </a:r>
            <a:br>
              <a:rPr lang="en-US" dirty="0"/>
            </a:br>
            <a:r>
              <a:rPr lang="en-US" dirty="0"/>
              <a:t>- We are now</a:t>
            </a:r>
            <a:r>
              <a:rPr lang="en-US" b="1" dirty="0"/>
              <a:t> in </a:t>
            </a:r>
            <a:r>
              <a:rPr lang="en-US" dirty="0"/>
              <a:t>Christ Jesus. It doesn’t get much closer than that. We were once strangers and aliens because we weren’t of the right blood line</a:t>
            </a:r>
            <a:br>
              <a:rPr lang="en-US" dirty="0"/>
            </a:br>
            <a:r>
              <a:rPr lang="en-US" dirty="0"/>
              <a:t>- But now by the blood of Jesus Christ we have been brought near</a:t>
            </a:r>
          </a:p>
          <a:p>
            <a:pPr marL="171450" indent="-171450">
              <a:buFont typeface="Arial" panose="020B0604020202020204" pitchFamily="34" charset="0"/>
              <a:buChar char="•"/>
            </a:pPr>
            <a:r>
              <a:rPr lang="en-US" dirty="0">
                <a:highlight>
                  <a:srgbClr val="FFFF00"/>
                </a:highlight>
              </a:rPr>
              <a:t>In himself, Jesus created “one new man in place of the two, so making peace, and might reconcile us both to God in one body through the cross, thereby killing the hostility” (Eph 2:15b-16)</a:t>
            </a:r>
            <a:br>
              <a:rPr lang="en-US" dirty="0"/>
            </a:br>
            <a:r>
              <a:rPr lang="en-US" dirty="0"/>
              <a:t>- Christ tore down the wall of hostility, not just between Jew and Gentile</a:t>
            </a:r>
            <a:br>
              <a:rPr lang="en-US" dirty="0"/>
            </a:br>
            <a:r>
              <a:rPr lang="en-US" dirty="0"/>
              <a:t>- But primarily between sinners and God, by satisfying the wrath of God on the cross we can now be reconciled to God, we can now have right relationship with God, and we can now call God almighty, Father</a:t>
            </a:r>
            <a:br>
              <a:rPr lang="en-US" dirty="0"/>
            </a:br>
            <a:r>
              <a:rPr lang="en-US" dirty="0"/>
              <a:t>- And because Christ fulfilled the Law he was able to bring unity to the Jew and Gentile</a:t>
            </a:r>
            <a:br>
              <a:rPr lang="en-US" dirty="0"/>
            </a:br>
            <a:r>
              <a:rPr lang="en-US" dirty="0"/>
              <a:t>- Taking two separate people, two people groups who hated each other and yet by the blood of Jesus Christ we are made a new people, and we are made one in Christ Jesus</a:t>
            </a:r>
          </a:p>
          <a:p>
            <a:pPr marL="171450" indent="-171450">
              <a:buFont typeface="Arial" panose="020B0604020202020204" pitchFamily="34" charset="0"/>
              <a:buChar char="•"/>
            </a:pPr>
            <a:r>
              <a:rPr lang="en-US" dirty="0">
                <a:highlight>
                  <a:srgbClr val="FFFF00"/>
                </a:highlight>
              </a:rPr>
              <a:t>Jesus came and preached peace to both Gentile and Jew, “for through him we both have access in one Spirit to the Father” (Eph 2:17-18)</a:t>
            </a:r>
            <a:br>
              <a:rPr lang="en-US" dirty="0"/>
            </a:br>
            <a:r>
              <a:rPr lang="en-US" dirty="0"/>
              <a:t>- And so now because Jesus not only preached peace, but is himself the prince of peace, we have peace with God</a:t>
            </a:r>
            <a:br>
              <a:rPr lang="en-US" dirty="0"/>
            </a:br>
            <a:r>
              <a:rPr lang="en-US" dirty="0"/>
              <a:t>- And because we have peace with God, we have been granted access by the blood of Jesus Christ to the throne room of God and we may now enter boldly ”in one Spirit to the Father”. </a:t>
            </a:r>
            <a:br>
              <a:rPr lang="en-US" dirty="0"/>
            </a:br>
            <a:r>
              <a:rPr lang="en-US" dirty="0"/>
              <a:t>- On the cross Jesus flung the door open – in fact he nailed the door open so that it could never be closed again – so that all who believe will always have access to the presence of God</a:t>
            </a:r>
            <a:br>
              <a:rPr lang="en-US" dirty="0"/>
            </a:br>
            <a:r>
              <a:rPr lang="en-US" dirty="0"/>
              <a:t>- So then Paul goes on to state the implications and realities that now face this “one new man” that is made in Christ Jesus</a:t>
            </a:r>
          </a:p>
        </p:txBody>
      </p:sp>
      <p:sp>
        <p:nvSpPr>
          <p:cNvPr id="4" name="Slide Number Placeholder 3"/>
          <p:cNvSpPr>
            <a:spLocks noGrp="1"/>
          </p:cNvSpPr>
          <p:nvPr>
            <p:ph type="sldNum" sz="quarter" idx="5"/>
          </p:nvPr>
        </p:nvSpPr>
        <p:spPr/>
        <p:txBody>
          <a:bodyPr/>
          <a:lstStyle/>
          <a:p>
            <a:fld id="{95A4DA00-4737-B740-B7BC-9207785E31D8}" type="slidenum">
              <a:rPr lang="en-US" smtClean="0"/>
              <a:t>3</a:t>
            </a:fld>
            <a:endParaRPr lang="en-US"/>
          </a:p>
        </p:txBody>
      </p:sp>
    </p:spTree>
    <p:extLst>
      <p:ext uri="{BB962C8B-B14F-4D97-AF65-F5344CB8AC3E}">
        <p14:creationId xmlns:p14="http://schemas.microsoft.com/office/powerpoint/2010/main" val="211172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8300"/>
            <a:ext cx="5486400" cy="3086100"/>
          </a:xfrm>
        </p:spPr>
      </p:sp>
      <p:sp>
        <p:nvSpPr>
          <p:cNvPr id="3" name="Notes Placeholder 2"/>
          <p:cNvSpPr>
            <a:spLocks noGrp="1"/>
          </p:cNvSpPr>
          <p:nvPr>
            <p:ph type="body" idx="1"/>
          </p:nvPr>
        </p:nvSpPr>
        <p:spPr>
          <a:xfrm>
            <a:off x="182105" y="3734122"/>
            <a:ext cx="6493790" cy="5301389"/>
          </a:xfrm>
        </p:spPr>
        <p:txBody>
          <a:bodyPr/>
          <a:lstStyle/>
          <a:p>
            <a:pPr marL="171450" indent="-171450">
              <a:buFont typeface="Arial" panose="020B0604020202020204" pitchFamily="34" charset="0"/>
              <a:buChar char="•"/>
            </a:pPr>
            <a:r>
              <a:rPr lang="en-US" dirty="0">
                <a:highlight>
                  <a:srgbClr val="FFFF00"/>
                </a:highlight>
              </a:rPr>
              <a:t>“So then you are no longer strangers and aliens” (Eph 2:19a)</a:t>
            </a:r>
            <a:br>
              <a:rPr lang="en-US" dirty="0"/>
            </a:br>
            <a:r>
              <a:rPr lang="en-US" dirty="0"/>
              <a:t>- What Paul is doing here is reversing the order of what he stated about the Gentiles in verses 11-12</a:t>
            </a:r>
            <a:br>
              <a:rPr lang="en-US" dirty="0"/>
            </a:br>
            <a:r>
              <a:rPr lang="en-US" dirty="0"/>
              <a:t>- In Christ, all who come before the foot of the cross and cast themselves unto the grace of God, are no longer separated from Christ, but in Christ</a:t>
            </a:r>
            <a:br>
              <a:rPr lang="en-US" dirty="0"/>
            </a:br>
            <a:r>
              <a:rPr lang="en-US" dirty="0"/>
              <a:t>- As a believer you are no longer excluded from citizenship, but given entry by the blood of Jesus Christ into a new heaven and new earth</a:t>
            </a:r>
            <a:br>
              <a:rPr lang="en-US" dirty="0"/>
            </a:br>
            <a:r>
              <a:rPr lang="en-US" dirty="0"/>
              <a:t>- And we enter into the New Covenant, we are no longer without hope but have a hope that is both a present and future reality, because it is sealed by the death and resurrection of Jesus Christ</a:t>
            </a:r>
          </a:p>
          <a:p>
            <a:pPr marL="171450" indent="-171450">
              <a:buFont typeface="Arial" panose="020B0604020202020204" pitchFamily="34" charset="0"/>
              <a:buChar char="•"/>
            </a:pPr>
            <a:r>
              <a:rPr lang="en-US" dirty="0">
                <a:highlight>
                  <a:srgbClr val="FFFF00"/>
                </a:highlight>
              </a:rPr>
              <a:t>“But you are fellow citizens with the saints” (Eph 2:19b)</a:t>
            </a:r>
            <a:br>
              <a:rPr lang="en-US" dirty="0"/>
            </a:br>
            <a:r>
              <a:rPr lang="en-US" dirty="0"/>
              <a:t>- All who believe in Jesus Christ are now citizens of the eternal kingdom of God which far outweighs any earthly citizenship</a:t>
            </a:r>
            <a:br>
              <a:rPr lang="en-US" dirty="0"/>
            </a:br>
            <a:r>
              <a:rPr lang="en-US" dirty="0"/>
              <a:t>- In God’s Kingdom we are not strangers or aliens, but we belong, we all have a common allegiance, and that is to Christ, the king of kings</a:t>
            </a:r>
            <a:br>
              <a:rPr lang="en-US" dirty="0"/>
            </a:br>
            <a:r>
              <a:rPr lang="en-US" dirty="0"/>
              <a:t>- And we all share a common goal and that is to see God glorified here on earth for the remainder of our days, as we all look to a common future reality where we will one day reign with our Lord and </a:t>
            </a:r>
            <a:r>
              <a:rPr lang="en-US" dirty="0" err="1"/>
              <a:t>Saviour</a:t>
            </a:r>
            <a:r>
              <a:rPr lang="en-US" dirty="0"/>
              <a:t> in the presence of God</a:t>
            </a:r>
          </a:p>
          <a:p>
            <a:pPr marL="171450" indent="-171450">
              <a:buFont typeface="Arial" panose="020B0604020202020204" pitchFamily="34" charset="0"/>
              <a:buChar char="•"/>
            </a:pPr>
            <a:r>
              <a:rPr lang="en-US" dirty="0">
                <a:highlight>
                  <a:srgbClr val="FFFF00"/>
                </a:highlight>
              </a:rPr>
              <a:t>“And members of the household of God” (Eph 2:19c)</a:t>
            </a:r>
            <a:br>
              <a:rPr lang="en-US" dirty="0"/>
            </a:br>
            <a:r>
              <a:rPr lang="en-US" dirty="0"/>
              <a:t>- Now this would have been borderline blasphemous to the Jews and Gentiles of the first century.</a:t>
            </a:r>
            <a:br>
              <a:rPr lang="en-US" dirty="0"/>
            </a:br>
            <a:r>
              <a:rPr lang="en-US" dirty="0"/>
              <a:t>- They could probably tolerate being part of the same kingdom, but belonging to the same family would have been absurd</a:t>
            </a:r>
            <a:br>
              <a:rPr lang="en-US" dirty="0"/>
            </a:br>
            <a:r>
              <a:rPr lang="en-US" dirty="0"/>
              <a:t>- But God doesn’t take enemies and help them tolerate each other, and He doesn’t take them and make them friends</a:t>
            </a:r>
            <a:br>
              <a:rPr lang="en-US" dirty="0"/>
            </a:br>
            <a:r>
              <a:rPr lang="en-US" dirty="0"/>
              <a:t>- God takes enemies and makes them brothers and sisters in Christ</a:t>
            </a:r>
            <a:br>
              <a:rPr lang="en-US" dirty="0"/>
            </a:br>
            <a:r>
              <a:rPr lang="en-US" dirty="0"/>
              <a:t>-And as brothers and sisters in Christ we have one Father, one </a:t>
            </a:r>
            <a:r>
              <a:rPr lang="en-US" dirty="0" err="1"/>
              <a:t>Saviour</a:t>
            </a:r>
            <a:r>
              <a:rPr lang="en-US" dirty="0"/>
              <a:t> and one Spirit, who are all together one God</a:t>
            </a:r>
            <a:br>
              <a:rPr lang="en-US" dirty="0"/>
            </a:br>
            <a:r>
              <a:rPr lang="en-US" dirty="0"/>
              <a:t>- Now Paul broadly speaking here, is talking about belonging to the universal Church, about every single individual who has believed in Jesus Christ as Lord and </a:t>
            </a:r>
            <a:r>
              <a:rPr lang="en-US" dirty="0" err="1"/>
              <a:t>Saviour</a:t>
            </a:r>
            <a:endParaRPr lang="en-US" dirty="0"/>
          </a:p>
        </p:txBody>
      </p:sp>
      <p:sp>
        <p:nvSpPr>
          <p:cNvPr id="4" name="Slide Number Placeholder 3"/>
          <p:cNvSpPr>
            <a:spLocks noGrp="1"/>
          </p:cNvSpPr>
          <p:nvPr>
            <p:ph type="sldNum" sz="quarter" idx="5"/>
          </p:nvPr>
        </p:nvSpPr>
        <p:spPr/>
        <p:txBody>
          <a:bodyPr/>
          <a:lstStyle/>
          <a:p>
            <a:fld id="{95A4DA00-4737-B740-B7BC-9207785E31D8}" type="slidenum">
              <a:rPr lang="en-US" smtClean="0"/>
              <a:t>4</a:t>
            </a:fld>
            <a:endParaRPr lang="en-US"/>
          </a:p>
        </p:txBody>
      </p:sp>
    </p:spTree>
    <p:extLst>
      <p:ext uri="{BB962C8B-B14F-4D97-AF65-F5344CB8AC3E}">
        <p14:creationId xmlns:p14="http://schemas.microsoft.com/office/powerpoint/2010/main" val="417006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2425"/>
            <a:ext cx="5486400" cy="3086100"/>
          </a:xfrm>
        </p:spPr>
      </p:sp>
      <p:sp>
        <p:nvSpPr>
          <p:cNvPr id="3" name="Notes Placeholder 2"/>
          <p:cNvSpPr>
            <a:spLocks noGrp="1"/>
          </p:cNvSpPr>
          <p:nvPr>
            <p:ph type="body" idx="1"/>
          </p:nvPr>
        </p:nvSpPr>
        <p:spPr>
          <a:xfrm>
            <a:off x="166607" y="3625634"/>
            <a:ext cx="6524786" cy="3999532"/>
          </a:xfrm>
        </p:spPr>
        <p:txBody>
          <a:bodyPr/>
          <a:lstStyle/>
          <a:p>
            <a:pPr marL="171450" indent="-171450">
              <a:buFont typeface="Arial" panose="020B0604020202020204" pitchFamily="34" charset="0"/>
              <a:buChar char="•"/>
            </a:pPr>
            <a:r>
              <a:rPr lang="en-US" dirty="0">
                <a:highlight>
                  <a:srgbClr val="FFFF00"/>
                </a:highlight>
              </a:rPr>
              <a:t>We show we are part of the universal Church by identifying with a tangible people locally</a:t>
            </a:r>
            <a:br>
              <a:rPr lang="en-US" dirty="0"/>
            </a:br>
            <a:r>
              <a:rPr lang="en-US" dirty="0"/>
              <a:t>- Many people treat the church as unnecessary, as unimportant or even as a hindrance to doing great things for God</a:t>
            </a:r>
            <a:br>
              <a:rPr lang="en-US" dirty="0"/>
            </a:br>
            <a:r>
              <a:rPr lang="en-US" dirty="0"/>
              <a:t>- Or they say things like “I’m a part of the universal Church, I don’t need to join a local, visible church”</a:t>
            </a:r>
            <a:br>
              <a:rPr lang="en-US" dirty="0"/>
            </a:br>
            <a:r>
              <a:rPr lang="en-US" dirty="0"/>
              <a:t>- But to do the Christian life in isolation is to go against not only what Scripture commands but the very pattern of the New Testament </a:t>
            </a:r>
            <a:br>
              <a:rPr lang="en-US" dirty="0"/>
            </a:br>
            <a:r>
              <a:rPr lang="en-US" dirty="0"/>
              <a:t>- The pattern of the New Testament and commands of Scripture talk very clearly of submitting to elders and deacons, to come together as one body, to worship together, to share our gifts with one another, to have the Word of God preached. How can a person do that in isolation?</a:t>
            </a:r>
            <a:br>
              <a:rPr lang="en-US" dirty="0"/>
            </a:br>
            <a:r>
              <a:rPr lang="en-US" dirty="0"/>
              <a:t>- And what’s even more, is how could we possibly think that we are going to be fruitful in the Christian life apart from being connected to a local body of believers, where we can reprove, rebuke and encourage one another towards godliness</a:t>
            </a:r>
          </a:p>
          <a:p>
            <a:pPr marL="171450" indent="-171450">
              <a:buFont typeface="Arial" panose="020B0604020202020204" pitchFamily="34" charset="0"/>
              <a:buChar char="•"/>
            </a:pPr>
            <a:r>
              <a:rPr lang="en-US" dirty="0">
                <a:highlight>
                  <a:srgbClr val="FFFF00"/>
                </a:highlight>
              </a:rPr>
              <a:t>The church is made up of adopted brothers and sisters in Christ. We have responsibilities in the family</a:t>
            </a:r>
            <a:br>
              <a:rPr lang="en-US" dirty="0"/>
            </a:br>
            <a:r>
              <a:rPr lang="en-US" dirty="0"/>
              <a:t>- As members of the household of God, just like in other families, the work of our heavenly Father is not left to a few select people, but is the work of all who belong to the family</a:t>
            </a:r>
            <a:br>
              <a:rPr lang="en-US" dirty="0"/>
            </a:br>
            <a:r>
              <a:rPr lang="en-US" dirty="0"/>
              <a:t>- </a:t>
            </a:r>
            <a:r>
              <a:rPr lang="en-US" dirty="0">
                <a:highlight>
                  <a:srgbClr val="00FFFF"/>
                </a:highlight>
              </a:rPr>
              <a:t>Read Romans 12:6-11</a:t>
            </a:r>
            <a:br>
              <a:rPr lang="en-US" dirty="0">
                <a:highlight>
                  <a:srgbClr val="00FFFF"/>
                </a:highlight>
              </a:rPr>
            </a:br>
            <a:r>
              <a:rPr lang="en-US" dirty="0"/>
              <a:t>- If we are part of God’s family we have all received a gift, and by His grace we are to use it do His will here on earth</a:t>
            </a:r>
            <a:br>
              <a:rPr lang="en-US" dirty="0"/>
            </a:br>
            <a:r>
              <a:rPr lang="en-US" dirty="0"/>
              <a:t>- Not begrudgingly, but with joy and gratefulness saturating our every word and every action</a:t>
            </a:r>
          </a:p>
          <a:p>
            <a:pPr marL="171450" indent="-171450">
              <a:buFont typeface="Arial" panose="020B0604020202020204" pitchFamily="34" charset="0"/>
              <a:buChar char="•"/>
            </a:pPr>
            <a:r>
              <a:rPr lang="en-US" dirty="0">
                <a:highlight>
                  <a:srgbClr val="FFFF00"/>
                </a:highlight>
              </a:rPr>
              <a:t>The church is a family living life together on mission with the common goal of seeing God glorified</a:t>
            </a:r>
            <a:br>
              <a:rPr lang="en-US" dirty="0"/>
            </a:br>
            <a:r>
              <a:rPr lang="en-US" dirty="0"/>
              <a:t>- We are to see the church as part of our Christian identity. </a:t>
            </a:r>
            <a:br>
              <a:rPr lang="en-US" dirty="0"/>
            </a:br>
            <a:r>
              <a:rPr lang="en-US" dirty="0"/>
              <a:t>- Sometimes brothers and sisters fight, but we remain unified while we remain in Christ, because we all share the common goal of seeing our heavenly Father glorified</a:t>
            </a:r>
            <a:br>
              <a:rPr lang="en-US" dirty="0"/>
            </a:br>
            <a:r>
              <a:rPr lang="en-US" dirty="0"/>
              <a:t>- We gather to encourage one another, to build one another up with our gifts, to pray for one another and to sit under the preaching of God’s Word. </a:t>
            </a:r>
            <a:br>
              <a:rPr lang="en-US" dirty="0"/>
            </a:br>
            <a:r>
              <a:rPr lang="en-US" dirty="0"/>
              <a:t>- We gather to bear one another’s burdens, to cry together, and to celebrate together</a:t>
            </a:r>
            <a:br>
              <a:rPr lang="en-US" dirty="0"/>
            </a:br>
            <a:r>
              <a:rPr lang="en-US" dirty="0"/>
              <a:t>- And  so together we urge one another on to the prize that awaits each one of us which is Christ Jesus himself and the day in which we receive our crown of righteousness</a:t>
            </a:r>
            <a:br>
              <a:rPr lang="en-US" dirty="0"/>
            </a:br>
            <a:r>
              <a:rPr lang="en-US" dirty="0"/>
              <a:t>- It is an incredible gift of God’s grace to have a family of faith, so let us not forsake gathering together, rather let us </a:t>
            </a:r>
            <a:r>
              <a:rPr lang="en-US" dirty="0" err="1"/>
              <a:t>prioritise</a:t>
            </a:r>
            <a:r>
              <a:rPr lang="en-US" dirty="0"/>
              <a:t> it</a:t>
            </a:r>
          </a:p>
        </p:txBody>
      </p:sp>
      <p:sp>
        <p:nvSpPr>
          <p:cNvPr id="4" name="Slide Number Placeholder 3"/>
          <p:cNvSpPr>
            <a:spLocks noGrp="1"/>
          </p:cNvSpPr>
          <p:nvPr>
            <p:ph type="sldNum" sz="quarter" idx="5"/>
          </p:nvPr>
        </p:nvSpPr>
        <p:spPr/>
        <p:txBody>
          <a:bodyPr/>
          <a:lstStyle/>
          <a:p>
            <a:fld id="{95A4DA00-4737-B740-B7BC-9207785E31D8}" type="slidenum">
              <a:rPr lang="en-US" smtClean="0"/>
              <a:t>5</a:t>
            </a:fld>
            <a:endParaRPr lang="en-US" dirty="0"/>
          </a:p>
        </p:txBody>
      </p:sp>
    </p:spTree>
    <p:extLst>
      <p:ext uri="{BB962C8B-B14F-4D97-AF65-F5344CB8AC3E}">
        <p14:creationId xmlns:p14="http://schemas.microsoft.com/office/powerpoint/2010/main" val="201222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481" y="4400549"/>
            <a:ext cx="6509287" cy="3968535"/>
          </a:xfrm>
        </p:spPr>
        <p:txBody>
          <a:bodyPr/>
          <a:lstStyle/>
          <a:p>
            <a:pPr marL="171450" indent="-171450">
              <a:buFont typeface="Arial" panose="020B0604020202020204" pitchFamily="34" charset="0"/>
              <a:buChar char="•"/>
            </a:pPr>
            <a:r>
              <a:rPr lang="en-US" dirty="0">
                <a:highlight>
                  <a:srgbClr val="FFFF00"/>
                </a:highlight>
              </a:rPr>
              <a:t>“Built on the foundation of the apostles and prophets” (Eph 2:20a)</a:t>
            </a:r>
            <a:br>
              <a:rPr lang="en-US" dirty="0"/>
            </a:br>
            <a:r>
              <a:rPr lang="en-US" dirty="0"/>
              <a:t>- Now there is bit of contention here between whether prophets here is talking about New Testament or Old Testament prophets</a:t>
            </a:r>
            <a:br>
              <a:rPr lang="en-US" dirty="0"/>
            </a:br>
            <a:r>
              <a:rPr lang="en-US" dirty="0"/>
              <a:t>- But all scholars agree that regardless of whether it was New or Old testament, Paul is saying that the household of God is built upon God’s Word</a:t>
            </a:r>
            <a:br>
              <a:rPr lang="en-US" dirty="0"/>
            </a:br>
            <a:r>
              <a:rPr lang="en-US" dirty="0"/>
              <a:t>- Paul is not saying that it is built upon these men, the apostles and prophets, but rather it is built upon their ministry which is proclaiming and clarifying the Word of God to His people</a:t>
            </a:r>
          </a:p>
          <a:p>
            <a:pPr marL="171450" indent="-171450">
              <a:buFont typeface="Arial" panose="020B0604020202020204" pitchFamily="34" charset="0"/>
              <a:buChar char="•"/>
            </a:pPr>
            <a:r>
              <a:rPr lang="en-US" dirty="0">
                <a:highlight>
                  <a:srgbClr val="FFFF00"/>
                </a:highlight>
              </a:rPr>
              <a:t>The church stands or falls based on its faithfulness to God’s Word</a:t>
            </a:r>
            <a:br>
              <a:rPr lang="en-US" dirty="0"/>
            </a:br>
            <a:r>
              <a:rPr lang="en-US" dirty="0"/>
              <a:t>- Isaiah 40:8 tells us that “The grass withers, the flower fades, but the word of our God will stand forever”</a:t>
            </a:r>
            <a:br>
              <a:rPr lang="en-US" dirty="0"/>
            </a:br>
            <a:r>
              <a:rPr lang="en-US" dirty="0"/>
              <a:t>- Pastors and preachers must </a:t>
            </a:r>
            <a:r>
              <a:rPr lang="en-US" dirty="0" err="1"/>
              <a:t>labour</a:t>
            </a:r>
            <a:r>
              <a:rPr lang="en-US" dirty="0"/>
              <a:t> to remain faithful to God’s Word</a:t>
            </a:r>
            <a:br>
              <a:rPr lang="en-US" dirty="0"/>
            </a:br>
            <a:r>
              <a:rPr lang="en-US" dirty="0"/>
              <a:t>- For any church that is not built upon God’s Word is a false church that will eventually crumble and fail</a:t>
            </a:r>
          </a:p>
          <a:p>
            <a:pPr marL="171450" indent="-171450">
              <a:buFont typeface="Arial" panose="020B0604020202020204" pitchFamily="34" charset="0"/>
              <a:buChar char="•"/>
            </a:pPr>
            <a:r>
              <a:rPr lang="en-US" dirty="0">
                <a:highlight>
                  <a:srgbClr val="FFFF00"/>
                </a:highlight>
              </a:rPr>
              <a:t>We’re not free to remove any truths regardless of what our culture may say</a:t>
            </a:r>
            <a:br>
              <a:rPr lang="en-US" dirty="0"/>
            </a:br>
            <a:r>
              <a:rPr lang="en-US" dirty="0"/>
              <a:t>- Many pastors have given into the temptation of preaching what the culture would like them to preach so that they can have a better reputation among men, a bigger church, so that they can have more people who give more money</a:t>
            </a:r>
            <a:br>
              <a:rPr lang="en-US" dirty="0"/>
            </a:br>
            <a:r>
              <a:rPr lang="en-US" dirty="0"/>
              <a:t>- But we aren’t free to remove any of the truths of God’s Word, like the uniqueness of Christ, that there are 2 eternal destinations, heaven and hell, that in our world saturated with sexual temptation we are to show sexual restraint, that God created marriage for one man and one woman</a:t>
            </a:r>
            <a:br>
              <a:rPr lang="en-US" dirty="0"/>
            </a:br>
            <a:r>
              <a:rPr lang="en-US" dirty="0"/>
              <a:t>- The truth of God’s Word is not something we have the freedom to mess around with or change as we see fit</a:t>
            </a:r>
            <a:br>
              <a:rPr lang="en-US" dirty="0"/>
            </a:br>
            <a:r>
              <a:rPr lang="en-US" dirty="0"/>
              <a:t>- We must preach the truth in love, but the truth must be there, for it is upon the truth that God’s church stands</a:t>
            </a:r>
          </a:p>
        </p:txBody>
      </p:sp>
      <p:sp>
        <p:nvSpPr>
          <p:cNvPr id="4" name="Slide Number Placeholder 3"/>
          <p:cNvSpPr>
            <a:spLocks noGrp="1"/>
          </p:cNvSpPr>
          <p:nvPr>
            <p:ph type="sldNum" sz="quarter" idx="5"/>
          </p:nvPr>
        </p:nvSpPr>
        <p:spPr/>
        <p:txBody>
          <a:bodyPr/>
          <a:lstStyle/>
          <a:p>
            <a:fld id="{95A4DA00-4737-B740-B7BC-9207785E31D8}" type="slidenum">
              <a:rPr lang="en-US" smtClean="0"/>
              <a:t>6</a:t>
            </a:fld>
            <a:endParaRPr lang="en-US"/>
          </a:p>
        </p:txBody>
      </p:sp>
    </p:spTree>
    <p:extLst>
      <p:ext uri="{BB962C8B-B14F-4D97-AF65-F5344CB8AC3E}">
        <p14:creationId xmlns:p14="http://schemas.microsoft.com/office/powerpoint/2010/main" val="365764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2263"/>
            <a:ext cx="5486400" cy="3086100"/>
          </a:xfrm>
        </p:spPr>
      </p:sp>
      <p:sp>
        <p:nvSpPr>
          <p:cNvPr id="3" name="Notes Placeholder 2"/>
          <p:cNvSpPr>
            <a:spLocks noGrp="1"/>
          </p:cNvSpPr>
          <p:nvPr>
            <p:ph type="body" idx="1"/>
          </p:nvPr>
        </p:nvSpPr>
        <p:spPr>
          <a:xfrm>
            <a:off x="151108" y="3535846"/>
            <a:ext cx="6555783" cy="4724751"/>
          </a:xfrm>
        </p:spPr>
        <p:txBody>
          <a:bodyPr/>
          <a:lstStyle/>
          <a:p>
            <a:pPr marL="171450" indent="-171450">
              <a:buFont typeface="Arial" panose="020B0604020202020204" pitchFamily="34" charset="0"/>
              <a:buChar char="•"/>
            </a:pPr>
            <a:r>
              <a:rPr lang="en-US" dirty="0">
                <a:highlight>
                  <a:srgbClr val="FFFF00"/>
                </a:highlight>
              </a:rPr>
              <a:t>”Christ Jesus himself being the cornerstone” (Eph 2:20b)</a:t>
            </a:r>
            <a:br>
              <a:rPr lang="en-US" dirty="0"/>
            </a:br>
            <a:r>
              <a:rPr lang="en-US" dirty="0"/>
              <a:t>- The cornerstone holds everything together. It determines the stability of the foundation and the integrity of the entire building</a:t>
            </a:r>
            <a:br>
              <a:rPr lang="en-US" dirty="0"/>
            </a:br>
            <a:r>
              <a:rPr lang="en-US" dirty="0"/>
              <a:t>- The cornerstone is put in place before the foundation is even built</a:t>
            </a:r>
            <a:br>
              <a:rPr lang="en-US" dirty="0"/>
            </a:br>
            <a:r>
              <a:rPr lang="en-US" dirty="0"/>
              <a:t>- The lay of the walls, the dimensions of the structure were a result of the chief cornerstone because everything in a building must align with the cornerstone. </a:t>
            </a:r>
            <a:br>
              <a:rPr lang="en-US" dirty="0"/>
            </a:br>
            <a:r>
              <a:rPr lang="en-US" dirty="0"/>
              <a:t>- The shape and stability of God’s temple is determined by Christ and Christ alone who is the chief cornerstone</a:t>
            </a:r>
          </a:p>
          <a:p>
            <a:pPr marL="171450" indent="-171450">
              <a:buFont typeface="Arial" panose="020B0604020202020204" pitchFamily="34" charset="0"/>
              <a:buChar char="•"/>
            </a:pPr>
            <a:r>
              <a:rPr lang="en-US" dirty="0">
                <a:highlight>
                  <a:srgbClr val="FFFF00"/>
                </a:highlight>
              </a:rPr>
              <a:t>All of our theology matters but it has to </a:t>
            </a:r>
            <a:r>
              <a:rPr lang="en-US" dirty="0" err="1">
                <a:highlight>
                  <a:srgbClr val="FFFF00"/>
                </a:highlight>
              </a:rPr>
              <a:t>crystalise</a:t>
            </a:r>
            <a:r>
              <a:rPr lang="en-US" dirty="0">
                <a:highlight>
                  <a:srgbClr val="FFFF00"/>
                </a:highlight>
              </a:rPr>
              <a:t> and focus on the person and work of Jesus Christ</a:t>
            </a:r>
            <a:br>
              <a:rPr lang="en-US" dirty="0"/>
            </a:br>
            <a:r>
              <a:rPr lang="en-US" dirty="0"/>
              <a:t>- The uniting focus is not just theology but mostly who and what we believe Christ to be</a:t>
            </a:r>
            <a:br>
              <a:rPr lang="en-US" dirty="0"/>
            </a:br>
            <a:r>
              <a:rPr lang="en-US" dirty="0"/>
              <a:t>- If the church is the body of Christ then this has to be where we stake our claim. </a:t>
            </a:r>
            <a:br>
              <a:rPr lang="en-US" dirty="0"/>
            </a:br>
            <a:r>
              <a:rPr lang="en-US" dirty="0"/>
              <a:t>- It has to be a gospel </a:t>
            </a:r>
            <a:r>
              <a:rPr lang="en-US" dirty="0" err="1"/>
              <a:t>centred</a:t>
            </a:r>
            <a:r>
              <a:rPr lang="en-US" dirty="0"/>
              <a:t> focus. Because when it is the gospel that holds us together nothing can tear us apart</a:t>
            </a:r>
            <a:br>
              <a:rPr lang="en-US" dirty="0"/>
            </a:br>
            <a:r>
              <a:rPr lang="en-US" dirty="0"/>
              <a:t>- Many people in today’s day and age go looking for a church that has a particular music style, or particular building style, or is catering to young families, or to older people</a:t>
            </a:r>
            <a:br>
              <a:rPr lang="en-US" dirty="0"/>
            </a:br>
            <a:r>
              <a:rPr lang="en-US" dirty="0"/>
              <a:t>- Listen to me. None of those things are evil in their own right, but if they come become the number one priority, if these churches water down the gospel, and diminish the person and work of Jesus Christ for the sake of these things, then when tough times come, it will crumble</a:t>
            </a:r>
            <a:br>
              <a:rPr lang="en-US" dirty="0"/>
            </a:br>
            <a:r>
              <a:rPr lang="en-US" dirty="0"/>
              <a:t>- Our foundation and cornerstone are not those things. Our foundation is God’s Word and Jesus Christ is our cornerstone</a:t>
            </a:r>
            <a:br>
              <a:rPr lang="en-US" dirty="0"/>
            </a:br>
            <a:r>
              <a:rPr lang="en-US" dirty="0"/>
              <a:t>- I’m not saying that a gospel </a:t>
            </a:r>
            <a:r>
              <a:rPr lang="en-US" dirty="0" err="1"/>
              <a:t>centred</a:t>
            </a:r>
            <a:r>
              <a:rPr lang="en-US" dirty="0"/>
              <a:t> church won’t have difficulties and disagreements. </a:t>
            </a:r>
            <a:br>
              <a:rPr lang="en-US" dirty="0"/>
            </a:br>
            <a:r>
              <a:rPr lang="en-US" dirty="0"/>
              <a:t>- But if the gospel holds us together, it is God’s grace, and God’s Word and God’s power that holds us together</a:t>
            </a:r>
            <a:br>
              <a:rPr lang="en-US" dirty="0"/>
            </a:br>
            <a:r>
              <a:rPr lang="en-US" dirty="0"/>
              <a:t>- We will be able to move forward passionately and in mutual love in order that we may see God glorified in His church</a:t>
            </a:r>
          </a:p>
          <a:p>
            <a:pPr marL="171450" indent="-171450">
              <a:buFont typeface="Arial" panose="020B0604020202020204" pitchFamily="34" charset="0"/>
              <a:buChar char="•"/>
            </a:pPr>
            <a:r>
              <a:rPr lang="en-US" dirty="0">
                <a:highlight>
                  <a:srgbClr val="FFFF00"/>
                </a:highlight>
              </a:rPr>
              <a:t>It’s God’s building and He has completed its foundation</a:t>
            </a:r>
            <a:br>
              <a:rPr lang="en-US" dirty="0"/>
            </a:br>
            <a:r>
              <a:rPr lang="en-US" dirty="0"/>
              <a:t>- We don’t need to take away from it or add to it</a:t>
            </a:r>
            <a:br>
              <a:rPr lang="en-US" dirty="0"/>
            </a:br>
            <a:r>
              <a:rPr lang="en-US" dirty="0"/>
              <a:t>- The foundation of Jesus Christ and the teaching of His Word is sufficient, complete and available in Scripture, and Christ has been building his church on it for the past 2000 years</a:t>
            </a:r>
            <a:br>
              <a:rPr lang="en-US" dirty="0"/>
            </a:br>
            <a:r>
              <a:rPr lang="en-US" dirty="0"/>
              <a:t>- It does not need adapting or improving</a:t>
            </a:r>
            <a:br>
              <a:rPr lang="en-US" dirty="0"/>
            </a:br>
            <a:r>
              <a:rPr lang="en-US" dirty="0"/>
              <a:t>- And it is upon this foundation that we can press forward in confidence knowing that the church and our lives rest in the hands of Jesus Christ the solid rock</a:t>
            </a:r>
            <a:br>
              <a:rPr lang="en-US" dirty="0"/>
            </a:br>
            <a:endParaRPr lang="en-US" dirty="0"/>
          </a:p>
        </p:txBody>
      </p:sp>
      <p:sp>
        <p:nvSpPr>
          <p:cNvPr id="4" name="Slide Number Placeholder 3"/>
          <p:cNvSpPr>
            <a:spLocks noGrp="1"/>
          </p:cNvSpPr>
          <p:nvPr>
            <p:ph type="sldNum" sz="quarter" idx="5"/>
          </p:nvPr>
        </p:nvSpPr>
        <p:spPr/>
        <p:txBody>
          <a:bodyPr/>
          <a:lstStyle/>
          <a:p>
            <a:fld id="{95A4DA00-4737-B740-B7BC-9207785E31D8}" type="slidenum">
              <a:rPr lang="en-US" smtClean="0"/>
              <a:t>7</a:t>
            </a:fld>
            <a:endParaRPr lang="en-US"/>
          </a:p>
        </p:txBody>
      </p:sp>
    </p:spTree>
    <p:extLst>
      <p:ext uri="{BB962C8B-B14F-4D97-AF65-F5344CB8AC3E}">
        <p14:creationId xmlns:p14="http://schemas.microsoft.com/office/powerpoint/2010/main" val="22920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217488"/>
            <a:ext cx="5486400" cy="3086100"/>
          </a:xfrm>
        </p:spPr>
      </p:sp>
      <p:sp>
        <p:nvSpPr>
          <p:cNvPr id="3" name="Notes Placeholder 2"/>
          <p:cNvSpPr>
            <a:spLocks noGrp="1"/>
          </p:cNvSpPr>
          <p:nvPr>
            <p:ph type="body" idx="1"/>
          </p:nvPr>
        </p:nvSpPr>
        <p:spPr>
          <a:xfrm>
            <a:off x="155682" y="3489230"/>
            <a:ext cx="6540285" cy="5437282"/>
          </a:xfrm>
        </p:spPr>
        <p:txBody>
          <a:bodyPr/>
          <a:lstStyle/>
          <a:p>
            <a:pPr marL="171450" indent="-171450">
              <a:buFont typeface="Arial" panose="020B0604020202020204" pitchFamily="34" charset="0"/>
              <a:buChar char="•"/>
            </a:pPr>
            <a:r>
              <a:rPr lang="en-US" dirty="0">
                <a:highlight>
                  <a:srgbClr val="FFFF00"/>
                </a:highlight>
              </a:rPr>
              <a:t>“In whom the whole structure, being joined together, grows into a holy temple in the Lord” (Eph 2:21)</a:t>
            </a:r>
            <a:br>
              <a:rPr lang="en-US" dirty="0"/>
            </a:br>
            <a:r>
              <a:rPr lang="en-US" dirty="0"/>
              <a:t>- In whom is referring to Jesus Christ, and so it is in him that not only are we held together and joined together, but it is in him that the temple grows</a:t>
            </a:r>
            <a:br>
              <a:rPr lang="en-US" dirty="0"/>
            </a:br>
            <a:r>
              <a:rPr lang="en-US" dirty="0"/>
              <a:t>- What happens in the temples of the Old Testament? It is where the glory of God dwells, where worship happened, where the Word of God was read and taught</a:t>
            </a:r>
            <a:br>
              <a:rPr lang="en-US" dirty="0"/>
            </a:br>
            <a:r>
              <a:rPr lang="en-US" dirty="0"/>
              <a:t>- And not only these things but we are to be holy, set apart unto God both individually and as a community</a:t>
            </a:r>
            <a:br>
              <a:rPr lang="en-US" dirty="0"/>
            </a:br>
            <a:r>
              <a:rPr lang="en-US" dirty="0"/>
              <a:t>- And so all who believe in Jesus Christ are the stones which are placed on top of the foundation which make the holy temple</a:t>
            </a:r>
          </a:p>
          <a:p>
            <a:pPr marL="171450" indent="-171450">
              <a:buFont typeface="Arial" panose="020B0604020202020204" pitchFamily="34" charset="0"/>
              <a:buChar char="•"/>
            </a:pPr>
            <a:r>
              <a:rPr lang="en-US" dirty="0">
                <a:highlight>
                  <a:srgbClr val="FFFF00"/>
                </a:highlight>
              </a:rPr>
              <a:t>Because it is Christ’s building, the church is perfect, spotless, without defect or blemish</a:t>
            </a:r>
            <a:br>
              <a:rPr lang="en-US" dirty="0">
                <a:highlight>
                  <a:srgbClr val="FFFF00"/>
                </a:highlight>
              </a:rPr>
            </a:br>
            <a:r>
              <a:rPr lang="en-US" dirty="0"/>
              <a:t>- Now I’m not saying that as Christians or churches there is no sin, that there is no longer any brokenness, that churches will never hurt anyone</a:t>
            </a:r>
            <a:br>
              <a:rPr lang="en-US" dirty="0"/>
            </a:br>
            <a:r>
              <a:rPr lang="en-US" dirty="0"/>
              <a:t>- Many people have been burned and hurt by churches, but don’t walk away from gathering with fellow believers. Don’t hate the church</a:t>
            </a:r>
            <a:br>
              <a:rPr lang="en-US" dirty="0"/>
            </a:br>
            <a:r>
              <a:rPr lang="en-US" dirty="0"/>
              <a:t>- The church is the bride of Christ, and ”Christ loved the church and gave himself up for her “(Eph 5:25)</a:t>
            </a:r>
            <a:br>
              <a:rPr lang="en-US" dirty="0"/>
            </a:br>
            <a:r>
              <a:rPr lang="en-US" dirty="0"/>
              <a:t>- The bride of Christ is beautiful, broken and yet made whole, and because we are now in Christ, and because of his death and the blood that was spilled on our behalf</a:t>
            </a:r>
            <a:br>
              <a:rPr lang="en-US" dirty="0"/>
            </a:br>
            <a:r>
              <a:rPr lang="en-US" dirty="0"/>
              <a:t>- We are complete and yet being completed, we are perfect and yet being perfected, how?</a:t>
            </a:r>
            <a:br>
              <a:rPr lang="en-US" dirty="0"/>
            </a:br>
            <a:r>
              <a:rPr lang="en-US" dirty="0"/>
              <a:t>- Because we have been saved and are being sanctified by Jesus Christ and so when God looks at His people, He sees His perfect Son, Jesus Christ, and sees a forgiven people</a:t>
            </a:r>
          </a:p>
          <a:p>
            <a:pPr marL="171450" indent="-171450">
              <a:buFont typeface="Arial" panose="020B0604020202020204" pitchFamily="34" charset="0"/>
              <a:buChar char="•"/>
            </a:pPr>
            <a:r>
              <a:rPr lang="en-US" dirty="0">
                <a:highlight>
                  <a:srgbClr val="FFFF00"/>
                </a:highlight>
              </a:rPr>
              <a:t>“In him you also are being built together into a dwelling place for God by the Spirit” (Eph 2:22)</a:t>
            </a:r>
            <a:br>
              <a:rPr lang="en-US" dirty="0"/>
            </a:br>
            <a:r>
              <a:rPr lang="en-US" dirty="0"/>
              <a:t>- So in case you missed it the first time Paul reiterates that through Jesus Christ, by the Spirit of God, God dwells in us personally and as a community. </a:t>
            </a:r>
            <a:br>
              <a:rPr lang="en-US" dirty="0"/>
            </a:br>
            <a:r>
              <a:rPr lang="en-US" dirty="0"/>
              <a:t>- It is in Christ that we grow as believers, it is in Christ that we grow in likeness to him. </a:t>
            </a:r>
            <a:br>
              <a:rPr lang="en-US" dirty="0"/>
            </a:br>
            <a:r>
              <a:rPr lang="en-US" dirty="0"/>
              <a:t>- Everything depends upon being rightly related to the chief cornerstone</a:t>
            </a:r>
            <a:br>
              <a:rPr lang="en-US" dirty="0"/>
            </a:br>
            <a:r>
              <a:rPr lang="en-US" dirty="0"/>
              <a:t>- Truly this temple begins and ends with Jesus Christ – he is the means by which it fits together. Christ is the ultimate goal</a:t>
            </a:r>
          </a:p>
        </p:txBody>
      </p:sp>
      <p:sp>
        <p:nvSpPr>
          <p:cNvPr id="4" name="Slide Number Placeholder 3"/>
          <p:cNvSpPr>
            <a:spLocks noGrp="1"/>
          </p:cNvSpPr>
          <p:nvPr>
            <p:ph type="sldNum" sz="quarter" idx="5"/>
          </p:nvPr>
        </p:nvSpPr>
        <p:spPr/>
        <p:txBody>
          <a:bodyPr/>
          <a:lstStyle/>
          <a:p>
            <a:fld id="{95A4DA00-4737-B740-B7BC-9207785E31D8}" type="slidenum">
              <a:rPr lang="en-US" smtClean="0"/>
              <a:t>8</a:t>
            </a:fld>
            <a:endParaRPr lang="en-US"/>
          </a:p>
        </p:txBody>
      </p:sp>
    </p:spTree>
    <p:extLst>
      <p:ext uri="{BB962C8B-B14F-4D97-AF65-F5344CB8AC3E}">
        <p14:creationId xmlns:p14="http://schemas.microsoft.com/office/powerpoint/2010/main" val="222475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5980" y="4400549"/>
            <a:ext cx="6540284" cy="3767057"/>
          </a:xfrm>
        </p:spPr>
        <p:txBody>
          <a:bodyPr/>
          <a:lstStyle/>
          <a:p>
            <a:pPr marL="171450" indent="-171450">
              <a:buFont typeface="Arial" panose="020B0604020202020204" pitchFamily="34" charset="0"/>
              <a:buChar char="•"/>
            </a:pPr>
            <a:r>
              <a:rPr lang="en-US" dirty="0">
                <a:highlight>
                  <a:srgbClr val="FFFF00"/>
                </a:highlight>
              </a:rPr>
              <a:t>We are welcomed into the precious family of God, so love each other deeply</a:t>
            </a:r>
            <a:br>
              <a:rPr lang="en-US" dirty="0"/>
            </a:br>
            <a:r>
              <a:rPr lang="en-US" dirty="0"/>
              <a:t>- Each and everyone of us has a gift and work to do inside this family, inside the church</a:t>
            </a:r>
            <a:br>
              <a:rPr lang="en-US" dirty="0"/>
            </a:br>
            <a:r>
              <a:rPr lang="en-US" dirty="0"/>
              <a:t>- We all worship and live under the same roof, sit at the same table</a:t>
            </a:r>
            <a:br>
              <a:rPr lang="en-US" dirty="0"/>
            </a:br>
            <a:r>
              <a:rPr lang="en-US" dirty="0"/>
              <a:t>- We all have the same older brother Jesus Christ, we all serve and live for the same God</a:t>
            </a:r>
            <a:br>
              <a:rPr lang="en-US" dirty="0"/>
            </a:br>
            <a:r>
              <a:rPr lang="en-US" dirty="0"/>
              <a:t>- And so by His power we also love and serve one another</a:t>
            </a:r>
          </a:p>
          <a:p>
            <a:pPr marL="171450" indent="-171450">
              <a:buFont typeface="Arial" panose="020B0604020202020204" pitchFamily="34" charset="0"/>
              <a:buChar char="•"/>
            </a:pPr>
            <a:r>
              <a:rPr lang="en-US" dirty="0">
                <a:highlight>
                  <a:srgbClr val="FFFF00"/>
                </a:highlight>
              </a:rPr>
              <a:t>We are being built upon the foundation of Scripture which is rooted in Christ, so listen closely to sound, biblical teaching</a:t>
            </a:r>
            <a:br>
              <a:rPr lang="en-US" dirty="0"/>
            </a:br>
            <a:r>
              <a:rPr lang="en-US" dirty="0"/>
              <a:t>- To deviate from the Word of God, to build upon a different Christ than the one taught in the Bible is to build falsely and in vain without </a:t>
            </a:r>
            <a:r>
              <a:rPr lang="en-US" dirty="0" err="1"/>
              <a:t>authorisation</a:t>
            </a:r>
            <a:r>
              <a:rPr lang="en-US" dirty="0"/>
              <a:t> from the master builder, God</a:t>
            </a:r>
            <a:br>
              <a:rPr lang="en-US" dirty="0"/>
            </a:br>
            <a:r>
              <a:rPr lang="en-US" dirty="0"/>
              <a:t>- Pastors and preachers must be diligent to ensure they remain faithful to the Word of God</a:t>
            </a:r>
            <a:br>
              <a:rPr lang="en-US" dirty="0"/>
            </a:br>
            <a:r>
              <a:rPr lang="en-US" dirty="0"/>
              <a:t>- Christians, brothers and sisters cling to the cross of Jesus Christ, believe in the resurrection and know that because of Jesus you are justified and declared a child of God</a:t>
            </a:r>
          </a:p>
          <a:p>
            <a:pPr marL="171450" indent="-171450">
              <a:buFont typeface="Arial" panose="020B0604020202020204" pitchFamily="34" charset="0"/>
              <a:buChar char="•"/>
            </a:pPr>
            <a:r>
              <a:rPr lang="en-US" dirty="0">
                <a:highlight>
                  <a:srgbClr val="FFFF00"/>
                </a:highlight>
              </a:rPr>
              <a:t>We are being constructed as a dwelling of the Spirit of God, so be holy and set apart unto the Lord</a:t>
            </a:r>
            <a:br>
              <a:rPr lang="en-US" dirty="0"/>
            </a:br>
            <a:r>
              <a:rPr lang="en-US" dirty="0"/>
              <a:t>- In Christ and by God’s Spirit, Jesus makes a new race, a new man which is made up of sinners saved by grace through faith</a:t>
            </a:r>
            <a:br>
              <a:rPr lang="en-US" dirty="0"/>
            </a:br>
            <a:r>
              <a:rPr lang="en-US" dirty="0"/>
              <a:t>- And because we are in Christ, this new man is God’s chosen dwelling place – a habitat for divinity</a:t>
            </a:r>
            <a:br>
              <a:rPr lang="en-US" dirty="0"/>
            </a:br>
            <a:r>
              <a:rPr lang="en-US" dirty="0"/>
              <a:t>- Jesus is the chief cornerstone, the teaching of the apostles and prophets is the foundation, and we are the living stones – God lives in us! So live a life surrendered unto Him</a:t>
            </a:r>
          </a:p>
        </p:txBody>
      </p:sp>
      <p:sp>
        <p:nvSpPr>
          <p:cNvPr id="4" name="Slide Number Placeholder 3"/>
          <p:cNvSpPr>
            <a:spLocks noGrp="1"/>
          </p:cNvSpPr>
          <p:nvPr>
            <p:ph type="sldNum" sz="quarter" idx="5"/>
          </p:nvPr>
        </p:nvSpPr>
        <p:spPr/>
        <p:txBody>
          <a:bodyPr/>
          <a:lstStyle/>
          <a:p>
            <a:fld id="{95A4DA00-4737-B740-B7BC-9207785E31D8}" type="slidenum">
              <a:rPr lang="en-US" smtClean="0"/>
              <a:t>9</a:t>
            </a:fld>
            <a:endParaRPr lang="en-US"/>
          </a:p>
        </p:txBody>
      </p:sp>
    </p:spTree>
    <p:extLst>
      <p:ext uri="{BB962C8B-B14F-4D97-AF65-F5344CB8AC3E}">
        <p14:creationId xmlns:p14="http://schemas.microsoft.com/office/powerpoint/2010/main" val="403516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6972-19CC-4D45-686D-4B7088E1119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37D5FB7-31CF-7202-73B1-1AD2E2533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60DA9D3-1D27-B370-61E9-0A7A87106887}"/>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5" name="Footer Placeholder 4">
            <a:extLst>
              <a:ext uri="{FF2B5EF4-FFF2-40B4-BE49-F238E27FC236}">
                <a16:creationId xmlns:a16="http://schemas.microsoft.com/office/drawing/2014/main" id="{C5E03E97-F982-3D30-13DF-2B6D46C88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7C268-6F8F-AA30-A89E-A8FF53677316}"/>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21133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8C42-A9B6-A3DF-9DA4-919C1FE1CAE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0DB3C38-EA88-6DEF-1A8C-40F17799BAD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DE22E4-4744-8049-FBFA-345DA442C4BB}"/>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5" name="Footer Placeholder 4">
            <a:extLst>
              <a:ext uri="{FF2B5EF4-FFF2-40B4-BE49-F238E27FC236}">
                <a16:creationId xmlns:a16="http://schemas.microsoft.com/office/drawing/2014/main" id="{B7E68DFB-EC46-873F-AD35-58CC7183D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41AF-F951-D323-0FC6-6064F23F6BC0}"/>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10110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2BD52-610D-FFD0-9391-B55F64E55AC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032DCA-F127-083E-7AD0-71EE5E3B28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199D52-7103-09FE-84A5-6B88C7A9A7CB}"/>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5" name="Footer Placeholder 4">
            <a:extLst>
              <a:ext uri="{FF2B5EF4-FFF2-40B4-BE49-F238E27FC236}">
                <a16:creationId xmlns:a16="http://schemas.microsoft.com/office/drawing/2014/main" id="{F4AE66D7-E87D-D069-72DC-1C9268D1F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FA1F8-EC0F-75A1-16AF-428313082534}"/>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152431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8906-6897-1A4C-043A-49B77556C5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E71EA6-8222-7790-5BE4-95F76B4BFB0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18F134-9215-884F-899B-587D73F1EC0F}"/>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5" name="Footer Placeholder 4">
            <a:extLst>
              <a:ext uri="{FF2B5EF4-FFF2-40B4-BE49-F238E27FC236}">
                <a16:creationId xmlns:a16="http://schemas.microsoft.com/office/drawing/2014/main" id="{B95FD17B-9259-36AB-07A4-2452A8919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FD890-541B-AE04-38F7-4DC08CF798D2}"/>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132563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C2F8-82E0-96A8-AFE7-BAF82C4131C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44A1222-43BD-7A5D-0ABB-35118AC0F6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2787A47-C139-ACC2-1D83-725A28FBC7CF}"/>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5" name="Footer Placeholder 4">
            <a:extLst>
              <a:ext uri="{FF2B5EF4-FFF2-40B4-BE49-F238E27FC236}">
                <a16:creationId xmlns:a16="http://schemas.microsoft.com/office/drawing/2014/main" id="{71C6B333-FA4D-9410-7C28-BBEA053BF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854AA-3E91-533E-025B-7B043BCDC52A}"/>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76355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8007-34CA-4E5B-0E3B-7D4BF21031C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833D46C-3C33-3E3D-3EFC-E1CDE5FEC62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66540B0-7642-5117-4023-031768D302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5C6EA81-EA4D-5066-B3DF-4090D2043A59}"/>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6" name="Footer Placeholder 5">
            <a:extLst>
              <a:ext uri="{FF2B5EF4-FFF2-40B4-BE49-F238E27FC236}">
                <a16:creationId xmlns:a16="http://schemas.microsoft.com/office/drawing/2014/main" id="{D45DC2D5-8F83-3D4C-8748-E74399724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CD36E-0191-BF62-B336-9A57EFCB84B0}"/>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163679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02C6-35AD-2984-3BCC-5799E724AA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7F06B22-03CC-D631-F9D0-60BB6F094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E3A777E-7109-A121-2B75-769357CBC1A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01CDF6E-FDDB-8459-BD4C-5B1369E734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694E44D-C2EB-5CAA-A0C6-06C4B52048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05D557E-6AA6-4F62-0349-3A21103955C4}"/>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8" name="Footer Placeholder 7">
            <a:extLst>
              <a:ext uri="{FF2B5EF4-FFF2-40B4-BE49-F238E27FC236}">
                <a16:creationId xmlns:a16="http://schemas.microsoft.com/office/drawing/2014/main" id="{9C43EC4F-2608-D734-B19F-1D8B9B9E7D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133035-6632-90B3-73AD-258267155C24}"/>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217538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484A-8729-58B4-72EF-62C88C72542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CE0062B-CA45-EC1E-606E-49855ED2CAC9}"/>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4" name="Footer Placeholder 3">
            <a:extLst>
              <a:ext uri="{FF2B5EF4-FFF2-40B4-BE49-F238E27FC236}">
                <a16:creationId xmlns:a16="http://schemas.microsoft.com/office/drawing/2014/main" id="{7E1B57C8-DAA4-27F7-19BC-D1AF58E900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BC5D86-D865-4CF1-8D6F-58474B46D4EC}"/>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190936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38534-1AE2-B171-DA02-62508E648BA1}"/>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3" name="Footer Placeholder 2">
            <a:extLst>
              <a:ext uri="{FF2B5EF4-FFF2-40B4-BE49-F238E27FC236}">
                <a16:creationId xmlns:a16="http://schemas.microsoft.com/office/drawing/2014/main" id="{3121243B-C724-84DD-3547-5BEB4FE7C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5EF6EE-B623-E5F6-0634-DC611F34D1A5}"/>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283537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D257-078C-A796-EA04-063F1F5812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EB99AD8-592C-8DA7-95F5-C0CCCBEC5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826DE1C-6241-A041-179B-5458E9373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D8CBA4-BDCE-CB8A-74DF-371A2330B7BF}"/>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6" name="Footer Placeholder 5">
            <a:extLst>
              <a:ext uri="{FF2B5EF4-FFF2-40B4-BE49-F238E27FC236}">
                <a16:creationId xmlns:a16="http://schemas.microsoft.com/office/drawing/2014/main" id="{8E035FA2-25F1-5C18-E770-0D353847E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A466A-3088-1916-6A8C-8679545299A3}"/>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87839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D077-CFB4-8A7E-B001-CFE655F7B8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188AF80-4B22-6861-30AB-A2C428AEA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BD2D25-3865-78AC-84DF-0A65813D6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573016-6483-3B3F-AD41-1C8C35D97344}"/>
              </a:ext>
            </a:extLst>
          </p:cNvPr>
          <p:cNvSpPr>
            <a:spLocks noGrp="1"/>
          </p:cNvSpPr>
          <p:nvPr>
            <p:ph type="dt" sz="half" idx="10"/>
          </p:nvPr>
        </p:nvSpPr>
        <p:spPr/>
        <p:txBody>
          <a:bodyPr/>
          <a:lstStyle/>
          <a:p>
            <a:fld id="{96623AD7-4914-9C43-8784-224CB215E1DB}" type="datetimeFigureOut">
              <a:rPr lang="en-US" smtClean="0"/>
              <a:t>9/26/2023</a:t>
            </a:fld>
            <a:endParaRPr lang="en-US"/>
          </a:p>
        </p:txBody>
      </p:sp>
      <p:sp>
        <p:nvSpPr>
          <p:cNvPr id="6" name="Footer Placeholder 5">
            <a:extLst>
              <a:ext uri="{FF2B5EF4-FFF2-40B4-BE49-F238E27FC236}">
                <a16:creationId xmlns:a16="http://schemas.microsoft.com/office/drawing/2014/main" id="{D389BB40-A4A7-440F-3955-5003DA8EDE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D75D8-AFB2-3F7C-FBCD-D186EC01D04D}"/>
              </a:ext>
            </a:extLst>
          </p:cNvPr>
          <p:cNvSpPr>
            <a:spLocks noGrp="1"/>
          </p:cNvSpPr>
          <p:nvPr>
            <p:ph type="sldNum" sz="quarter" idx="12"/>
          </p:nvPr>
        </p:nvSpPr>
        <p:spPr/>
        <p:txBody>
          <a:bodyPr/>
          <a:lstStyle/>
          <a:p>
            <a:fld id="{9BDFCD11-DB6F-C64F-A3E3-1226916D02EC}" type="slidenum">
              <a:rPr lang="en-US" smtClean="0"/>
              <a:t>‹#›</a:t>
            </a:fld>
            <a:endParaRPr lang="en-US"/>
          </a:p>
        </p:txBody>
      </p:sp>
    </p:spTree>
    <p:extLst>
      <p:ext uri="{BB962C8B-B14F-4D97-AF65-F5344CB8AC3E}">
        <p14:creationId xmlns:p14="http://schemas.microsoft.com/office/powerpoint/2010/main" val="426493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BC1AA-15E2-6288-CD18-6EF415226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00AC86-85F7-1509-DFAF-BC833B254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EF4ACC-0042-0BF6-33FB-662D97271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23AD7-4914-9C43-8784-224CB215E1DB}" type="datetimeFigureOut">
              <a:rPr lang="en-US" smtClean="0"/>
              <a:t>9/26/2023</a:t>
            </a:fld>
            <a:endParaRPr lang="en-US"/>
          </a:p>
        </p:txBody>
      </p:sp>
      <p:sp>
        <p:nvSpPr>
          <p:cNvPr id="5" name="Footer Placeholder 4">
            <a:extLst>
              <a:ext uri="{FF2B5EF4-FFF2-40B4-BE49-F238E27FC236}">
                <a16:creationId xmlns:a16="http://schemas.microsoft.com/office/drawing/2014/main" id="{92F129AD-9F0F-7B1E-F48D-A037353A99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92A3DF-4FC8-EDB8-3EC3-E99F4F9169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FCD11-DB6F-C64F-A3E3-1226916D02EC}" type="slidenum">
              <a:rPr lang="en-US" smtClean="0"/>
              <a:t>‹#›</a:t>
            </a:fld>
            <a:endParaRPr lang="en-US"/>
          </a:p>
        </p:txBody>
      </p:sp>
    </p:spTree>
    <p:extLst>
      <p:ext uri="{BB962C8B-B14F-4D97-AF65-F5344CB8AC3E}">
        <p14:creationId xmlns:p14="http://schemas.microsoft.com/office/powerpoint/2010/main" val="364249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circle with a black circle&#10;&#10;Description automatically generated">
            <a:extLst>
              <a:ext uri="{FF2B5EF4-FFF2-40B4-BE49-F238E27FC236}">
                <a16:creationId xmlns:a16="http://schemas.microsoft.com/office/drawing/2014/main" id="{E1AC9117-7B36-D1D6-2AA2-3A5C497F139D}"/>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E2B00C4-FE25-5599-414E-8DB35232759C}"/>
              </a:ext>
            </a:extLst>
          </p:cNvPr>
          <p:cNvSpPr txBox="1"/>
          <p:nvPr/>
        </p:nvSpPr>
        <p:spPr>
          <a:xfrm>
            <a:off x="4437679" y="2799810"/>
            <a:ext cx="3316637" cy="1754326"/>
          </a:xfrm>
          <a:prstGeom prst="rect">
            <a:avLst/>
          </a:prstGeom>
          <a:noFill/>
        </p:spPr>
        <p:txBody>
          <a:bodyPr wrap="square" rtlCol="0">
            <a:spAutoFit/>
          </a:bodyPr>
          <a:lstStyle/>
          <a:p>
            <a:pPr algn="ctr"/>
            <a:r>
              <a:rPr lang="en-US" sz="5400" b="1" dirty="0">
                <a:solidFill>
                  <a:schemeClr val="bg1"/>
                </a:solidFill>
              </a:rPr>
              <a:t>UNITY IN CHRIST</a:t>
            </a:r>
          </a:p>
        </p:txBody>
      </p:sp>
      <p:sp>
        <p:nvSpPr>
          <p:cNvPr id="5" name="TextBox 4">
            <a:extLst>
              <a:ext uri="{FF2B5EF4-FFF2-40B4-BE49-F238E27FC236}">
                <a16:creationId xmlns:a16="http://schemas.microsoft.com/office/drawing/2014/main" id="{E854542B-2566-25F2-8909-8595068B9080}"/>
              </a:ext>
            </a:extLst>
          </p:cNvPr>
          <p:cNvSpPr txBox="1"/>
          <p:nvPr/>
        </p:nvSpPr>
        <p:spPr>
          <a:xfrm>
            <a:off x="2825854" y="5809498"/>
            <a:ext cx="6540285" cy="830997"/>
          </a:xfrm>
          <a:prstGeom prst="rect">
            <a:avLst/>
          </a:prstGeom>
          <a:noFill/>
        </p:spPr>
        <p:txBody>
          <a:bodyPr wrap="square" rtlCol="0">
            <a:spAutoFit/>
          </a:bodyPr>
          <a:lstStyle/>
          <a:p>
            <a:pPr algn="ctr"/>
            <a:r>
              <a:rPr lang="en-US" sz="4800" b="1" dirty="0"/>
              <a:t>EPHESIANS 2:11-22</a:t>
            </a:r>
          </a:p>
        </p:txBody>
      </p:sp>
      <p:sp>
        <p:nvSpPr>
          <p:cNvPr id="7" name="TextBox 6">
            <a:extLst>
              <a:ext uri="{FF2B5EF4-FFF2-40B4-BE49-F238E27FC236}">
                <a16:creationId xmlns:a16="http://schemas.microsoft.com/office/drawing/2014/main" id="{710A8921-700A-8ADD-B133-FF28BDD953C7}"/>
              </a:ext>
            </a:extLst>
          </p:cNvPr>
          <p:cNvSpPr txBox="1"/>
          <p:nvPr/>
        </p:nvSpPr>
        <p:spPr>
          <a:xfrm>
            <a:off x="0" y="103504"/>
            <a:ext cx="4060556" cy="4524315"/>
          </a:xfrm>
          <a:prstGeom prst="rect">
            <a:avLst/>
          </a:prstGeom>
          <a:noFill/>
        </p:spPr>
        <p:txBody>
          <a:bodyPr wrap="square">
            <a:spAutoFit/>
          </a:bodyPr>
          <a:lstStyle/>
          <a:p>
            <a:pPr algn="ctr"/>
            <a:r>
              <a:rPr lang="en-AU" sz="3600" b="1" i="0" u="none" strike="noStrike" dirty="0">
                <a:solidFill>
                  <a:schemeClr val="tx1"/>
                </a:solidFill>
                <a:effectLst/>
                <a:latin typeface="+mn-lt"/>
              </a:rPr>
              <a:t>"Individually they're nothing but when I curl them together like this into a single unit, they form a weapon that is terrible to behold.” Lucy</a:t>
            </a:r>
            <a:endParaRPr lang="en-US" sz="3600" b="1" dirty="0"/>
          </a:p>
        </p:txBody>
      </p:sp>
      <p:pic>
        <p:nvPicPr>
          <p:cNvPr id="1026" name="Picture 2" descr="Peanuts Character Lucy Van Pelt transparent PNG - StickPNG">
            <a:extLst>
              <a:ext uri="{FF2B5EF4-FFF2-40B4-BE49-F238E27FC236}">
                <a16:creationId xmlns:a16="http://schemas.microsoft.com/office/drawing/2014/main" id="{CAB1B0E3-9F3F-A339-A81B-CF89327E0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58" y="4044197"/>
            <a:ext cx="2813803" cy="281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69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023745-A6B4-50B2-FC39-BEA037863E6D}"/>
              </a:ext>
            </a:extLst>
          </p:cNvPr>
          <p:cNvSpPr txBox="1"/>
          <p:nvPr/>
        </p:nvSpPr>
        <p:spPr>
          <a:xfrm>
            <a:off x="5868691" y="1843949"/>
            <a:ext cx="6199323" cy="3170099"/>
          </a:xfrm>
          <a:prstGeom prst="rect">
            <a:avLst/>
          </a:prstGeom>
          <a:noFill/>
        </p:spPr>
        <p:txBody>
          <a:bodyPr wrap="square">
            <a:spAutoFit/>
          </a:bodyPr>
          <a:lstStyle/>
          <a:p>
            <a:pPr algn="ctr"/>
            <a:r>
              <a:rPr lang="en-US" sz="4000" b="1" dirty="0"/>
              <a:t>”We do not want a church that will move with the world. We want a church that will move the world” – </a:t>
            </a:r>
            <a:br>
              <a:rPr lang="en-US" sz="4000" b="1" dirty="0"/>
            </a:br>
            <a:r>
              <a:rPr lang="en-US" sz="4000" b="1" dirty="0"/>
              <a:t>G.K. </a:t>
            </a:r>
            <a:r>
              <a:rPr lang="en-US" sz="4000" b="1" dirty="0" err="1"/>
              <a:t>Chesteron</a:t>
            </a:r>
            <a:endParaRPr lang="en-US" sz="4000" b="1" dirty="0"/>
          </a:p>
        </p:txBody>
      </p:sp>
      <p:pic>
        <p:nvPicPr>
          <p:cNvPr id="2050" name="Picture 2" descr="Chesterton's Pub and a Sacramental World | Prime Matters">
            <a:extLst>
              <a:ext uri="{FF2B5EF4-FFF2-40B4-BE49-F238E27FC236}">
                <a16:creationId xmlns:a16="http://schemas.microsoft.com/office/drawing/2014/main" id="{58220570-D987-0BC1-E555-D04528BC71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45" r="9919"/>
          <a:stretch/>
        </p:blipFill>
        <p:spPr bwMode="auto">
          <a:xfrm>
            <a:off x="-1" y="-1"/>
            <a:ext cx="5734373"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6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background with a red background&#10;&#10;Description automatically generated">
            <a:extLst>
              <a:ext uri="{FF2B5EF4-FFF2-40B4-BE49-F238E27FC236}">
                <a16:creationId xmlns:a16="http://schemas.microsoft.com/office/drawing/2014/main" id="{93A0C8F6-36EA-B77B-8E55-5EDD533895F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A6DEAEF-E217-0234-B421-303386B90F2F}"/>
              </a:ext>
            </a:extLst>
          </p:cNvPr>
          <p:cNvSpPr txBox="1"/>
          <p:nvPr/>
        </p:nvSpPr>
        <p:spPr>
          <a:xfrm>
            <a:off x="197708" y="284205"/>
            <a:ext cx="11800703" cy="707886"/>
          </a:xfrm>
          <a:prstGeom prst="rect">
            <a:avLst/>
          </a:prstGeom>
          <a:noFill/>
        </p:spPr>
        <p:txBody>
          <a:bodyPr wrap="square" rtlCol="0">
            <a:spAutoFit/>
          </a:bodyPr>
          <a:lstStyle/>
          <a:p>
            <a:pPr algn="ctr"/>
            <a:r>
              <a:rPr lang="en-US" sz="4000" b="1" dirty="0">
                <a:solidFill>
                  <a:schemeClr val="bg1"/>
                </a:solidFill>
              </a:rPr>
              <a:t>FAR OFF</a:t>
            </a:r>
          </a:p>
        </p:txBody>
      </p:sp>
      <p:sp>
        <p:nvSpPr>
          <p:cNvPr id="3" name="TextBox 2">
            <a:extLst>
              <a:ext uri="{FF2B5EF4-FFF2-40B4-BE49-F238E27FC236}">
                <a16:creationId xmlns:a16="http://schemas.microsoft.com/office/drawing/2014/main" id="{C516300F-AE2C-1FF3-79F0-4791D184F0C4}"/>
              </a:ext>
            </a:extLst>
          </p:cNvPr>
          <p:cNvSpPr txBox="1"/>
          <p:nvPr/>
        </p:nvSpPr>
        <p:spPr>
          <a:xfrm>
            <a:off x="197708" y="1099752"/>
            <a:ext cx="11800703" cy="1754326"/>
          </a:xfrm>
          <a:prstGeom prst="rect">
            <a:avLst/>
          </a:prstGeom>
          <a:noFill/>
        </p:spPr>
        <p:txBody>
          <a:bodyPr wrap="square" rtlCol="0">
            <a:spAutoFit/>
          </a:bodyPr>
          <a:lstStyle/>
          <a:p>
            <a:pPr algn="ctr"/>
            <a:r>
              <a:rPr lang="en-US" sz="3600" b="1" dirty="0">
                <a:solidFill>
                  <a:schemeClr val="bg1"/>
                </a:solidFill>
              </a:rPr>
              <a:t>“Therefore remember that at one time you Gentiles in the flesh, called ‘the uncircumcision’ by what is called the circumcision” (Eph 2:11)</a:t>
            </a:r>
          </a:p>
        </p:txBody>
      </p:sp>
      <p:sp>
        <p:nvSpPr>
          <p:cNvPr id="4" name="TextBox 3">
            <a:extLst>
              <a:ext uri="{FF2B5EF4-FFF2-40B4-BE49-F238E27FC236}">
                <a16:creationId xmlns:a16="http://schemas.microsoft.com/office/drawing/2014/main" id="{1AED0DA6-437F-7D3E-9950-058BDAAA642E}"/>
              </a:ext>
            </a:extLst>
          </p:cNvPr>
          <p:cNvSpPr txBox="1"/>
          <p:nvPr/>
        </p:nvSpPr>
        <p:spPr>
          <a:xfrm>
            <a:off x="197708" y="3126760"/>
            <a:ext cx="11701849" cy="1754326"/>
          </a:xfrm>
          <a:prstGeom prst="rect">
            <a:avLst/>
          </a:prstGeom>
          <a:noFill/>
        </p:spPr>
        <p:txBody>
          <a:bodyPr wrap="square" rtlCol="0">
            <a:spAutoFit/>
          </a:bodyPr>
          <a:lstStyle/>
          <a:p>
            <a:pPr algn="ctr"/>
            <a:r>
              <a:rPr lang="en-US" sz="3600" b="1" dirty="0">
                <a:solidFill>
                  <a:schemeClr val="bg1"/>
                </a:solidFill>
              </a:rPr>
              <a:t>Gentiles were (us) separated from Christ, alienated from the people of Israel, strangers to the covenant God had with Israel, “having no hope without God in the world” (Eph 2:12)</a:t>
            </a:r>
          </a:p>
        </p:txBody>
      </p:sp>
      <p:sp>
        <p:nvSpPr>
          <p:cNvPr id="5" name="TextBox 4">
            <a:extLst>
              <a:ext uri="{FF2B5EF4-FFF2-40B4-BE49-F238E27FC236}">
                <a16:creationId xmlns:a16="http://schemas.microsoft.com/office/drawing/2014/main" id="{17EFC0CF-DF0B-9B3C-D174-4777EE399655}"/>
              </a:ext>
            </a:extLst>
          </p:cNvPr>
          <p:cNvSpPr txBox="1"/>
          <p:nvPr/>
        </p:nvSpPr>
        <p:spPr>
          <a:xfrm>
            <a:off x="197708" y="5158083"/>
            <a:ext cx="11701849" cy="1200329"/>
          </a:xfrm>
          <a:prstGeom prst="rect">
            <a:avLst/>
          </a:prstGeom>
          <a:noFill/>
        </p:spPr>
        <p:txBody>
          <a:bodyPr wrap="square" rtlCol="0">
            <a:spAutoFit/>
          </a:bodyPr>
          <a:lstStyle/>
          <a:p>
            <a:pPr algn="ctr"/>
            <a:r>
              <a:rPr lang="en-US" sz="3600" b="1" dirty="0">
                <a:solidFill>
                  <a:schemeClr val="bg1"/>
                </a:solidFill>
              </a:rPr>
              <a:t>Just like everyone else in the world today, the Gentiles greatest problem was their separation from God</a:t>
            </a:r>
          </a:p>
        </p:txBody>
      </p:sp>
    </p:spTree>
    <p:extLst>
      <p:ext uri="{BB962C8B-B14F-4D97-AF65-F5344CB8AC3E}">
        <p14:creationId xmlns:p14="http://schemas.microsoft.com/office/powerpoint/2010/main" val="3173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ss on a hill&#10;&#10;Description automatically generated">
            <a:extLst>
              <a:ext uri="{FF2B5EF4-FFF2-40B4-BE49-F238E27FC236}">
                <a16:creationId xmlns:a16="http://schemas.microsoft.com/office/drawing/2014/main" id="{5485C660-20D7-BB60-657C-CF2C1949316A}"/>
              </a:ext>
            </a:extLst>
          </p:cNvPr>
          <p:cNvPicPr>
            <a:picLocks noChangeAspect="1"/>
          </p:cNvPicPr>
          <p:nvPr/>
        </p:nvPicPr>
        <p:blipFill rotWithShape="1">
          <a:blip r:embed="rId3"/>
          <a:srcRect l="7378" b="4241"/>
          <a:stretch/>
        </p:blipFill>
        <p:spPr>
          <a:xfrm flipH="1">
            <a:off x="-2" y="0"/>
            <a:ext cx="12192001" cy="6870638"/>
          </a:xfrm>
          <a:prstGeom prst="rect">
            <a:avLst/>
          </a:prstGeom>
        </p:spPr>
      </p:pic>
      <p:sp>
        <p:nvSpPr>
          <p:cNvPr id="2" name="TextBox 1">
            <a:extLst>
              <a:ext uri="{FF2B5EF4-FFF2-40B4-BE49-F238E27FC236}">
                <a16:creationId xmlns:a16="http://schemas.microsoft.com/office/drawing/2014/main" id="{9E8008D7-D204-6D89-30F1-103B96FEB560}"/>
              </a:ext>
            </a:extLst>
          </p:cNvPr>
          <p:cNvSpPr txBox="1"/>
          <p:nvPr/>
        </p:nvSpPr>
        <p:spPr>
          <a:xfrm>
            <a:off x="177112" y="316182"/>
            <a:ext cx="11837773" cy="707886"/>
          </a:xfrm>
          <a:prstGeom prst="rect">
            <a:avLst/>
          </a:prstGeom>
          <a:noFill/>
        </p:spPr>
        <p:txBody>
          <a:bodyPr wrap="square" rtlCol="0">
            <a:spAutoFit/>
          </a:bodyPr>
          <a:lstStyle/>
          <a:p>
            <a:pPr algn="ctr"/>
            <a:r>
              <a:rPr lang="en-US" sz="4000" b="1" dirty="0"/>
              <a:t>RECONCILIATION</a:t>
            </a:r>
            <a:endParaRPr lang="en-US" b="1" dirty="0"/>
          </a:p>
        </p:txBody>
      </p:sp>
      <p:sp>
        <p:nvSpPr>
          <p:cNvPr id="3" name="TextBox 2">
            <a:extLst>
              <a:ext uri="{FF2B5EF4-FFF2-40B4-BE49-F238E27FC236}">
                <a16:creationId xmlns:a16="http://schemas.microsoft.com/office/drawing/2014/main" id="{C8011919-323C-E8B4-4534-46BFF25EC8E4}"/>
              </a:ext>
            </a:extLst>
          </p:cNvPr>
          <p:cNvSpPr txBox="1"/>
          <p:nvPr/>
        </p:nvSpPr>
        <p:spPr>
          <a:xfrm>
            <a:off x="177113" y="1024068"/>
            <a:ext cx="11747157" cy="1200329"/>
          </a:xfrm>
          <a:prstGeom prst="rect">
            <a:avLst/>
          </a:prstGeom>
          <a:noFill/>
        </p:spPr>
        <p:txBody>
          <a:bodyPr wrap="square" rtlCol="0">
            <a:spAutoFit/>
          </a:bodyPr>
          <a:lstStyle/>
          <a:p>
            <a:r>
              <a:rPr lang="en-US" sz="3600" b="1" dirty="0"/>
              <a:t>“</a:t>
            </a:r>
            <a:r>
              <a:rPr lang="en-US" sz="3600" b="1" u="sng" dirty="0"/>
              <a:t>But now in Christ Jesus </a:t>
            </a:r>
            <a:r>
              <a:rPr lang="en-US" sz="3600" b="1" dirty="0"/>
              <a:t>you who once were far off have been brought near by the blood of Christ” (Eph 2:13)</a:t>
            </a:r>
          </a:p>
        </p:txBody>
      </p:sp>
      <p:sp>
        <p:nvSpPr>
          <p:cNvPr id="4" name="TextBox 3">
            <a:extLst>
              <a:ext uri="{FF2B5EF4-FFF2-40B4-BE49-F238E27FC236}">
                <a16:creationId xmlns:a16="http://schemas.microsoft.com/office/drawing/2014/main" id="{A9EC37A1-70AC-A900-F892-CBF998245C64}"/>
              </a:ext>
            </a:extLst>
          </p:cNvPr>
          <p:cNvSpPr txBox="1"/>
          <p:nvPr/>
        </p:nvSpPr>
        <p:spPr>
          <a:xfrm>
            <a:off x="177113" y="2390209"/>
            <a:ext cx="11747157" cy="2308324"/>
          </a:xfrm>
          <a:prstGeom prst="rect">
            <a:avLst/>
          </a:prstGeom>
          <a:noFill/>
        </p:spPr>
        <p:txBody>
          <a:bodyPr wrap="square" rtlCol="0">
            <a:spAutoFit/>
          </a:bodyPr>
          <a:lstStyle/>
          <a:p>
            <a:r>
              <a:rPr lang="en-US" sz="3600" b="1" dirty="0"/>
              <a:t>In himself, Jesus created “one new man in place of the two, so making peace, and might reconcile us both to God in one body through the cross, thereby killing the hostility” </a:t>
            </a:r>
            <a:br>
              <a:rPr lang="en-US" sz="3600" b="1" dirty="0"/>
            </a:br>
            <a:r>
              <a:rPr lang="en-US" sz="3600" b="1" dirty="0"/>
              <a:t>(Eph 2:15b-16)</a:t>
            </a:r>
          </a:p>
        </p:txBody>
      </p:sp>
      <p:sp>
        <p:nvSpPr>
          <p:cNvPr id="5" name="TextBox 4">
            <a:extLst>
              <a:ext uri="{FF2B5EF4-FFF2-40B4-BE49-F238E27FC236}">
                <a16:creationId xmlns:a16="http://schemas.microsoft.com/office/drawing/2014/main" id="{1B77285E-2DDE-A40D-A2FC-98008508F206}"/>
              </a:ext>
            </a:extLst>
          </p:cNvPr>
          <p:cNvSpPr txBox="1"/>
          <p:nvPr/>
        </p:nvSpPr>
        <p:spPr>
          <a:xfrm>
            <a:off x="177113" y="4864345"/>
            <a:ext cx="9292352" cy="1754326"/>
          </a:xfrm>
          <a:prstGeom prst="rect">
            <a:avLst/>
          </a:prstGeom>
          <a:noFill/>
        </p:spPr>
        <p:txBody>
          <a:bodyPr wrap="square" rtlCol="0">
            <a:spAutoFit/>
          </a:bodyPr>
          <a:lstStyle/>
          <a:p>
            <a:r>
              <a:rPr lang="en-US" sz="3600" b="1" dirty="0"/>
              <a:t>Jesus came and preached peace to both Gentile and Jew, “for through him we both have access in one Spirit to the Father” (Eph 2:17-18)</a:t>
            </a:r>
          </a:p>
        </p:txBody>
      </p:sp>
    </p:spTree>
    <p:extLst>
      <p:ext uri="{BB962C8B-B14F-4D97-AF65-F5344CB8AC3E}">
        <p14:creationId xmlns:p14="http://schemas.microsoft.com/office/powerpoint/2010/main" val="25438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hair in the dark&#10;&#10;Description automatically generated">
            <a:extLst>
              <a:ext uri="{FF2B5EF4-FFF2-40B4-BE49-F238E27FC236}">
                <a16:creationId xmlns:a16="http://schemas.microsoft.com/office/drawing/2014/main" id="{F265C021-162D-1FB1-0826-24D442DAA722}"/>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8A2C611-6DBF-0F26-973D-3169EEB063B7}"/>
              </a:ext>
            </a:extLst>
          </p:cNvPr>
          <p:cNvSpPr txBox="1"/>
          <p:nvPr/>
        </p:nvSpPr>
        <p:spPr>
          <a:xfrm>
            <a:off x="172995" y="416579"/>
            <a:ext cx="11813059" cy="707886"/>
          </a:xfrm>
          <a:prstGeom prst="rect">
            <a:avLst/>
          </a:prstGeom>
          <a:noFill/>
        </p:spPr>
        <p:txBody>
          <a:bodyPr wrap="square" rtlCol="0">
            <a:spAutoFit/>
          </a:bodyPr>
          <a:lstStyle/>
          <a:p>
            <a:pPr algn="ctr"/>
            <a:r>
              <a:rPr lang="en-US" sz="4000" b="1" dirty="0">
                <a:solidFill>
                  <a:schemeClr val="bg1"/>
                </a:solidFill>
              </a:rPr>
              <a:t>ONE KINGDOM, ONE FAMILY</a:t>
            </a:r>
          </a:p>
        </p:txBody>
      </p:sp>
      <p:sp>
        <p:nvSpPr>
          <p:cNvPr id="3" name="TextBox 2">
            <a:extLst>
              <a:ext uri="{FF2B5EF4-FFF2-40B4-BE49-F238E27FC236}">
                <a16:creationId xmlns:a16="http://schemas.microsoft.com/office/drawing/2014/main" id="{D621CE20-107F-4C2E-EF70-1E14045C2440}"/>
              </a:ext>
            </a:extLst>
          </p:cNvPr>
          <p:cNvSpPr txBox="1"/>
          <p:nvPr/>
        </p:nvSpPr>
        <p:spPr>
          <a:xfrm>
            <a:off x="189470" y="1458098"/>
            <a:ext cx="11813059" cy="646331"/>
          </a:xfrm>
          <a:prstGeom prst="rect">
            <a:avLst/>
          </a:prstGeom>
          <a:noFill/>
        </p:spPr>
        <p:txBody>
          <a:bodyPr wrap="square" rtlCol="0">
            <a:spAutoFit/>
          </a:bodyPr>
          <a:lstStyle/>
          <a:p>
            <a:pPr algn="ctr"/>
            <a:r>
              <a:rPr lang="en-US" sz="3600" b="1" dirty="0">
                <a:solidFill>
                  <a:schemeClr val="bg1"/>
                </a:solidFill>
              </a:rPr>
              <a:t>“So then you are no longer strangers and aliens” (Eph 2:19a)</a:t>
            </a:r>
          </a:p>
        </p:txBody>
      </p:sp>
      <p:sp>
        <p:nvSpPr>
          <p:cNvPr id="4" name="TextBox 3">
            <a:extLst>
              <a:ext uri="{FF2B5EF4-FFF2-40B4-BE49-F238E27FC236}">
                <a16:creationId xmlns:a16="http://schemas.microsoft.com/office/drawing/2014/main" id="{6F7BAB28-13AF-D48E-ADE0-E5DD4D137516}"/>
              </a:ext>
            </a:extLst>
          </p:cNvPr>
          <p:cNvSpPr txBox="1"/>
          <p:nvPr/>
        </p:nvSpPr>
        <p:spPr>
          <a:xfrm>
            <a:off x="189470" y="2645663"/>
            <a:ext cx="11701848" cy="646331"/>
          </a:xfrm>
          <a:prstGeom prst="rect">
            <a:avLst/>
          </a:prstGeom>
          <a:noFill/>
        </p:spPr>
        <p:txBody>
          <a:bodyPr wrap="square" rtlCol="0">
            <a:spAutoFit/>
          </a:bodyPr>
          <a:lstStyle/>
          <a:p>
            <a:pPr algn="ctr"/>
            <a:r>
              <a:rPr lang="en-US" sz="3600" b="1" dirty="0">
                <a:solidFill>
                  <a:schemeClr val="bg1"/>
                </a:solidFill>
              </a:rPr>
              <a:t>“But you are fellow citizens with the saints” (Eph 2:19b)</a:t>
            </a:r>
          </a:p>
        </p:txBody>
      </p:sp>
      <p:sp>
        <p:nvSpPr>
          <p:cNvPr id="5" name="TextBox 4">
            <a:extLst>
              <a:ext uri="{FF2B5EF4-FFF2-40B4-BE49-F238E27FC236}">
                <a16:creationId xmlns:a16="http://schemas.microsoft.com/office/drawing/2014/main" id="{B47935FD-5914-563E-FAB1-94FF5DFB4FB6}"/>
              </a:ext>
            </a:extLst>
          </p:cNvPr>
          <p:cNvSpPr txBox="1"/>
          <p:nvPr/>
        </p:nvSpPr>
        <p:spPr>
          <a:xfrm>
            <a:off x="228600" y="3833228"/>
            <a:ext cx="11701848" cy="646331"/>
          </a:xfrm>
          <a:prstGeom prst="rect">
            <a:avLst/>
          </a:prstGeom>
          <a:noFill/>
        </p:spPr>
        <p:txBody>
          <a:bodyPr wrap="square" rtlCol="0">
            <a:spAutoFit/>
          </a:bodyPr>
          <a:lstStyle/>
          <a:p>
            <a:pPr algn="ctr"/>
            <a:r>
              <a:rPr lang="en-US" sz="3600" b="1" dirty="0">
                <a:solidFill>
                  <a:schemeClr val="bg1"/>
                </a:solidFill>
              </a:rPr>
              <a:t>“And members of the household of God” (Eph 2:19c)</a:t>
            </a:r>
          </a:p>
        </p:txBody>
      </p:sp>
    </p:spTree>
    <p:extLst>
      <p:ext uri="{BB962C8B-B14F-4D97-AF65-F5344CB8AC3E}">
        <p14:creationId xmlns:p14="http://schemas.microsoft.com/office/powerpoint/2010/main" val="324999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child on shoulders&#10;&#10;Description automatically generated">
            <a:extLst>
              <a:ext uri="{FF2B5EF4-FFF2-40B4-BE49-F238E27FC236}">
                <a16:creationId xmlns:a16="http://schemas.microsoft.com/office/drawing/2014/main" id="{05ACA22D-B5A9-536F-B37E-1778AC74FF18}"/>
              </a:ext>
            </a:extLst>
          </p:cNvPr>
          <p:cNvPicPr>
            <a:picLocks noChangeAspect="1"/>
          </p:cNvPicPr>
          <p:nvPr/>
        </p:nvPicPr>
        <p:blipFill rotWithShape="1">
          <a:blip r:embed="rId3">
            <a:alphaModFix amt="70000"/>
          </a:blip>
          <a:srcRect l="1858"/>
          <a:stretch/>
        </p:blipFill>
        <p:spPr>
          <a:xfrm flipH="1">
            <a:off x="0" y="828"/>
            <a:ext cx="12192000" cy="6857172"/>
          </a:xfrm>
          <a:prstGeom prst="rect">
            <a:avLst/>
          </a:prstGeom>
        </p:spPr>
      </p:pic>
      <p:sp>
        <p:nvSpPr>
          <p:cNvPr id="2" name="TextBox 1">
            <a:extLst>
              <a:ext uri="{FF2B5EF4-FFF2-40B4-BE49-F238E27FC236}">
                <a16:creationId xmlns:a16="http://schemas.microsoft.com/office/drawing/2014/main" id="{0FD04FB5-4017-355C-3AEF-D42B16B2C651}"/>
              </a:ext>
            </a:extLst>
          </p:cNvPr>
          <p:cNvSpPr txBox="1"/>
          <p:nvPr/>
        </p:nvSpPr>
        <p:spPr>
          <a:xfrm>
            <a:off x="226541" y="370703"/>
            <a:ext cx="7879073" cy="1754326"/>
          </a:xfrm>
          <a:prstGeom prst="rect">
            <a:avLst/>
          </a:prstGeom>
          <a:noFill/>
        </p:spPr>
        <p:txBody>
          <a:bodyPr wrap="square" rtlCol="0">
            <a:spAutoFit/>
          </a:bodyPr>
          <a:lstStyle/>
          <a:p>
            <a:r>
              <a:rPr lang="en-US" sz="3600" b="1" dirty="0"/>
              <a:t>We show we are part of the universal Church by identifying with a tangible people locally</a:t>
            </a:r>
          </a:p>
        </p:txBody>
      </p:sp>
      <p:sp>
        <p:nvSpPr>
          <p:cNvPr id="3" name="TextBox 2">
            <a:extLst>
              <a:ext uri="{FF2B5EF4-FFF2-40B4-BE49-F238E27FC236}">
                <a16:creationId xmlns:a16="http://schemas.microsoft.com/office/drawing/2014/main" id="{E96F3163-07B5-C986-0FAC-41884D2E6B17}"/>
              </a:ext>
            </a:extLst>
          </p:cNvPr>
          <p:cNvSpPr txBox="1"/>
          <p:nvPr/>
        </p:nvSpPr>
        <p:spPr>
          <a:xfrm>
            <a:off x="226540" y="4732971"/>
            <a:ext cx="7755089" cy="1754326"/>
          </a:xfrm>
          <a:prstGeom prst="rect">
            <a:avLst/>
          </a:prstGeom>
          <a:noFill/>
        </p:spPr>
        <p:txBody>
          <a:bodyPr wrap="square" rtlCol="0">
            <a:spAutoFit/>
          </a:bodyPr>
          <a:lstStyle/>
          <a:p>
            <a:r>
              <a:rPr lang="en-US" sz="3600" b="1" dirty="0"/>
              <a:t>The church is a family living life together on mission with the common goal of seeing God glorified</a:t>
            </a:r>
          </a:p>
        </p:txBody>
      </p:sp>
      <p:sp>
        <p:nvSpPr>
          <p:cNvPr id="4" name="TextBox 3">
            <a:extLst>
              <a:ext uri="{FF2B5EF4-FFF2-40B4-BE49-F238E27FC236}">
                <a16:creationId xmlns:a16="http://schemas.microsoft.com/office/drawing/2014/main" id="{37326092-E41B-4531-C233-E3BF59BDF44B}"/>
              </a:ext>
            </a:extLst>
          </p:cNvPr>
          <p:cNvSpPr txBox="1"/>
          <p:nvPr/>
        </p:nvSpPr>
        <p:spPr>
          <a:xfrm>
            <a:off x="226540" y="2551837"/>
            <a:ext cx="7755089" cy="1754326"/>
          </a:xfrm>
          <a:prstGeom prst="rect">
            <a:avLst/>
          </a:prstGeom>
          <a:noFill/>
        </p:spPr>
        <p:txBody>
          <a:bodyPr wrap="square" rtlCol="0">
            <a:spAutoFit/>
          </a:bodyPr>
          <a:lstStyle/>
          <a:p>
            <a:r>
              <a:rPr lang="en-US" sz="3600" b="1" dirty="0"/>
              <a:t>The church is made up of adopted brothers and sisters in Christ. We have responsibilities in the family</a:t>
            </a:r>
          </a:p>
        </p:txBody>
      </p:sp>
    </p:spTree>
    <p:extLst>
      <p:ext uri="{BB962C8B-B14F-4D97-AF65-F5344CB8AC3E}">
        <p14:creationId xmlns:p14="http://schemas.microsoft.com/office/powerpoint/2010/main" val="22009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person's feet on a concrete ledge&#10;&#10;Description automatically generated">
            <a:extLst>
              <a:ext uri="{FF2B5EF4-FFF2-40B4-BE49-F238E27FC236}">
                <a16:creationId xmlns:a16="http://schemas.microsoft.com/office/drawing/2014/main" id="{968F706D-8C7C-5AA4-1CAC-8053C522C1B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D6EA0F-2A3A-7674-D9F7-61A7460CE537}"/>
              </a:ext>
            </a:extLst>
          </p:cNvPr>
          <p:cNvSpPr txBox="1"/>
          <p:nvPr/>
        </p:nvSpPr>
        <p:spPr>
          <a:xfrm>
            <a:off x="220361" y="1629193"/>
            <a:ext cx="11790825" cy="707886"/>
          </a:xfrm>
          <a:prstGeom prst="rect">
            <a:avLst/>
          </a:prstGeom>
          <a:noFill/>
        </p:spPr>
        <p:txBody>
          <a:bodyPr wrap="square" rtlCol="0">
            <a:spAutoFit/>
          </a:bodyPr>
          <a:lstStyle/>
          <a:p>
            <a:pPr algn="ctr"/>
            <a:r>
              <a:rPr lang="en-US" sz="4000" b="1" dirty="0">
                <a:solidFill>
                  <a:schemeClr val="bg1"/>
                </a:solidFill>
              </a:rPr>
              <a:t>ONE FOUNDATION, ONE CORNERSTONE</a:t>
            </a:r>
          </a:p>
        </p:txBody>
      </p:sp>
      <p:sp>
        <p:nvSpPr>
          <p:cNvPr id="3" name="TextBox 2">
            <a:extLst>
              <a:ext uri="{FF2B5EF4-FFF2-40B4-BE49-F238E27FC236}">
                <a16:creationId xmlns:a16="http://schemas.microsoft.com/office/drawing/2014/main" id="{A1F4243F-7BB7-1DD5-A432-9DD6BC7B22A3}"/>
              </a:ext>
            </a:extLst>
          </p:cNvPr>
          <p:cNvSpPr txBox="1"/>
          <p:nvPr/>
        </p:nvSpPr>
        <p:spPr>
          <a:xfrm>
            <a:off x="220361" y="2519145"/>
            <a:ext cx="11751278" cy="1200329"/>
          </a:xfrm>
          <a:prstGeom prst="rect">
            <a:avLst/>
          </a:prstGeom>
          <a:noFill/>
        </p:spPr>
        <p:txBody>
          <a:bodyPr wrap="square" rtlCol="0">
            <a:spAutoFit/>
          </a:bodyPr>
          <a:lstStyle/>
          <a:p>
            <a:pPr algn="ctr"/>
            <a:r>
              <a:rPr lang="en-US" sz="3600" b="1" dirty="0">
                <a:solidFill>
                  <a:schemeClr val="bg1"/>
                </a:solidFill>
              </a:rPr>
              <a:t>“Built on the foundation of the apostles and prophets” </a:t>
            </a:r>
            <a:br>
              <a:rPr lang="en-US" sz="3600" b="1" dirty="0">
                <a:solidFill>
                  <a:schemeClr val="bg1"/>
                </a:solidFill>
              </a:rPr>
            </a:br>
            <a:r>
              <a:rPr lang="en-US" sz="3600" b="1" dirty="0">
                <a:solidFill>
                  <a:schemeClr val="bg1"/>
                </a:solidFill>
              </a:rPr>
              <a:t>(Eph 2:20a)</a:t>
            </a:r>
          </a:p>
        </p:txBody>
      </p:sp>
      <p:sp>
        <p:nvSpPr>
          <p:cNvPr id="4" name="TextBox 3">
            <a:extLst>
              <a:ext uri="{FF2B5EF4-FFF2-40B4-BE49-F238E27FC236}">
                <a16:creationId xmlns:a16="http://schemas.microsoft.com/office/drawing/2014/main" id="{15F6FBA9-BF77-F122-06BC-7F1002C29848}"/>
              </a:ext>
            </a:extLst>
          </p:cNvPr>
          <p:cNvSpPr txBox="1"/>
          <p:nvPr/>
        </p:nvSpPr>
        <p:spPr>
          <a:xfrm>
            <a:off x="220362" y="4028478"/>
            <a:ext cx="11790824" cy="1200329"/>
          </a:xfrm>
          <a:prstGeom prst="rect">
            <a:avLst/>
          </a:prstGeom>
          <a:noFill/>
        </p:spPr>
        <p:txBody>
          <a:bodyPr wrap="square" rtlCol="0">
            <a:spAutoFit/>
          </a:bodyPr>
          <a:lstStyle/>
          <a:p>
            <a:pPr algn="ctr"/>
            <a:r>
              <a:rPr lang="en-US" sz="3600" b="1" dirty="0">
                <a:solidFill>
                  <a:schemeClr val="bg1"/>
                </a:solidFill>
              </a:rPr>
              <a:t>The church stands or falls based on its faithfulness to God’s Word</a:t>
            </a:r>
          </a:p>
        </p:txBody>
      </p:sp>
      <p:sp>
        <p:nvSpPr>
          <p:cNvPr id="5" name="TextBox 4">
            <a:extLst>
              <a:ext uri="{FF2B5EF4-FFF2-40B4-BE49-F238E27FC236}">
                <a16:creationId xmlns:a16="http://schemas.microsoft.com/office/drawing/2014/main" id="{7C38FFCE-739F-0FAF-8CD5-8A4DA944370B}"/>
              </a:ext>
            </a:extLst>
          </p:cNvPr>
          <p:cNvSpPr txBox="1"/>
          <p:nvPr/>
        </p:nvSpPr>
        <p:spPr>
          <a:xfrm>
            <a:off x="220362" y="5346586"/>
            <a:ext cx="11790824" cy="1200329"/>
          </a:xfrm>
          <a:prstGeom prst="rect">
            <a:avLst/>
          </a:prstGeom>
          <a:noFill/>
        </p:spPr>
        <p:txBody>
          <a:bodyPr wrap="square" rtlCol="0">
            <a:spAutoFit/>
          </a:bodyPr>
          <a:lstStyle/>
          <a:p>
            <a:pPr algn="ctr"/>
            <a:r>
              <a:rPr lang="en-US" sz="3600" b="1" dirty="0">
                <a:solidFill>
                  <a:schemeClr val="bg1"/>
                </a:solidFill>
              </a:rPr>
              <a:t>We’re not free to remove any truths regardless of what our culture may say</a:t>
            </a:r>
          </a:p>
        </p:txBody>
      </p:sp>
    </p:spTree>
    <p:extLst>
      <p:ext uri="{BB962C8B-B14F-4D97-AF65-F5344CB8AC3E}">
        <p14:creationId xmlns:p14="http://schemas.microsoft.com/office/powerpoint/2010/main" val="201141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red and purple background&#10;&#10;Description automatically generated">
            <a:extLst>
              <a:ext uri="{FF2B5EF4-FFF2-40B4-BE49-F238E27FC236}">
                <a16:creationId xmlns:a16="http://schemas.microsoft.com/office/drawing/2014/main" id="{339FF0F3-815D-75B6-7116-469A7935E632}"/>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5C67AF9-ED45-D546-D5D9-2DAF2C0C1386}"/>
              </a:ext>
            </a:extLst>
          </p:cNvPr>
          <p:cNvSpPr txBox="1"/>
          <p:nvPr/>
        </p:nvSpPr>
        <p:spPr>
          <a:xfrm>
            <a:off x="232718" y="444843"/>
            <a:ext cx="9283241" cy="1200329"/>
          </a:xfrm>
          <a:prstGeom prst="rect">
            <a:avLst/>
          </a:prstGeom>
          <a:noFill/>
        </p:spPr>
        <p:txBody>
          <a:bodyPr wrap="square" rtlCol="0">
            <a:spAutoFit/>
          </a:bodyPr>
          <a:lstStyle/>
          <a:p>
            <a:r>
              <a:rPr lang="en-US" sz="3600" b="1" dirty="0">
                <a:solidFill>
                  <a:schemeClr val="bg1"/>
                </a:solidFill>
              </a:rPr>
              <a:t>“Christ Jesus himself being the cornerstone” (Eph 2:20b)</a:t>
            </a:r>
          </a:p>
        </p:txBody>
      </p:sp>
      <p:sp>
        <p:nvSpPr>
          <p:cNvPr id="3" name="TextBox 2">
            <a:extLst>
              <a:ext uri="{FF2B5EF4-FFF2-40B4-BE49-F238E27FC236}">
                <a16:creationId xmlns:a16="http://schemas.microsoft.com/office/drawing/2014/main" id="{E647B2E8-3C84-A9D3-5D7D-28E2A5C51A9A}"/>
              </a:ext>
            </a:extLst>
          </p:cNvPr>
          <p:cNvSpPr txBox="1"/>
          <p:nvPr/>
        </p:nvSpPr>
        <p:spPr>
          <a:xfrm>
            <a:off x="232718" y="2368551"/>
            <a:ext cx="9469221" cy="1754326"/>
          </a:xfrm>
          <a:prstGeom prst="rect">
            <a:avLst/>
          </a:prstGeom>
          <a:noFill/>
        </p:spPr>
        <p:txBody>
          <a:bodyPr wrap="square" rtlCol="0">
            <a:spAutoFit/>
          </a:bodyPr>
          <a:lstStyle/>
          <a:p>
            <a:r>
              <a:rPr lang="en-US" sz="3600" b="1" dirty="0">
                <a:solidFill>
                  <a:schemeClr val="bg1"/>
                </a:solidFill>
              </a:rPr>
              <a:t>All of our theology matters but it has to </a:t>
            </a:r>
            <a:r>
              <a:rPr lang="en-US" sz="3600" b="1" dirty="0" err="1">
                <a:solidFill>
                  <a:schemeClr val="bg1"/>
                </a:solidFill>
              </a:rPr>
              <a:t>crystalise</a:t>
            </a:r>
            <a:r>
              <a:rPr lang="en-US" sz="3600" b="1" dirty="0">
                <a:solidFill>
                  <a:schemeClr val="bg1"/>
                </a:solidFill>
              </a:rPr>
              <a:t> and focus on the person and work of Jesus Christ</a:t>
            </a:r>
          </a:p>
        </p:txBody>
      </p:sp>
      <p:sp>
        <p:nvSpPr>
          <p:cNvPr id="4" name="TextBox 3">
            <a:extLst>
              <a:ext uri="{FF2B5EF4-FFF2-40B4-BE49-F238E27FC236}">
                <a16:creationId xmlns:a16="http://schemas.microsoft.com/office/drawing/2014/main" id="{7E1818A0-7BB4-3816-C05D-A010EC6787E2}"/>
              </a:ext>
            </a:extLst>
          </p:cNvPr>
          <p:cNvSpPr txBox="1"/>
          <p:nvPr/>
        </p:nvSpPr>
        <p:spPr>
          <a:xfrm>
            <a:off x="232718" y="4840184"/>
            <a:ext cx="11625649" cy="646331"/>
          </a:xfrm>
          <a:prstGeom prst="rect">
            <a:avLst/>
          </a:prstGeom>
          <a:noFill/>
        </p:spPr>
        <p:txBody>
          <a:bodyPr wrap="square" rtlCol="0">
            <a:spAutoFit/>
          </a:bodyPr>
          <a:lstStyle/>
          <a:p>
            <a:r>
              <a:rPr lang="en-US" sz="3600" b="1" dirty="0">
                <a:solidFill>
                  <a:schemeClr val="bg1"/>
                </a:solidFill>
              </a:rPr>
              <a:t>It’s God’s building and He has completed its foundation</a:t>
            </a:r>
          </a:p>
        </p:txBody>
      </p:sp>
    </p:spTree>
    <p:extLst>
      <p:ext uri="{BB962C8B-B14F-4D97-AF65-F5344CB8AC3E}">
        <p14:creationId xmlns:p14="http://schemas.microsoft.com/office/powerpoint/2010/main" val="171319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ouse with a black background&#10;&#10;Description automatically generated">
            <a:extLst>
              <a:ext uri="{FF2B5EF4-FFF2-40B4-BE49-F238E27FC236}">
                <a16:creationId xmlns:a16="http://schemas.microsoft.com/office/drawing/2014/main" id="{E026CC22-2F18-1AC3-B98B-275C04F7DA37}"/>
              </a:ext>
            </a:extLst>
          </p:cNvPr>
          <p:cNvPicPr>
            <a:picLocks noChangeAspect="1"/>
          </p:cNvPicPr>
          <p:nvPr/>
        </p:nvPicPr>
        <p:blipFill>
          <a:blip r:embed="rId3"/>
          <a:stretch>
            <a:fillRect/>
          </a:stretch>
        </p:blipFill>
        <p:spPr>
          <a:xfrm>
            <a:off x="0" y="0"/>
            <a:ext cx="12193472" cy="6858000"/>
          </a:xfrm>
          <a:prstGeom prst="rect">
            <a:avLst/>
          </a:prstGeom>
        </p:spPr>
      </p:pic>
      <p:sp>
        <p:nvSpPr>
          <p:cNvPr id="2" name="TextBox 1">
            <a:extLst>
              <a:ext uri="{FF2B5EF4-FFF2-40B4-BE49-F238E27FC236}">
                <a16:creationId xmlns:a16="http://schemas.microsoft.com/office/drawing/2014/main" id="{8AEE645D-FEB3-3400-61B2-A4A6AA170B94}"/>
              </a:ext>
            </a:extLst>
          </p:cNvPr>
          <p:cNvSpPr txBox="1"/>
          <p:nvPr/>
        </p:nvSpPr>
        <p:spPr>
          <a:xfrm>
            <a:off x="284205" y="420130"/>
            <a:ext cx="11615352" cy="707886"/>
          </a:xfrm>
          <a:prstGeom prst="rect">
            <a:avLst/>
          </a:prstGeom>
          <a:noFill/>
        </p:spPr>
        <p:txBody>
          <a:bodyPr wrap="square" rtlCol="0">
            <a:spAutoFit/>
          </a:bodyPr>
          <a:lstStyle/>
          <a:p>
            <a:pPr algn="ctr"/>
            <a:r>
              <a:rPr lang="en-US" sz="4000" b="1" dirty="0">
                <a:solidFill>
                  <a:schemeClr val="bg1"/>
                </a:solidFill>
              </a:rPr>
              <a:t>A HOLY TEMPLE</a:t>
            </a:r>
          </a:p>
        </p:txBody>
      </p:sp>
      <p:sp>
        <p:nvSpPr>
          <p:cNvPr id="3" name="TextBox 2">
            <a:extLst>
              <a:ext uri="{FF2B5EF4-FFF2-40B4-BE49-F238E27FC236}">
                <a16:creationId xmlns:a16="http://schemas.microsoft.com/office/drawing/2014/main" id="{B6F054D3-CBD0-A3A6-2B3B-D5049B389B29}"/>
              </a:ext>
            </a:extLst>
          </p:cNvPr>
          <p:cNvSpPr txBox="1"/>
          <p:nvPr/>
        </p:nvSpPr>
        <p:spPr>
          <a:xfrm>
            <a:off x="160638" y="1223319"/>
            <a:ext cx="11738919" cy="1200329"/>
          </a:xfrm>
          <a:prstGeom prst="rect">
            <a:avLst/>
          </a:prstGeom>
          <a:noFill/>
        </p:spPr>
        <p:txBody>
          <a:bodyPr wrap="square" rtlCol="0">
            <a:spAutoFit/>
          </a:bodyPr>
          <a:lstStyle/>
          <a:p>
            <a:r>
              <a:rPr lang="en-US" sz="3600" b="1" dirty="0">
                <a:solidFill>
                  <a:schemeClr val="bg1"/>
                </a:solidFill>
              </a:rPr>
              <a:t>“In whom the whole structure, being joined together, grows into a holy temple in the Lord” (Eph 2:21)</a:t>
            </a:r>
          </a:p>
        </p:txBody>
      </p:sp>
      <p:sp>
        <p:nvSpPr>
          <p:cNvPr id="4" name="TextBox 3">
            <a:extLst>
              <a:ext uri="{FF2B5EF4-FFF2-40B4-BE49-F238E27FC236}">
                <a16:creationId xmlns:a16="http://schemas.microsoft.com/office/drawing/2014/main" id="{0EE31BC5-7FF0-15F9-982C-992ED2464252}"/>
              </a:ext>
            </a:extLst>
          </p:cNvPr>
          <p:cNvSpPr txBox="1"/>
          <p:nvPr/>
        </p:nvSpPr>
        <p:spPr>
          <a:xfrm>
            <a:off x="160638" y="2828835"/>
            <a:ext cx="11615352" cy="1200329"/>
          </a:xfrm>
          <a:prstGeom prst="rect">
            <a:avLst/>
          </a:prstGeom>
          <a:noFill/>
        </p:spPr>
        <p:txBody>
          <a:bodyPr wrap="square" rtlCol="0">
            <a:spAutoFit/>
          </a:bodyPr>
          <a:lstStyle/>
          <a:p>
            <a:r>
              <a:rPr lang="en-US" sz="3600" b="1" dirty="0">
                <a:solidFill>
                  <a:schemeClr val="bg1"/>
                </a:solidFill>
              </a:rPr>
              <a:t>Because it is Christ’s building, the church is perfect, spotless, without defect or blemish</a:t>
            </a:r>
          </a:p>
        </p:txBody>
      </p:sp>
      <p:sp>
        <p:nvSpPr>
          <p:cNvPr id="5" name="TextBox 4">
            <a:extLst>
              <a:ext uri="{FF2B5EF4-FFF2-40B4-BE49-F238E27FC236}">
                <a16:creationId xmlns:a16="http://schemas.microsoft.com/office/drawing/2014/main" id="{97B8663B-0B5C-8EBB-6C28-55CEF1DB0918}"/>
              </a:ext>
            </a:extLst>
          </p:cNvPr>
          <p:cNvSpPr txBox="1"/>
          <p:nvPr/>
        </p:nvSpPr>
        <p:spPr>
          <a:xfrm>
            <a:off x="160638" y="4547286"/>
            <a:ext cx="9587796" cy="1200329"/>
          </a:xfrm>
          <a:prstGeom prst="rect">
            <a:avLst/>
          </a:prstGeom>
          <a:noFill/>
        </p:spPr>
        <p:txBody>
          <a:bodyPr wrap="square" rtlCol="0">
            <a:spAutoFit/>
          </a:bodyPr>
          <a:lstStyle/>
          <a:p>
            <a:r>
              <a:rPr lang="en-US" sz="3600" b="1" dirty="0">
                <a:solidFill>
                  <a:schemeClr val="bg1"/>
                </a:solidFill>
              </a:rPr>
              <a:t>“In him you also are being built together into a dwelling place for God by the Spirit” (Eph 2:22)</a:t>
            </a:r>
          </a:p>
        </p:txBody>
      </p:sp>
    </p:spTree>
    <p:extLst>
      <p:ext uri="{BB962C8B-B14F-4D97-AF65-F5344CB8AC3E}">
        <p14:creationId xmlns:p14="http://schemas.microsoft.com/office/powerpoint/2010/main" val="8103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on a cross&#10;&#10;Description automatically generated">
            <a:extLst>
              <a:ext uri="{FF2B5EF4-FFF2-40B4-BE49-F238E27FC236}">
                <a16:creationId xmlns:a16="http://schemas.microsoft.com/office/drawing/2014/main" id="{16F0E4C5-024F-306C-A479-622445806C1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flipH="1">
            <a:off x="-1" y="-1"/>
            <a:ext cx="12192001" cy="6892871"/>
          </a:xfrm>
          <a:prstGeom prst="rect">
            <a:avLst/>
          </a:prstGeom>
        </p:spPr>
      </p:pic>
      <p:sp>
        <p:nvSpPr>
          <p:cNvPr id="2" name="TextBox 1">
            <a:extLst>
              <a:ext uri="{FF2B5EF4-FFF2-40B4-BE49-F238E27FC236}">
                <a16:creationId xmlns:a16="http://schemas.microsoft.com/office/drawing/2014/main" id="{BC329226-F7D5-6752-77E9-6FD7BCE58396}"/>
              </a:ext>
            </a:extLst>
          </p:cNvPr>
          <p:cNvSpPr txBox="1"/>
          <p:nvPr/>
        </p:nvSpPr>
        <p:spPr>
          <a:xfrm>
            <a:off x="197708" y="461822"/>
            <a:ext cx="11689492" cy="707886"/>
          </a:xfrm>
          <a:prstGeom prst="rect">
            <a:avLst/>
          </a:prstGeom>
          <a:noFill/>
        </p:spPr>
        <p:txBody>
          <a:bodyPr wrap="square" rtlCol="0">
            <a:spAutoFit/>
          </a:bodyPr>
          <a:lstStyle/>
          <a:p>
            <a:pPr algn="ctr"/>
            <a:r>
              <a:rPr lang="en-US" sz="4000" b="1" dirty="0"/>
              <a:t>SUMMARY</a:t>
            </a:r>
          </a:p>
        </p:txBody>
      </p:sp>
      <p:sp>
        <p:nvSpPr>
          <p:cNvPr id="3" name="TextBox 2">
            <a:extLst>
              <a:ext uri="{FF2B5EF4-FFF2-40B4-BE49-F238E27FC236}">
                <a16:creationId xmlns:a16="http://schemas.microsoft.com/office/drawing/2014/main" id="{BBFCF81E-1EF7-9269-22F4-1FCC8E06C9B4}"/>
              </a:ext>
            </a:extLst>
          </p:cNvPr>
          <p:cNvSpPr txBox="1"/>
          <p:nvPr/>
        </p:nvSpPr>
        <p:spPr>
          <a:xfrm>
            <a:off x="197708" y="1317309"/>
            <a:ext cx="11689492" cy="1200329"/>
          </a:xfrm>
          <a:prstGeom prst="rect">
            <a:avLst/>
          </a:prstGeom>
          <a:noFill/>
        </p:spPr>
        <p:txBody>
          <a:bodyPr wrap="square" rtlCol="0">
            <a:spAutoFit/>
          </a:bodyPr>
          <a:lstStyle/>
          <a:p>
            <a:r>
              <a:rPr lang="en-US" sz="3600" b="1" dirty="0"/>
              <a:t>We are welcomed into the precious family of God, so love each other deeply</a:t>
            </a:r>
          </a:p>
        </p:txBody>
      </p:sp>
      <p:sp>
        <p:nvSpPr>
          <p:cNvPr id="4" name="TextBox 3">
            <a:extLst>
              <a:ext uri="{FF2B5EF4-FFF2-40B4-BE49-F238E27FC236}">
                <a16:creationId xmlns:a16="http://schemas.microsoft.com/office/drawing/2014/main" id="{A24E4F1E-E8A2-8933-E625-960D1D696D5A}"/>
              </a:ext>
            </a:extLst>
          </p:cNvPr>
          <p:cNvSpPr txBox="1"/>
          <p:nvPr/>
        </p:nvSpPr>
        <p:spPr>
          <a:xfrm>
            <a:off x="197708" y="3006539"/>
            <a:ext cx="11689492" cy="1200329"/>
          </a:xfrm>
          <a:prstGeom prst="rect">
            <a:avLst/>
          </a:prstGeom>
          <a:noFill/>
        </p:spPr>
        <p:txBody>
          <a:bodyPr wrap="square" rtlCol="0">
            <a:spAutoFit/>
          </a:bodyPr>
          <a:lstStyle/>
          <a:p>
            <a:r>
              <a:rPr lang="en-US" sz="3600" b="1" dirty="0"/>
              <a:t>We are being built upon the foundation of Scripture which is rooted in Christ, so listen closely to sound biblical teaching</a:t>
            </a:r>
          </a:p>
        </p:txBody>
      </p:sp>
      <p:sp>
        <p:nvSpPr>
          <p:cNvPr id="5" name="TextBox 4">
            <a:extLst>
              <a:ext uri="{FF2B5EF4-FFF2-40B4-BE49-F238E27FC236}">
                <a16:creationId xmlns:a16="http://schemas.microsoft.com/office/drawing/2014/main" id="{182EB005-0C01-803A-6D50-E510EE31ACC2}"/>
              </a:ext>
            </a:extLst>
          </p:cNvPr>
          <p:cNvSpPr txBox="1"/>
          <p:nvPr/>
        </p:nvSpPr>
        <p:spPr>
          <a:xfrm>
            <a:off x="197708" y="4695901"/>
            <a:ext cx="8915295" cy="1754326"/>
          </a:xfrm>
          <a:prstGeom prst="rect">
            <a:avLst/>
          </a:prstGeom>
          <a:noFill/>
        </p:spPr>
        <p:txBody>
          <a:bodyPr wrap="square" rtlCol="0">
            <a:spAutoFit/>
          </a:bodyPr>
          <a:lstStyle/>
          <a:p>
            <a:r>
              <a:rPr lang="en-US" sz="3600" b="1" dirty="0"/>
              <a:t>We are being constructed as a dwelling of the Spirit of God, so be holy and set apart unto the Lord </a:t>
            </a:r>
          </a:p>
        </p:txBody>
      </p:sp>
    </p:spTree>
    <p:extLst>
      <p:ext uri="{BB962C8B-B14F-4D97-AF65-F5344CB8AC3E}">
        <p14:creationId xmlns:p14="http://schemas.microsoft.com/office/powerpoint/2010/main" val="153969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4211</Words>
  <Application>Microsoft Office PowerPoint</Application>
  <PresentationFormat>Widescreen</PresentationFormat>
  <Paragraphs>78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34</cp:revision>
  <dcterms:created xsi:type="dcterms:W3CDTF">2023-09-21T23:59:42Z</dcterms:created>
  <dcterms:modified xsi:type="dcterms:W3CDTF">2023-09-26T00:32:58Z</dcterms:modified>
</cp:coreProperties>
</file>