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909"/>
  </p:normalViewPr>
  <p:slideViewPr>
    <p:cSldViewPr snapToGrid="0">
      <p:cViewPr varScale="1">
        <p:scale>
          <a:sx n="103" d="100"/>
          <a:sy n="103" d="100"/>
        </p:scale>
        <p:origin x="114" y="462"/>
      </p:cViewPr>
      <p:guideLst/>
    </p:cSldViewPr>
  </p:slideViewPr>
  <p:notesTextViewPr>
    <p:cViewPr>
      <p:scale>
        <a:sx n="1" d="1"/>
        <a:sy n="1" d="1"/>
      </p:scale>
      <p:origin x="0" y="0"/>
    </p:cViewPr>
  </p:notesTextViewPr>
  <p:notesViewPr>
    <p:cSldViewPr snapToGrid="0">
      <p:cViewPr>
        <p:scale>
          <a:sx n="190" d="100"/>
          <a:sy n="190" d="100"/>
        </p:scale>
        <p:origin x="1614" y="-21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5873B-E859-754D-80D8-DB99F9A8743B}"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ECD94-5714-FD49-BA0C-36CF8B0A44B8}" type="slidenum">
              <a:rPr lang="en-US" smtClean="0"/>
              <a:t>‹#›</a:t>
            </a:fld>
            <a:endParaRPr lang="en-US"/>
          </a:p>
        </p:txBody>
      </p:sp>
    </p:spTree>
    <p:extLst>
      <p:ext uri="{BB962C8B-B14F-4D97-AF65-F5344CB8AC3E}">
        <p14:creationId xmlns:p14="http://schemas.microsoft.com/office/powerpoint/2010/main" val="370952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is filled with people who impacted the world with their lives – inspired, challenged, encouraged, entertained. Yet, quite often their final words were not so impacting - they were cynical, hopeless, sense of resignation or just plain ordinary. Here are some examples.</a:t>
            </a:r>
          </a:p>
        </p:txBody>
      </p:sp>
      <p:sp>
        <p:nvSpPr>
          <p:cNvPr id="4" name="Slide Number Placeholder 3"/>
          <p:cNvSpPr>
            <a:spLocks noGrp="1"/>
          </p:cNvSpPr>
          <p:nvPr>
            <p:ph type="sldNum" sz="quarter" idx="5"/>
          </p:nvPr>
        </p:nvSpPr>
        <p:spPr/>
        <p:txBody>
          <a:bodyPr/>
          <a:lstStyle/>
          <a:p>
            <a:fld id="{173ECD94-5714-FD49-BA0C-36CF8B0A44B8}" type="slidenum">
              <a:rPr lang="en-US" smtClean="0"/>
              <a:t>1</a:t>
            </a:fld>
            <a:endParaRPr lang="en-US"/>
          </a:p>
        </p:txBody>
      </p:sp>
    </p:spTree>
    <p:extLst>
      <p:ext uri="{BB962C8B-B14F-4D97-AF65-F5344CB8AC3E}">
        <p14:creationId xmlns:p14="http://schemas.microsoft.com/office/powerpoint/2010/main" val="116159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is some tough stuff in these verses – what does it mean? Referring to the day of Atonement when the bull and lamb was slain – the body was taken outside the camp and destroyed because it carried the sins of the people. The blood saved them – allowed them to draw near to God. Remember what Jesus did for us. Jesus was willing to take that suffering and shame – to be despised and rejected so that we could draw near to God. He was rejected so we could be accepted. But being accepted and living for Christ = persecution and opposition. We must be willing to suffer and be disgraced for Jesus, because that’s what he did for us. And we can endure this by looking forward to the unshakable home to come – not worried about losing the unshakable things of this world. Our hope. </a:t>
            </a:r>
          </a:p>
        </p:txBody>
      </p:sp>
      <p:sp>
        <p:nvSpPr>
          <p:cNvPr id="4" name="Slide Number Placeholder 3"/>
          <p:cNvSpPr>
            <a:spLocks noGrp="1"/>
          </p:cNvSpPr>
          <p:nvPr>
            <p:ph type="sldNum" sz="quarter" idx="5"/>
          </p:nvPr>
        </p:nvSpPr>
        <p:spPr/>
        <p:txBody>
          <a:bodyPr/>
          <a:lstStyle/>
          <a:p>
            <a:fld id="{173ECD94-5714-FD49-BA0C-36CF8B0A44B8}" type="slidenum">
              <a:rPr lang="en-US" smtClean="0"/>
              <a:t>10</a:t>
            </a:fld>
            <a:endParaRPr lang="en-US"/>
          </a:p>
        </p:txBody>
      </p:sp>
    </p:spTree>
    <p:extLst>
      <p:ext uri="{BB962C8B-B14F-4D97-AF65-F5344CB8AC3E}">
        <p14:creationId xmlns:p14="http://schemas.microsoft.com/office/powerpoint/2010/main" val="375103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Citizens of heaven – in the end they can’t do anything to us that we should ultimately fear. Death only makes us better – enter into eternal rest with Jesus.</a:t>
            </a:r>
          </a:p>
          <a:p>
            <a:r>
              <a:rPr lang="en-US" dirty="0"/>
              <a:t>d) Continual worship – in the Old Covenant God required a sacrifice of animals. In New Covenant it’s a sacrifice of ourselves – our hearts and lip praising him and serving others in his name. Essentially the great commandment in Matthew 22:37-40. The entire law of God = love God with all you have and love others as yourself. Satan hates it when we worship all the time and God loves it. Never underestimate the power of singing praises – it’s the sacrifice that God wants from us. In 2 Chronicles 20, </a:t>
            </a:r>
            <a:r>
              <a:rPr lang="en-US" dirty="0" err="1"/>
              <a:t>Jehosphat</a:t>
            </a:r>
            <a:r>
              <a:rPr lang="en-US" dirty="0"/>
              <a:t> and </a:t>
            </a:r>
            <a:r>
              <a:rPr lang="en-US" dirty="0" err="1"/>
              <a:t>Isrealites</a:t>
            </a:r>
            <a:r>
              <a:rPr lang="en-US" dirty="0"/>
              <a:t> are facing a huge army (coalition of surrounding nations) and goes up against it with vastly inferior number. But he puts the worship team up the front of the army and victory is theirs. Jonah sings praises from the belly of the whale and he gets vomited up on the beach and goes to share the gospel with </a:t>
            </a:r>
            <a:r>
              <a:rPr lang="en-US" dirty="0" err="1"/>
              <a:t>Ninevah</a:t>
            </a:r>
            <a:r>
              <a:rPr lang="en-US" dirty="0"/>
              <a:t> = revival. Paul and Silas in prison and singing at midnight and they are rescued. </a:t>
            </a:r>
          </a:p>
        </p:txBody>
      </p:sp>
      <p:sp>
        <p:nvSpPr>
          <p:cNvPr id="4" name="Slide Number Placeholder 3"/>
          <p:cNvSpPr>
            <a:spLocks noGrp="1"/>
          </p:cNvSpPr>
          <p:nvPr>
            <p:ph type="sldNum" sz="quarter" idx="5"/>
          </p:nvPr>
        </p:nvSpPr>
        <p:spPr/>
        <p:txBody>
          <a:bodyPr/>
          <a:lstStyle/>
          <a:p>
            <a:fld id="{173ECD94-5714-FD49-BA0C-36CF8B0A44B8}" type="slidenum">
              <a:rPr lang="en-US" smtClean="0"/>
              <a:t>11</a:t>
            </a:fld>
            <a:endParaRPr lang="en-US"/>
          </a:p>
        </p:txBody>
      </p:sp>
    </p:spTree>
    <p:extLst>
      <p:ext uri="{BB962C8B-B14F-4D97-AF65-F5344CB8AC3E}">
        <p14:creationId xmlns:p14="http://schemas.microsoft.com/office/powerpoint/2010/main" val="344303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you truly grasp that Jesus is better. And as we seek to live for him may we remember others, your heart, your leaders and most importantly remember Jesus. We are not in this journey alone and shouldn’t be focused on our needs. We need to also guard </a:t>
            </a:r>
            <a:r>
              <a:rPr lang="en-US"/>
              <a:t>our hearts </a:t>
            </a:r>
            <a:r>
              <a:rPr lang="en-US" dirty="0"/>
              <a:t>– can only endure with power of Jesus. Finish with the blessing that the author of Hebrews gives his readers. </a:t>
            </a:r>
          </a:p>
        </p:txBody>
      </p:sp>
      <p:sp>
        <p:nvSpPr>
          <p:cNvPr id="4" name="Slide Number Placeholder 3"/>
          <p:cNvSpPr>
            <a:spLocks noGrp="1"/>
          </p:cNvSpPr>
          <p:nvPr>
            <p:ph type="sldNum" sz="quarter" idx="5"/>
          </p:nvPr>
        </p:nvSpPr>
        <p:spPr/>
        <p:txBody>
          <a:bodyPr/>
          <a:lstStyle/>
          <a:p>
            <a:fld id="{173ECD94-5714-FD49-BA0C-36CF8B0A44B8}" type="slidenum">
              <a:rPr lang="en-US" smtClean="0"/>
              <a:t>12</a:t>
            </a:fld>
            <a:endParaRPr lang="en-US"/>
          </a:p>
        </p:txBody>
      </p:sp>
    </p:spTree>
    <p:extLst>
      <p:ext uri="{BB962C8B-B14F-4D97-AF65-F5344CB8AC3E}">
        <p14:creationId xmlns:p14="http://schemas.microsoft.com/office/powerpoint/2010/main" val="343730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come to the end of our journey through Hebrews we see that the author of Hebrews is not going to waste his final words to their readers – Jewish Christians who were struggling with persecution, opposition, trials and doubts. Throughout the book the author has focused on the supremacy of Jesus – highlighting again and again that Jesus is better. He is better than angels, Moses, Abraham + he is a better sacrifice, mediator, High Priest… As a result we have a better sanctuary, rest, inheritance, worship (enter presence of God), home, hope – all unshakable. Now in their conclusion, the author is teaching us that if we truly understand and know that Jesus is better then it should change how we live. Because Jesus is superior, we should be living a superior life, even in the face of opposition, fear, rejection and persecution. In order to live a superior life for Jesus we need to remember four things – others, your heart, your leaders and Jesus. A reminder we are not in this Christian life by ourselves – can’t do it alone or in our own strength.</a:t>
            </a:r>
          </a:p>
        </p:txBody>
      </p:sp>
      <p:sp>
        <p:nvSpPr>
          <p:cNvPr id="4" name="Slide Number Placeholder 3"/>
          <p:cNvSpPr>
            <a:spLocks noGrp="1"/>
          </p:cNvSpPr>
          <p:nvPr>
            <p:ph type="sldNum" sz="quarter" idx="5"/>
          </p:nvPr>
        </p:nvSpPr>
        <p:spPr/>
        <p:txBody>
          <a:bodyPr/>
          <a:lstStyle/>
          <a:p>
            <a:fld id="{173ECD94-5714-FD49-BA0C-36CF8B0A44B8}" type="slidenum">
              <a:rPr lang="en-US" smtClean="0"/>
              <a:t>2</a:t>
            </a:fld>
            <a:endParaRPr lang="en-US"/>
          </a:p>
        </p:txBody>
      </p:sp>
    </p:spTree>
    <p:extLst>
      <p:ext uri="{BB962C8B-B14F-4D97-AF65-F5344CB8AC3E}">
        <p14:creationId xmlns:p14="http://schemas.microsoft.com/office/powerpoint/2010/main" val="10279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about a priority of commitment to others – unconditional, selfless love – just as God loves us (so loved the world). The reality is that when we face opposition, fear, uncertainty our natural tendency can be to circle the wagons, isolate ourselves, bunker down and focus primarily on ourselves – to look after no 1. The writer gives three examples of what this love should be like. </a:t>
            </a:r>
          </a:p>
          <a:p>
            <a:r>
              <a:rPr lang="en-US" dirty="0"/>
              <a:t>1. Brotherly love – while we must love unbelievers too, our love begins in our Christian family, community. This brotherly love must be the universal mark of the church. We can’t do the Christian life in isolation – we are meant to do it in community. To encourage, care, pray, grow, strengthen, see how others endure, give….</a:t>
            </a:r>
          </a:p>
        </p:txBody>
      </p:sp>
      <p:sp>
        <p:nvSpPr>
          <p:cNvPr id="4" name="Slide Number Placeholder 3"/>
          <p:cNvSpPr>
            <a:spLocks noGrp="1"/>
          </p:cNvSpPr>
          <p:nvPr>
            <p:ph type="sldNum" sz="quarter" idx="5"/>
          </p:nvPr>
        </p:nvSpPr>
        <p:spPr/>
        <p:txBody>
          <a:bodyPr/>
          <a:lstStyle/>
          <a:p>
            <a:fld id="{173ECD94-5714-FD49-BA0C-36CF8B0A44B8}" type="slidenum">
              <a:rPr lang="en-US" smtClean="0"/>
              <a:t>3</a:t>
            </a:fld>
            <a:endParaRPr lang="en-US"/>
          </a:p>
        </p:txBody>
      </p:sp>
    </p:spTree>
    <p:extLst>
      <p:ext uri="{BB962C8B-B14F-4D97-AF65-F5344CB8AC3E}">
        <p14:creationId xmlns:p14="http://schemas.microsoft.com/office/powerpoint/2010/main" val="427574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Hospitality – this was a central value of the early church (Rom 12:13, 1 Peter 4:9). But in today’s </a:t>
            </a:r>
            <a:r>
              <a:rPr lang="en-US" dirty="0" err="1"/>
              <a:t>compartmentalised</a:t>
            </a:r>
            <a:r>
              <a:rPr lang="en-US" dirty="0"/>
              <a:t> living, hospitality is less significant. Too busy. Too hard and inconvenient – but that’s what makes it special. We can easily have friends over but having strangers in your house will take you out of your comfort zone. Hospitality is more than entertaining – having those you know over for a time of fun (nothing wrong with that – there is a place for it). This is about meeting needs of others. Author reminds them that some have entertained angels (probably referring to Abraham in Genesis 18 or Lot in Genesis 19). But I don’t think they are saying this because we can expect to have angels visit us – but more a reminder that you don’t know who you could be inviting. I like C.S Lewis comments – every soul is immortal, there are no ordinary people. Some might think you are qualified to do hospitality (while it is gift – some better than others) but we are all required to practice it. So if you have a front door, a table, chairs and food in the pantry/fridge = you are qualified.</a:t>
            </a:r>
          </a:p>
          <a:p>
            <a:r>
              <a:rPr lang="en-US" dirty="0"/>
              <a:t>c) Those in prison and being mistreated – a lot of believers were in prison in those days, being mistreated (mocked, beaten, whipped, tortured and even killed). We need to make sure we remember those being persecuted – suffering and being opposed because of their faith. Pray for those being unfairly treated.</a:t>
            </a:r>
          </a:p>
        </p:txBody>
      </p:sp>
      <p:sp>
        <p:nvSpPr>
          <p:cNvPr id="4" name="Slide Number Placeholder 3"/>
          <p:cNvSpPr>
            <a:spLocks noGrp="1"/>
          </p:cNvSpPr>
          <p:nvPr>
            <p:ph type="sldNum" sz="quarter" idx="5"/>
          </p:nvPr>
        </p:nvSpPr>
        <p:spPr/>
        <p:txBody>
          <a:bodyPr/>
          <a:lstStyle/>
          <a:p>
            <a:fld id="{173ECD94-5714-FD49-BA0C-36CF8B0A44B8}" type="slidenum">
              <a:rPr lang="en-US" smtClean="0"/>
              <a:t>4</a:t>
            </a:fld>
            <a:endParaRPr lang="en-US"/>
          </a:p>
        </p:txBody>
      </p:sp>
    </p:spTree>
    <p:extLst>
      <p:ext uri="{BB962C8B-B14F-4D97-AF65-F5344CB8AC3E}">
        <p14:creationId xmlns:p14="http://schemas.microsoft.com/office/powerpoint/2010/main" val="2065414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your heart – don’t just look to those outside and worry about them. Examine your own heart. This is about the priority contentment – be on the lookout for the danger of sex and money. Reminds us that the world hasn’t changed much – still dominated by the idols of sex and money. </a:t>
            </a:r>
          </a:p>
          <a:p>
            <a:r>
              <a:rPr lang="en-US" dirty="0"/>
              <a:t>a) </a:t>
            </a:r>
            <a:r>
              <a:rPr lang="en-US" dirty="0" err="1"/>
              <a:t>Honour</a:t>
            </a:r>
            <a:r>
              <a:rPr lang="en-US" dirty="0"/>
              <a:t> marriage – talking to married and unmarried. Sex is for marriage, and its between a man and woman only. World says that there is nothing special about sex – its just a product to sell or an urge to satisfy (like hunger or thirst). </a:t>
            </a:r>
          </a:p>
        </p:txBody>
      </p:sp>
      <p:sp>
        <p:nvSpPr>
          <p:cNvPr id="4" name="Slide Number Placeholder 3"/>
          <p:cNvSpPr>
            <a:spLocks noGrp="1"/>
          </p:cNvSpPr>
          <p:nvPr>
            <p:ph type="sldNum" sz="quarter" idx="5"/>
          </p:nvPr>
        </p:nvSpPr>
        <p:spPr/>
        <p:txBody>
          <a:bodyPr/>
          <a:lstStyle/>
          <a:p>
            <a:fld id="{173ECD94-5714-FD49-BA0C-36CF8B0A44B8}" type="slidenum">
              <a:rPr lang="en-US" smtClean="0"/>
              <a:t>5</a:t>
            </a:fld>
            <a:endParaRPr lang="en-US"/>
          </a:p>
        </p:txBody>
      </p:sp>
    </p:spTree>
    <p:extLst>
      <p:ext uri="{BB962C8B-B14F-4D97-AF65-F5344CB8AC3E}">
        <p14:creationId xmlns:p14="http://schemas.microsoft.com/office/powerpoint/2010/main" val="1801996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Marriage is designed by God, the first institution he established in the garden of Eden. It is the building block for </a:t>
            </a:r>
            <a:r>
              <a:rPr lang="en-US" dirty="0" err="1"/>
              <a:t>familes</a:t>
            </a:r>
            <a:r>
              <a:rPr lang="en-US" dirty="0"/>
              <a:t> and communities and pictures Christ love for his bride (redemption). When we don’t </a:t>
            </a:r>
            <a:r>
              <a:rPr lang="en-US" dirty="0" err="1"/>
              <a:t>honour</a:t>
            </a:r>
            <a:r>
              <a:rPr lang="en-US" dirty="0"/>
              <a:t> sex and marriage it leads to a break down (practical, physical and psychological) in families and society – seeing that today. God will judge sexual immorality – not popular to say that today. But this is not about us going out and judging others, but about guarding our own hearts. </a:t>
            </a:r>
          </a:p>
          <a:p>
            <a:r>
              <a:rPr lang="en-US" dirty="0"/>
              <a:t>b) Don’t love money too much – hold it loosely and be content with God’s provision. You don’t have to be rich to have a problem with money. Poor people can also crave money they don’t have – doubting God why he won’t bless them with more. Paul warns Timothy about the importance of being content – it’s the love of money (not money itself) that is wrong. When we love it too much it will lead us into all sorts of sin and compromise. </a:t>
            </a:r>
          </a:p>
        </p:txBody>
      </p:sp>
      <p:sp>
        <p:nvSpPr>
          <p:cNvPr id="4" name="Slide Number Placeholder 3"/>
          <p:cNvSpPr>
            <a:spLocks noGrp="1"/>
          </p:cNvSpPr>
          <p:nvPr>
            <p:ph type="sldNum" sz="quarter" idx="5"/>
          </p:nvPr>
        </p:nvSpPr>
        <p:spPr/>
        <p:txBody>
          <a:bodyPr/>
          <a:lstStyle/>
          <a:p>
            <a:fld id="{173ECD94-5714-FD49-BA0C-36CF8B0A44B8}" type="slidenum">
              <a:rPr lang="en-US" smtClean="0"/>
              <a:t>6</a:t>
            </a:fld>
            <a:endParaRPr lang="en-US"/>
          </a:p>
        </p:txBody>
      </p:sp>
    </p:spTree>
    <p:extLst>
      <p:ext uri="{BB962C8B-B14F-4D97-AF65-F5344CB8AC3E}">
        <p14:creationId xmlns:p14="http://schemas.microsoft.com/office/powerpoint/2010/main" val="291403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dirty="0"/>
              <a:t>Pay attention to them – because they teach the word of God (at least they should) and they are God’s servants. They should rebuke, teach and correct. Not saying that we shouldn’t read and study word ourselves but the central way we should learn is Spirit speaking through leaders. Provided it is sound teaching, truthful, not self serving and only to tell people what they want to hear. No compromising the truth. Becomes harder today with so many good teachers/preachers available in digital format – but still must obey and and pay attention to local church preacher – get along to church. </a:t>
            </a:r>
          </a:p>
          <a:p>
            <a:pPr marL="228600" indent="-228600">
              <a:buAutoNum type="alphaLcParenR"/>
            </a:pPr>
            <a:r>
              <a:rPr lang="en-US" dirty="0"/>
              <a:t>Imitate them – leaders shouldn’t just point out the way, they should walk it as well. Not saying they will be perfect (and we shouldn’t hold them to that standard). But not being perfect can be a good example – repenting when they sin, model what it is to be a sinner saved by grace.</a:t>
            </a:r>
          </a:p>
        </p:txBody>
      </p:sp>
      <p:sp>
        <p:nvSpPr>
          <p:cNvPr id="4" name="Slide Number Placeholder 3"/>
          <p:cNvSpPr>
            <a:spLocks noGrp="1"/>
          </p:cNvSpPr>
          <p:nvPr>
            <p:ph type="sldNum" sz="quarter" idx="5"/>
          </p:nvPr>
        </p:nvSpPr>
        <p:spPr/>
        <p:txBody>
          <a:bodyPr/>
          <a:lstStyle/>
          <a:p>
            <a:fld id="{173ECD94-5714-FD49-BA0C-36CF8B0A44B8}" type="slidenum">
              <a:rPr lang="en-US" smtClean="0"/>
              <a:t>7</a:t>
            </a:fld>
            <a:endParaRPr lang="en-US"/>
          </a:p>
        </p:txBody>
      </p:sp>
    </p:spTree>
    <p:extLst>
      <p:ext uri="{BB962C8B-B14F-4D97-AF65-F5344CB8AC3E}">
        <p14:creationId xmlns:p14="http://schemas.microsoft.com/office/powerpoint/2010/main" val="3877357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Obey them – we don’t like authority in our western culture. We don’t like being told what to do – we can decide for ourselves, after all truth is subjective. But if you struggle to obey them and submit to them then you will have trouble submitting to Jesus, who is the head of the church, and who appoints his leaders. Like saying I hate the church but love Jesus. The church is his bride and you can’t love him unless you love his bride – he will not have a close relationship with you if you don’t appreciate and </a:t>
            </a:r>
            <a:r>
              <a:rPr lang="en-US" dirty="0" err="1"/>
              <a:t>honour</a:t>
            </a:r>
            <a:r>
              <a:rPr lang="en-US" dirty="0"/>
              <a:t> his bride and his leaders. </a:t>
            </a:r>
          </a:p>
          <a:p>
            <a:r>
              <a:rPr lang="en-US" dirty="0"/>
              <a:t>d) Pray for them – so they may stand against temptation and compromise, life may reflect their faith, humility, strength, faith etc. There is a range of statistics on church leaders, many are questionable (based on research used) so I went for most moderate and proven stats. Not trying to put a case for a pity party but they are under attack. And a lot can be bought on by themselves – poor health or leadership style or personal boundaries.</a:t>
            </a:r>
          </a:p>
        </p:txBody>
      </p:sp>
      <p:sp>
        <p:nvSpPr>
          <p:cNvPr id="4" name="Slide Number Placeholder 3"/>
          <p:cNvSpPr>
            <a:spLocks noGrp="1"/>
          </p:cNvSpPr>
          <p:nvPr>
            <p:ph type="sldNum" sz="quarter" idx="5"/>
          </p:nvPr>
        </p:nvSpPr>
        <p:spPr/>
        <p:txBody>
          <a:bodyPr/>
          <a:lstStyle/>
          <a:p>
            <a:fld id="{173ECD94-5714-FD49-BA0C-36CF8B0A44B8}" type="slidenum">
              <a:rPr lang="en-US" smtClean="0"/>
              <a:t>8</a:t>
            </a:fld>
            <a:endParaRPr lang="en-US"/>
          </a:p>
        </p:txBody>
      </p:sp>
    </p:spTree>
    <p:extLst>
      <p:ext uri="{BB962C8B-B14F-4D97-AF65-F5344CB8AC3E}">
        <p14:creationId xmlns:p14="http://schemas.microsoft.com/office/powerpoint/2010/main" val="354116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Beware of false teaching – just as Jesus doesn’t change, nor does the gospel message. Sadly you hear people say that as times change, then the church must change with it. We should be happy to be unoriginal – there are no appendix in the Bible, nothing added by God. Teachings, warnings and blessings Jesus gave his disciples are the same he gives us today. Changeless word helps us to stand firm – no need for strange new ideas that add or subtract from his word. Be wary of any new trendy teaching – particular ones which </a:t>
            </a:r>
            <a:r>
              <a:rPr lang="en-US" dirty="0" err="1"/>
              <a:t>minimise</a:t>
            </a:r>
            <a:r>
              <a:rPr lang="en-US" dirty="0"/>
              <a:t> the grace of God – claim salvation by what you do or eat. Holding onto the unchanging truth and having an unchanging </a:t>
            </a:r>
            <a:r>
              <a:rPr lang="en-US" dirty="0" err="1"/>
              <a:t>Saviour</a:t>
            </a:r>
            <a:r>
              <a:rPr lang="en-US" dirty="0"/>
              <a:t> gives us something powerful to share with our confused, misinformed, disorientated, deceived world. We can tell them what to believe and how to live confidently – unshakable Word. Salvation comes by faith alone in Christ alone (grace alone).</a:t>
            </a:r>
          </a:p>
        </p:txBody>
      </p:sp>
      <p:sp>
        <p:nvSpPr>
          <p:cNvPr id="4" name="Slide Number Placeholder 3"/>
          <p:cNvSpPr>
            <a:spLocks noGrp="1"/>
          </p:cNvSpPr>
          <p:nvPr>
            <p:ph type="sldNum" sz="quarter" idx="5"/>
          </p:nvPr>
        </p:nvSpPr>
        <p:spPr/>
        <p:txBody>
          <a:bodyPr/>
          <a:lstStyle/>
          <a:p>
            <a:fld id="{173ECD94-5714-FD49-BA0C-36CF8B0A44B8}" type="slidenum">
              <a:rPr lang="en-US" smtClean="0"/>
              <a:t>9</a:t>
            </a:fld>
            <a:endParaRPr lang="en-US"/>
          </a:p>
        </p:txBody>
      </p:sp>
    </p:spTree>
    <p:extLst>
      <p:ext uri="{BB962C8B-B14F-4D97-AF65-F5344CB8AC3E}">
        <p14:creationId xmlns:p14="http://schemas.microsoft.com/office/powerpoint/2010/main" val="419571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2B38-4F39-6799-9FB2-FC21996811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75A84F-76EE-4F20-5C81-41AAFF775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66B5EE-B2E1-CD30-E59D-D3166177DEDD}"/>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F73A16C3-EF81-B60F-D43F-4BBFC4120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4DFB5-392E-1270-DF2A-F4F826FEC246}"/>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3423925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40A6-C637-9485-91D0-561B95EC3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7AAE5A-FB99-4964-9F91-36D428C748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8E1662-B714-E386-9C02-CD9E16E831F9}"/>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7E64B2B2-A31A-4C8C-A36F-E33592F45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8FBE5-4D89-433F-0B65-683972BB1D04}"/>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78024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3E5D06-150C-90CA-0200-6BCD19B68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5539DD-4998-9F84-835F-9BF23401EE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16114-EA5A-29D1-8007-F431A48B6B49}"/>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A2EA7553-D20F-F6AC-E4BA-FDDE9EA49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C4E7F-2EE1-5FB3-9E8F-7E7A49215206}"/>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199998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8B15-DD64-5AD2-7C64-D1B8AC87D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2D71F-A905-21C8-E687-F9E7AFC371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010BE-F157-BB14-2AC0-786BBB05DBEC}"/>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393F16B9-9EBC-1CC2-C193-EBFEE604C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78794-0CC3-F9AD-E186-7D34A990CD82}"/>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284850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252B-F390-EABD-D543-FAC5349332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552752-FBB4-A0EC-E91E-9E9F1E648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A23664-C629-4AF2-6DF2-490C0004B8AA}"/>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81B454EF-CA01-F874-7E85-AFF6E93FD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E5E87-0023-5773-2863-1AED7B5E7054}"/>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190539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6A6EC-7174-90C6-6AB0-D9512ADFB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384E65-ACDC-2660-EA88-2C971CDD1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90893-1C2C-1EE7-F2DB-6381786603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8DDEB0-DE49-5F43-5F31-8FE7E96BF5E8}"/>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6" name="Footer Placeholder 5">
            <a:extLst>
              <a:ext uri="{FF2B5EF4-FFF2-40B4-BE49-F238E27FC236}">
                <a16:creationId xmlns:a16="http://schemas.microsoft.com/office/drawing/2014/main" id="{F4C2F7EF-89C4-065B-74E5-EEDDFA0876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43E0E-FCFF-F1AC-8482-18EF30714D54}"/>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3601624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FC72-FB23-F83B-22E5-A4E82ABDC3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916C9F-991A-83AE-D6EA-4C4BBB3E9F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08732-F5C5-3166-6360-26B6783C9C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AD5B1A-783B-3122-1E1D-A4F9EB2596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E3CCBC-C453-BD5B-05F8-B7AD0CD0A5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9286C-740D-45DB-9271-6C608AC7ED1A}"/>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8" name="Footer Placeholder 7">
            <a:extLst>
              <a:ext uri="{FF2B5EF4-FFF2-40B4-BE49-F238E27FC236}">
                <a16:creationId xmlns:a16="http://schemas.microsoft.com/office/drawing/2014/main" id="{AF97E475-00F1-3372-5C81-473122C0F3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561C7-B9AF-13EB-E256-F5CD1650F837}"/>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21673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AD99-758F-9904-4A92-946F8E8D60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3C6AAC-0EE1-703C-8B4B-4718F4923237}"/>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4" name="Footer Placeholder 3">
            <a:extLst>
              <a:ext uri="{FF2B5EF4-FFF2-40B4-BE49-F238E27FC236}">
                <a16:creationId xmlns:a16="http://schemas.microsoft.com/office/drawing/2014/main" id="{2014A248-4A20-E534-408F-71F70A768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061ADA-F70F-8E30-7AA8-6E5E063C2CA8}"/>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4004130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F01CD5-E255-5F2C-8624-E4B74CEA66A7}"/>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3" name="Footer Placeholder 2">
            <a:extLst>
              <a:ext uri="{FF2B5EF4-FFF2-40B4-BE49-F238E27FC236}">
                <a16:creationId xmlns:a16="http://schemas.microsoft.com/office/drawing/2014/main" id="{3F943C85-1756-E977-8C81-CFC366F0A3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B79CC0-B6C1-2311-A0ED-7D8771AB6D35}"/>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272204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12FD-E8E3-8B66-14E7-4E7C2BF2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C0F309-40DF-BEBF-433A-3B13679022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6D6DAF-5F1F-9F45-F8E2-482BEF375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F49C7-9C52-D1A9-F335-5D8EE0ADA1BD}"/>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6" name="Footer Placeholder 5">
            <a:extLst>
              <a:ext uri="{FF2B5EF4-FFF2-40B4-BE49-F238E27FC236}">
                <a16:creationId xmlns:a16="http://schemas.microsoft.com/office/drawing/2014/main" id="{35238CF8-A59E-79A7-1048-8A693AA5C7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CD9EC-D25A-C26E-8D89-699513190617}"/>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222695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A2E1-38F6-FC11-8D6F-FFE4E9FB39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7363F-06DA-3DC9-A773-F2486B2E4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2A6C32-7273-B08B-9F00-921A91616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EC84E-9EFE-76AD-FF8B-C1013DED3763}"/>
              </a:ext>
            </a:extLst>
          </p:cNvPr>
          <p:cNvSpPr>
            <a:spLocks noGrp="1"/>
          </p:cNvSpPr>
          <p:nvPr>
            <p:ph type="dt" sz="half" idx="10"/>
          </p:nvPr>
        </p:nvSpPr>
        <p:spPr/>
        <p:txBody>
          <a:bodyPr/>
          <a:lstStyle/>
          <a:p>
            <a:fld id="{9C2AF237-9CC4-2143-9640-7218988492A8}" type="datetimeFigureOut">
              <a:rPr lang="en-US" smtClean="0"/>
              <a:t>9/11/2023</a:t>
            </a:fld>
            <a:endParaRPr lang="en-US"/>
          </a:p>
        </p:txBody>
      </p:sp>
      <p:sp>
        <p:nvSpPr>
          <p:cNvPr id="6" name="Footer Placeholder 5">
            <a:extLst>
              <a:ext uri="{FF2B5EF4-FFF2-40B4-BE49-F238E27FC236}">
                <a16:creationId xmlns:a16="http://schemas.microsoft.com/office/drawing/2014/main" id="{80CA119B-6544-7069-6007-B68847288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F29BB1-EB18-CAE6-324E-106F1A8A191C}"/>
              </a:ext>
            </a:extLst>
          </p:cNvPr>
          <p:cNvSpPr>
            <a:spLocks noGrp="1"/>
          </p:cNvSpPr>
          <p:nvPr>
            <p:ph type="sldNum" sz="quarter" idx="12"/>
          </p:nvPr>
        </p:nvSpPr>
        <p:spPr/>
        <p:txBody>
          <a:bodyPr/>
          <a:lstStyle/>
          <a:p>
            <a:fld id="{A0155590-D650-5F44-BF0D-2B76642C8867}" type="slidenum">
              <a:rPr lang="en-US" smtClean="0"/>
              <a:t>‹#›</a:t>
            </a:fld>
            <a:endParaRPr lang="en-US"/>
          </a:p>
        </p:txBody>
      </p:sp>
    </p:spTree>
    <p:extLst>
      <p:ext uri="{BB962C8B-B14F-4D97-AF65-F5344CB8AC3E}">
        <p14:creationId xmlns:p14="http://schemas.microsoft.com/office/powerpoint/2010/main" val="937837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A7F2F-52B4-BA2E-9383-00B3F4593E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9E6376-6174-33E2-DE0E-FD11E4221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EFB1-1DB3-726E-6463-C131F8F5EF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F237-9CC4-2143-9640-7218988492A8}" type="datetimeFigureOut">
              <a:rPr lang="en-US" smtClean="0"/>
              <a:t>9/11/2023</a:t>
            </a:fld>
            <a:endParaRPr lang="en-US"/>
          </a:p>
        </p:txBody>
      </p:sp>
      <p:sp>
        <p:nvSpPr>
          <p:cNvPr id="5" name="Footer Placeholder 4">
            <a:extLst>
              <a:ext uri="{FF2B5EF4-FFF2-40B4-BE49-F238E27FC236}">
                <a16:creationId xmlns:a16="http://schemas.microsoft.com/office/drawing/2014/main" id="{DF5D6799-35D9-514E-C347-0CB379365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2BC650-21AB-2AFA-94E3-939DF8694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55590-D650-5F44-BF0D-2B76642C8867}" type="slidenum">
              <a:rPr lang="en-US" smtClean="0"/>
              <a:t>‹#›</a:t>
            </a:fld>
            <a:endParaRPr lang="en-US"/>
          </a:p>
        </p:txBody>
      </p:sp>
    </p:spTree>
    <p:extLst>
      <p:ext uri="{BB962C8B-B14F-4D97-AF65-F5344CB8AC3E}">
        <p14:creationId xmlns:p14="http://schemas.microsoft.com/office/powerpoint/2010/main" val="95353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white background&#10;&#10;Description automatically generated">
            <a:extLst>
              <a:ext uri="{FF2B5EF4-FFF2-40B4-BE49-F238E27FC236}">
                <a16:creationId xmlns:a16="http://schemas.microsoft.com/office/drawing/2014/main" id="{D9948237-63E1-7087-74D5-523DE2BE29C7}"/>
              </a:ext>
            </a:extLst>
          </p:cNvPr>
          <p:cNvPicPr>
            <a:picLocks noChangeAspect="1"/>
          </p:cNvPicPr>
          <p:nvPr/>
        </p:nvPicPr>
        <p:blipFill>
          <a:blip r:embed="rId3"/>
          <a:stretch>
            <a:fillRect/>
          </a:stretch>
        </p:blipFill>
        <p:spPr>
          <a:xfrm>
            <a:off x="0" y="8588"/>
            <a:ext cx="12196901" cy="6858000"/>
          </a:xfrm>
          <a:prstGeom prst="rect">
            <a:avLst/>
          </a:prstGeom>
        </p:spPr>
      </p:pic>
      <p:pic>
        <p:nvPicPr>
          <p:cNvPr id="4" name="Picture 4" descr="Download Steve Jobs Png - Steve Jobs PNG Image with No Background -  PNGkey.com">
            <a:extLst>
              <a:ext uri="{FF2B5EF4-FFF2-40B4-BE49-F238E27FC236}">
                <a16:creationId xmlns:a16="http://schemas.microsoft.com/office/drawing/2014/main" id="{3242B2AD-1AAE-C731-6352-49D827EFD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8386"/>
          <a:stretch/>
        </p:blipFill>
        <p:spPr bwMode="auto">
          <a:xfrm>
            <a:off x="9689026" y="-27474"/>
            <a:ext cx="2512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nston Churchill Signed Letters and Documents For Sale | Raab">
            <a:extLst>
              <a:ext uri="{FF2B5EF4-FFF2-40B4-BE49-F238E27FC236}">
                <a16:creationId xmlns:a16="http://schemas.microsoft.com/office/drawing/2014/main" id="{E140A990-CCA7-7599-FD87-AB6B51E98D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8344"/>
          <a:stretch/>
        </p:blipFill>
        <p:spPr bwMode="auto">
          <a:xfrm>
            <a:off x="9515476" y="2272685"/>
            <a:ext cx="2671624" cy="45853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Elvis Presley Images ☆ Elvis ☆ Wallpaper And Background - Elvis  Presley Png - Full Size PNG Image - PNGkit">
            <a:extLst>
              <a:ext uri="{FF2B5EF4-FFF2-40B4-BE49-F238E27FC236}">
                <a16:creationId xmlns:a16="http://schemas.microsoft.com/office/drawing/2014/main" id="{499FF270-A256-05D2-AB35-B1EBFE804F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39350"/>
          <a:stretch/>
        </p:blipFill>
        <p:spPr bwMode="auto">
          <a:xfrm flipH="1">
            <a:off x="0" y="27474"/>
            <a:ext cx="3301110" cy="6831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CCC05C-C51E-EFF0-A288-E70CB8A12296}"/>
              </a:ext>
            </a:extLst>
          </p:cNvPr>
          <p:cNvSpPr txBox="1"/>
          <p:nvPr/>
        </p:nvSpPr>
        <p:spPr>
          <a:xfrm>
            <a:off x="1979674" y="124406"/>
            <a:ext cx="8323323" cy="58477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FINAL WORDS FROM FAMOUS PEOPLE</a:t>
            </a:r>
          </a:p>
        </p:txBody>
      </p:sp>
      <p:pic>
        <p:nvPicPr>
          <p:cNvPr id="2058" name="Picture 10" descr="Download Frank Sinatra Png - Frank Sinatra Cut Out PNG Image with No  Background - PNGkey.com">
            <a:extLst>
              <a:ext uri="{FF2B5EF4-FFF2-40B4-BE49-F238E27FC236}">
                <a16:creationId xmlns:a16="http://schemas.microsoft.com/office/drawing/2014/main" id="{A5893C84-34D5-683E-F885-9E58B684E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438"/>
          <a:stretch/>
        </p:blipFill>
        <p:spPr bwMode="auto">
          <a:xfrm>
            <a:off x="0" y="3202672"/>
            <a:ext cx="2624137" cy="36639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C34614-A3F1-FDE3-227B-E4EC2F074BC4}"/>
              </a:ext>
            </a:extLst>
          </p:cNvPr>
          <p:cNvSpPr txBox="1"/>
          <p:nvPr/>
        </p:nvSpPr>
        <p:spPr>
          <a:xfrm>
            <a:off x="2445027" y="1045043"/>
            <a:ext cx="6959569"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“I’m going to the bathroom to read.” </a:t>
            </a:r>
          </a:p>
          <a:p>
            <a:pPr algn="ctr"/>
            <a:r>
              <a:rPr lang="en-US" sz="3000" b="1" dirty="0">
                <a:latin typeface="Arial" panose="020B0604020202020204" pitchFamily="34" charset="0"/>
                <a:cs typeface="Arial" panose="020B0604020202020204" pitchFamily="34" charset="0"/>
              </a:rPr>
              <a:t>(Elvis Presley)</a:t>
            </a:r>
          </a:p>
        </p:txBody>
      </p:sp>
      <p:sp>
        <p:nvSpPr>
          <p:cNvPr id="9" name="TextBox 8">
            <a:extLst>
              <a:ext uri="{FF2B5EF4-FFF2-40B4-BE49-F238E27FC236}">
                <a16:creationId xmlns:a16="http://schemas.microsoft.com/office/drawing/2014/main" id="{BF1209BB-675F-50EE-BE18-15F4E820790E}"/>
              </a:ext>
            </a:extLst>
          </p:cNvPr>
          <p:cNvSpPr txBox="1"/>
          <p:nvPr/>
        </p:nvSpPr>
        <p:spPr>
          <a:xfrm>
            <a:off x="1650555" y="2402984"/>
            <a:ext cx="8323323" cy="55399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“I am bored with it all.” </a:t>
            </a:r>
            <a:r>
              <a:rPr lang="en-US" sz="3000" b="1" dirty="0">
                <a:latin typeface="Arial" panose="020B0604020202020204" pitchFamily="34" charset="0"/>
                <a:cs typeface="Arial" panose="020B0604020202020204" pitchFamily="34" charset="0"/>
              </a:rPr>
              <a:t>(Winston Churchill)</a:t>
            </a:r>
          </a:p>
        </p:txBody>
      </p:sp>
      <p:sp>
        <p:nvSpPr>
          <p:cNvPr id="10" name="TextBox 9">
            <a:extLst>
              <a:ext uri="{FF2B5EF4-FFF2-40B4-BE49-F238E27FC236}">
                <a16:creationId xmlns:a16="http://schemas.microsoft.com/office/drawing/2014/main" id="{FB61AC8B-7F16-266A-5241-8D186D01E5C9}"/>
              </a:ext>
            </a:extLst>
          </p:cNvPr>
          <p:cNvSpPr txBox="1"/>
          <p:nvPr/>
        </p:nvSpPr>
        <p:spPr>
          <a:xfrm>
            <a:off x="3320844" y="4586333"/>
            <a:ext cx="5779589" cy="55399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“I’m losing it.” </a:t>
            </a:r>
            <a:r>
              <a:rPr lang="en-US" sz="3000" b="1" dirty="0">
                <a:latin typeface="Arial" panose="020B0604020202020204" pitchFamily="34" charset="0"/>
                <a:cs typeface="Arial" panose="020B0604020202020204" pitchFamily="34" charset="0"/>
              </a:rPr>
              <a:t>(Frank Sinatra)</a:t>
            </a:r>
          </a:p>
        </p:txBody>
      </p:sp>
      <p:sp>
        <p:nvSpPr>
          <p:cNvPr id="11" name="TextBox 10">
            <a:extLst>
              <a:ext uri="{FF2B5EF4-FFF2-40B4-BE49-F238E27FC236}">
                <a16:creationId xmlns:a16="http://schemas.microsoft.com/office/drawing/2014/main" id="{241C3FAB-51B3-E2EB-3697-5A1A751B6A80}"/>
              </a:ext>
            </a:extLst>
          </p:cNvPr>
          <p:cNvSpPr txBox="1"/>
          <p:nvPr/>
        </p:nvSpPr>
        <p:spPr>
          <a:xfrm>
            <a:off x="1979674" y="3540954"/>
            <a:ext cx="8129587" cy="553998"/>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“Oh wow! Oh wow! Oh wow!” </a:t>
            </a:r>
            <a:r>
              <a:rPr lang="en-US" sz="3000" b="1" dirty="0">
                <a:latin typeface="Arial" panose="020B0604020202020204" pitchFamily="34" charset="0"/>
                <a:cs typeface="Arial" panose="020B0604020202020204" pitchFamily="34" charset="0"/>
              </a:rPr>
              <a:t>(Steve Jobs)</a:t>
            </a:r>
          </a:p>
        </p:txBody>
      </p:sp>
      <p:pic>
        <p:nvPicPr>
          <p:cNvPr id="14" name="Picture 13">
            <a:extLst>
              <a:ext uri="{FF2B5EF4-FFF2-40B4-BE49-F238E27FC236}">
                <a16:creationId xmlns:a16="http://schemas.microsoft.com/office/drawing/2014/main" id="{81206C56-FF05-9755-44F2-AA17571B8859}"/>
              </a:ext>
            </a:extLst>
          </p:cNvPr>
          <p:cNvPicPr>
            <a:picLocks noChangeAspect="1"/>
          </p:cNvPicPr>
          <p:nvPr/>
        </p:nvPicPr>
        <p:blipFill rotWithShape="1">
          <a:blip r:embed="rId8"/>
          <a:srcRect b="34193"/>
          <a:stretch/>
        </p:blipFill>
        <p:spPr>
          <a:xfrm>
            <a:off x="8787827" y="4202254"/>
            <a:ext cx="3418875" cy="2634184"/>
          </a:xfrm>
          <a:prstGeom prst="rect">
            <a:avLst/>
          </a:prstGeom>
        </p:spPr>
      </p:pic>
      <p:sp>
        <p:nvSpPr>
          <p:cNvPr id="12" name="TextBox 11">
            <a:extLst>
              <a:ext uri="{FF2B5EF4-FFF2-40B4-BE49-F238E27FC236}">
                <a16:creationId xmlns:a16="http://schemas.microsoft.com/office/drawing/2014/main" id="{8D71E893-C677-84BB-FCBA-5962C8EE9049}"/>
              </a:ext>
            </a:extLst>
          </p:cNvPr>
          <p:cNvSpPr txBox="1"/>
          <p:nvPr/>
        </p:nvSpPr>
        <p:spPr>
          <a:xfrm>
            <a:off x="3149693" y="5658456"/>
            <a:ext cx="6343650" cy="1015663"/>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“Last words are for fools who haven’t said enough.” </a:t>
            </a:r>
            <a:r>
              <a:rPr lang="en-US" sz="3000" b="1" dirty="0">
                <a:latin typeface="Arial" panose="020B0604020202020204" pitchFamily="34" charset="0"/>
                <a:cs typeface="Arial" panose="020B0604020202020204" pitchFamily="34" charset="0"/>
              </a:rPr>
              <a:t>(Karl Marx)</a:t>
            </a:r>
          </a:p>
        </p:txBody>
      </p:sp>
    </p:spTree>
    <p:extLst>
      <p:ext uri="{BB962C8B-B14F-4D97-AF65-F5344CB8AC3E}">
        <p14:creationId xmlns:p14="http://schemas.microsoft.com/office/powerpoint/2010/main" val="20762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ooden cross on a black background&#10;&#10;Description automatically generated">
            <a:extLst>
              <a:ext uri="{FF2B5EF4-FFF2-40B4-BE49-F238E27FC236}">
                <a16:creationId xmlns:a16="http://schemas.microsoft.com/office/drawing/2014/main" id="{89431EBE-3076-0B99-16BA-6DA404C2706A}"/>
              </a:ext>
            </a:extLst>
          </p:cNvPr>
          <p:cNvPicPr>
            <a:picLocks noChangeAspect="1"/>
          </p:cNvPicPr>
          <p:nvPr/>
        </p:nvPicPr>
        <p:blipFill>
          <a:blip r:embed="rId3"/>
          <a:stretch>
            <a:fillRect/>
          </a:stretch>
        </p:blipFill>
        <p:spPr>
          <a:xfrm>
            <a:off x="0" y="0"/>
            <a:ext cx="12192000" cy="6868716"/>
          </a:xfrm>
          <a:prstGeom prst="rect">
            <a:avLst/>
          </a:prstGeom>
        </p:spPr>
      </p:pic>
      <p:sp>
        <p:nvSpPr>
          <p:cNvPr id="4" name="TextBox 3">
            <a:extLst>
              <a:ext uri="{FF2B5EF4-FFF2-40B4-BE49-F238E27FC236}">
                <a16:creationId xmlns:a16="http://schemas.microsoft.com/office/drawing/2014/main" id="{C1FD12E6-D43B-6ECA-C9E8-BB41AD7D0EA4}"/>
              </a:ext>
            </a:extLst>
          </p:cNvPr>
          <p:cNvSpPr txBox="1"/>
          <p:nvPr/>
        </p:nvSpPr>
        <p:spPr>
          <a:xfrm>
            <a:off x="127000" y="165100"/>
            <a:ext cx="11950700" cy="4247317"/>
          </a:xfrm>
          <a:prstGeom prst="rect">
            <a:avLst/>
          </a:prstGeom>
          <a:noFill/>
        </p:spPr>
        <p:txBody>
          <a:bodyPr wrap="square" rtlCol="0">
            <a:spAutoFit/>
          </a:bodyPr>
          <a:lstStyle/>
          <a:p>
            <a:pPr algn="ctr"/>
            <a:r>
              <a:rPr lang="en-AU" sz="3000" b="1" i="1" baseline="30000"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We have an altar from which the priests in the Tabernacle</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have no right to eat. Under the old system, the high priest brought the blood of animals into the Holy Place as a sacrifice for sin, and the bodies of the animals were burned outside the camp. So also Jesus suffered and died outside the city gates to make his people holy by means of his own blood. So let us go out to him, outside the camp, and bear the disgrace he bore. For this world is not our permanent home; we are looking forward to a home yet to come.”</a:t>
            </a:r>
            <a:r>
              <a:rPr lang="en-AU" sz="3000" b="1" i="0" u="none" strike="noStrike" dirty="0">
                <a:solidFill>
                  <a:schemeClr val="bg1"/>
                </a:solidFill>
                <a:effectLst/>
                <a:latin typeface="Arial" panose="020B0604020202020204" pitchFamily="34" charset="0"/>
                <a:cs typeface="Arial" panose="020B0604020202020204" pitchFamily="34" charset="0"/>
              </a:rPr>
              <a:t> (vs 10-14)</a:t>
            </a:r>
            <a:endParaRPr lang="en-US" sz="3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2DB0CE-F151-7A5E-E30F-1408F21B21A6}"/>
              </a:ext>
            </a:extLst>
          </p:cNvPr>
          <p:cNvSpPr txBox="1"/>
          <p:nvPr/>
        </p:nvSpPr>
        <p:spPr>
          <a:xfrm>
            <a:off x="127000" y="4636408"/>
            <a:ext cx="119507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Don’t be surprised by persecution</a:t>
            </a:r>
            <a:r>
              <a:rPr lang="en-US" sz="3000" b="1" dirty="0">
                <a:solidFill>
                  <a:schemeClr val="bg1"/>
                </a:solidFill>
                <a:latin typeface="Arial" panose="020B0604020202020204" pitchFamily="34" charset="0"/>
                <a:cs typeface="Arial" panose="020B0604020202020204" pitchFamily="34" charset="0"/>
              </a:rPr>
              <a:t> - Living for Jesus will offend some &amp; be foolish to others = hatred &amp; persecution (1 Cor 1:22-24, 2 Tim 3:12, John 15:18-19).  Be willing to suffer for Jesus, because he was willing to suffer and die for us. </a:t>
            </a:r>
            <a:endParaRPr lang="en-US" dirty="0">
              <a:solidFill>
                <a:schemeClr val="bg1"/>
              </a:solidFill>
            </a:endParaRPr>
          </a:p>
        </p:txBody>
      </p:sp>
    </p:spTree>
    <p:extLst>
      <p:ext uri="{BB962C8B-B14F-4D97-AF65-F5344CB8AC3E}">
        <p14:creationId xmlns:p14="http://schemas.microsoft.com/office/powerpoint/2010/main" val="402007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person holding a cross&#10;&#10;Description automatically generated">
            <a:extLst>
              <a:ext uri="{FF2B5EF4-FFF2-40B4-BE49-F238E27FC236}">
                <a16:creationId xmlns:a16="http://schemas.microsoft.com/office/drawing/2014/main" id="{22B258FB-B3DB-E4D3-D1F5-99E16CE3F70D}"/>
              </a:ext>
            </a:extLst>
          </p:cNvPr>
          <p:cNvPicPr>
            <a:picLocks noChangeAspect="1"/>
          </p:cNvPicPr>
          <p:nvPr/>
        </p:nvPicPr>
        <p:blipFill rotWithShape="1">
          <a:blip r:embed="rId3"/>
          <a:srcRect t="14792" b="9562"/>
          <a:stretch/>
        </p:blipFill>
        <p:spPr>
          <a:xfrm>
            <a:off x="-1" y="-17346"/>
            <a:ext cx="12192001" cy="6867136"/>
          </a:xfrm>
          <a:prstGeom prst="rect">
            <a:avLst/>
          </a:prstGeom>
        </p:spPr>
      </p:pic>
      <p:sp>
        <p:nvSpPr>
          <p:cNvPr id="4" name="TextBox 3">
            <a:extLst>
              <a:ext uri="{FF2B5EF4-FFF2-40B4-BE49-F238E27FC236}">
                <a16:creationId xmlns:a16="http://schemas.microsoft.com/office/drawing/2014/main" id="{DF74DC9D-020F-97A5-677F-1975313FA23A}"/>
              </a:ext>
            </a:extLst>
          </p:cNvPr>
          <p:cNvSpPr txBox="1"/>
          <p:nvPr/>
        </p:nvSpPr>
        <p:spPr>
          <a:xfrm>
            <a:off x="345279" y="2886075"/>
            <a:ext cx="11501437"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“Therefore, let us offer through Jesus a continual sacrifice of praise to God, proclaiming our allegiance to his name. And don’t forget to do good and to share with those in need. These are the sacrifices that please God.”</a:t>
            </a:r>
            <a:r>
              <a:rPr lang="en-AU" sz="3000" b="1" i="0" u="none" strike="noStrike" dirty="0">
                <a:solidFill>
                  <a:schemeClr val="bg1"/>
                </a:solidFill>
                <a:effectLst/>
                <a:latin typeface="Arial" panose="020B0604020202020204" pitchFamily="34" charset="0"/>
                <a:cs typeface="Arial" panose="020B0604020202020204" pitchFamily="34" charset="0"/>
              </a:rPr>
              <a:t> (vs 15-16)</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FE59F1-88E8-01DD-4C02-B9CEDA628DD5}"/>
              </a:ext>
            </a:extLst>
          </p:cNvPr>
          <p:cNvSpPr txBox="1"/>
          <p:nvPr/>
        </p:nvSpPr>
        <p:spPr>
          <a:xfrm>
            <a:off x="88107" y="200025"/>
            <a:ext cx="12015786"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c) Live as citizens of heaven</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“Our hope is in the enduring city of God, not the fading city of men.” </a:t>
            </a:r>
            <a:r>
              <a:rPr lang="en-US" sz="3000" b="1" dirty="0">
                <a:solidFill>
                  <a:schemeClr val="bg1"/>
                </a:solidFill>
                <a:latin typeface="Arial" panose="020B0604020202020204" pitchFamily="34" charset="0"/>
                <a:cs typeface="Arial" panose="020B0604020202020204" pitchFamily="34" charset="0"/>
              </a:rPr>
              <a:t>(C Swindoll)</a:t>
            </a:r>
          </a:p>
        </p:txBody>
      </p:sp>
      <p:sp>
        <p:nvSpPr>
          <p:cNvPr id="6" name="TextBox 5">
            <a:extLst>
              <a:ext uri="{FF2B5EF4-FFF2-40B4-BE49-F238E27FC236}">
                <a16:creationId xmlns:a16="http://schemas.microsoft.com/office/drawing/2014/main" id="{90969B6A-924B-21EC-5065-07BF13B18A72}"/>
              </a:ext>
            </a:extLst>
          </p:cNvPr>
          <p:cNvSpPr txBox="1"/>
          <p:nvPr/>
        </p:nvSpPr>
        <p:spPr>
          <a:xfrm>
            <a:off x="136921" y="1543050"/>
            <a:ext cx="1191815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Living as citizens of heaven = standing &amp; fighting together for the gospel + not being intimidated by our enemies. (Phil 1:27-30)</a:t>
            </a:r>
          </a:p>
        </p:txBody>
      </p:sp>
      <p:sp>
        <p:nvSpPr>
          <p:cNvPr id="7" name="TextBox 6">
            <a:extLst>
              <a:ext uri="{FF2B5EF4-FFF2-40B4-BE49-F238E27FC236}">
                <a16:creationId xmlns:a16="http://schemas.microsoft.com/office/drawing/2014/main" id="{FF795533-A819-BD3B-17A7-D3FC3BA9621B}"/>
              </a:ext>
            </a:extLst>
          </p:cNvPr>
          <p:cNvSpPr txBox="1"/>
          <p:nvPr/>
        </p:nvSpPr>
        <p:spPr>
          <a:xfrm>
            <a:off x="136920" y="4990412"/>
            <a:ext cx="11918155"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d) Continually worship Him and serve others</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“Satan is allergic to praise. When he hears it, he is </a:t>
            </a:r>
            <a:r>
              <a:rPr lang="en-US" sz="3000" b="1" i="1" dirty="0" err="1">
                <a:solidFill>
                  <a:schemeClr val="bg1"/>
                </a:solidFill>
                <a:latin typeface="Arial" panose="020B0604020202020204" pitchFamily="34" charset="0"/>
                <a:cs typeface="Arial" panose="020B0604020202020204" pitchFamily="34" charset="0"/>
              </a:rPr>
              <a:t>paralysed</a:t>
            </a:r>
            <a:r>
              <a:rPr lang="en-US" sz="3000" b="1" i="1" dirty="0">
                <a:solidFill>
                  <a:schemeClr val="bg1"/>
                </a:solidFill>
                <a:latin typeface="Arial" panose="020B0604020202020204" pitchFamily="34" charset="0"/>
                <a:cs typeface="Arial" panose="020B0604020202020204" pitchFamily="34" charset="0"/>
              </a:rPr>
              <a:t> and banished.”</a:t>
            </a:r>
            <a:r>
              <a:rPr lang="en-US" sz="3000" b="1" dirty="0">
                <a:solidFill>
                  <a:schemeClr val="bg1"/>
                </a:solidFill>
                <a:latin typeface="Arial" panose="020B0604020202020204" pitchFamily="34" charset="0"/>
                <a:cs typeface="Arial" panose="020B0604020202020204" pitchFamily="34" charset="0"/>
              </a:rPr>
              <a:t> (Paul </a:t>
            </a:r>
            <a:r>
              <a:rPr lang="en-US" sz="3000" b="1" dirty="0" err="1">
                <a:solidFill>
                  <a:schemeClr val="bg1"/>
                </a:solidFill>
                <a:latin typeface="Arial" panose="020B0604020202020204" pitchFamily="34" charset="0"/>
                <a:cs typeface="Arial" panose="020B0604020202020204" pitchFamily="34" charset="0"/>
              </a:rPr>
              <a:t>Billheimer</a:t>
            </a:r>
            <a:r>
              <a:rPr lang="en-US" sz="3000" b="1" dirty="0">
                <a:solidFill>
                  <a:schemeClr val="bg1"/>
                </a:solidFill>
                <a:latin typeface="Arial" panose="020B0604020202020204" pitchFamily="34" charset="0"/>
                <a:cs typeface="Arial" panose="020B0604020202020204" pitchFamily="34" charset="0"/>
              </a:rPr>
              <a:t>) – 2 Chronicles 20, Jonah 3:9, Acts 16:25-26.  </a:t>
            </a:r>
            <a:r>
              <a:rPr lang="en-US" dirty="0">
                <a:solidFill>
                  <a:schemeClr val="bg1"/>
                </a:solidFill>
              </a:rPr>
              <a:t> </a:t>
            </a:r>
          </a:p>
        </p:txBody>
      </p:sp>
    </p:spTree>
    <p:extLst>
      <p:ext uri="{BB962C8B-B14F-4D97-AF65-F5344CB8AC3E}">
        <p14:creationId xmlns:p14="http://schemas.microsoft.com/office/powerpoint/2010/main" val="39125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Jesus…a better harvest -1 – Pillar of Dumfries">
            <a:extLst>
              <a:ext uri="{FF2B5EF4-FFF2-40B4-BE49-F238E27FC236}">
                <a16:creationId xmlns:a16="http://schemas.microsoft.com/office/drawing/2014/main" id="{5F3B6040-2620-9E44-1C91-3A9C9C2EDD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9" r="22411" b="19108"/>
          <a:stretch/>
        </p:blipFill>
        <p:spPr bwMode="auto">
          <a:xfrm>
            <a:off x="5314950" y="10"/>
            <a:ext cx="687552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F908EFB-A42D-7933-3A9B-DD0030C79003}"/>
              </a:ext>
            </a:extLst>
          </p:cNvPr>
          <p:cNvSpPr/>
          <p:nvPr/>
        </p:nvSpPr>
        <p:spPr>
          <a:xfrm>
            <a:off x="640080" y="2471738"/>
            <a:ext cx="3660458" cy="271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386952-396A-30BB-1A95-9688391B5290}"/>
              </a:ext>
            </a:extLst>
          </p:cNvPr>
          <p:cNvSpPr txBox="1"/>
          <p:nvPr/>
        </p:nvSpPr>
        <p:spPr>
          <a:xfrm>
            <a:off x="125533" y="179148"/>
            <a:ext cx="5134144" cy="6299677"/>
          </a:xfrm>
          <a:prstGeom prst="rect">
            <a:avLst/>
          </a:prstGeom>
        </p:spPr>
        <p:txBody>
          <a:bodyPr vert="horz" lIns="91440" tIns="45720" rIns="91440" bIns="45720" rtlCol="0">
            <a:noAutofit/>
          </a:bodyPr>
          <a:lstStyle/>
          <a:p>
            <a:pPr algn="ctr">
              <a:lnSpc>
                <a:spcPct val="90000"/>
              </a:lnSpc>
              <a:spcAft>
                <a:spcPts val="600"/>
              </a:spcAft>
            </a:pPr>
            <a:r>
              <a:rPr lang="en-US" sz="3000" b="1" i="1" u="none" strike="noStrike" dirty="0">
                <a:effectLst/>
                <a:latin typeface="Arial" panose="020B0604020202020204" pitchFamily="34" charset="0"/>
                <a:cs typeface="Arial" panose="020B0604020202020204" pitchFamily="34" charset="0"/>
              </a:rPr>
              <a:t>“Now may the God of peace - who brought up from the dead, our Lord Jesus, the great Shepherd of the sheep, and ratified an eternal covenant with his blood - may he equip you with all you need for doing his will. May he produce in you, through the power of Jesus Christ, every good thing that is pleasing to him. All glory to him forever and ever! Amen.”</a:t>
            </a:r>
            <a:r>
              <a:rPr lang="en-US" sz="3000" b="1" i="1" dirty="0">
                <a:latin typeface="Arial" panose="020B0604020202020204" pitchFamily="34" charset="0"/>
                <a:cs typeface="Arial" panose="020B0604020202020204" pitchFamily="34" charset="0"/>
              </a:rPr>
              <a:t>(</a:t>
            </a:r>
            <a:r>
              <a:rPr lang="en-US" sz="3000" b="1" dirty="0">
                <a:latin typeface="Arial" panose="020B0604020202020204" pitchFamily="34" charset="0"/>
                <a:cs typeface="Arial" panose="020B0604020202020204" pitchFamily="34" charset="0"/>
              </a:rPr>
              <a:t>Hebrews 13:20-22)</a:t>
            </a:r>
          </a:p>
        </p:txBody>
      </p:sp>
      <p:sp>
        <p:nvSpPr>
          <p:cNvPr id="6" name="TextBox 5">
            <a:extLst>
              <a:ext uri="{FF2B5EF4-FFF2-40B4-BE49-F238E27FC236}">
                <a16:creationId xmlns:a16="http://schemas.microsoft.com/office/drawing/2014/main" id="{3FE82002-AE7E-0CE7-3563-FEFAB63A9FFD}"/>
              </a:ext>
            </a:extLst>
          </p:cNvPr>
          <p:cNvSpPr txBox="1"/>
          <p:nvPr/>
        </p:nvSpPr>
        <p:spPr>
          <a:xfrm>
            <a:off x="5904656" y="1317079"/>
            <a:ext cx="2581795"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OTHERS</a:t>
            </a:r>
          </a:p>
        </p:txBody>
      </p:sp>
      <p:sp>
        <p:nvSpPr>
          <p:cNvPr id="7" name="TextBox 6">
            <a:extLst>
              <a:ext uri="{FF2B5EF4-FFF2-40B4-BE49-F238E27FC236}">
                <a16:creationId xmlns:a16="http://schemas.microsoft.com/office/drawing/2014/main" id="{4BF2AC1E-82A9-2607-2799-DAF813825B2C}"/>
              </a:ext>
            </a:extLst>
          </p:cNvPr>
          <p:cNvSpPr txBox="1"/>
          <p:nvPr/>
        </p:nvSpPr>
        <p:spPr>
          <a:xfrm>
            <a:off x="5977435" y="5314780"/>
            <a:ext cx="2172364"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YOUR HEART</a:t>
            </a:r>
          </a:p>
        </p:txBody>
      </p:sp>
      <p:sp>
        <p:nvSpPr>
          <p:cNvPr id="8" name="TextBox 7">
            <a:extLst>
              <a:ext uri="{FF2B5EF4-FFF2-40B4-BE49-F238E27FC236}">
                <a16:creationId xmlns:a16="http://schemas.microsoft.com/office/drawing/2014/main" id="{D875611B-04B3-6E5A-2885-1CD85DBCFCFD}"/>
              </a:ext>
            </a:extLst>
          </p:cNvPr>
          <p:cNvSpPr txBox="1"/>
          <p:nvPr/>
        </p:nvSpPr>
        <p:spPr>
          <a:xfrm>
            <a:off x="7195554" y="219781"/>
            <a:ext cx="4607268"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YOUR LEADERS</a:t>
            </a:r>
          </a:p>
        </p:txBody>
      </p:sp>
      <p:sp>
        <p:nvSpPr>
          <p:cNvPr id="9" name="TextBox 8">
            <a:extLst>
              <a:ext uri="{FF2B5EF4-FFF2-40B4-BE49-F238E27FC236}">
                <a16:creationId xmlns:a16="http://schemas.microsoft.com/office/drawing/2014/main" id="{5BE61E97-D84E-FF7A-C966-2A6BCD12F2A5}"/>
              </a:ext>
            </a:extLst>
          </p:cNvPr>
          <p:cNvSpPr txBox="1"/>
          <p:nvPr/>
        </p:nvSpPr>
        <p:spPr>
          <a:xfrm rot="2117041">
            <a:off x="8705995" y="2156939"/>
            <a:ext cx="349480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REMEMBER</a:t>
            </a:r>
          </a:p>
        </p:txBody>
      </p:sp>
      <p:sp>
        <p:nvSpPr>
          <p:cNvPr id="11" name="TextBox 10">
            <a:extLst>
              <a:ext uri="{FF2B5EF4-FFF2-40B4-BE49-F238E27FC236}">
                <a16:creationId xmlns:a16="http://schemas.microsoft.com/office/drawing/2014/main" id="{B0EABEF6-42CB-C8FA-9BA5-0A95929E19C5}"/>
              </a:ext>
            </a:extLst>
          </p:cNvPr>
          <p:cNvSpPr txBox="1"/>
          <p:nvPr/>
        </p:nvSpPr>
        <p:spPr>
          <a:xfrm rot="19795368">
            <a:off x="8808848" y="4637238"/>
            <a:ext cx="349480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REMEMBER</a:t>
            </a:r>
          </a:p>
        </p:txBody>
      </p:sp>
      <p:sp>
        <p:nvSpPr>
          <p:cNvPr id="12" name="Rectangle 11">
            <a:extLst>
              <a:ext uri="{FF2B5EF4-FFF2-40B4-BE49-F238E27FC236}">
                <a16:creationId xmlns:a16="http://schemas.microsoft.com/office/drawing/2014/main" id="{EA45A681-902B-8311-65BB-4578F1B9820C}"/>
              </a:ext>
            </a:extLst>
          </p:cNvPr>
          <p:cNvSpPr/>
          <p:nvPr/>
        </p:nvSpPr>
        <p:spPr>
          <a:xfrm>
            <a:off x="5456111" y="2471738"/>
            <a:ext cx="4159377" cy="1500187"/>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63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2000" fill="hold"/>
                                        <p:tgtEl>
                                          <p:spTgt spid="12"/>
                                        </p:tgtEl>
                                        <p:attrNameLst>
                                          <p:attrName>ppt_x</p:attrName>
                                        </p:attrNameLst>
                                      </p:cBhvr>
                                      <p:tavLst>
                                        <p:tav tm="0">
                                          <p:val>
                                            <p:strVal val="#ppt_x"/>
                                          </p:val>
                                        </p:tav>
                                        <p:tav tm="100000">
                                          <p:val>
                                            <p:strVal val="#ppt_x"/>
                                          </p:val>
                                        </p:tav>
                                      </p:tavLst>
                                    </p:anim>
                                    <p:anim calcmode="lin" valueType="num">
                                      <p:cBhvr additive="base">
                                        <p:cTn id="26"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Jesus Is Better | MESSAGE SERIES | North Central Church">
            <a:extLst>
              <a:ext uri="{FF2B5EF4-FFF2-40B4-BE49-F238E27FC236}">
                <a16:creationId xmlns:a16="http://schemas.microsoft.com/office/drawing/2014/main" id="{8DDAB64F-A13F-D08F-CA72-A9C40A1FE1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67" t="10002" r="17851" b="22899"/>
          <a:stretch/>
        </p:blipFill>
        <p:spPr bwMode="auto">
          <a:xfrm>
            <a:off x="2033711" y="6383"/>
            <a:ext cx="7065953" cy="37118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AAD12F-B27D-CB8E-E1DA-55A6E6D39FD4}"/>
              </a:ext>
            </a:extLst>
          </p:cNvPr>
          <p:cNvSpPr txBox="1"/>
          <p:nvPr/>
        </p:nvSpPr>
        <p:spPr>
          <a:xfrm>
            <a:off x="2398801" y="126410"/>
            <a:ext cx="1543253"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ANGELS</a:t>
            </a:r>
          </a:p>
        </p:txBody>
      </p:sp>
      <p:sp>
        <p:nvSpPr>
          <p:cNvPr id="5" name="TextBox 4">
            <a:extLst>
              <a:ext uri="{FF2B5EF4-FFF2-40B4-BE49-F238E27FC236}">
                <a16:creationId xmlns:a16="http://schemas.microsoft.com/office/drawing/2014/main" id="{28E75F60-B1C0-FE40-1C9D-279EFB98C26E}"/>
              </a:ext>
            </a:extLst>
          </p:cNvPr>
          <p:cNvSpPr txBox="1"/>
          <p:nvPr/>
        </p:nvSpPr>
        <p:spPr>
          <a:xfrm>
            <a:off x="348974" y="149258"/>
            <a:ext cx="1431270"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MOSES</a:t>
            </a:r>
          </a:p>
        </p:txBody>
      </p:sp>
      <p:sp>
        <p:nvSpPr>
          <p:cNvPr id="6" name="TextBox 5">
            <a:extLst>
              <a:ext uri="{FF2B5EF4-FFF2-40B4-BE49-F238E27FC236}">
                <a16:creationId xmlns:a16="http://schemas.microsoft.com/office/drawing/2014/main" id="{B049AC85-D2E6-4563-DC43-DE70A7897C8B}"/>
              </a:ext>
            </a:extLst>
          </p:cNvPr>
          <p:cNvSpPr txBox="1"/>
          <p:nvPr/>
        </p:nvSpPr>
        <p:spPr>
          <a:xfrm>
            <a:off x="683525" y="793737"/>
            <a:ext cx="1879031"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ABRAHAM</a:t>
            </a:r>
          </a:p>
        </p:txBody>
      </p:sp>
      <p:sp>
        <p:nvSpPr>
          <p:cNvPr id="7" name="TextBox 6">
            <a:extLst>
              <a:ext uri="{FF2B5EF4-FFF2-40B4-BE49-F238E27FC236}">
                <a16:creationId xmlns:a16="http://schemas.microsoft.com/office/drawing/2014/main" id="{2809A5C3-25D5-0401-2124-37DA4D04078E}"/>
              </a:ext>
            </a:extLst>
          </p:cNvPr>
          <p:cNvSpPr txBox="1"/>
          <p:nvPr/>
        </p:nvSpPr>
        <p:spPr>
          <a:xfrm>
            <a:off x="10881288" y="126410"/>
            <a:ext cx="1049055"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REST</a:t>
            </a:r>
          </a:p>
        </p:txBody>
      </p:sp>
      <p:sp>
        <p:nvSpPr>
          <p:cNvPr id="8" name="TextBox 7">
            <a:extLst>
              <a:ext uri="{FF2B5EF4-FFF2-40B4-BE49-F238E27FC236}">
                <a16:creationId xmlns:a16="http://schemas.microsoft.com/office/drawing/2014/main" id="{CB6EFEBB-F548-7F81-E62E-9993D439D4D1}"/>
              </a:ext>
            </a:extLst>
          </p:cNvPr>
          <p:cNvSpPr txBox="1"/>
          <p:nvPr/>
        </p:nvSpPr>
        <p:spPr>
          <a:xfrm>
            <a:off x="519770" y="1488553"/>
            <a:ext cx="1879031"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SACRIFICE</a:t>
            </a:r>
          </a:p>
        </p:txBody>
      </p:sp>
      <p:sp>
        <p:nvSpPr>
          <p:cNvPr id="9" name="TextBox 8">
            <a:extLst>
              <a:ext uri="{FF2B5EF4-FFF2-40B4-BE49-F238E27FC236}">
                <a16:creationId xmlns:a16="http://schemas.microsoft.com/office/drawing/2014/main" id="{E1FE86E6-F6A0-D25D-6ED0-E52279934B48}"/>
              </a:ext>
            </a:extLst>
          </p:cNvPr>
          <p:cNvSpPr txBox="1"/>
          <p:nvPr/>
        </p:nvSpPr>
        <p:spPr>
          <a:xfrm>
            <a:off x="217904" y="2887253"/>
            <a:ext cx="1577193" cy="830997"/>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HIGH PRIEST</a:t>
            </a:r>
          </a:p>
        </p:txBody>
      </p:sp>
      <p:sp>
        <p:nvSpPr>
          <p:cNvPr id="11" name="TextBox 10">
            <a:extLst>
              <a:ext uri="{FF2B5EF4-FFF2-40B4-BE49-F238E27FC236}">
                <a16:creationId xmlns:a16="http://schemas.microsoft.com/office/drawing/2014/main" id="{9F5E18EC-70F4-72F2-5CCE-240EF37CEF57}"/>
              </a:ext>
            </a:extLst>
          </p:cNvPr>
          <p:cNvSpPr txBox="1"/>
          <p:nvPr/>
        </p:nvSpPr>
        <p:spPr>
          <a:xfrm>
            <a:off x="8023078" y="816585"/>
            <a:ext cx="2268039"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INHERITANCE</a:t>
            </a:r>
          </a:p>
        </p:txBody>
      </p:sp>
      <p:sp>
        <p:nvSpPr>
          <p:cNvPr id="12" name="TextBox 11">
            <a:extLst>
              <a:ext uri="{FF2B5EF4-FFF2-40B4-BE49-F238E27FC236}">
                <a16:creationId xmlns:a16="http://schemas.microsoft.com/office/drawing/2014/main" id="{40BA3D4E-70EF-A892-96F5-46D7E49B00CF}"/>
              </a:ext>
            </a:extLst>
          </p:cNvPr>
          <p:cNvSpPr txBox="1"/>
          <p:nvPr/>
        </p:nvSpPr>
        <p:spPr>
          <a:xfrm>
            <a:off x="5887425" y="154623"/>
            <a:ext cx="2150974"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SANCTUARY</a:t>
            </a:r>
          </a:p>
        </p:txBody>
      </p:sp>
      <p:sp>
        <p:nvSpPr>
          <p:cNvPr id="13" name="TextBox 12">
            <a:extLst>
              <a:ext uri="{FF2B5EF4-FFF2-40B4-BE49-F238E27FC236}">
                <a16:creationId xmlns:a16="http://schemas.microsoft.com/office/drawing/2014/main" id="{3A51036A-F19D-48DC-EA09-96059F1A57FE}"/>
              </a:ext>
            </a:extLst>
          </p:cNvPr>
          <p:cNvSpPr txBox="1"/>
          <p:nvPr/>
        </p:nvSpPr>
        <p:spPr>
          <a:xfrm>
            <a:off x="8306040" y="154622"/>
            <a:ext cx="2064476"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COVENANT</a:t>
            </a:r>
          </a:p>
        </p:txBody>
      </p:sp>
      <p:sp>
        <p:nvSpPr>
          <p:cNvPr id="14" name="TextBox 13">
            <a:extLst>
              <a:ext uri="{FF2B5EF4-FFF2-40B4-BE49-F238E27FC236}">
                <a16:creationId xmlns:a16="http://schemas.microsoft.com/office/drawing/2014/main" id="{6F1A73B4-2AFF-8A8D-4079-3AD5AA9CC382}"/>
              </a:ext>
            </a:extLst>
          </p:cNvPr>
          <p:cNvSpPr txBox="1"/>
          <p:nvPr/>
        </p:nvSpPr>
        <p:spPr>
          <a:xfrm>
            <a:off x="120243" y="2210919"/>
            <a:ext cx="1977541"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MEDIATOR</a:t>
            </a:r>
          </a:p>
        </p:txBody>
      </p:sp>
      <p:sp>
        <p:nvSpPr>
          <p:cNvPr id="15" name="TextBox 14">
            <a:extLst>
              <a:ext uri="{FF2B5EF4-FFF2-40B4-BE49-F238E27FC236}">
                <a16:creationId xmlns:a16="http://schemas.microsoft.com/office/drawing/2014/main" id="{8D8A5B18-3E83-1D32-9E5A-7BB67B66A264}"/>
              </a:ext>
            </a:extLst>
          </p:cNvPr>
          <p:cNvSpPr txBox="1"/>
          <p:nvPr/>
        </p:nvSpPr>
        <p:spPr>
          <a:xfrm>
            <a:off x="10557120" y="1613074"/>
            <a:ext cx="1049055"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HOPE</a:t>
            </a:r>
          </a:p>
        </p:txBody>
      </p:sp>
      <p:sp>
        <p:nvSpPr>
          <p:cNvPr id="19" name="TextBox 18">
            <a:extLst>
              <a:ext uri="{FF2B5EF4-FFF2-40B4-BE49-F238E27FC236}">
                <a16:creationId xmlns:a16="http://schemas.microsoft.com/office/drawing/2014/main" id="{7EDE31C7-7B10-61AC-C40D-F9891F61C08A}"/>
              </a:ext>
            </a:extLst>
          </p:cNvPr>
          <p:cNvSpPr txBox="1"/>
          <p:nvPr/>
        </p:nvSpPr>
        <p:spPr>
          <a:xfrm>
            <a:off x="10664945" y="816584"/>
            <a:ext cx="1220647"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HOME</a:t>
            </a:r>
          </a:p>
        </p:txBody>
      </p:sp>
      <p:pic>
        <p:nvPicPr>
          <p:cNvPr id="20" name="Picture 19">
            <a:extLst>
              <a:ext uri="{FF2B5EF4-FFF2-40B4-BE49-F238E27FC236}">
                <a16:creationId xmlns:a16="http://schemas.microsoft.com/office/drawing/2014/main" id="{C2A6F2EB-B191-B94C-BE20-B1CC6FFB3E95}"/>
              </a:ext>
            </a:extLst>
          </p:cNvPr>
          <p:cNvPicPr>
            <a:picLocks noChangeAspect="1"/>
          </p:cNvPicPr>
          <p:nvPr/>
        </p:nvPicPr>
        <p:blipFill rotWithShape="1">
          <a:blip r:embed="rId4"/>
          <a:srcRect l="1" r="37485"/>
          <a:stretch/>
        </p:blipFill>
        <p:spPr>
          <a:xfrm>
            <a:off x="8395867" y="2074739"/>
            <a:ext cx="3796133" cy="4322504"/>
          </a:xfrm>
          <a:prstGeom prst="rect">
            <a:avLst/>
          </a:prstGeom>
        </p:spPr>
      </p:pic>
      <p:cxnSp>
        <p:nvCxnSpPr>
          <p:cNvPr id="22" name="Straight Connector 21">
            <a:extLst>
              <a:ext uri="{FF2B5EF4-FFF2-40B4-BE49-F238E27FC236}">
                <a16:creationId xmlns:a16="http://schemas.microsoft.com/office/drawing/2014/main" id="{61BAE51D-0A72-DD86-50E8-2D603FE682B4}"/>
              </a:ext>
            </a:extLst>
          </p:cNvPr>
          <p:cNvCxnSpPr>
            <a:cxnSpLocks/>
          </p:cNvCxnSpPr>
          <p:nvPr/>
        </p:nvCxnSpPr>
        <p:spPr>
          <a:xfrm>
            <a:off x="217904" y="3945323"/>
            <a:ext cx="83806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5567B99-4DCE-284C-3882-3DA32B285F80}"/>
              </a:ext>
            </a:extLst>
          </p:cNvPr>
          <p:cNvSpPr txBox="1"/>
          <p:nvPr/>
        </p:nvSpPr>
        <p:spPr>
          <a:xfrm>
            <a:off x="110716" y="4047330"/>
            <a:ext cx="10208146"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LIVING A SUPERIOR LIFE</a:t>
            </a:r>
          </a:p>
        </p:txBody>
      </p:sp>
      <p:cxnSp>
        <p:nvCxnSpPr>
          <p:cNvPr id="26" name="Straight Connector 25">
            <a:extLst>
              <a:ext uri="{FF2B5EF4-FFF2-40B4-BE49-F238E27FC236}">
                <a16:creationId xmlns:a16="http://schemas.microsoft.com/office/drawing/2014/main" id="{2B926523-6D32-FB03-0090-27663F33D84F}"/>
              </a:ext>
            </a:extLst>
          </p:cNvPr>
          <p:cNvCxnSpPr>
            <a:cxnSpLocks/>
          </p:cNvCxnSpPr>
          <p:nvPr/>
        </p:nvCxnSpPr>
        <p:spPr>
          <a:xfrm>
            <a:off x="239964" y="5571377"/>
            <a:ext cx="11366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0ED35A4-CC9C-48A0-7300-A6872A7063FF}"/>
              </a:ext>
            </a:extLst>
          </p:cNvPr>
          <p:cNvSpPr txBox="1"/>
          <p:nvPr/>
        </p:nvSpPr>
        <p:spPr>
          <a:xfrm>
            <a:off x="97862" y="5779009"/>
            <a:ext cx="259280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OTHERS</a:t>
            </a:r>
          </a:p>
        </p:txBody>
      </p:sp>
      <p:sp>
        <p:nvSpPr>
          <p:cNvPr id="29" name="TextBox 28">
            <a:extLst>
              <a:ext uri="{FF2B5EF4-FFF2-40B4-BE49-F238E27FC236}">
                <a16:creationId xmlns:a16="http://schemas.microsoft.com/office/drawing/2014/main" id="{2CF87471-6F67-07D9-8348-DAF6414A25F5}"/>
              </a:ext>
            </a:extLst>
          </p:cNvPr>
          <p:cNvSpPr txBox="1"/>
          <p:nvPr/>
        </p:nvSpPr>
        <p:spPr>
          <a:xfrm>
            <a:off x="2788530" y="5779517"/>
            <a:ext cx="270673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YOUR HEART</a:t>
            </a:r>
          </a:p>
        </p:txBody>
      </p:sp>
      <p:sp>
        <p:nvSpPr>
          <p:cNvPr id="30" name="TextBox 29">
            <a:extLst>
              <a:ext uri="{FF2B5EF4-FFF2-40B4-BE49-F238E27FC236}">
                <a16:creationId xmlns:a16="http://schemas.microsoft.com/office/drawing/2014/main" id="{AB4315B9-2992-3E52-5C31-61360FDD15E2}"/>
              </a:ext>
            </a:extLst>
          </p:cNvPr>
          <p:cNvSpPr txBox="1"/>
          <p:nvPr/>
        </p:nvSpPr>
        <p:spPr>
          <a:xfrm>
            <a:off x="6112933" y="5775664"/>
            <a:ext cx="3215217"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YOUR LEADERS</a:t>
            </a:r>
          </a:p>
        </p:txBody>
      </p:sp>
      <p:sp>
        <p:nvSpPr>
          <p:cNvPr id="31" name="TextBox 30">
            <a:extLst>
              <a:ext uri="{FF2B5EF4-FFF2-40B4-BE49-F238E27FC236}">
                <a16:creationId xmlns:a16="http://schemas.microsoft.com/office/drawing/2014/main" id="{AD0A0BCD-AFF2-480A-28E7-DACF5F9B6B18}"/>
              </a:ext>
            </a:extLst>
          </p:cNvPr>
          <p:cNvSpPr txBox="1"/>
          <p:nvPr/>
        </p:nvSpPr>
        <p:spPr>
          <a:xfrm>
            <a:off x="9668438" y="5775664"/>
            <a:ext cx="24257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JESUS</a:t>
            </a:r>
          </a:p>
        </p:txBody>
      </p:sp>
      <p:sp>
        <p:nvSpPr>
          <p:cNvPr id="33" name="TextBox 32">
            <a:extLst>
              <a:ext uri="{FF2B5EF4-FFF2-40B4-BE49-F238E27FC236}">
                <a16:creationId xmlns:a16="http://schemas.microsoft.com/office/drawing/2014/main" id="{B9ECE669-E9BD-F119-DCBE-97F0B338C233}"/>
              </a:ext>
            </a:extLst>
          </p:cNvPr>
          <p:cNvSpPr txBox="1"/>
          <p:nvPr/>
        </p:nvSpPr>
        <p:spPr>
          <a:xfrm>
            <a:off x="2259832" y="4949559"/>
            <a:ext cx="5997066"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HEBREWS 13:1-19</a:t>
            </a:r>
          </a:p>
        </p:txBody>
      </p:sp>
      <p:sp>
        <p:nvSpPr>
          <p:cNvPr id="34" name="TextBox 33">
            <a:extLst>
              <a:ext uri="{FF2B5EF4-FFF2-40B4-BE49-F238E27FC236}">
                <a16:creationId xmlns:a16="http://schemas.microsoft.com/office/drawing/2014/main" id="{DB4141DC-0F4B-CFD6-A709-DF6C9ACC5018}"/>
              </a:ext>
            </a:extLst>
          </p:cNvPr>
          <p:cNvSpPr txBox="1"/>
          <p:nvPr/>
        </p:nvSpPr>
        <p:spPr>
          <a:xfrm>
            <a:off x="8089955" y="1605454"/>
            <a:ext cx="1738437" cy="461665"/>
          </a:xfrm>
          <a:prstGeom prst="rect">
            <a:avLst/>
          </a:prstGeom>
          <a:noFill/>
        </p:spPr>
        <p:txBody>
          <a:bodyPr wrap="square" rtlCol="0">
            <a:spAutoFit/>
          </a:bodyPr>
          <a:lstStyle/>
          <a:p>
            <a:pPr algn="ctr"/>
            <a:r>
              <a:rPr lang="en-US" sz="2400" b="1" dirty="0">
                <a:solidFill>
                  <a:srgbClr val="FFC000"/>
                </a:solidFill>
                <a:latin typeface="Arial" panose="020B0604020202020204" pitchFamily="34" charset="0"/>
                <a:cs typeface="Arial" panose="020B0604020202020204" pitchFamily="34" charset="0"/>
              </a:rPr>
              <a:t>WORSHIP</a:t>
            </a:r>
          </a:p>
        </p:txBody>
      </p:sp>
    </p:spTree>
    <p:extLst>
      <p:ext uri="{BB962C8B-B14F-4D97-AF65-F5344CB8AC3E}">
        <p14:creationId xmlns:p14="http://schemas.microsoft.com/office/powerpoint/2010/main" val="30221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p:bldP spid="14" grpId="0"/>
      <p:bldP spid="15" grpId="0"/>
      <p:bldP spid="19" grpId="0"/>
      <p:bldP spid="24" grpId="0"/>
      <p:bldP spid="28" grpId="0"/>
      <p:bldP spid="29" grpId="0"/>
      <p:bldP spid="30" grpId="0"/>
      <p:bldP spid="31"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eart with white lines and a light blue background&#10;&#10;Description automatically generated">
            <a:extLst>
              <a:ext uri="{FF2B5EF4-FFF2-40B4-BE49-F238E27FC236}">
                <a16:creationId xmlns:a16="http://schemas.microsoft.com/office/drawing/2014/main" id="{EBB41419-9DBC-0D67-9E07-75482CFF6CA4}"/>
              </a:ext>
            </a:extLst>
          </p:cNvPr>
          <p:cNvPicPr>
            <a:picLocks noChangeAspect="1"/>
          </p:cNvPicPr>
          <p:nvPr/>
        </p:nvPicPr>
        <p:blipFill rotWithShape="1">
          <a:blip r:embed="rId3">
            <a:alphaModFix amt="70000"/>
          </a:blip>
          <a:srcRect t="7295" b="20462"/>
          <a:stretch/>
        </p:blipFill>
        <p:spPr>
          <a:xfrm>
            <a:off x="0" y="7653"/>
            <a:ext cx="12201274" cy="6840893"/>
          </a:xfrm>
          <a:prstGeom prst="rect">
            <a:avLst/>
          </a:prstGeom>
        </p:spPr>
      </p:pic>
      <p:sp>
        <p:nvSpPr>
          <p:cNvPr id="4" name="TextBox 3">
            <a:extLst>
              <a:ext uri="{FF2B5EF4-FFF2-40B4-BE49-F238E27FC236}">
                <a16:creationId xmlns:a16="http://schemas.microsoft.com/office/drawing/2014/main" id="{8E2E7B9A-540D-B1F0-1FB6-FA4F925ADA00}"/>
              </a:ext>
            </a:extLst>
          </p:cNvPr>
          <p:cNvSpPr txBox="1"/>
          <p:nvPr/>
        </p:nvSpPr>
        <p:spPr>
          <a:xfrm>
            <a:off x="371473" y="93405"/>
            <a:ext cx="11687175" cy="2862322"/>
          </a:xfrm>
          <a:prstGeom prst="rect">
            <a:avLst/>
          </a:prstGeom>
          <a:noFill/>
        </p:spPr>
        <p:txBody>
          <a:bodyPr wrap="square" rtlCol="0">
            <a:spAutoFit/>
          </a:bodyPr>
          <a:lstStyle/>
          <a:p>
            <a:pPr algn="ctr"/>
            <a:r>
              <a:rPr lang="en-AU" sz="3000" b="1" i="0" u="none" strike="noStrike" dirty="0">
                <a:solidFill>
                  <a:srgbClr val="000000"/>
                </a:solidFill>
                <a:effectLst/>
                <a:latin typeface="Arial" panose="020B0604020202020204" pitchFamily="34" charset="0"/>
                <a:cs typeface="Arial" panose="020B0604020202020204" pitchFamily="34" charset="0"/>
              </a:rPr>
              <a:t>REMEMBER OTHERS – </a:t>
            </a:r>
            <a:r>
              <a:rPr lang="en-AU" sz="3000" b="1" i="1" u="none" strike="noStrike" dirty="0">
                <a:solidFill>
                  <a:srgbClr val="000000"/>
                </a:solidFill>
                <a:effectLst/>
                <a:latin typeface="Arial" panose="020B0604020202020204" pitchFamily="34" charset="0"/>
                <a:cs typeface="Arial" panose="020B0604020202020204" pitchFamily="34" charset="0"/>
              </a:rPr>
              <a:t>“Keep on loving each other as brothers and sisters.</a:t>
            </a:r>
            <a:r>
              <a:rPr lang="en-AU" sz="3000" b="1" i="1" baseline="30000" dirty="0">
                <a:solidFill>
                  <a:srgbClr val="000000"/>
                </a:solidFill>
                <a:latin typeface="Arial" panose="020B0604020202020204" pitchFamily="34" charset="0"/>
                <a:cs typeface="Arial" panose="020B0604020202020204" pitchFamily="34" charset="0"/>
              </a:rPr>
              <a:t> </a:t>
            </a:r>
            <a:r>
              <a:rPr lang="en-AU" sz="3000" b="1" i="1" u="none" strike="noStrike" dirty="0">
                <a:solidFill>
                  <a:srgbClr val="000000"/>
                </a:solidFill>
                <a:effectLst/>
                <a:latin typeface="Arial" panose="020B0604020202020204" pitchFamily="34" charset="0"/>
                <a:cs typeface="Arial" panose="020B0604020202020204" pitchFamily="34" charset="0"/>
              </a:rPr>
              <a:t>Don’t forget to show hospitality to strangers, for some who have done this have entertained angels without realising it! Remember those in prison, as if you were there yourself. Remember also those being mistreated, as if you felt their pain in your own bodies.” </a:t>
            </a:r>
            <a:r>
              <a:rPr lang="en-AU" sz="3000" b="1" u="none" strike="noStrike" dirty="0">
                <a:solidFill>
                  <a:srgbClr val="000000"/>
                </a:solidFill>
                <a:effectLst/>
                <a:latin typeface="Arial" panose="020B0604020202020204" pitchFamily="34" charset="0"/>
                <a:cs typeface="Arial" panose="020B0604020202020204" pitchFamily="34" charset="0"/>
              </a:rPr>
              <a:t>(vs 1-3)</a:t>
            </a:r>
            <a:endParaRPr lang="en-US" sz="3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03BC3E2-2654-132A-1DA2-95AB7B46AD6C}"/>
              </a:ext>
            </a:extLst>
          </p:cNvPr>
          <p:cNvSpPr txBox="1"/>
          <p:nvPr/>
        </p:nvSpPr>
        <p:spPr>
          <a:xfrm>
            <a:off x="371473" y="3429000"/>
            <a:ext cx="11687175" cy="1015663"/>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We should always have a priority of selfless, unconditional love &amp; commitment to others – just as Christ loves us.</a:t>
            </a:r>
          </a:p>
        </p:txBody>
      </p:sp>
      <p:sp>
        <p:nvSpPr>
          <p:cNvPr id="6" name="TextBox 5">
            <a:extLst>
              <a:ext uri="{FF2B5EF4-FFF2-40B4-BE49-F238E27FC236}">
                <a16:creationId xmlns:a16="http://schemas.microsoft.com/office/drawing/2014/main" id="{1940F21E-2275-D9BE-8B64-27E64D3304A5}"/>
              </a:ext>
            </a:extLst>
          </p:cNvPr>
          <p:cNvSpPr txBox="1"/>
          <p:nvPr/>
        </p:nvSpPr>
        <p:spPr>
          <a:xfrm>
            <a:off x="2253342" y="4825603"/>
            <a:ext cx="9805306" cy="1938992"/>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a) </a:t>
            </a:r>
            <a:r>
              <a:rPr lang="en-US" sz="3000" b="1" u="sng" dirty="0">
                <a:latin typeface="Arial" panose="020B0604020202020204" pitchFamily="34" charset="0"/>
                <a:cs typeface="Arial" panose="020B0604020202020204" pitchFamily="34" charset="0"/>
              </a:rPr>
              <a:t>Brotherly love</a:t>
            </a:r>
            <a:r>
              <a:rPr lang="en-US" sz="3000" b="1" dirty="0">
                <a:latin typeface="Arial" panose="020B0604020202020204" pitchFamily="34" charset="0"/>
                <a:cs typeface="Arial" panose="020B0604020202020204" pitchFamily="34" charset="0"/>
              </a:rPr>
              <a:t> – church should be a community </a:t>
            </a:r>
            <a:r>
              <a:rPr lang="en-US" sz="3000" b="1" dirty="0" err="1">
                <a:latin typeface="Arial" panose="020B0604020202020204" pitchFamily="34" charset="0"/>
                <a:cs typeface="Arial" panose="020B0604020202020204" pitchFamily="34" charset="0"/>
              </a:rPr>
              <a:t>characterised</a:t>
            </a:r>
            <a:r>
              <a:rPr lang="en-US" sz="3000" b="1" dirty="0">
                <a:latin typeface="Arial" panose="020B0604020202020204" pitchFamily="34" charset="0"/>
                <a:cs typeface="Arial" panose="020B0604020202020204" pitchFamily="34" charset="0"/>
              </a:rPr>
              <a:t> by family love, linked by their bond in Christ. </a:t>
            </a:r>
            <a:r>
              <a:rPr lang="en-US" sz="3000" b="1" i="1" dirty="0">
                <a:latin typeface="Arial" panose="020B0604020202020204" pitchFamily="34" charset="0"/>
                <a:cs typeface="Arial" panose="020B0604020202020204" pitchFamily="34" charset="0"/>
              </a:rPr>
              <a:t>“</a:t>
            </a:r>
            <a:r>
              <a:rPr lang="en-AU" sz="3000" b="1" i="1" u="none" strike="noStrike" dirty="0">
                <a:solidFill>
                  <a:srgbClr val="000000"/>
                </a:solidFill>
                <a:effectLst/>
                <a:latin typeface="Arial" panose="020B0604020202020204" pitchFamily="34" charset="0"/>
                <a:cs typeface="Arial" panose="020B0604020202020204" pitchFamily="34" charset="0"/>
              </a:rPr>
              <a:t>Your love for one another will prove to the world that you are my disciples.” (John 13:35)</a:t>
            </a:r>
            <a:endParaRPr lang="en-US" sz="3000" b="1" i="1" dirty="0">
              <a:latin typeface="Arial" panose="020B0604020202020204" pitchFamily="34" charset="0"/>
              <a:cs typeface="Arial" panose="020B0604020202020204" pitchFamily="34" charset="0"/>
            </a:endParaRPr>
          </a:p>
        </p:txBody>
      </p:sp>
      <p:pic>
        <p:nvPicPr>
          <p:cNvPr id="3074" name="Picture 2" descr="Friend Png posted by Kenneth Nina">
            <a:extLst>
              <a:ext uri="{FF2B5EF4-FFF2-40B4-BE49-F238E27FC236}">
                <a16:creationId xmlns:a16="http://schemas.microsoft.com/office/drawing/2014/main" id="{3BF95920-3C1C-51CA-95E7-F428FCCE04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240"/>
          <a:stretch/>
        </p:blipFill>
        <p:spPr bwMode="auto">
          <a:xfrm>
            <a:off x="0" y="3995678"/>
            <a:ext cx="2253342" cy="28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81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ima Dining Table - Tide Design - Tide Design - Handmade Furniture">
            <a:extLst>
              <a:ext uri="{FF2B5EF4-FFF2-40B4-BE49-F238E27FC236}">
                <a16:creationId xmlns:a16="http://schemas.microsoft.com/office/drawing/2014/main" id="{CD8FFC3E-1FA9-FB6B-46E8-9A38C0F1D9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38"/>
          <a:stretch/>
        </p:blipFill>
        <p:spPr bwMode="auto">
          <a:xfrm>
            <a:off x="-2" y="1"/>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5DCB98-5F36-8481-482A-BE47F1FC704F}"/>
              </a:ext>
            </a:extLst>
          </p:cNvPr>
          <p:cNvSpPr txBox="1"/>
          <p:nvPr/>
        </p:nvSpPr>
        <p:spPr>
          <a:xfrm>
            <a:off x="195262" y="85725"/>
            <a:ext cx="1180147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Show hospitality to strangers (angels)</a:t>
            </a:r>
            <a:r>
              <a:rPr lang="en-US" sz="3000" b="1" dirty="0">
                <a:solidFill>
                  <a:schemeClr val="bg1"/>
                </a:solidFill>
                <a:latin typeface="Arial" panose="020B0604020202020204" pitchFamily="34" charset="0"/>
                <a:cs typeface="Arial" panose="020B0604020202020204" pitchFamily="34" charset="0"/>
              </a:rPr>
              <a:t> – the home was the primary tool of the early church – </a:t>
            </a:r>
            <a:r>
              <a:rPr lang="en-US" sz="3000" b="1" i="1" dirty="0">
                <a:solidFill>
                  <a:schemeClr val="bg1"/>
                </a:solidFill>
                <a:latin typeface="Arial" panose="020B0604020202020204" pitchFamily="34" charset="0"/>
                <a:cs typeface="Arial" panose="020B0604020202020204" pitchFamily="34" charset="0"/>
              </a:rPr>
              <a:t>“Long before pulpits and baptistries, there was kitchens and tables.”</a:t>
            </a:r>
            <a:r>
              <a:rPr lang="en-US" sz="3000" b="1" dirty="0">
                <a:solidFill>
                  <a:schemeClr val="bg1"/>
                </a:solidFill>
                <a:latin typeface="Arial" panose="020B0604020202020204" pitchFamily="34" charset="0"/>
                <a:cs typeface="Arial" panose="020B0604020202020204" pitchFamily="34" charset="0"/>
              </a:rPr>
              <a:t>  (Max Lucado)</a:t>
            </a:r>
          </a:p>
        </p:txBody>
      </p:sp>
      <p:sp>
        <p:nvSpPr>
          <p:cNvPr id="5" name="TextBox 4">
            <a:extLst>
              <a:ext uri="{FF2B5EF4-FFF2-40B4-BE49-F238E27FC236}">
                <a16:creationId xmlns:a16="http://schemas.microsoft.com/office/drawing/2014/main" id="{BC356B0A-F51C-80ED-58C6-34AE70C11931}"/>
              </a:ext>
            </a:extLst>
          </p:cNvPr>
          <p:cNvSpPr txBox="1"/>
          <p:nvPr/>
        </p:nvSpPr>
        <p:spPr>
          <a:xfrm>
            <a:off x="109536" y="5590509"/>
            <a:ext cx="11972926"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 </a:t>
            </a:r>
            <a:r>
              <a:rPr lang="en-US" sz="3000" b="1" u="sng" dirty="0">
                <a:solidFill>
                  <a:schemeClr val="bg1"/>
                </a:solidFill>
                <a:latin typeface="Arial" panose="020B0604020202020204" pitchFamily="34" charset="0"/>
                <a:cs typeface="Arial" panose="020B0604020202020204" pitchFamily="34" charset="0"/>
              </a:rPr>
              <a:t>Remember those in prison and being mistreated</a:t>
            </a:r>
            <a:r>
              <a:rPr lang="en-US" sz="3000" b="1" dirty="0">
                <a:solidFill>
                  <a:schemeClr val="bg1"/>
                </a:solidFill>
                <a:latin typeface="Arial" panose="020B0604020202020204" pitchFamily="34" charset="0"/>
                <a:cs typeface="Arial" panose="020B0604020202020204" pitchFamily="34" charset="0"/>
              </a:rPr>
              <a:t> – pray, visit &amp; care for them.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If one member suffers, all suffer..”</a:t>
            </a:r>
            <a:r>
              <a:rPr lang="en-AU" sz="3000" b="1" i="0" u="none" strike="noStrike" dirty="0">
                <a:solidFill>
                  <a:schemeClr val="bg1"/>
                </a:solidFill>
                <a:effectLst/>
                <a:latin typeface="Arial" panose="020B0604020202020204" pitchFamily="34" charset="0"/>
                <a:cs typeface="Arial" panose="020B0604020202020204" pitchFamily="34" charset="0"/>
              </a:rPr>
              <a:t> (1 Cor 12:26) </a:t>
            </a:r>
            <a:r>
              <a:rPr lang="en-US" sz="3000" b="1"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F03C7BBA-679C-8F7D-0D50-37076DCF4CA7}"/>
              </a:ext>
            </a:extLst>
          </p:cNvPr>
          <p:cNvSpPr txBox="1"/>
          <p:nvPr/>
        </p:nvSpPr>
        <p:spPr>
          <a:xfrm>
            <a:off x="195262" y="1929013"/>
            <a:ext cx="9781495" cy="1938992"/>
          </a:xfrm>
          <a:prstGeom prst="rect">
            <a:avLst/>
          </a:prstGeom>
          <a:solidFill>
            <a:schemeClr val="tx1">
              <a:alpha val="4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Displays &amp; enables God’s love – creates unique opportunities for relationship, discipleship and evangelism. Treating outsiders, like insiders without expectation of reciprocity (more than ‘entertaining)</a:t>
            </a:r>
            <a:r>
              <a:rPr lang="en-US" sz="3000" b="1"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AE43B7C7-1DCA-1748-5EB1-23AC1AC9BD74}"/>
              </a:ext>
            </a:extLst>
          </p:cNvPr>
          <p:cNvSpPr txBox="1"/>
          <p:nvPr/>
        </p:nvSpPr>
        <p:spPr>
          <a:xfrm>
            <a:off x="109536" y="4304477"/>
            <a:ext cx="11972926"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“You have never talked to a mere mortal… All have an eternal destiny… eternal horrors or eternal </a:t>
            </a:r>
            <a:r>
              <a:rPr lang="en-US" sz="3000" b="1" i="1" dirty="0" err="1">
                <a:solidFill>
                  <a:schemeClr val="bg1"/>
                </a:solidFill>
                <a:latin typeface="Arial" panose="020B0604020202020204" pitchFamily="34" charset="0"/>
                <a:cs typeface="Arial" panose="020B0604020202020204" pitchFamily="34" charset="0"/>
              </a:rPr>
              <a:t>splendours</a:t>
            </a:r>
            <a:r>
              <a:rPr lang="en-US" sz="3000" b="1" i="1" dirty="0">
                <a:solidFill>
                  <a:schemeClr val="bg1"/>
                </a:solidFill>
                <a:latin typeface="Arial" panose="020B0604020202020204" pitchFamily="34" charset="0"/>
                <a:cs typeface="Arial" panose="020B0604020202020204" pitchFamily="34" charset="0"/>
              </a:rPr>
              <a:t>.”</a:t>
            </a:r>
            <a:r>
              <a:rPr lang="en-US" sz="3000" b="1" dirty="0">
                <a:solidFill>
                  <a:schemeClr val="bg1"/>
                </a:solidFill>
                <a:latin typeface="Arial" panose="020B0604020202020204" pitchFamily="34" charset="0"/>
                <a:cs typeface="Arial" panose="020B0604020202020204" pitchFamily="34" charset="0"/>
              </a:rPr>
              <a:t> (C.S Lewis)</a:t>
            </a:r>
          </a:p>
        </p:txBody>
      </p:sp>
      <p:pic>
        <p:nvPicPr>
          <p:cNvPr id="4098" name="Picture 2" descr="Open house - Free real estate icons">
            <a:extLst>
              <a:ext uri="{FF2B5EF4-FFF2-40B4-BE49-F238E27FC236}">
                <a16:creationId xmlns:a16="http://schemas.microsoft.com/office/drawing/2014/main" id="{CA8F6A7E-5753-F55C-BD2E-3AF34E406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6129" y="1481118"/>
            <a:ext cx="2345871" cy="273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ustralian money 1080P, 2K, 4K, 5K HD wallpapers free download | Wallpaper  Flare">
            <a:extLst>
              <a:ext uri="{FF2B5EF4-FFF2-40B4-BE49-F238E27FC236}">
                <a16:creationId xmlns:a16="http://schemas.microsoft.com/office/drawing/2014/main" id="{9F718BA7-AED0-DCE3-C35F-21743F1E32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F9852B-3B57-A019-6E99-D9F91F3E4342}"/>
              </a:ext>
            </a:extLst>
          </p:cNvPr>
          <p:cNvSpPr txBox="1"/>
          <p:nvPr/>
        </p:nvSpPr>
        <p:spPr>
          <a:xfrm>
            <a:off x="119270" y="119270"/>
            <a:ext cx="11979965" cy="332398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YOUR HEART – “</a:t>
            </a:r>
            <a:r>
              <a:rPr lang="en-AU" sz="3000" b="1" i="1" u="none" strike="noStrike" dirty="0">
                <a:solidFill>
                  <a:schemeClr val="bg1"/>
                </a:solidFill>
                <a:effectLst/>
                <a:latin typeface="Arial" panose="020B0604020202020204" pitchFamily="34" charset="0"/>
                <a:cs typeface="Arial" panose="020B0604020202020204" pitchFamily="34" charset="0"/>
              </a:rPr>
              <a:t>Give honour to marriage, and remain faithful to one another in marriage. God will surely judge people who are immoral and those who commit adultery. Don’t love money; be satisfied with what you have. For God has said, “I will never fail you.</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I will never abandon you.” So we can say with confidence, “The Lord is my helper,</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so I will have no fear.</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What can mere people do to me?”</a:t>
            </a:r>
            <a:r>
              <a:rPr lang="en-AU" sz="3000" b="1" i="1" baseline="30000" dirty="0">
                <a:solidFill>
                  <a:schemeClr val="bg1"/>
                </a:solidFill>
                <a:latin typeface="Arial" panose="020B0604020202020204" pitchFamily="34" charset="0"/>
                <a:cs typeface="Arial" panose="020B0604020202020204" pitchFamily="34" charset="0"/>
              </a:rPr>
              <a:t> </a:t>
            </a:r>
            <a:r>
              <a:rPr lang="en-AU" sz="3000" b="1" dirty="0">
                <a:solidFill>
                  <a:schemeClr val="bg1"/>
                </a:solidFill>
                <a:latin typeface="Arial" panose="020B0604020202020204" pitchFamily="34" charset="0"/>
                <a:cs typeface="Arial" panose="020B0604020202020204" pitchFamily="34" charset="0"/>
              </a:rPr>
              <a:t>(vs 4-6)</a:t>
            </a:r>
            <a:endParaRPr lang="en-AU" sz="3000" b="1" i="0" u="none" strike="noStrike"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BF0D633-E54B-E264-BBEE-F525520E057F}"/>
              </a:ext>
            </a:extLst>
          </p:cNvPr>
          <p:cNvSpPr txBox="1"/>
          <p:nvPr/>
        </p:nvSpPr>
        <p:spPr>
          <a:xfrm>
            <a:off x="119270" y="3844498"/>
            <a:ext cx="1144987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This is about guarding your heart (contentment) against the dominating idols of the world – sex and money.    </a:t>
            </a:r>
          </a:p>
        </p:txBody>
      </p:sp>
      <p:sp>
        <p:nvSpPr>
          <p:cNvPr id="6" name="TextBox 5">
            <a:extLst>
              <a:ext uri="{FF2B5EF4-FFF2-40B4-BE49-F238E27FC236}">
                <a16:creationId xmlns:a16="http://schemas.microsoft.com/office/drawing/2014/main" id="{24C3DB88-D415-E749-4F61-75DDB76856FC}"/>
              </a:ext>
            </a:extLst>
          </p:cNvPr>
          <p:cNvSpPr txBox="1"/>
          <p:nvPr/>
        </p:nvSpPr>
        <p:spPr>
          <a:xfrm>
            <a:off x="119270" y="5261402"/>
            <a:ext cx="987287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dirty="0" err="1">
                <a:solidFill>
                  <a:schemeClr val="bg1"/>
                </a:solidFill>
                <a:latin typeface="Arial" panose="020B0604020202020204" pitchFamily="34" charset="0"/>
                <a:cs typeface="Arial" panose="020B0604020202020204" pitchFamily="34" charset="0"/>
              </a:rPr>
              <a:t>Honour</a:t>
            </a:r>
            <a:r>
              <a:rPr lang="en-US" sz="3000" b="1" dirty="0">
                <a:solidFill>
                  <a:schemeClr val="bg1"/>
                </a:solidFill>
                <a:latin typeface="Arial" panose="020B0604020202020204" pitchFamily="34" charset="0"/>
                <a:cs typeface="Arial" panose="020B0604020202020204" pitchFamily="34" charset="0"/>
              </a:rPr>
              <a:t> marriage – a call to the married to enjoy a sexual relationship with their spouse and a call to the unmarried to submit their sexuality to the will of God.</a:t>
            </a:r>
            <a:r>
              <a:rPr lang="en-US" sz="3000" b="1"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FB44C8DA-C726-04BC-B9C5-FE42E24003B1}"/>
              </a:ext>
            </a:extLst>
          </p:cNvPr>
          <p:cNvPicPr>
            <a:picLocks noChangeAspect="1"/>
          </p:cNvPicPr>
          <p:nvPr/>
        </p:nvPicPr>
        <p:blipFill rotWithShape="1">
          <a:blip r:embed="rId5"/>
          <a:srcRect l="29849"/>
          <a:stretch/>
        </p:blipFill>
        <p:spPr>
          <a:xfrm flipH="1">
            <a:off x="9809461" y="4487133"/>
            <a:ext cx="2382539" cy="2370867"/>
          </a:xfrm>
          <a:prstGeom prst="rect">
            <a:avLst/>
          </a:prstGeom>
        </p:spPr>
      </p:pic>
    </p:spTree>
    <p:extLst>
      <p:ext uri="{BB962C8B-B14F-4D97-AF65-F5344CB8AC3E}">
        <p14:creationId xmlns:p14="http://schemas.microsoft.com/office/powerpoint/2010/main" val="385706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etflix's 'How To Get Rich' teaches these money-saving tips">
            <a:extLst>
              <a:ext uri="{FF2B5EF4-FFF2-40B4-BE49-F238E27FC236}">
                <a16:creationId xmlns:a16="http://schemas.microsoft.com/office/drawing/2014/main" id="{547A6782-11AD-C2E5-77AB-6EDA25C7B4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b="13817"/>
          <a:stretch/>
        </p:blipFill>
        <p:spPr bwMode="auto">
          <a:xfrm>
            <a:off x="0" y="-1"/>
            <a:ext cx="12192000" cy="6863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99355D-CEDA-8ADD-D640-FD8D3620AE75}"/>
              </a:ext>
            </a:extLst>
          </p:cNvPr>
          <p:cNvSpPr txBox="1"/>
          <p:nvPr/>
        </p:nvSpPr>
        <p:spPr>
          <a:xfrm>
            <a:off x="238539" y="79513"/>
            <a:ext cx="1170167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designed marriage between man and woman only (Gen 2:22-25) + the basic building block for families and society + the picture of redemption – Christ &amp; his church (Eph 5:22-27). </a:t>
            </a:r>
          </a:p>
        </p:txBody>
      </p:sp>
      <p:sp>
        <p:nvSpPr>
          <p:cNvPr id="5" name="TextBox 4">
            <a:extLst>
              <a:ext uri="{FF2B5EF4-FFF2-40B4-BE49-F238E27FC236}">
                <a16:creationId xmlns:a16="http://schemas.microsoft.com/office/drawing/2014/main" id="{8FA9AC9C-8ACD-124D-7291-9D759A20BB8C}"/>
              </a:ext>
            </a:extLst>
          </p:cNvPr>
          <p:cNvSpPr txBox="1"/>
          <p:nvPr/>
        </p:nvSpPr>
        <p:spPr>
          <a:xfrm>
            <a:off x="238539" y="1835211"/>
            <a:ext cx="1160890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Sexual immorality will be judged – but forgivable if we repent (1 Cor 6:9-11). Keep our heart &amp; marriages pure &amp; healthy.</a:t>
            </a:r>
          </a:p>
        </p:txBody>
      </p:sp>
      <p:sp>
        <p:nvSpPr>
          <p:cNvPr id="7" name="TextBox 6">
            <a:extLst>
              <a:ext uri="{FF2B5EF4-FFF2-40B4-BE49-F238E27FC236}">
                <a16:creationId xmlns:a16="http://schemas.microsoft.com/office/drawing/2014/main" id="{BAF3D8A7-75E3-EAE5-3FE8-634C9B5868C8}"/>
              </a:ext>
            </a:extLst>
          </p:cNvPr>
          <p:cNvSpPr txBox="1"/>
          <p:nvPr/>
        </p:nvSpPr>
        <p:spPr>
          <a:xfrm>
            <a:off x="106016" y="3210231"/>
            <a:ext cx="11979966" cy="1015663"/>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Don’t love money (too much)</a:t>
            </a:r>
            <a:r>
              <a:rPr lang="en-US" sz="3000" b="1" dirty="0">
                <a:solidFill>
                  <a:schemeClr val="bg1"/>
                </a:solidFill>
                <a:latin typeface="Arial" panose="020B0604020202020204" pitchFamily="34" charset="0"/>
                <a:cs typeface="Arial" panose="020B0604020202020204" pitchFamily="34" charset="0"/>
              </a:rPr>
              <a:t> – </a:t>
            </a:r>
            <a:r>
              <a:rPr lang="en-US" sz="3000" b="1" i="1" dirty="0">
                <a:solidFill>
                  <a:schemeClr val="bg1"/>
                </a:solidFill>
                <a:latin typeface="Arial" panose="020B0604020202020204" pitchFamily="34" charset="0"/>
                <a:cs typeface="Arial" panose="020B0604020202020204" pitchFamily="34" charset="0"/>
              </a:rPr>
              <a:t>“Money is like fire. It can keep you warm or it can burn your house down.” </a:t>
            </a:r>
            <a:r>
              <a:rPr lang="en-US" sz="3000" b="1" dirty="0">
                <a:solidFill>
                  <a:schemeClr val="bg1"/>
                </a:solidFill>
                <a:latin typeface="Arial" panose="020B0604020202020204" pitchFamily="34" charset="0"/>
                <a:cs typeface="Arial" panose="020B0604020202020204" pitchFamily="34" charset="0"/>
              </a:rPr>
              <a:t>(Michael Kruger)</a:t>
            </a:r>
          </a:p>
        </p:txBody>
      </p:sp>
      <p:sp>
        <p:nvSpPr>
          <p:cNvPr id="8" name="TextBox 7">
            <a:extLst>
              <a:ext uri="{FF2B5EF4-FFF2-40B4-BE49-F238E27FC236}">
                <a16:creationId xmlns:a16="http://schemas.microsoft.com/office/drawing/2014/main" id="{25B08546-AB91-C1E5-8529-94D037086682}"/>
              </a:ext>
            </a:extLst>
          </p:cNvPr>
          <p:cNvSpPr txBox="1"/>
          <p:nvPr/>
        </p:nvSpPr>
        <p:spPr>
          <a:xfrm>
            <a:off x="238539" y="5301159"/>
            <a:ext cx="11608904"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“Contentment is the product of a heart resting in God. It is the blessed assurance that God does all things well and works all things together for my ultimate good.” </a:t>
            </a:r>
            <a:r>
              <a:rPr lang="en-US" sz="3000" b="1" dirty="0">
                <a:solidFill>
                  <a:schemeClr val="bg1"/>
                </a:solidFill>
                <a:latin typeface="Arial" panose="020B0604020202020204" pitchFamily="34" charset="0"/>
                <a:cs typeface="Arial" panose="020B0604020202020204" pitchFamily="34" charset="0"/>
              </a:rPr>
              <a:t>(Arthur Pink) </a:t>
            </a:r>
          </a:p>
        </p:txBody>
      </p:sp>
      <p:sp>
        <p:nvSpPr>
          <p:cNvPr id="9" name="TextBox 8">
            <a:extLst>
              <a:ext uri="{FF2B5EF4-FFF2-40B4-BE49-F238E27FC236}">
                <a16:creationId xmlns:a16="http://schemas.microsoft.com/office/drawing/2014/main" id="{F6C4D2FD-01EE-A0D5-57EE-58D735FF203E}"/>
              </a:ext>
            </a:extLst>
          </p:cNvPr>
          <p:cNvSpPr txBox="1"/>
          <p:nvPr/>
        </p:nvSpPr>
        <p:spPr>
          <a:xfrm>
            <a:off x="225288" y="4520324"/>
            <a:ext cx="11714921"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satisfied with God’s provision &amp; blessings (1 Tim 6:6-10).</a:t>
            </a:r>
          </a:p>
        </p:txBody>
      </p:sp>
    </p:spTree>
    <p:extLst>
      <p:ext uri="{BB962C8B-B14F-4D97-AF65-F5344CB8AC3E}">
        <p14:creationId xmlns:p14="http://schemas.microsoft.com/office/powerpoint/2010/main" val="88537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ample Church Anniversary Speeches &amp; Opening Remarks | Vanco">
            <a:extLst>
              <a:ext uri="{FF2B5EF4-FFF2-40B4-BE49-F238E27FC236}">
                <a16:creationId xmlns:a16="http://schemas.microsoft.com/office/drawing/2014/main" id="{6072B014-7070-71E6-7331-8E596382E9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10625"/>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BE3424-7A3F-19B7-4468-CF3465105F86}"/>
              </a:ext>
            </a:extLst>
          </p:cNvPr>
          <p:cNvSpPr txBox="1"/>
          <p:nvPr/>
        </p:nvSpPr>
        <p:spPr>
          <a:xfrm>
            <a:off x="176502" y="123150"/>
            <a:ext cx="11953459" cy="378565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YOUR CHURCH LEADERS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Remember your leaders who taught you the word of God. Think of all the good that has come from their lives, and follow the example of their faith…</a:t>
            </a:r>
            <a:r>
              <a:rPr lang="en-US"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Obey your spiritual leaders, and do what they say. Their work is to watch over your souls, and they are accountable to God. Give them reason to do this with joy and not with sorrow… Pray for us, for our conscience is clear and we want to live honourably in everything we do.”</a:t>
            </a:r>
            <a:r>
              <a:rPr lang="en-AU" sz="3000" b="1" i="0" u="none" strike="noStrike" dirty="0">
                <a:solidFill>
                  <a:schemeClr val="bg1"/>
                </a:solidFill>
                <a:effectLst/>
                <a:latin typeface="Arial" panose="020B0604020202020204" pitchFamily="34" charset="0"/>
                <a:cs typeface="Arial" panose="020B0604020202020204" pitchFamily="34" charset="0"/>
              </a:rPr>
              <a:t> (vs 7, 17-18)</a:t>
            </a:r>
          </a:p>
        </p:txBody>
      </p:sp>
      <p:sp>
        <p:nvSpPr>
          <p:cNvPr id="5" name="TextBox 4">
            <a:extLst>
              <a:ext uri="{FF2B5EF4-FFF2-40B4-BE49-F238E27FC236}">
                <a16:creationId xmlns:a16="http://schemas.microsoft.com/office/drawing/2014/main" id="{01AC3EA5-F7A2-1EE4-9039-799EC2ABC116}"/>
              </a:ext>
            </a:extLst>
          </p:cNvPr>
          <p:cNvSpPr txBox="1"/>
          <p:nvPr/>
        </p:nvSpPr>
        <p:spPr>
          <a:xfrm>
            <a:off x="176502" y="4337809"/>
            <a:ext cx="1183759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a:t>
            </a:r>
            <a:r>
              <a:rPr lang="en-US" sz="3000" b="1" u="sng" dirty="0">
                <a:solidFill>
                  <a:schemeClr val="bg1"/>
                </a:solidFill>
                <a:latin typeface="Arial" panose="020B0604020202020204" pitchFamily="34" charset="0"/>
                <a:cs typeface="Arial" panose="020B0604020202020204" pitchFamily="34" charset="0"/>
              </a:rPr>
              <a:t>Pay attention to them</a:t>
            </a:r>
            <a:r>
              <a:rPr lang="en-US" sz="3000" b="1" dirty="0">
                <a:solidFill>
                  <a:schemeClr val="bg1"/>
                </a:solidFill>
                <a:latin typeface="Arial" panose="020B0604020202020204" pitchFamily="34" charset="0"/>
                <a:cs typeface="Arial" panose="020B0604020202020204" pitchFamily="34" charset="0"/>
              </a:rPr>
              <a:t> – preaching in the local church is the primary way that God gives his word to his people (2 Tim 4:1-4).</a:t>
            </a:r>
          </a:p>
        </p:txBody>
      </p:sp>
      <p:sp>
        <p:nvSpPr>
          <p:cNvPr id="6" name="TextBox 5">
            <a:extLst>
              <a:ext uri="{FF2B5EF4-FFF2-40B4-BE49-F238E27FC236}">
                <a16:creationId xmlns:a16="http://schemas.microsoft.com/office/drawing/2014/main" id="{9ECE562E-0086-CB3F-FB3C-8D950299775D}"/>
              </a:ext>
            </a:extLst>
          </p:cNvPr>
          <p:cNvSpPr txBox="1"/>
          <p:nvPr/>
        </p:nvSpPr>
        <p:spPr>
          <a:xfrm>
            <a:off x="235131" y="5456529"/>
            <a:ext cx="1183759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 </a:t>
            </a:r>
            <a:r>
              <a:rPr lang="en-US" sz="3000" b="1" u="sng" dirty="0">
                <a:solidFill>
                  <a:schemeClr val="bg1"/>
                </a:solidFill>
                <a:latin typeface="Arial" panose="020B0604020202020204" pitchFamily="34" charset="0"/>
                <a:cs typeface="Arial" panose="020B0604020202020204" pitchFamily="34" charset="0"/>
              </a:rPr>
              <a:t>Imitate them</a:t>
            </a:r>
            <a:r>
              <a:rPr lang="en-US" sz="3000" b="1" dirty="0">
                <a:solidFill>
                  <a:schemeClr val="bg1"/>
                </a:solidFill>
                <a:latin typeface="Arial" panose="020B0604020202020204" pitchFamily="34" charset="0"/>
                <a:cs typeface="Arial" panose="020B0604020202020204" pitchFamily="34" charset="0"/>
              </a:rPr>
              <a:t> – as they imitate Christ (1 Cor 11:1). They won’t be perfect, but how they deal with sin can be a good example.</a:t>
            </a:r>
          </a:p>
        </p:txBody>
      </p:sp>
    </p:spTree>
    <p:extLst>
      <p:ext uri="{BB962C8B-B14F-4D97-AF65-F5344CB8AC3E}">
        <p14:creationId xmlns:p14="http://schemas.microsoft.com/office/powerpoint/2010/main" val="17629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Makes Christian Preaching Christian?">
            <a:extLst>
              <a:ext uri="{FF2B5EF4-FFF2-40B4-BE49-F238E27FC236}">
                <a16:creationId xmlns:a16="http://schemas.microsoft.com/office/drawing/2014/main" id="{5AB3A6A6-833E-45F1-0B65-1F041EF7F3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AB9EAB-12BD-375B-35AA-A6FB11048912}"/>
              </a:ext>
            </a:extLst>
          </p:cNvPr>
          <p:cNvSpPr txBox="1"/>
          <p:nvPr/>
        </p:nvSpPr>
        <p:spPr>
          <a:xfrm>
            <a:off x="117567" y="106317"/>
            <a:ext cx="11978640"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c) Obey them</a:t>
            </a:r>
            <a:r>
              <a:rPr lang="en-US" sz="3000" b="1" dirty="0">
                <a:solidFill>
                  <a:schemeClr val="bg1"/>
                </a:solidFill>
                <a:latin typeface="Arial" panose="020B0604020202020204" pitchFamily="34" charset="0"/>
                <a:cs typeface="Arial" panose="020B0604020202020204" pitchFamily="34" charset="0"/>
              </a:rPr>
              <a:t> – if you have trouble submitting to church leaders</a:t>
            </a:r>
            <a:r>
              <a:rPr lang="en-US" sz="3000" b="1" dirty="0">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you will have trouble submitting to Jesus (head of the church). </a:t>
            </a:r>
          </a:p>
        </p:txBody>
      </p:sp>
      <p:sp>
        <p:nvSpPr>
          <p:cNvPr id="5" name="TextBox 4">
            <a:extLst>
              <a:ext uri="{FF2B5EF4-FFF2-40B4-BE49-F238E27FC236}">
                <a16:creationId xmlns:a16="http://schemas.microsoft.com/office/drawing/2014/main" id="{0DD6E89E-E439-6834-FDE5-A91B867CC1B8}"/>
              </a:ext>
            </a:extLst>
          </p:cNvPr>
          <p:cNvSpPr txBox="1"/>
          <p:nvPr/>
        </p:nvSpPr>
        <p:spPr>
          <a:xfrm>
            <a:off x="173083" y="1397000"/>
            <a:ext cx="1184583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Don’t obey blindly. If they compromise God’s Word, are authoritarian, abusive, self seeking.. = false shepherds.  </a:t>
            </a:r>
          </a:p>
        </p:txBody>
      </p:sp>
      <p:sp>
        <p:nvSpPr>
          <p:cNvPr id="7" name="TextBox 6">
            <a:extLst>
              <a:ext uri="{FF2B5EF4-FFF2-40B4-BE49-F238E27FC236}">
                <a16:creationId xmlns:a16="http://schemas.microsoft.com/office/drawing/2014/main" id="{BE894F37-337C-58ED-C80A-049D2939B005}"/>
              </a:ext>
            </a:extLst>
          </p:cNvPr>
          <p:cNvSpPr txBox="1"/>
          <p:nvPr/>
        </p:nvSpPr>
        <p:spPr>
          <a:xfrm>
            <a:off x="173082" y="2893367"/>
            <a:ext cx="11845833" cy="1477328"/>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d) Respect &amp; </a:t>
            </a:r>
            <a:r>
              <a:rPr lang="en-US" sz="3000" b="1" u="sng" dirty="0" err="1">
                <a:solidFill>
                  <a:schemeClr val="bg1"/>
                </a:solidFill>
                <a:latin typeface="Arial" panose="020B0604020202020204" pitchFamily="34" charset="0"/>
                <a:cs typeface="Arial" panose="020B0604020202020204" pitchFamily="34" charset="0"/>
              </a:rPr>
              <a:t>honour</a:t>
            </a:r>
            <a:r>
              <a:rPr lang="en-US" sz="3000" b="1" u="sng" dirty="0">
                <a:solidFill>
                  <a:schemeClr val="bg1"/>
                </a:solidFill>
                <a:latin typeface="Arial" panose="020B0604020202020204" pitchFamily="34" charset="0"/>
                <a:cs typeface="Arial" panose="020B0604020202020204" pitchFamily="34" charset="0"/>
              </a:rPr>
              <a:t> them</a:t>
            </a:r>
            <a:r>
              <a:rPr lang="en-US" sz="3000" b="1" dirty="0">
                <a:solidFill>
                  <a:schemeClr val="bg1"/>
                </a:solidFill>
                <a:latin typeface="Arial" panose="020B0604020202020204" pitchFamily="34" charset="0"/>
                <a:cs typeface="Arial" panose="020B0604020202020204" pitchFamily="34" charset="0"/>
              </a:rPr>
              <a:t> - they keep watch over you = a great responsibility and heavy burden (1 </a:t>
            </a:r>
            <a:r>
              <a:rPr lang="en-US" sz="3000" b="1" dirty="0" err="1">
                <a:solidFill>
                  <a:schemeClr val="bg1"/>
                </a:solidFill>
                <a:latin typeface="Arial" panose="020B0604020202020204" pitchFamily="34" charset="0"/>
                <a:cs typeface="Arial" panose="020B0604020202020204" pitchFamily="34" charset="0"/>
              </a:rPr>
              <a:t>Thess</a:t>
            </a:r>
            <a:r>
              <a:rPr lang="en-US" sz="3000" b="1" dirty="0">
                <a:solidFill>
                  <a:schemeClr val="bg1"/>
                </a:solidFill>
                <a:latin typeface="Arial" panose="020B0604020202020204" pitchFamily="34" charset="0"/>
                <a:cs typeface="Arial" panose="020B0604020202020204" pitchFamily="34" charset="0"/>
              </a:rPr>
              <a:t> 5:12-13). Help to make it a joyful experience.  </a:t>
            </a:r>
          </a:p>
        </p:txBody>
      </p:sp>
      <p:sp>
        <p:nvSpPr>
          <p:cNvPr id="8" name="TextBox 7">
            <a:extLst>
              <a:ext uri="{FF2B5EF4-FFF2-40B4-BE49-F238E27FC236}">
                <a16:creationId xmlns:a16="http://schemas.microsoft.com/office/drawing/2014/main" id="{DD81A115-895A-B6BA-E57A-3F6E7E39FBF1}"/>
              </a:ext>
            </a:extLst>
          </p:cNvPr>
          <p:cNvSpPr txBox="1"/>
          <p:nvPr/>
        </p:nvSpPr>
        <p:spPr>
          <a:xfrm>
            <a:off x="117567" y="4543477"/>
            <a:ext cx="11978640" cy="1938992"/>
          </a:xfrm>
          <a:prstGeom prst="rect">
            <a:avLst/>
          </a:prstGeom>
          <a:solidFill>
            <a:schemeClr val="tx1">
              <a:alpha val="40000"/>
            </a:schemeClr>
          </a:solidFill>
        </p:spPr>
        <p:txBody>
          <a:bodyPr wrap="square" rtlCol="0">
            <a:spAutoFit/>
          </a:bodyPr>
          <a:lstStyle/>
          <a:p>
            <a:pPr algn="ctr"/>
            <a:r>
              <a:rPr lang="en-US" sz="3000" b="1" u="sng" dirty="0">
                <a:latin typeface="Arial" panose="020B0604020202020204" pitchFamily="34" charset="0"/>
                <a:cs typeface="Arial" panose="020B0604020202020204" pitchFamily="34" charset="0"/>
              </a:rPr>
              <a:t>e) </a:t>
            </a:r>
            <a:r>
              <a:rPr lang="en-US" sz="3000" b="1" u="sng" dirty="0">
                <a:solidFill>
                  <a:schemeClr val="bg1"/>
                </a:solidFill>
                <a:latin typeface="Arial" panose="020B0604020202020204" pitchFamily="34" charset="0"/>
                <a:cs typeface="Arial" panose="020B0604020202020204" pitchFamily="34" charset="0"/>
              </a:rPr>
              <a:t>Pray for them</a:t>
            </a:r>
            <a:r>
              <a:rPr lang="en-US" sz="3000" b="1" dirty="0">
                <a:solidFill>
                  <a:schemeClr val="bg1"/>
                </a:solidFill>
                <a:latin typeface="Arial" panose="020B0604020202020204" pitchFamily="34" charset="0"/>
                <a:cs typeface="Arial" panose="020B0604020202020204" pitchFamily="34" charset="0"/>
              </a:rPr>
              <a:t> – 70% battle fatigue &amp; depression, 42% thinking of leaving ministry, 40% experience serious conflict, 37% quit after 5 years, 54% overwhelmed, 70% don’t have a close personal friend, 38% divorce, 50% pornography or affairs…</a:t>
            </a:r>
          </a:p>
        </p:txBody>
      </p:sp>
    </p:spTree>
    <p:extLst>
      <p:ext uri="{BB962C8B-B14F-4D97-AF65-F5344CB8AC3E}">
        <p14:creationId xmlns:p14="http://schemas.microsoft.com/office/powerpoint/2010/main" val="6037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ross on a rocky hill&#10;&#10;Description automatically generated">
            <a:extLst>
              <a:ext uri="{FF2B5EF4-FFF2-40B4-BE49-F238E27FC236}">
                <a16:creationId xmlns:a16="http://schemas.microsoft.com/office/drawing/2014/main" id="{6EAE7582-984A-C7B0-364A-C7C761F41BC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6458" b="9016"/>
          <a:stretch/>
        </p:blipFill>
        <p:spPr>
          <a:xfrm>
            <a:off x="0" y="-26098"/>
            <a:ext cx="12192000" cy="6884097"/>
          </a:xfrm>
          <a:prstGeom prst="rect">
            <a:avLst/>
          </a:prstGeom>
        </p:spPr>
      </p:pic>
      <p:sp>
        <p:nvSpPr>
          <p:cNvPr id="4" name="TextBox 3">
            <a:extLst>
              <a:ext uri="{FF2B5EF4-FFF2-40B4-BE49-F238E27FC236}">
                <a16:creationId xmlns:a16="http://schemas.microsoft.com/office/drawing/2014/main" id="{0A62A3DD-8583-9C38-8CE5-620196F6A70E}"/>
              </a:ext>
            </a:extLst>
          </p:cNvPr>
          <p:cNvSpPr txBox="1"/>
          <p:nvPr/>
        </p:nvSpPr>
        <p:spPr>
          <a:xfrm>
            <a:off x="114300" y="139700"/>
            <a:ext cx="11976100"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REMEMBER JESUS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Jesus Christ is the same yesterday, today, and forever. So do not be attracted by strange, new ideas. Your strength comes from God’s grace, not from rules about food, which don’t help those who follow them.”</a:t>
            </a:r>
            <a:r>
              <a:rPr lang="en-AU" sz="3000" b="1" i="0" u="none" strike="noStrike" dirty="0">
                <a:solidFill>
                  <a:schemeClr val="bg1"/>
                </a:solidFill>
                <a:effectLst/>
                <a:latin typeface="Arial" panose="020B0604020202020204" pitchFamily="34" charset="0"/>
                <a:cs typeface="Arial" panose="020B0604020202020204" pitchFamily="34" charset="0"/>
              </a:rPr>
              <a:t> (vs 8-9)</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BADFDB-BFA7-A10E-C214-ACCD6B105363}"/>
              </a:ext>
            </a:extLst>
          </p:cNvPr>
          <p:cNvSpPr txBox="1"/>
          <p:nvPr/>
        </p:nvSpPr>
        <p:spPr>
          <a:xfrm>
            <a:off x="228600" y="2552700"/>
            <a:ext cx="11861800"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a) Beware of false teaching</a:t>
            </a:r>
            <a:r>
              <a:rPr lang="en-US" sz="3000" b="1" dirty="0">
                <a:solidFill>
                  <a:schemeClr val="bg1"/>
                </a:solidFill>
                <a:latin typeface="Arial" panose="020B0604020202020204" pitchFamily="34" charset="0"/>
                <a:cs typeface="Arial" panose="020B0604020202020204" pitchFamily="34" charset="0"/>
              </a:rPr>
              <a:t> – Jesus never changes, nor does His Word (Isa 40:8). The church must not change with the times.</a:t>
            </a:r>
          </a:p>
        </p:txBody>
      </p:sp>
      <p:sp>
        <p:nvSpPr>
          <p:cNvPr id="6" name="TextBox 5">
            <a:extLst>
              <a:ext uri="{FF2B5EF4-FFF2-40B4-BE49-F238E27FC236}">
                <a16:creationId xmlns:a16="http://schemas.microsoft.com/office/drawing/2014/main" id="{D852F439-0AAB-5E2C-4670-1BA8E0709991}"/>
              </a:ext>
            </a:extLst>
          </p:cNvPr>
          <p:cNvSpPr txBox="1"/>
          <p:nvPr/>
        </p:nvSpPr>
        <p:spPr>
          <a:xfrm>
            <a:off x="228600" y="3952270"/>
            <a:ext cx="1167130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“Ask for the old, godly way, and walk in it. Travel its path, and you will find rest for your souls.” </a:t>
            </a:r>
            <a:r>
              <a:rPr lang="en-AU" sz="3000" b="1" i="0"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err="1">
                <a:solidFill>
                  <a:schemeClr val="bg1"/>
                </a:solidFill>
                <a:effectLst/>
                <a:latin typeface="Arial" panose="020B0604020202020204" pitchFamily="34" charset="0"/>
                <a:cs typeface="Arial" panose="020B0604020202020204" pitchFamily="34" charset="0"/>
              </a:rPr>
              <a:t>Jer</a:t>
            </a:r>
            <a:r>
              <a:rPr lang="en-AU" sz="3000" b="1" i="0" u="none" strike="noStrike" dirty="0">
                <a:solidFill>
                  <a:schemeClr val="bg1"/>
                </a:solidFill>
                <a:effectLst/>
                <a:latin typeface="Arial" panose="020B0604020202020204" pitchFamily="34" charset="0"/>
                <a:cs typeface="Arial" panose="020B0604020202020204" pitchFamily="34" charset="0"/>
              </a:rPr>
              <a:t> 6:16)</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18FDD00-883A-08A2-A977-AFE257EB3591}"/>
              </a:ext>
            </a:extLst>
          </p:cNvPr>
          <p:cNvSpPr txBox="1"/>
          <p:nvPr/>
        </p:nvSpPr>
        <p:spPr>
          <a:xfrm>
            <a:off x="228600" y="5128891"/>
            <a:ext cx="11569700"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“Hold on to the pattern of wholesome teaching you learned from me… carefully guard the precious truth that has been entrusted to you.” </a:t>
            </a:r>
            <a:r>
              <a:rPr lang="en-AU" sz="3000" b="1" u="none" strike="noStrike" dirty="0">
                <a:solidFill>
                  <a:schemeClr val="bg1"/>
                </a:solidFill>
                <a:effectLst/>
                <a:latin typeface="Arial" panose="020B0604020202020204" pitchFamily="34" charset="0"/>
                <a:cs typeface="Arial" panose="020B0604020202020204" pitchFamily="34" charset="0"/>
              </a:rPr>
              <a:t>(2 Tim 1:13-14)</a:t>
            </a:r>
            <a:endParaRPr lang="en-US"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2764</TotalTime>
  <Words>3539</Words>
  <Application>Microsoft Office PowerPoint</Application>
  <PresentationFormat>Widescreen</PresentationFormat>
  <Paragraphs>95</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33</cp:revision>
  <cp:lastPrinted>2023-09-09T22:21:09Z</cp:lastPrinted>
  <dcterms:created xsi:type="dcterms:W3CDTF">2023-09-08T00:55:34Z</dcterms:created>
  <dcterms:modified xsi:type="dcterms:W3CDTF">2023-09-10T23:35:29Z</dcterms:modified>
</cp:coreProperties>
</file>