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86472"/>
  </p:normalViewPr>
  <p:slideViewPr>
    <p:cSldViewPr snapToGrid="0">
      <p:cViewPr varScale="1">
        <p:scale>
          <a:sx n="103" d="100"/>
          <a:sy n="103" d="100"/>
        </p:scale>
        <p:origin x="114" y="198"/>
      </p:cViewPr>
      <p:guideLst/>
    </p:cSldViewPr>
  </p:slideViewPr>
  <p:notesTextViewPr>
    <p:cViewPr>
      <p:scale>
        <a:sx n="1" d="1"/>
        <a:sy n="1" d="1"/>
      </p:scale>
      <p:origin x="0" y="0"/>
    </p:cViewPr>
  </p:notesTextViewPr>
  <p:notesViewPr>
    <p:cSldViewPr snapToGrid="0">
      <p:cViewPr>
        <p:scale>
          <a:sx n="142" d="100"/>
          <a:sy n="142" d="100"/>
        </p:scale>
        <p:origin x="2652" y="-14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1BB8C-8A86-A349-923A-5E9C7FE64D18}"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20125-14F0-C54A-804F-BBCC73AEAA59}" type="slidenum">
              <a:rPr lang="en-US" smtClean="0"/>
              <a:t>‹#›</a:t>
            </a:fld>
            <a:endParaRPr lang="en-US"/>
          </a:p>
        </p:txBody>
      </p:sp>
    </p:spTree>
    <p:extLst>
      <p:ext uri="{BB962C8B-B14F-4D97-AF65-F5344CB8AC3E}">
        <p14:creationId xmlns:p14="http://schemas.microsoft.com/office/powerpoint/2010/main" val="315266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976" y="4400549"/>
            <a:ext cx="6478292" cy="4284663"/>
          </a:xfrm>
        </p:spPr>
        <p:txBody>
          <a:bodyPr/>
          <a:lstStyle/>
          <a:p>
            <a:pPr marL="171450" indent="-171450">
              <a:buFont typeface="Arial" panose="020B0604020202020204" pitchFamily="34" charset="0"/>
              <a:buChar char="•"/>
            </a:pPr>
            <a:r>
              <a:rPr lang="en-US" dirty="0"/>
              <a:t>Good morning everyone. I trust that you have all had a good week</a:t>
            </a:r>
          </a:p>
          <a:p>
            <a:pPr marL="171450" indent="-171450">
              <a:buFont typeface="Arial" panose="020B0604020202020204" pitchFamily="34" charset="0"/>
              <a:buChar char="•"/>
            </a:pPr>
            <a:r>
              <a:rPr lang="en-US" dirty="0"/>
              <a:t>Well, we are now into our second last sermon in our Hebrews series, which means that it is the last time that I have the privilege of preaching to you all during this series</a:t>
            </a:r>
          </a:p>
          <a:p>
            <a:pPr marL="171450" indent="-171450">
              <a:buFont typeface="Arial" panose="020B0604020202020204" pitchFamily="34" charset="0"/>
              <a:buChar char="•"/>
            </a:pPr>
            <a:r>
              <a:rPr lang="en-US" dirty="0"/>
              <a:t>Before we get stuck into today’s passage, I just want to share something on a more personal note</a:t>
            </a:r>
          </a:p>
          <a:p>
            <a:pPr marL="171450" indent="-171450">
              <a:buFont typeface="Arial" panose="020B0604020202020204" pitchFamily="34" charset="0"/>
              <a:buChar char="•"/>
            </a:pPr>
            <a:r>
              <a:rPr lang="en-US" dirty="0"/>
              <a:t>I don’t know about everyone else, but this has probably been one of the most impactful sermon series in recent memory for me</a:t>
            </a:r>
          </a:p>
          <a:p>
            <a:pPr marL="171450" indent="-171450">
              <a:buFont typeface="Arial" panose="020B0604020202020204" pitchFamily="34" charset="0"/>
              <a:buChar char="•"/>
            </a:pPr>
            <a:r>
              <a:rPr lang="en-US" dirty="0"/>
              <a:t>Reading and preaching through this letter has been so timely for me</a:t>
            </a:r>
          </a:p>
          <a:p>
            <a:pPr marL="171450" indent="-171450">
              <a:buFont typeface="Arial" panose="020B0604020202020204" pitchFamily="34" charset="0"/>
              <a:buChar char="•"/>
            </a:pPr>
            <a:r>
              <a:rPr lang="en-US" dirty="0"/>
              <a:t>It has reminded me of God’s grace. It has reminded me of the inerrancy and the sufficiency of Scripture</a:t>
            </a:r>
          </a:p>
          <a:p>
            <a:pPr marL="171450" indent="-171450">
              <a:buFont typeface="Arial" panose="020B0604020202020204" pitchFamily="34" charset="0"/>
              <a:buChar char="•"/>
            </a:pPr>
            <a:r>
              <a:rPr lang="en-US" dirty="0"/>
              <a:t>It has reminded me of the faithfulness of God to His people, and that He truly is the same God of both the Old and the New Testament</a:t>
            </a:r>
          </a:p>
          <a:p>
            <a:pPr marL="171450" indent="-171450">
              <a:buFont typeface="Arial" panose="020B0604020202020204" pitchFamily="34" charset="0"/>
              <a:buChar char="•"/>
            </a:pPr>
            <a:r>
              <a:rPr lang="en-US" dirty="0"/>
              <a:t>And ultimately it has reminded me that JESUS IS BETTER, and I trust that many of you have also got something out of this rich book in the Bible and our preaching series</a:t>
            </a:r>
          </a:p>
          <a:p>
            <a:pPr marL="171450" indent="-171450">
              <a:buFont typeface="Arial" panose="020B0604020202020204" pitchFamily="34" charset="0"/>
              <a:buChar char="•"/>
            </a:pPr>
            <a:r>
              <a:rPr lang="en-US" dirty="0"/>
              <a:t>Anyways, let’s get into today’s sermon.</a:t>
            </a:r>
          </a:p>
          <a:p>
            <a:pPr marL="171450" indent="-171450">
              <a:buFont typeface="Arial" panose="020B0604020202020204" pitchFamily="34" charset="0"/>
              <a:buChar char="•"/>
            </a:pPr>
            <a:r>
              <a:rPr lang="en-US" dirty="0"/>
              <a:t>Hebrews 12 presents us with wisdom for living the Christian life by employing the metaphor of a marathon, a long distance race in which we must persevere, and last week we looked at how in order to do that, God will discipline us</a:t>
            </a:r>
          </a:p>
          <a:p>
            <a:pPr marL="171450" indent="-171450">
              <a:buFont typeface="Arial" panose="020B0604020202020204" pitchFamily="34" charset="0"/>
              <a:buChar char="•"/>
            </a:pPr>
            <a:r>
              <a:rPr lang="en-US" dirty="0"/>
              <a:t>Today the author is giving us something to fix our eyes on. Not looking back to the things that once were at Mount Sinai</a:t>
            </a:r>
          </a:p>
          <a:p>
            <a:pPr marL="171450" indent="-171450">
              <a:buFont typeface="Arial" panose="020B0604020202020204" pitchFamily="34" charset="0"/>
              <a:buChar char="•"/>
            </a:pPr>
            <a:r>
              <a:rPr lang="en-US" dirty="0"/>
              <a:t>But looking forward in faith to the things that are both now and yet to come on this better mountain, Mount Zion</a:t>
            </a:r>
          </a:p>
        </p:txBody>
      </p:sp>
      <p:sp>
        <p:nvSpPr>
          <p:cNvPr id="4" name="Slide Number Placeholder 3"/>
          <p:cNvSpPr>
            <a:spLocks noGrp="1"/>
          </p:cNvSpPr>
          <p:nvPr>
            <p:ph type="sldNum" sz="quarter" idx="5"/>
          </p:nvPr>
        </p:nvSpPr>
        <p:spPr/>
        <p:txBody>
          <a:bodyPr/>
          <a:lstStyle/>
          <a:p>
            <a:fld id="{B7320125-14F0-C54A-804F-BBCC73AEAA59}" type="slidenum">
              <a:rPr lang="en-US" smtClean="0"/>
              <a:t>1</a:t>
            </a:fld>
            <a:endParaRPr lang="en-US"/>
          </a:p>
        </p:txBody>
      </p:sp>
    </p:spTree>
    <p:extLst>
      <p:ext uri="{BB962C8B-B14F-4D97-AF65-F5344CB8AC3E}">
        <p14:creationId xmlns:p14="http://schemas.microsoft.com/office/powerpoint/2010/main" val="7331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14338"/>
            <a:ext cx="5486400" cy="3086100"/>
          </a:xfrm>
        </p:spPr>
      </p:sp>
      <p:sp>
        <p:nvSpPr>
          <p:cNvPr id="3" name="Notes Placeholder 2"/>
          <p:cNvSpPr>
            <a:spLocks noGrp="1"/>
          </p:cNvSpPr>
          <p:nvPr>
            <p:ph type="body" idx="1"/>
          </p:nvPr>
        </p:nvSpPr>
        <p:spPr>
          <a:xfrm>
            <a:off x="171181" y="3718623"/>
            <a:ext cx="6509287" cy="4789945"/>
          </a:xfrm>
        </p:spPr>
        <p:txBody>
          <a:bodyPr/>
          <a:lstStyle/>
          <a:p>
            <a:pPr marL="171450" indent="-171450">
              <a:buFont typeface="Arial" panose="020B0604020202020204" pitchFamily="34" charset="0"/>
              <a:buChar char="•"/>
            </a:pPr>
            <a:r>
              <a:rPr lang="en-US" dirty="0">
                <a:highlight>
                  <a:srgbClr val="FFFF00"/>
                </a:highlight>
              </a:rPr>
              <a:t>“You have not come to a physical mountain, to a place of flaming fire, darkness, gloom, and whirlwind, as the Israelites did at Mount Sinai (Heb 12:18)</a:t>
            </a:r>
            <a:br>
              <a:rPr lang="en-US" dirty="0"/>
            </a:br>
            <a:r>
              <a:rPr lang="en-US" dirty="0"/>
              <a:t>-The temptation that was being thrown in the faces of the audience of Hebrews was to go back to Judaism, to go back to Mount Sinai, and so the author of Hebrews addresses this by reminding them of exactly what happened at this mountain</a:t>
            </a:r>
            <a:br>
              <a:rPr lang="en-US" dirty="0"/>
            </a:br>
            <a:r>
              <a:rPr lang="en-US" dirty="0"/>
              <a:t>- All the way back in Exodus 19 and in Deuteronomy we are given this awesome display of God atop of Mount Sinai just before He gave the people of Israel the 10 Commandments</a:t>
            </a:r>
            <a:br>
              <a:rPr lang="en-US" dirty="0"/>
            </a:br>
            <a:r>
              <a:rPr lang="en-US" dirty="0"/>
              <a:t>- Imagine the people of Israel, at the foot of the mountain witnessing all this, witnessing the holiness of Yahweh, the God of Israel. And then imagine being Moses, the mediator for Israel, right there before this holy God, and watching these events unfold before your very eyes</a:t>
            </a:r>
          </a:p>
          <a:p>
            <a:pPr marL="171450" indent="-171450">
              <a:buFont typeface="Arial" panose="020B0604020202020204" pitchFamily="34" charset="0"/>
              <a:buChar char="•"/>
            </a:pPr>
            <a:r>
              <a:rPr lang="en-US" dirty="0">
                <a:highlight>
                  <a:srgbClr val="FFFF00"/>
                </a:highlight>
              </a:rPr>
              <a:t>The purpose of this awesome physical display was to remind Israel of the absolute unapproachableness of God</a:t>
            </a:r>
            <a:br>
              <a:rPr lang="en-US" dirty="0"/>
            </a:br>
            <a:r>
              <a:rPr lang="en-US" dirty="0"/>
              <a:t>- It was to remind Israel of the seriousness of sin. That sinful man could not come near him and live</a:t>
            </a:r>
            <a:br>
              <a:rPr lang="en-US" dirty="0"/>
            </a:br>
            <a:r>
              <a:rPr lang="en-US" dirty="0"/>
              <a:t>- That while God dwelled on the mountain, we could only gaze from afar at the foot of the mountain, WAY down there</a:t>
            </a:r>
            <a:br>
              <a:rPr lang="en-US" dirty="0"/>
            </a:br>
            <a:r>
              <a:rPr lang="en-US" dirty="0"/>
              <a:t>- It was </a:t>
            </a:r>
            <a:r>
              <a:rPr lang="en-US" dirty="0" err="1"/>
              <a:t>emphasising</a:t>
            </a:r>
            <a:r>
              <a:rPr lang="en-US" dirty="0"/>
              <a:t> God’s holy distance from sin, for God in His holiness and perfection, cannot be where sin is</a:t>
            </a:r>
          </a:p>
          <a:p>
            <a:pPr marL="171450" indent="-171450">
              <a:buFont typeface="Arial" panose="020B0604020202020204" pitchFamily="34" charset="0"/>
              <a:buChar char="•"/>
            </a:pPr>
            <a:r>
              <a:rPr lang="en-US" dirty="0">
                <a:highlight>
                  <a:srgbClr val="FFFF00"/>
                </a:highlight>
              </a:rPr>
              <a:t>“For they heard an awesome trumpet blast and a voice so terrible that they begged God to stop talking” (Heb 12:19)</a:t>
            </a:r>
            <a:br>
              <a:rPr lang="en-US" dirty="0"/>
            </a:br>
            <a:r>
              <a:rPr lang="en-US" dirty="0"/>
              <a:t>- Let us turn in our Bibles to </a:t>
            </a:r>
            <a:r>
              <a:rPr lang="en-US" dirty="0">
                <a:highlight>
                  <a:srgbClr val="00FFFF"/>
                </a:highlight>
              </a:rPr>
              <a:t>Exodus 20:18-21</a:t>
            </a:r>
            <a:br>
              <a:rPr lang="en-US" dirty="0"/>
            </a:br>
            <a:r>
              <a:rPr lang="en-US" dirty="0"/>
              <a:t>- They were so terrified that they were concerned that if they were to even hear God’s voice they would die, for such is the majesty of God and the display that was unfolding before their eyes</a:t>
            </a:r>
            <a:br>
              <a:rPr lang="en-US" dirty="0"/>
            </a:br>
            <a:r>
              <a:rPr lang="en-US" dirty="0"/>
              <a:t>- This is not a God to be messed around with, to play games with. This is an infinitely holy and all-powerful God, a consuming fire</a:t>
            </a:r>
          </a:p>
        </p:txBody>
      </p:sp>
      <p:sp>
        <p:nvSpPr>
          <p:cNvPr id="4" name="Slide Number Placeholder 3"/>
          <p:cNvSpPr>
            <a:spLocks noGrp="1"/>
          </p:cNvSpPr>
          <p:nvPr>
            <p:ph type="sldNum" sz="quarter" idx="5"/>
          </p:nvPr>
        </p:nvSpPr>
        <p:spPr/>
        <p:txBody>
          <a:bodyPr/>
          <a:lstStyle/>
          <a:p>
            <a:fld id="{B7320125-14F0-C54A-804F-BBCC73AEAA59}" type="slidenum">
              <a:rPr lang="en-US" smtClean="0"/>
              <a:t>2</a:t>
            </a:fld>
            <a:endParaRPr lang="en-US"/>
          </a:p>
        </p:txBody>
      </p:sp>
    </p:spTree>
    <p:extLst>
      <p:ext uri="{BB962C8B-B14F-4D97-AF65-F5344CB8AC3E}">
        <p14:creationId xmlns:p14="http://schemas.microsoft.com/office/powerpoint/2010/main" val="426724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630238"/>
            <a:ext cx="5486400" cy="3086100"/>
          </a:xfrm>
        </p:spPr>
      </p:sp>
      <p:sp>
        <p:nvSpPr>
          <p:cNvPr id="3" name="Notes Placeholder 2"/>
          <p:cNvSpPr>
            <a:spLocks noGrp="1"/>
          </p:cNvSpPr>
          <p:nvPr>
            <p:ph type="body" idx="1"/>
          </p:nvPr>
        </p:nvSpPr>
        <p:spPr>
          <a:xfrm>
            <a:off x="155682" y="4028591"/>
            <a:ext cx="6540285" cy="4774446"/>
          </a:xfrm>
        </p:spPr>
        <p:txBody>
          <a:bodyPr/>
          <a:lstStyle/>
          <a:p>
            <a:pPr marL="171450" indent="-171450">
              <a:buFont typeface="Arial" panose="020B0604020202020204" pitchFamily="34" charset="0"/>
              <a:buChar char="•"/>
            </a:pPr>
            <a:r>
              <a:rPr lang="en-US" dirty="0">
                <a:highlight>
                  <a:srgbClr val="FFFF00"/>
                </a:highlight>
              </a:rPr>
              <a:t>“They staggered back under God’s command: “If even an animal touches the mountain, it must be stoned to death” (Heb 12:20)</a:t>
            </a:r>
            <a:br>
              <a:rPr lang="en-US" dirty="0"/>
            </a:br>
            <a:r>
              <a:rPr lang="en-US" dirty="0"/>
              <a:t>- So as if God’s voice wasn’t terrifying enough, then God utters this command, that “if even an animal touches the mountain, it must be stoned to death” </a:t>
            </a:r>
            <a:br>
              <a:rPr lang="en-US" dirty="0"/>
            </a:br>
            <a:r>
              <a:rPr lang="en-US" dirty="0"/>
              <a:t>- It’s as though the mountain is so charged with God’s holiness, that for anyone to touch it would mean certain death</a:t>
            </a:r>
            <a:br>
              <a:rPr lang="en-US" dirty="0"/>
            </a:br>
            <a:r>
              <a:rPr lang="en-US" dirty="0"/>
              <a:t>- God’s presence consecrated the place and He was set apart from sinful people</a:t>
            </a:r>
            <a:br>
              <a:rPr lang="en-US" dirty="0"/>
            </a:br>
            <a:r>
              <a:rPr lang="en-US" dirty="0"/>
              <a:t>- The severity of the command demonstrates the costliness of sin, of uncleanness in the midst of God’s holy presence</a:t>
            </a:r>
          </a:p>
          <a:p>
            <a:pPr marL="171450" indent="-171450">
              <a:buFont typeface="Arial" panose="020B0604020202020204" pitchFamily="34" charset="0"/>
              <a:buChar char="•"/>
            </a:pPr>
            <a:r>
              <a:rPr lang="en-US" dirty="0">
                <a:highlight>
                  <a:srgbClr val="FFFF00"/>
                </a:highlight>
              </a:rPr>
              <a:t>At the foot of Sinai, sinful and unforgiven man stands before an infinitely holy and perfectly just God</a:t>
            </a:r>
            <a:br>
              <a:rPr lang="en-US" dirty="0"/>
            </a:br>
            <a:r>
              <a:rPr lang="en-US" dirty="0"/>
              <a:t>- God is WAY up there, and is so transcendently ‘other’, so perfectly good and holy, that you better not even think about touching the mountain upon which He dwells</a:t>
            </a:r>
            <a:br>
              <a:rPr lang="en-US" dirty="0"/>
            </a:br>
            <a:r>
              <a:rPr lang="en-US" dirty="0"/>
              <a:t>- The writer of Hebrews is saying to his readers that “if you want to go back to Judaism  then this is what awaits you, you go back to being bound to a covenant of law, of fear, of judgement, and ultimately death’</a:t>
            </a:r>
          </a:p>
          <a:p>
            <a:pPr marL="171450" indent="-171450">
              <a:buFont typeface="Arial" panose="020B0604020202020204" pitchFamily="34" charset="0"/>
              <a:buChar char="•"/>
            </a:pPr>
            <a:r>
              <a:rPr lang="en-US" dirty="0">
                <a:highlight>
                  <a:srgbClr val="FFFF00"/>
                </a:highlight>
              </a:rPr>
              <a:t>Sinai is closed to all, because no one is able to please God on Sinai’s terms which is perfect fulfillment of the law</a:t>
            </a:r>
            <a:br>
              <a:rPr lang="en-US" dirty="0"/>
            </a:br>
            <a:r>
              <a:rPr lang="en-US" dirty="0"/>
              <a:t>- To approach God by the law, by our own works and declare to God “I think I have done enough good things to enter your presence” is to be disappointed and is to face death</a:t>
            </a:r>
            <a:br>
              <a:rPr lang="en-US" dirty="0"/>
            </a:br>
            <a:r>
              <a:rPr lang="en-US" dirty="0"/>
              <a:t>- Sinai reminds us of Romans 3:23 – for all have sinned and fall short of the glory of God. No one can measure up, no one can perfectly obey the law, no one can ever stand before God based on their own works and expect to enter into His presence and live</a:t>
            </a:r>
            <a:br>
              <a:rPr lang="en-US" dirty="0"/>
            </a:br>
            <a:r>
              <a:rPr lang="en-US" dirty="0"/>
              <a:t>- We ALL fall short, and if this was the end of the story, we would have no hope</a:t>
            </a:r>
            <a:br>
              <a:rPr lang="en-US" dirty="0"/>
            </a:br>
            <a:r>
              <a:rPr lang="en-US" dirty="0"/>
              <a:t>- The author is painting this terrifying picture of Sinai for his readers, to get them to turn their eyes away from Sinai towards a better mountain</a:t>
            </a:r>
          </a:p>
        </p:txBody>
      </p:sp>
      <p:sp>
        <p:nvSpPr>
          <p:cNvPr id="4" name="Slide Number Placeholder 3"/>
          <p:cNvSpPr>
            <a:spLocks noGrp="1"/>
          </p:cNvSpPr>
          <p:nvPr>
            <p:ph type="sldNum" sz="quarter" idx="5"/>
          </p:nvPr>
        </p:nvSpPr>
        <p:spPr/>
        <p:txBody>
          <a:bodyPr/>
          <a:lstStyle/>
          <a:p>
            <a:fld id="{B7320125-14F0-C54A-804F-BBCC73AEAA59}" type="slidenum">
              <a:rPr lang="en-US" smtClean="0"/>
              <a:t>3</a:t>
            </a:fld>
            <a:endParaRPr lang="en-US"/>
          </a:p>
        </p:txBody>
      </p:sp>
    </p:spTree>
    <p:extLst>
      <p:ext uri="{BB962C8B-B14F-4D97-AF65-F5344CB8AC3E}">
        <p14:creationId xmlns:p14="http://schemas.microsoft.com/office/powerpoint/2010/main" val="44069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143359" y="3546260"/>
            <a:ext cx="6571281" cy="5138953"/>
          </a:xfrm>
        </p:spPr>
        <p:txBody>
          <a:bodyPr/>
          <a:lstStyle/>
          <a:p>
            <a:pPr marL="171450" indent="-171450">
              <a:buFont typeface="Arial" panose="020B0604020202020204" pitchFamily="34" charset="0"/>
              <a:buChar char="•"/>
            </a:pPr>
            <a:r>
              <a:rPr lang="en-US" dirty="0">
                <a:highlight>
                  <a:srgbClr val="FFFF00"/>
                </a:highlight>
              </a:rPr>
              <a:t>“No, you have come to Mount Zion, to the city of the living God the heavenly Jerusalem” (Heb 12:22)</a:t>
            </a:r>
            <a:br>
              <a:rPr lang="en-US" dirty="0"/>
            </a:br>
            <a:r>
              <a:rPr lang="en-US" dirty="0"/>
              <a:t>- In 2 Samuel 5 we read of David defeating the Jebusites at Zion and taking the stronghold. </a:t>
            </a:r>
            <a:br>
              <a:rPr lang="en-US" dirty="0"/>
            </a:br>
            <a:r>
              <a:rPr lang="en-US" dirty="0"/>
              <a:t>- Zion was the hill on which Jerusalem was built, and Jerusalem was the place where the Ark of the Covenant was brought and thus understood to be the holy mountain where God dwelled</a:t>
            </a:r>
            <a:br>
              <a:rPr lang="en-US" dirty="0"/>
            </a:br>
            <a:r>
              <a:rPr lang="en-US" dirty="0"/>
              <a:t>- And so here we have the heavenly, completed version of what Zion is. It is the city of the living God, the heavenly Jerusalem </a:t>
            </a:r>
            <a:br>
              <a:rPr lang="en-US" dirty="0"/>
            </a:br>
            <a:r>
              <a:rPr lang="en-US" dirty="0"/>
              <a:t>- And so, this is the mountain that by faith, we come to, and on this mountain is all sorts of amazing things</a:t>
            </a:r>
          </a:p>
          <a:p>
            <a:pPr marL="171450" indent="-171450">
              <a:buFont typeface="Arial" panose="020B0604020202020204" pitchFamily="34" charset="0"/>
              <a:buChar char="•"/>
            </a:pPr>
            <a:r>
              <a:rPr lang="en-US" dirty="0">
                <a:highlight>
                  <a:srgbClr val="FFFF00"/>
                </a:highlight>
              </a:rPr>
              <a:t>On this mountain we are met by angels, assembly of God’s firstborn children, the spirits of the righteous ones who have now been made perfect</a:t>
            </a:r>
            <a:br>
              <a:rPr lang="en-US" dirty="0"/>
            </a:br>
            <a:r>
              <a:rPr lang="en-US" dirty="0"/>
              <a:t>- The angels who often blow the trumpets of judgement are now depicted as joyfully worshipping God, and one day we will join with them in their praises in heaven</a:t>
            </a:r>
            <a:br>
              <a:rPr lang="en-US" dirty="0"/>
            </a:br>
            <a:r>
              <a:rPr lang="en-US" dirty="0"/>
              <a:t>- On this mountain we see the assembly of God’s firstborn children, which all who come to Christ are now considered firstborn children and receive all the privileges that go with it.</a:t>
            </a:r>
            <a:br>
              <a:rPr lang="en-US" dirty="0"/>
            </a:br>
            <a:r>
              <a:rPr lang="en-US" dirty="0"/>
              <a:t>- In heaven we are not inferior to Abraham, Moses or Elijah, because we will all be equal in righteousness , because our only righteousness is the righteousness of Jesus Christ</a:t>
            </a:r>
            <a:br>
              <a:rPr lang="en-US" dirty="0"/>
            </a:br>
            <a:r>
              <a:rPr lang="en-US" dirty="0"/>
              <a:t>- And it is by his righteousness, and by his power that we are made perfect</a:t>
            </a:r>
          </a:p>
          <a:p>
            <a:pPr marL="171450" indent="-171450">
              <a:buFont typeface="Arial" panose="020B0604020202020204" pitchFamily="34" charset="0"/>
              <a:buChar char="•"/>
            </a:pPr>
            <a:r>
              <a:rPr lang="en-US" dirty="0">
                <a:highlight>
                  <a:srgbClr val="FFFF00"/>
                </a:highlight>
              </a:rPr>
              <a:t>“You have come to God himself, who is judge over all things” (Heb 12:23)</a:t>
            </a:r>
            <a:br>
              <a:rPr lang="en-US" dirty="0"/>
            </a:br>
            <a:r>
              <a:rPr lang="en-US" dirty="0"/>
              <a:t>- The same God of Mount Sinai, the law-giving God, the God of the 10 commandments, the God who we couldn’t even bear to hear His voice, sits atop this mountain</a:t>
            </a:r>
            <a:br>
              <a:rPr lang="en-US" dirty="0"/>
            </a:br>
            <a:r>
              <a:rPr lang="en-US" dirty="0"/>
              <a:t>- This time though we do not witness from afar gazing at God’s holiness and majesty, wondering what it would be like, but we stand side by side with the Creator God</a:t>
            </a:r>
            <a:br>
              <a:rPr lang="en-US" dirty="0"/>
            </a:br>
            <a:r>
              <a:rPr lang="en-US" dirty="0"/>
              <a:t>- Some of you may be thinking well what’s changed, how come on one mountain I can’t even touch the base of it or else I will die, and yet on this one I will be able to gaze directly into the face of God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7320125-14F0-C54A-804F-BBCC73AEAA59}" type="slidenum">
              <a:rPr lang="en-US" smtClean="0"/>
              <a:t>4</a:t>
            </a:fld>
            <a:endParaRPr lang="en-US"/>
          </a:p>
        </p:txBody>
      </p:sp>
    </p:spTree>
    <p:extLst>
      <p:ext uri="{BB962C8B-B14F-4D97-AF65-F5344CB8AC3E}">
        <p14:creationId xmlns:p14="http://schemas.microsoft.com/office/powerpoint/2010/main" val="88201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5486400" cy="3086100"/>
          </a:xfrm>
        </p:spPr>
      </p:sp>
      <p:sp>
        <p:nvSpPr>
          <p:cNvPr id="3" name="Notes Placeholder 2"/>
          <p:cNvSpPr>
            <a:spLocks noGrp="1"/>
          </p:cNvSpPr>
          <p:nvPr>
            <p:ph type="body" idx="1"/>
          </p:nvPr>
        </p:nvSpPr>
        <p:spPr>
          <a:xfrm>
            <a:off x="158857" y="3656630"/>
            <a:ext cx="6540285" cy="4789945"/>
          </a:xfrm>
        </p:spPr>
        <p:txBody>
          <a:bodyPr/>
          <a:lstStyle/>
          <a:p>
            <a:pPr marL="171450" indent="-171450">
              <a:buFont typeface="Arial" panose="020B0604020202020204" pitchFamily="34" charset="0"/>
              <a:buChar char="•"/>
            </a:pPr>
            <a:r>
              <a:rPr lang="en-US" dirty="0">
                <a:highlight>
                  <a:srgbClr val="FFFF00"/>
                </a:highlight>
              </a:rPr>
              <a:t>“You have come to Jesus, the one who mediates the new covenant between God and people, and to the sprinkled blood, which speaks of forgiveness” (Heb 12:24)</a:t>
            </a:r>
            <a:br>
              <a:rPr lang="en-US" dirty="0"/>
            </a:br>
            <a:r>
              <a:rPr lang="en-US" dirty="0"/>
              <a:t>- The difference is the mediator. On one mountain we have Moses, imperfect mediator, but on Mount Zion we have Jesus, the Son of God, who died for the sins of all who will believe</a:t>
            </a:r>
            <a:br>
              <a:rPr lang="en-US" dirty="0"/>
            </a:br>
            <a:r>
              <a:rPr lang="en-US" dirty="0"/>
              <a:t>- You see unlike Moses, Jesus is a greater </a:t>
            </a:r>
            <a:r>
              <a:rPr lang="en-US" dirty="0" err="1"/>
              <a:t>Saviour</a:t>
            </a:r>
            <a:r>
              <a:rPr lang="en-US" dirty="0"/>
              <a:t> than you are  sinner. </a:t>
            </a:r>
            <a:br>
              <a:rPr lang="en-US" dirty="0"/>
            </a:br>
            <a:r>
              <a:rPr lang="en-US" dirty="0"/>
              <a:t>- And we are not just forgiven, but made perfect in Christ, and because of that we can come to Mount Zion by the power of God’s saving grace, no longer fearing death, but being given life instead</a:t>
            </a:r>
            <a:br>
              <a:rPr lang="en-US" dirty="0"/>
            </a:br>
            <a:r>
              <a:rPr lang="en-US" dirty="0"/>
              <a:t>- The only reason we receive forgiveness, is because of the sprinkled blood of Jesus Christ, the Son of God, who came to earth as a man and died for all who will believe.</a:t>
            </a:r>
          </a:p>
          <a:p>
            <a:pPr marL="171450" indent="-171450">
              <a:buFont typeface="Arial" panose="020B0604020202020204" pitchFamily="34" charset="0"/>
              <a:buChar char="•"/>
            </a:pPr>
            <a:r>
              <a:rPr lang="en-US" dirty="0">
                <a:highlight>
                  <a:srgbClr val="FFFF00"/>
                </a:highlight>
              </a:rPr>
              <a:t>No one can be saved by the law, but anyone can be saved by grace</a:t>
            </a:r>
            <a:br>
              <a:rPr lang="en-US" dirty="0"/>
            </a:br>
            <a:r>
              <a:rPr lang="en-US" dirty="0"/>
              <a:t>- The law of Mount Sinai still needed to be obeyed, still needed to be fulfilled. </a:t>
            </a:r>
            <a:br>
              <a:rPr lang="en-US" dirty="0"/>
            </a:br>
            <a:r>
              <a:rPr lang="en-US" dirty="0"/>
              <a:t>- So Jesus Christ came and lived the perfect life, without sin, and because he fulfilled the law completely, and because his death and resurrection are sufficient we can be saved</a:t>
            </a:r>
            <a:br>
              <a:rPr lang="en-US" dirty="0"/>
            </a:br>
            <a:r>
              <a:rPr lang="en-US" dirty="0"/>
              <a:t>- We did nothing to earn it, and if you try to do it apart from Jesus, you won’t find yourself at Mount Zion, but at the foot of Mount Sinai where if you even try and touch the mountain you will be killed</a:t>
            </a:r>
            <a:br>
              <a:rPr lang="en-US" dirty="0"/>
            </a:br>
            <a:r>
              <a:rPr lang="en-US" dirty="0"/>
              <a:t>- It is by grace alone, through faith alone, in Christ alone, that is the only way</a:t>
            </a:r>
          </a:p>
          <a:p>
            <a:pPr marL="171450" indent="-171450">
              <a:buFont typeface="Arial" panose="020B0604020202020204" pitchFamily="34" charset="0"/>
              <a:buChar char="•"/>
            </a:pPr>
            <a:r>
              <a:rPr lang="en-US" dirty="0">
                <a:highlight>
                  <a:srgbClr val="FFFF00"/>
                </a:highlight>
              </a:rPr>
              <a:t>This is not just a future reality, but is your present reality if you believe in Jesus Christ as your Lord and </a:t>
            </a:r>
            <a:r>
              <a:rPr lang="en-US" dirty="0" err="1">
                <a:highlight>
                  <a:srgbClr val="FFFF00"/>
                </a:highlight>
              </a:rPr>
              <a:t>Saviour</a:t>
            </a:r>
            <a:br>
              <a:rPr lang="en-US" dirty="0"/>
            </a:br>
            <a:r>
              <a:rPr lang="en-US" dirty="0"/>
              <a:t>- This is one of those “now and not yet promises” of the Bible</a:t>
            </a:r>
            <a:br>
              <a:rPr lang="en-US" dirty="0"/>
            </a:br>
            <a:r>
              <a:rPr lang="en-US" dirty="0"/>
              <a:t>- Mount Zion is the place that awaits all who believe in Jesus Christ when we are raised one day to be with him forever</a:t>
            </a:r>
            <a:br>
              <a:rPr lang="en-US" dirty="0"/>
            </a:br>
            <a:r>
              <a:rPr lang="en-US" dirty="0"/>
              <a:t>- And yet it is ours now because the promises of the New Covenant are so sure and so true because they are in Jesus. And Jesus now lives in all who belong to him</a:t>
            </a:r>
            <a:br>
              <a:rPr lang="en-US" dirty="0"/>
            </a:br>
            <a:r>
              <a:rPr lang="en-US" dirty="0"/>
              <a:t>- This is where our treasure is, our inheritance is, our hope is, it is in Jesus Christ in whom we will one day dwell in the city of the living God where we spend the rest of eternity glorifying Him</a:t>
            </a:r>
          </a:p>
        </p:txBody>
      </p:sp>
      <p:sp>
        <p:nvSpPr>
          <p:cNvPr id="4" name="Slide Number Placeholder 3"/>
          <p:cNvSpPr>
            <a:spLocks noGrp="1"/>
          </p:cNvSpPr>
          <p:nvPr>
            <p:ph type="sldNum" sz="quarter" idx="5"/>
          </p:nvPr>
        </p:nvSpPr>
        <p:spPr/>
        <p:txBody>
          <a:bodyPr/>
          <a:lstStyle/>
          <a:p>
            <a:fld id="{B7320125-14F0-C54A-804F-BBCC73AEAA59}" type="slidenum">
              <a:rPr lang="en-US" smtClean="0"/>
              <a:t>5</a:t>
            </a:fld>
            <a:endParaRPr lang="en-US"/>
          </a:p>
        </p:txBody>
      </p:sp>
    </p:spTree>
    <p:extLst>
      <p:ext uri="{BB962C8B-B14F-4D97-AF65-F5344CB8AC3E}">
        <p14:creationId xmlns:p14="http://schemas.microsoft.com/office/powerpoint/2010/main" val="403685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384175"/>
            <a:ext cx="5486400" cy="3086100"/>
          </a:xfrm>
        </p:spPr>
      </p:sp>
      <p:sp>
        <p:nvSpPr>
          <p:cNvPr id="3" name="Notes Placeholder 2"/>
          <p:cNvSpPr>
            <a:spLocks noGrp="1"/>
          </p:cNvSpPr>
          <p:nvPr>
            <p:ph type="body" idx="1"/>
          </p:nvPr>
        </p:nvSpPr>
        <p:spPr>
          <a:xfrm>
            <a:off x="154472" y="3687627"/>
            <a:ext cx="6571281" cy="5072197"/>
          </a:xfrm>
        </p:spPr>
        <p:txBody>
          <a:bodyPr/>
          <a:lstStyle/>
          <a:p>
            <a:pPr marL="171450" indent="-171450">
              <a:buFont typeface="Arial" panose="020B0604020202020204" pitchFamily="34" charset="0"/>
              <a:buChar char="•"/>
            </a:pPr>
            <a:r>
              <a:rPr lang="en-US" dirty="0">
                <a:highlight>
                  <a:srgbClr val="FFFF00"/>
                </a:highlight>
              </a:rPr>
              <a:t>“Be careful that you do not refuse to listen to the One who is speaking” (Heb 12:25)</a:t>
            </a:r>
            <a:br>
              <a:rPr lang="en-US" dirty="0"/>
            </a:br>
            <a:r>
              <a:rPr lang="en-US" dirty="0"/>
              <a:t>- ‘The One’ here refers to Jesus, but what could he possibly be speaking? Whatever it is, is clearly of utmost importance. It concerns your soul, your everlasting destiny, it concerns God’s way of mercy, and it ultimately concerns the gospel.</a:t>
            </a:r>
            <a:br>
              <a:rPr lang="en-US" dirty="0"/>
            </a:br>
            <a:r>
              <a:rPr lang="en-US" dirty="0"/>
              <a:t>- That’s what Jesus is speaking to us all. </a:t>
            </a:r>
            <a:br>
              <a:rPr lang="en-US" dirty="0"/>
            </a:br>
            <a:r>
              <a:rPr lang="en-US" dirty="0"/>
              <a:t>- </a:t>
            </a:r>
            <a:r>
              <a:rPr lang="en-US" dirty="0">
                <a:highlight>
                  <a:srgbClr val="00FF00"/>
                </a:highlight>
              </a:rPr>
              <a:t>A man by the name of </a:t>
            </a:r>
            <a:r>
              <a:rPr lang="en-US" dirty="0" err="1">
                <a:highlight>
                  <a:srgbClr val="00FF00"/>
                </a:highlight>
              </a:rPr>
              <a:t>Voddie</a:t>
            </a:r>
            <a:r>
              <a:rPr lang="en-US" dirty="0">
                <a:highlight>
                  <a:srgbClr val="00FF00"/>
                </a:highlight>
              </a:rPr>
              <a:t> </a:t>
            </a:r>
            <a:r>
              <a:rPr lang="en-US" dirty="0" err="1">
                <a:highlight>
                  <a:srgbClr val="00FF00"/>
                </a:highlight>
              </a:rPr>
              <a:t>Baucham</a:t>
            </a:r>
            <a:r>
              <a:rPr lang="en-US" dirty="0">
                <a:highlight>
                  <a:srgbClr val="00FF00"/>
                </a:highlight>
              </a:rPr>
              <a:t>, </a:t>
            </a:r>
            <a:r>
              <a:rPr lang="en-US" dirty="0"/>
              <a:t>once described the gospel something like this, and I want to paraphrase him because he explained it in such a powerful way:</a:t>
            </a:r>
            <a:br>
              <a:rPr lang="en-US" dirty="0"/>
            </a:br>
            <a:r>
              <a:rPr lang="en-US" dirty="0"/>
              <a:t>- The gospel says that we have all gone astray like sheep, each going our own way, all lost. </a:t>
            </a:r>
            <a:br>
              <a:rPr lang="en-US" dirty="0"/>
            </a:br>
            <a:r>
              <a:rPr lang="en-US" dirty="0"/>
              <a:t>- We are all sinners who have fallen short of God’s glory</a:t>
            </a:r>
            <a:br>
              <a:rPr lang="en-US" dirty="0"/>
            </a:br>
            <a:r>
              <a:rPr lang="en-US" dirty="0"/>
              <a:t>- We all stand at the base of Mount Sinai, WAY down here, while God in all his holiness, and majesty is WAY up there, with no hope of getting to Him in our own strength</a:t>
            </a:r>
            <a:br>
              <a:rPr lang="en-US" dirty="0"/>
            </a:br>
            <a:r>
              <a:rPr lang="en-US" dirty="0"/>
              <a:t>- And because God is holy and God is just, sin has to be dealt with, but if we get justice, we all die.</a:t>
            </a:r>
            <a:br>
              <a:rPr lang="en-US" dirty="0"/>
            </a:br>
            <a:r>
              <a:rPr lang="en-US" dirty="0"/>
              <a:t>- But God in His mercy sends Jesus, who wraps himself in flesh, and is born of the virgin Mary</a:t>
            </a:r>
            <a:br>
              <a:rPr lang="en-US" dirty="0"/>
            </a:br>
            <a:r>
              <a:rPr lang="en-US" dirty="0"/>
              <a:t>- And he lives the life we never could, perfectly meeting all the requirements of the law, and Jesus takes our sin, and he is nailed to the cross. And while he is on that cross he takes the full weight of God’s wrath and God’s justice and the Son of God dies for all who would believe in him</a:t>
            </a:r>
            <a:br>
              <a:rPr lang="en-US" dirty="0"/>
            </a:br>
            <a:r>
              <a:rPr lang="en-US" dirty="0"/>
              <a:t>- And so not only is God just but He is also the justifier</a:t>
            </a:r>
            <a:br>
              <a:rPr lang="en-US" dirty="0"/>
            </a:br>
            <a:r>
              <a:rPr lang="en-US" dirty="0"/>
              <a:t>- And Jesus rises again on the third day that we may be justified, that we may be saved and declared innocent, that all who would believe in Jesus Christ would be called children of God</a:t>
            </a:r>
            <a:br>
              <a:rPr lang="en-US" dirty="0"/>
            </a:br>
            <a:r>
              <a:rPr lang="en-US" dirty="0"/>
              <a:t>- And that same gospel that saves us, is the same gospel that sanctifies us, that conforms us to the image of Jesus Christ. </a:t>
            </a:r>
            <a:br>
              <a:rPr lang="en-US" dirty="0"/>
            </a:br>
            <a:r>
              <a:rPr lang="en-US" dirty="0"/>
              <a:t>- But you see something else happens when we believe in Jesus Christ as Lord and </a:t>
            </a:r>
            <a:r>
              <a:rPr lang="en-US" dirty="0" err="1"/>
              <a:t>Saviour</a:t>
            </a:r>
            <a:r>
              <a:rPr lang="en-US" dirty="0"/>
              <a:t>. He didn’t just take our sins, but he then also gives us his righteousness, his perfection.</a:t>
            </a:r>
            <a:br>
              <a:rPr lang="en-US" dirty="0"/>
            </a:br>
            <a:r>
              <a:rPr lang="en-US" dirty="0"/>
              <a:t>- So that one day when we come to Mount Zion and come into God’s presence we are not just saved from the penalty of sin, not just saved from the power of sin, but one day when it’s all said and done, we are saved from the very presence of sin</a:t>
            </a:r>
            <a:br>
              <a:rPr lang="en-US" dirty="0"/>
            </a:br>
            <a:r>
              <a:rPr lang="en-US" dirty="0"/>
              <a:t>- That’s the gospel that is the power of God unto salvation, and that’s the gospel that  saves</a:t>
            </a:r>
          </a:p>
          <a:p>
            <a:pPr marL="171450" indent="-171450">
              <a:buFont typeface="Arial" panose="020B0604020202020204" pitchFamily="34" charset="0"/>
              <a:buChar char="•"/>
            </a:pPr>
            <a:r>
              <a:rPr lang="en-US" dirty="0">
                <a:highlight>
                  <a:srgbClr val="FFFF00"/>
                </a:highlight>
              </a:rPr>
              <a:t>If the gospel message is refused, judgement will follow</a:t>
            </a:r>
            <a:br>
              <a:rPr lang="en-US" dirty="0"/>
            </a:br>
            <a:r>
              <a:rPr lang="en-US" dirty="0"/>
              <a:t>- </a:t>
            </a:r>
            <a:r>
              <a:rPr lang="en-US" dirty="0">
                <a:highlight>
                  <a:srgbClr val="00FF00"/>
                </a:highlight>
              </a:rPr>
              <a:t>John Piper </a:t>
            </a:r>
            <a:r>
              <a:rPr lang="en-US" dirty="0"/>
              <a:t>once told a story that described this really well. He went to visit a man named Dick </a:t>
            </a:r>
            <a:r>
              <a:rPr lang="en-US" dirty="0" err="1"/>
              <a:t>Teegan</a:t>
            </a:r>
            <a:r>
              <a:rPr lang="en-US" dirty="0"/>
              <a:t>, with his son </a:t>
            </a:r>
            <a:r>
              <a:rPr lang="en-US" dirty="0" err="1"/>
              <a:t>Karsten</a:t>
            </a:r>
            <a:r>
              <a:rPr lang="en-US" dirty="0"/>
              <a:t> when his son was 6 years old. </a:t>
            </a:r>
            <a:br>
              <a:rPr lang="en-US" dirty="0"/>
            </a:br>
            <a:r>
              <a:rPr lang="en-US" dirty="0"/>
              <a:t>- He had a dog at the door when they opened the door, and he looked </a:t>
            </a:r>
            <a:r>
              <a:rPr lang="en-US" dirty="0" err="1"/>
              <a:t>Kartsen</a:t>
            </a:r>
            <a:r>
              <a:rPr lang="en-US" dirty="0"/>
              <a:t> eyeball to eyeball. This is a giant dog. And John sent Karsten back to the car to grab something he had forgotten, and the dog went running up behind Karsten</a:t>
            </a:r>
            <a:br>
              <a:rPr lang="en-US" dirty="0"/>
            </a:br>
            <a:r>
              <a:rPr lang="en-US" dirty="0"/>
              <a:t>- And as you can imagine Karsten was terrified. Dick leaned out the door and shouted to </a:t>
            </a:r>
            <a:r>
              <a:rPr lang="en-US" dirty="0" err="1"/>
              <a:t>Karsten</a:t>
            </a:r>
            <a:r>
              <a:rPr lang="en-US" dirty="0"/>
              <a:t>, “</a:t>
            </a:r>
            <a:r>
              <a:rPr lang="en-US" dirty="0" err="1"/>
              <a:t>Karsten</a:t>
            </a:r>
            <a:r>
              <a:rPr lang="en-US" dirty="0"/>
              <a:t>, maybe you better not run. He doesn’t like it when you run away from him”</a:t>
            </a:r>
            <a:br>
              <a:rPr lang="en-US" dirty="0"/>
            </a:br>
            <a:r>
              <a:rPr lang="en-US" dirty="0"/>
              <a:t>- That’s the way  it is with God, we need to keep our eyes fixed on Jesus, walk side by side with him, embrace him. God is horrifically dangerous to run away from, and we should be terrified to run away from God. For if we do, we will spend an eternity in hell apart from Him</a:t>
            </a:r>
            <a:br>
              <a:rPr lang="en-US" dirty="0"/>
            </a:br>
            <a:r>
              <a:rPr lang="en-US" dirty="0"/>
              <a:t>- But if we will stay with Him, and believe in the gospel of Jesus Christ, we will spend eternity in heaven with Him</a:t>
            </a:r>
          </a:p>
          <a:p>
            <a:pPr marL="171450" indent="-171450">
              <a:buFont typeface="Arial" panose="020B0604020202020204" pitchFamily="34" charset="0"/>
              <a:buChar char="•"/>
            </a:pPr>
            <a:r>
              <a:rPr lang="en-US" dirty="0">
                <a:highlight>
                  <a:srgbClr val="FFFF00"/>
                </a:highlight>
              </a:rPr>
              <a:t>“Now he makes another promise: ‘Once again I will shake not only the earth but the heavens also.’ This means that all of creation will be shaken and removed, so that only unshakable things will remain” (Heb 12:26-27)</a:t>
            </a:r>
            <a:br>
              <a:rPr lang="en-US" dirty="0"/>
            </a:br>
            <a:r>
              <a:rPr lang="en-US" dirty="0"/>
              <a:t>- One day this present created realm will be shaken by God, leaving only the eternal things that are of Him</a:t>
            </a:r>
            <a:br>
              <a:rPr lang="en-US" dirty="0"/>
            </a:br>
            <a:r>
              <a:rPr lang="en-US" dirty="0"/>
              <a:t>- All the things of this world that people live for and strive toward will ultimately come to nothing</a:t>
            </a:r>
            <a:br>
              <a:rPr lang="en-US" dirty="0"/>
            </a:br>
            <a:r>
              <a:rPr lang="en-US" dirty="0"/>
              <a:t>- And those who have their salvation rooted in the things of this world will be brought to utter ruin with it, </a:t>
            </a:r>
            <a:br>
              <a:rPr lang="en-US" dirty="0"/>
            </a:br>
            <a:r>
              <a:rPr lang="en-US" dirty="0"/>
              <a:t>- But those who have their salvation, their hope, their faith, rooted in Jesus Christ will live forever in God’s unshakable kingdom</a:t>
            </a:r>
          </a:p>
        </p:txBody>
      </p:sp>
      <p:sp>
        <p:nvSpPr>
          <p:cNvPr id="4" name="Slide Number Placeholder 3"/>
          <p:cNvSpPr>
            <a:spLocks noGrp="1"/>
          </p:cNvSpPr>
          <p:nvPr>
            <p:ph type="sldNum" sz="quarter" idx="5"/>
          </p:nvPr>
        </p:nvSpPr>
        <p:spPr/>
        <p:txBody>
          <a:bodyPr/>
          <a:lstStyle/>
          <a:p>
            <a:fld id="{B7320125-14F0-C54A-804F-BBCC73AEAA59}" type="slidenum">
              <a:rPr lang="en-US" smtClean="0"/>
              <a:t>6</a:t>
            </a:fld>
            <a:endParaRPr lang="en-US" dirty="0"/>
          </a:p>
        </p:txBody>
      </p:sp>
    </p:spTree>
    <p:extLst>
      <p:ext uri="{BB962C8B-B14F-4D97-AF65-F5344CB8AC3E}">
        <p14:creationId xmlns:p14="http://schemas.microsoft.com/office/powerpoint/2010/main" val="67665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22263"/>
            <a:ext cx="5486400" cy="3086100"/>
          </a:xfrm>
        </p:spPr>
      </p:sp>
      <p:sp>
        <p:nvSpPr>
          <p:cNvPr id="3" name="Notes Placeholder 2"/>
          <p:cNvSpPr>
            <a:spLocks noGrp="1"/>
          </p:cNvSpPr>
          <p:nvPr>
            <p:ph type="body" idx="1"/>
          </p:nvPr>
        </p:nvSpPr>
        <p:spPr>
          <a:xfrm>
            <a:off x="170158" y="3641133"/>
            <a:ext cx="6555783" cy="5180604"/>
          </a:xfrm>
        </p:spPr>
        <p:txBody>
          <a:bodyPr/>
          <a:lstStyle/>
          <a:p>
            <a:pPr marL="171450" indent="-171450">
              <a:buFont typeface="Arial" panose="020B0604020202020204" pitchFamily="34" charset="0"/>
              <a:buChar char="•"/>
            </a:pPr>
            <a:r>
              <a:rPr lang="en-US" dirty="0">
                <a:highlight>
                  <a:srgbClr val="FFFF00"/>
                </a:highlight>
              </a:rPr>
              <a:t>“Since we are receiving a Kingdom that is unshakable, let us be thankful and please God by worshipping him with holy fear and awe” (Heb 12:28)</a:t>
            </a:r>
            <a:br>
              <a:rPr lang="en-US" dirty="0"/>
            </a:br>
            <a:r>
              <a:rPr lang="en-US" dirty="0"/>
              <a:t>- When we truly understand the reality at Mount Zion, and gaze at this mountain by faith, how can we do anything but be thankful and live the rest of our days for His glory</a:t>
            </a:r>
            <a:br>
              <a:rPr lang="en-US" dirty="0"/>
            </a:br>
            <a:r>
              <a:rPr lang="en-US" dirty="0"/>
              <a:t>- God offers us an inheritance in His kingdom by the free gift of grace. But in turn it is the costly devotion of our heart that he seeks. </a:t>
            </a:r>
            <a:br>
              <a:rPr lang="en-US" dirty="0"/>
            </a:br>
            <a:r>
              <a:rPr lang="en-US" dirty="0"/>
              <a:t>- We must lose our lives in order to save them, we must give up the world to gain the kingdom of God. We must love our enemies. And the reality is we can’t do these things. </a:t>
            </a:r>
            <a:br>
              <a:rPr lang="en-US" dirty="0"/>
            </a:br>
            <a:r>
              <a:rPr lang="en-US" dirty="0"/>
              <a:t>- But by the grace of God and the same power that brought Jesus back from the dead we are able to. </a:t>
            </a:r>
            <a:br>
              <a:rPr lang="en-US" dirty="0"/>
            </a:br>
            <a:r>
              <a:rPr lang="en-US" dirty="0"/>
              <a:t>- We succeed in the Christian life by relying completely on the gospel, by relying completely on Jesus Christ. </a:t>
            </a:r>
          </a:p>
          <a:p>
            <a:pPr marL="171450" indent="-171450">
              <a:buFont typeface="Arial" panose="020B0604020202020204" pitchFamily="34" charset="0"/>
              <a:buChar char="•"/>
            </a:pPr>
            <a:r>
              <a:rPr lang="en-US" dirty="0">
                <a:highlight>
                  <a:srgbClr val="FFFF00"/>
                </a:highlight>
              </a:rPr>
              <a:t>“For our God is a devouring fire” (Heb 12:29)</a:t>
            </a:r>
            <a:br>
              <a:rPr lang="en-US" dirty="0"/>
            </a:br>
            <a:r>
              <a:rPr lang="en-US" dirty="0"/>
              <a:t>- I truly appreciate the fact that the author of Hebrews put this verse in here</a:t>
            </a:r>
            <a:br>
              <a:rPr lang="en-US" dirty="0"/>
            </a:br>
            <a:r>
              <a:rPr lang="en-US" dirty="0"/>
              <a:t>- This casts our minds back to Mount Sinai where there was flaming fire and thunder</a:t>
            </a:r>
            <a:br>
              <a:rPr lang="en-US" dirty="0"/>
            </a:br>
            <a:r>
              <a:rPr lang="en-US" dirty="0"/>
              <a:t>- And it reminds us that the God of Mount Sinai is the same God of Mount Zion. That He is still a consuming fire, perfectly holy and just and majestic. None of that has changed, it’s just that instead of Moses at the top of the mountain we now have Jesus. </a:t>
            </a:r>
          </a:p>
          <a:p>
            <a:pPr marL="171450" indent="-171450">
              <a:buFont typeface="Arial" panose="020B0604020202020204" pitchFamily="34" charset="0"/>
              <a:buChar char="•"/>
            </a:pPr>
            <a:r>
              <a:rPr lang="en-US" dirty="0">
                <a:highlight>
                  <a:srgbClr val="FFFF00"/>
                </a:highlight>
              </a:rPr>
              <a:t>In Christ alone your sins are dealt with completely, and when he comes again you will not be shaken</a:t>
            </a:r>
            <a:br>
              <a:rPr lang="en-US" dirty="0"/>
            </a:br>
            <a:r>
              <a:rPr lang="en-US" dirty="0"/>
              <a:t>- All who have believed in Jesus Christ are declared innocent. Your sins have been paid in full. </a:t>
            </a:r>
            <a:br>
              <a:rPr lang="en-US" dirty="0"/>
            </a:br>
            <a:r>
              <a:rPr lang="en-US" dirty="0"/>
              <a:t>- The law could never save us, but Jesus can </a:t>
            </a:r>
            <a:br>
              <a:rPr lang="en-US" dirty="0"/>
            </a:br>
            <a:r>
              <a:rPr lang="en-US" dirty="0"/>
              <a:t>- Jesus did and can save us because he took the full brunt of God’s consuming fire instead of us, he took the full wrath of God instead of us, and Jesus was killed instead of us</a:t>
            </a:r>
            <a:br>
              <a:rPr lang="en-US" dirty="0"/>
            </a:br>
            <a:r>
              <a:rPr lang="en-US" dirty="0"/>
              <a:t>- But he rose again defeating death, defeating sin and proving that he truly is the Son of God and he cannot be shaken</a:t>
            </a:r>
            <a:br>
              <a:rPr lang="en-US" dirty="0"/>
            </a:br>
            <a:r>
              <a:rPr lang="en-US" dirty="0"/>
              <a:t>-  So that when Jesus comes again all those who are in him will never truly die, or ever truly be shaken because we belong to an unshakable God and an unshakable Kingdom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7320125-14F0-C54A-804F-BBCC73AEAA59}" type="slidenum">
              <a:rPr lang="en-US" smtClean="0"/>
              <a:t>7</a:t>
            </a:fld>
            <a:endParaRPr lang="en-US"/>
          </a:p>
        </p:txBody>
      </p:sp>
    </p:spTree>
    <p:extLst>
      <p:ext uri="{BB962C8B-B14F-4D97-AF65-F5344CB8AC3E}">
        <p14:creationId xmlns:p14="http://schemas.microsoft.com/office/powerpoint/2010/main" val="326058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9485" y="4400550"/>
            <a:ext cx="6478291" cy="3600450"/>
          </a:xfrm>
        </p:spPr>
        <p:txBody>
          <a:bodyPr/>
          <a:lstStyle/>
          <a:p>
            <a:pPr marL="171450" indent="-171450">
              <a:buFont typeface="Arial" panose="020B0604020202020204" pitchFamily="34" charset="0"/>
              <a:buChar char="•"/>
            </a:pPr>
            <a:r>
              <a:rPr lang="en-US" dirty="0">
                <a:highlight>
                  <a:srgbClr val="FFFF00"/>
                </a:highlight>
              </a:rPr>
              <a:t>To come into God’s presence at Sinai was to die, because the law could never save us</a:t>
            </a:r>
            <a:br>
              <a:rPr lang="en-US" dirty="0"/>
            </a:br>
            <a:r>
              <a:rPr lang="en-US" dirty="0"/>
              <a:t>- God’s holiness will not allow anything that is impure to enter</a:t>
            </a:r>
            <a:br>
              <a:rPr lang="en-US" dirty="0"/>
            </a:br>
            <a:r>
              <a:rPr lang="en-US" dirty="0"/>
              <a:t>- The law was good, but it could not save us, but instead it was pointing to the one who would</a:t>
            </a:r>
          </a:p>
          <a:p>
            <a:pPr marL="171450" indent="-171450">
              <a:buFont typeface="Arial" panose="020B0604020202020204" pitchFamily="34" charset="0"/>
              <a:buChar char="•"/>
            </a:pPr>
            <a:r>
              <a:rPr lang="en-US" dirty="0">
                <a:highlight>
                  <a:srgbClr val="FFFF00"/>
                </a:highlight>
              </a:rPr>
              <a:t>To come into God’s presence at Zion is to live because of Jesus and because of his perfect obedience to the law of God</a:t>
            </a:r>
            <a:br>
              <a:rPr lang="en-US" dirty="0"/>
            </a:br>
            <a:r>
              <a:rPr lang="en-US" dirty="0"/>
              <a:t>- Perfect obedience to the law was still required, but because we could never do that, Jesus came down and lived a sinless, perfect life</a:t>
            </a:r>
            <a:br>
              <a:rPr lang="en-US" dirty="0"/>
            </a:br>
            <a:r>
              <a:rPr lang="en-US" dirty="0"/>
              <a:t>- And he did that so that he would be an acceptable sacrifice before God for our salvation, and so that all who will believe in the finished work of Jesus Christ would be saved</a:t>
            </a:r>
          </a:p>
          <a:p>
            <a:pPr marL="171450" indent="-171450">
              <a:buFont typeface="Arial" panose="020B0604020202020204" pitchFamily="34" charset="0"/>
              <a:buChar char="•"/>
            </a:pPr>
            <a:r>
              <a:rPr lang="en-US" dirty="0">
                <a:highlight>
                  <a:srgbClr val="FFFF00"/>
                </a:highlight>
              </a:rPr>
              <a:t>To believe in the gospel of Jesus Christ is to inherit an unshakable kingdom and have the blessed assurance of an eternity spent with the one true God</a:t>
            </a:r>
            <a:br>
              <a:rPr lang="en-US" dirty="0"/>
            </a:br>
            <a:r>
              <a:rPr lang="en-US" dirty="0"/>
              <a:t>- Everything that is holy, by the blood of Jesus Christ will endure the fire, but all who have rejected the gospel, all that is impure, will be consumed by the fire</a:t>
            </a:r>
            <a:br>
              <a:rPr lang="en-US" dirty="0"/>
            </a:br>
            <a:r>
              <a:rPr lang="en-US" dirty="0"/>
              <a:t>- Jesus said I am the way the truth and the life, and no one will come to Father except through me. The hope and joy of an eternity on Mount Zion awaits all who will turn to Jesus Christ for their salvation</a:t>
            </a:r>
          </a:p>
        </p:txBody>
      </p:sp>
      <p:sp>
        <p:nvSpPr>
          <p:cNvPr id="4" name="Slide Number Placeholder 3"/>
          <p:cNvSpPr>
            <a:spLocks noGrp="1"/>
          </p:cNvSpPr>
          <p:nvPr>
            <p:ph type="sldNum" sz="quarter" idx="5"/>
          </p:nvPr>
        </p:nvSpPr>
        <p:spPr/>
        <p:txBody>
          <a:bodyPr/>
          <a:lstStyle/>
          <a:p>
            <a:fld id="{B7320125-14F0-C54A-804F-BBCC73AEAA59}" type="slidenum">
              <a:rPr lang="en-US" smtClean="0"/>
              <a:t>8</a:t>
            </a:fld>
            <a:endParaRPr lang="en-US"/>
          </a:p>
        </p:txBody>
      </p:sp>
    </p:spTree>
    <p:extLst>
      <p:ext uri="{BB962C8B-B14F-4D97-AF65-F5344CB8AC3E}">
        <p14:creationId xmlns:p14="http://schemas.microsoft.com/office/powerpoint/2010/main" val="8994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u="none" strike="noStrike" dirty="0">
                <a:solidFill>
                  <a:srgbClr val="000000"/>
                </a:solidFill>
                <a:effectLst/>
                <a:highlight>
                  <a:srgbClr val="00FF00"/>
                </a:highlight>
              </a:rPr>
              <a:t>If you read history you will find that the Christians who did the most for the present world were just those who thought most of the next. It is since Christians have largely ceased to think of the other world that they have become so ineffective in this. C.S. Lewis</a:t>
            </a:r>
            <a:endParaRPr lang="en-US" dirty="0">
              <a:highlight>
                <a:srgbClr val="00FF00"/>
              </a:highlight>
            </a:endParaRPr>
          </a:p>
          <a:p>
            <a:pPr marL="171450" indent="-171450">
              <a:buFont typeface="Arial" panose="020B0604020202020204" pitchFamily="34" charset="0"/>
              <a:buChar char="•"/>
            </a:pPr>
            <a:r>
              <a:rPr lang="en-US" dirty="0"/>
              <a:t>As we press on towards the prize that awaits us on Mount Zion, let us not become ineffective for Jesus Christ because we have taken our eyes off him atop Mount Zion</a:t>
            </a:r>
          </a:p>
          <a:p>
            <a:pPr marL="171450" indent="-171450">
              <a:buFont typeface="Arial" panose="020B0604020202020204" pitchFamily="34" charset="0"/>
              <a:buChar char="•"/>
            </a:pPr>
            <a:r>
              <a:rPr lang="en-US" dirty="0"/>
              <a:t>Let us not forget the gospel, the gospel which assures of an eternity spent with  Jesus Christ our Lord and </a:t>
            </a:r>
            <a:r>
              <a:rPr lang="en-US" dirty="0" err="1"/>
              <a:t>Saviour</a:t>
            </a:r>
            <a:r>
              <a:rPr lang="en-US" dirty="0"/>
              <a:t>, and guarantees us a new heaven and new earth free from the presence of sin</a:t>
            </a:r>
          </a:p>
          <a:p>
            <a:pPr marL="171450" indent="-171450">
              <a:buFont typeface="Arial" panose="020B0604020202020204" pitchFamily="34" charset="0"/>
              <a:buChar char="•"/>
            </a:pPr>
            <a:r>
              <a:rPr lang="en-US" dirty="0"/>
              <a:t>If we keep our eyes and hearts fixed on Jesus Christ and the world that is to come, all of our lives spent here will be well spent doing fruitful work for the kingdom of God. </a:t>
            </a:r>
            <a:r>
              <a:rPr lang="en-US"/>
              <a:t>So let’s keep our </a:t>
            </a:r>
            <a:r>
              <a:rPr lang="en-US" dirty="0"/>
              <a:t>eyes on Jesus. Let’s pray</a:t>
            </a:r>
          </a:p>
        </p:txBody>
      </p:sp>
      <p:sp>
        <p:nvSpPr>
          <p:cNvPr id="4" name="Slide Number Placeholder 3"/>
          <p:cNvSpPr>
            <a:spLocks noGrp="1"/>
          </p:cNvSpPr>
          <p:nvPr>
            <p:ph type="sldNum" sz="quarter" idx="5"/>
          </p:nvPr>
        </p:nvSpPr>
        <p:spPr/>
        <p:txBody>
          <a:bodyPr/>
          <a:lstStyle/>
          <a:p>
            <a:fld id="{B7320125-14F0-C54A-804F-BBCC73AEAA59}" type="slidenum">
              <a:rPr lang="en-US" smtClean="0"/>
              <a:t>9</a:t>
            </a:fld>
            <a:endParaRPr lang="en-US"/>
          </a:p>
        </p:txBody>
      </p:sp>
    </p:spTree>
    <p:extLst>
      <p:ext uri="{BB962C8B-B14F-4D97-AF65-F5344CB8AC3E}">
        <p14:creationId xmlns:p14="http://schemas.microsoft.com/office/powerpoint/2010/main" val="239182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EED-F203-861C-AB8A-BD9DBB9834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6EA344-94A3-BD85-3956-29E6605C4F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8536BF1-A1DD-BD8C-2DD9-327645648599}"/>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5" name="Footer Placeholder 4">
            <a:extLst>
              <a:ext uri="{FF2B5EF4-FFF2-40B4-BE49-F238E27FC236}">
                <a16:creationId xmlns:a16="http://schemas.microsoft.com/office/drawing/2014/main" id="{AB172F85-7337-EE50-F489-F0A4412D4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A59F6-DDEA-6AA7-144A-FB796EC1D2A1}"/>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311588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7F37-7AFC-8986-0552-BC095354029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A9E72E-A8AB-5DB3-9854-EF993EC8FB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52BE99-9A3C-C211-2345-277D1D1A65AF}"/>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5" name="Footer Placeholder 4">
            <a:extLst>
              <a:ext uri="{FF2B5EF4-FFF2-40B4-BE49-F238E27FC236}">
                <a16:creationId xmlns:a16="http://schemas.microsoft.com/office/drawing/2014/main" id="{12E5E43A-01B3-AEB4-B9BD-C3B5A627D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FF6D6-6F75-650B-237B-E7F11F87A7DD}"/>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6516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D9EBE-D205-3E13-1A26-3A7B658F75F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DC5FD5-0948-2A02-F2BA-7BF04E0514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A1DACF-2A34-DB7F-BCD3-2106F21263E3}"/>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5" name="Footer Placeholder 4">
            <a:extLst>
              <a:ext uri="{FF2B5EF4-FFF2-40B4-BE49-F238E27FC236}">
                <a16:creationId xmlns:a16="http://schemas.microsoft.com/office/drawing/2014/main" id="{EC3BC288-BA19-EC80-74FE-2B7AA330C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C2653-AB6D-069A-6B0F-446D454AEAF2}"/>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416744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3ABE-F315-1F1C-3058-D097EA2B32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7A5738-E167-581B-E8DD-0C555EC741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B6386F-3498-D24D-2AFD-CC30884E7C0E}"/>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5" name="Footer Placeholder 4">
            <a:extLst>
              <a:ext uri="{FF2B5EF4-FFF2-40B4-BE49-F238E27FC236}">
                <a16:creationId xmlns:a16="http://schemas.microsoft.com/office/drawing/2014/main" id="{1D43C87F-FE85-9B98-5387-F90023FEC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50707-BF2D-7C8D-EED5-F47FEE932D68}"/>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21098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8D6D-350E-E991-1143-925D592B67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9406AD7-AD2D-21F7-678A-2A1A4300F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D2B3C0-DCAE-0D5E-AD0F-8E5A674380EF}"/>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5" name="Footer Placeholder 4">
            <a:extLst>
              <a:ext uri="{FF2B5EF4-FFF2-40B4-BE49-F238E27FC236}">
                <a16:creationId xmlns:a16="http://schemas.microsoft.com/office/drawing/2014/main" id="{22AFD69B-1CBD-3452-19F7-7C8CFD16D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5C24B-AA5B-360C-A056-3486AA98B478}"/>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259226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B089-6A11-2969-4F2B-FF4DAAFB97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D34EE8-B61C-2DD3-94D7-EE8EC59569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CDD1BF-1240-5989-1FEE-DE2FB3801D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E07960-EFBA-2964-6C5E-F76EB095ECBB}"/>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6" name="Footer Placeholder 5">
            <a:extLst>
              <a:ext uri="{FF2B5EF4-FFF2-40B4-BE49-F238E27FC236}">
                <a16:creationId xmlns:a16="http://schemas.microsoft.com/office/drawing/2014/main" id="{FA11FDEF-C4D5-CB3A-F080-C52A0CCDF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0A1E2-8DD2-ACB7-AFF4-6DE982B18C96}"/>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65614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A98-0627-92CE-D255-9D7910531F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601A05-C142-F958-D21C-E359EC4B1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E5F161-8183-4E4C-BD1B-2DC790CE08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FA0266-18CE-E3D4-0719-3A94E9E0E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57FF5B-C8B2-0A4C-3EF4-1EDBB533A1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14F68C8-4CF1-EB33-6799-25AD705B7981}"/>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8" name="Footer Placeholder 7">
            <a:extLst>
              <a:ext uri="{FF2B5EF4-FFF2-40B4-BE49-F238E27FC236}">
                <a16:creationId xmlns:a16="http://schemas.microsoft.com/office/drawing/2014/main" id="{BB05E7DC-03A6-9AFB-3D1C-2C65B796C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C51ADD-8F4F-DA62-7C83-B10A93A3607C}"/>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265915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A530-1359-B2BA-B9CF-6AF4626B1F2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FC259D-7060-BB72-9530-226235FF7F80}"/>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4" name="Footer Placeholder 3">
            <a:extLst>
              <a:ext uri="{FF2B5EF4-FFF2-40B4-BE49-F238E27FC236}">
                <a16:creationId xmlns:a16="http://schemas.microsoft.com/office/drawing/2014/main" id="{FE0B9E9E-16FB-1F5C-AA1C-F4CB0D5D60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E845B4-8155-74BB-4F5B-8D20C267B7AD}"/>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120151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DC954-97EF-FA98-6E42-2EE5862DA25C}"/>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3" name="Footer Placeholder 2">
            <a:extLst>
              <a:ext uri="{FF2B5EF4-FFF2-40B4-BE49-F238E27FC236}">
                <a16:creationId xmlns:a16="http://schemas.microsoft.com/office/drawing/2014/main" id="{967EF776-32FD-A8E1-6034-ED2076B5F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A4C7A6-CC9E-17C3-D2B1-A0E993669831}"/>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346162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C9B1-5786-5AFF-8F8D-D4190E6F8F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98D1A8A-F90C-B621-59AB-21E21A0CA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27D3F6A-086D-2B6C-7296-7B59B7C12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7DF08E-1375-A59D-2CF0-DF4FB6435806}"/>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6" name="Footer Placeholder 5">
            <a:extLst>
              <a:ext uri="{FF2B5EF4-FFF2-40B4-BE49-F238E27FC236}">
                <a16:creationId xmlns:a16="http://schemas.microsoft.com/office/drawing/2014/main" id="{CDB27D19-2E09-1C94-9375-CDFAC97FC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5CDCE-2CDC-8724-8FB9-312CCD2B83F3}"/>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48943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1AFE-27EE-56E3-5B30-3359D9BEAB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E93142F-EDBB-C827-EF98-57DE08055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2BC4C-90AF-565C-0BB5-7ADBA819A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F0D344-1FFD-86C9-42DA-F5CA55CAAC04}"/>
              </a:ext>
            </a:extLst>
          </p:cNvPr>
          <p:cNvSpPr>
            <a:spLocks noGrp="1"/>
          </p:cNvSpPr>
          <p:nvPr>
            <p:ph type="dt" sz="half" idx="10"/>
          </p:nvPr>
        </p:nvSpPr>
        <p:spPr/>
        <p:txBody>
          <a:bodyPr/>
          <a:lstStyle/>
          <a:p>
            <a:fld id="{18216CF8-BAA3-9640-8DE2-B376AEE8E061}" type="datetimeFigureOut">
              <a:rPr lang="en-US" smtClean="0"/>
              <a:t>9/4/2023</a:t>
            </a:fld>
            <a:endParaRPr lang="en-US"/>
          </a:p>
        </p:txBody>
      </p:sp>
      <p:sp>
        <p:nvSpPr>
          <p:cNvPr id="6" name="Footer Placeholder 5">
            <a:extLst>
              <a:ext uri="{FF2B5EF4-FFF2-40B4-BE49-F238E27FC236}">
                <a16:creationId xmlns:a16="http://schemas.microsoft.com/office/drawing/2014/main" id="{FECA3877-414F-6367-B4C7-D3F7267BD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DB010-A256-5996-A264-7F02FB9D1F1A}"/>
              </a:ext>
            </a:extLst>
          </p:cNvPr>
          <p:cNvSpPr>
            <a:spLocks noGrp="1"/>
          </p:cNvSpPr>
          <p:nvPr>
            <p:ph type="sldNum" sz="quarter" idx="12"/>
          </p:nvPr>
        </p:nvSpPr>
        <p:spPr/>
        <p:txBody>
          <a:bodyPr/>
          <a:lstStyle/>
          <a:p>
            <a:fld id="{BB6554D3-FF77-264A-9253-71C39FD77642}" type="slidenum">
              <a:rPr lang="en-US" smtClean="0"/>
              <a:t>‹#›</a:t>
            </a:fld>
            <a:endParaRPr lang="en-US"/>
          </a:p>
        </p:txBody>
      </p:sp>
    </p:spTree>
    <p:extLst>
      <p:ext uri="{BB962C8B-B14F-4D97-AF65-F5344CB8AC3E}">
        <p14:creationId xmlns:p14="http://schemas.microsoft.com/office/powerpoint/2010/main" val="3865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14677-2CD6-DFC9-0B4F-46C855C47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144CE9-8E5B-0084-4B8F-1C4DBB369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295DA4-F1F0-3A0A-EF6A-4626E7556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16CF8-BAA3-9640-8DE2-B376AEE8E061}" type="datetimeFigureOut">
              <a:rPr lang="en-US" smtClean="0"/>
              <a:t>9/4/2023</a:t>
            </a:fld>
            <a:endParaRPr lang="en-US"/>
          </a:p>
        </p:txBody>
      </p:sp>
      <p:sp>
        <p:nvSpPr>
          <p:cNvPr id="5" name="Footer Placeholder 4">
            <a:extLst>
              <a:ext uri="{FF2B5EF4-FFF2-40B4-BE49-F238E27FC236}">
                <a16:creationId xmlns:a16="http://schemas.microsoft.com/office/drawing/2014/main" id="{EABC8E85-4AFD-3CD5-06BB-8C9549602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D171BC-53E7-AEEF-ABFE-B8EE58EBF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54D3-FF77-264A-9253-71C39FD77642}" type="slidenum">
              <a:rPr lang="en-US" smtClean="0"/>
              <a:t>‹#›</a:t>
            </a:fld>
            <a:endParaRPr lang="en-US"/>
          </a:p>
        </p:txBody>
      </p:sp>
    </p:spTree>
    <p:extLst>
      <p:ext uri="{BB962C8B-B14F-4D97-AF65-F5344CB8AC3E}">
        <p14:creationId xmlns:p14="http://schemas.microsoft.com/office/powerpoint/2010/main" val="422954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ountain with the sun shining through the clouds&#10;&#10;Description automatically generated">
            <a:extLst>
              <a:ext uri="{FF2B5EF4-FFF2-40B4-BE49-F238E27FC236}">
                <a16:creationId xmlns:a16="http://schemas.microsoft.com/office/drawing/2014/main" id="{D60AFFB9-8ADC-B059-FE11-863EFC4FEF12}"/>
              </a:ext>
            </a:extLst>
          </p:cNvPr>
          <p:cNvPicPr>
            <a:picLocks noChangeAspect="1"/>
          </p:cNvPicPr>
          <p:nvPr/>
        </p:nvPicPr>
        <p:blipFill>
          <a:blip r:embed="rId3"/>
          <a:stretch>
            <a:fillRect/>
          </a:stretch>
        </p:blipFill>
        <p:spPr>
          <a:xfrm>
            <a:off x="-1" y="-1"/>
            <a:ext cx="12192001" cy="6858001"/>
          </a:xfrm>
          <a:prstGeom prst="rect">
            <a:avLst/>
          </a:prstGeom>
        </p:spPr>
      </p:pic>
      <p:sp>
        <p:nvSpPr>
          <p:cNvPr id="4" name="TextBox 3">
            <a:extLst>
              <a:ext uri="{FF2B5EF4-FFF2-40B4-BE49-F238E27FC236}">
                <a16:creationId xmlns:a16="http://schemas.microsoft.com/office/drawing/2014/main" id="{A4CE3B7B-98CA-6EAE-04F2-91683881029E}"/>
              </a:ext>
            </a:extLst>
          </p:cNvPr>
          <p:cNvSpPr txBox="1"/>
          <p:nvPr/>
        </p:nvSpPr>
        <p:spPr>
          <a:xfrm>
            <a:off x="189464" y="1405298"/>
            <a:ext cx="11813059" cy="1323439"/>
          </a:xfrm>
          <a:prstGeom prst="rect">
            <a:avLst/>
          </a:prstGeom>
          <a:noFill/>
        </p:spPr>
        <p:txBody>
          <a:bodyPr wrap="square" rtlCol="0">
            <a:spAutoFit/>
          </a:bodyPr>
          <a:lstStyle/>
          <a:p>
            <a:pPr algn="ctr"/>
            <a:r>
              <a:rPr lang="en-US" sz="8000" b="1" dirty="0"/>
              <a:t>A BETTER MOUNTAIN</a:t>
            </a:r>
          </a:p>
        </p:txBody>
      </p:sp>
      <p:sp>
        <p:nvSpPr>
          <p:cNvPr id="5" name="TextBox 4">
            <a:extLst>
              <a:ext uri="{FF2B5EF4-FFF2-40B4-BE49-F238E27FC236}">
                <a16:creationId xmlns:a16="http://schemas.microsoft.com/office/drawing/2014/main" id="{C94BAE5A-4746-A785-D56F-8F280408BCEC}"/>
              </a:ext>
            </a:extLst>
          </p:cNvPr>
          <p:cNvSpPr txBox="1"/>
          <p:nvPr/>
        </p:nvSpPr>
        <p:spPr>
          <a:xfrm>
            <a:off x="1147113" y="2728737"/>
            <a:ext cx="9897762" cy="707886"/>
          </a:xfrm>
          <a:prstGeom prst="rect">
            <a:avLst/>
          </a:prstGeom>
          <a:noFill/>
        </p:spPr>
        <p:txBody>
          <a:bodyPr wrap="square" rtlCol="0">
            <a:spAutoFit/>
          </a:bodyPr>
          <a:lstStyle/>
          <a:p>
            <a:pPr algn="ctr"/>
            <a:r>
              <a:rPr lang="en-US" sz="4000" b="1" dirty="0"/>
              <a:t>Hebrews 12:18-29</a:t>
            </a:r>
          </a:p>
        </p:txBody>
      </p:sp>
    </p:spTree>
    <p:extLst>
      <p:ext uri="{BB962C8B-B14F-4D97-AF65-F5344CB8AC3E}">
        <p14:creationId xmlns:p14="http://schemas.microsoft.com/office/powerpoint/2010/main" val="15754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ire&#10;&#10;Description automatically generated">
            <a:extLst>
              <a:ext uri="{FF2B5EF4-FFF2-40B4-BE49-F238E27FC236}">
                <a16:creationId xmlns:a16="http://schemas.microsoft.com/office/drawing/2014/main" id="{6318F085-E74A-F14C-151D-7291E824BAC1}"/>
              </a:ext>
            </a:extLst>
          </p:cNvPr>
          <p:cNvPicPr>
            <a:picLocks noChangeAspect="1"/>
          </p:cNvPicPr>
          <p:nvPr/>
        </p:nvPicPr>
        <p:blipFill>
          <a:blip r:embed="rId3"/>
          <a:stretch>
            <a:fillRect/>
          </a:stretch>
        </p:blipFill>
        <p:spPr>
          <a:xfrm flipH="1">
            <a:off x="-2" y="-1"/>
            <a:ext cx="12192001" cy="6868392"/>
          </a:xfrm>
          <a:prstGeom prst="rect">
            <a:avLst/>
          </a:prstGeom>
        </p:spPr>
      </p:pic>
      <p:sp>
        <p:nvSpPr>
          <p:cNvPr id="2" name="TextBox 1">
            <a:extLst>
              <a:ext uri="{FF2B5EF4-FFF2-40B4-BE49-F238E27FC236}">
                <a16:creationId xmlns:a16="http://schemas.microsoft.com/office/drawing/2014/main" id="{27985EC3-40B0-3C16-CD5D-2C42608E2660}"/>
              </a:ext>
            </a:extLst>
          </p:cNvPr>
          <p:cNvSpPr txBox="1"/>
          <p:nvPr/>
        </p:nvSpPr>
        <p:spPr>
          <a:xfrm>
            <a:off x="247135" y="358346"/>
            <a:ext cx="11714206" cy="707886"/>
          </a:xfrm>
          <a:prstGeom prst="rect">
            <a:avLst/>
          </a:prstGeom>
          <a:noFill/>
        </p:spPr>
        <p:txBody>
          <a:bodyPr wrap="square" rtlCol="0">
            <a:spAutoFit/>
          </a:bodyPr>
          <a:lstStyle/>
          <a:p>
            <a:pPr algn="ctr"/>
            <a:r>
              <a:rPr lang="en-US" sz="4000" b="1" dirty="0">
                <a:solidFill>
                  <a:schemeClr val="bg1"/>
                </a:solidFill>
              </a:rPr>
              <a:t>MOUNT SINAI</a:t>
            </a:r>
          </a:p>
        </p:txBody>
      </p:sp>
      <p:sp>
        <p:nvSpPr>
          <p:cNvPr id="3" name="TextBox 2">
            <a:extLst>
              <a:ext uri="{FF2B5EF4-FFF2-40B4-BE49-F238E27FC236}">
                <a16:creationId xmlns:a16="http://schemas.microsoft.com/office/drawing/2014/main" id="{BF5E2121-DBED-2B70-FEBE-E39BDCF4D5A3}"/>
              </a:ext>
            </a:extLst>
          </p:cNvPr>
          <p:cNvSpPr txBox="1"/>
          <p:nvPr/>
        </p:nvSpPr>
        <p:spPr>
          <a:xfrm>
            <a:off x="148281" y="1049490"/>
            <a:ext cx="10422737" cy="1754326"/>
          </a:xfrm>
          <a:prstGeom prst="rect">
            <a:avLst/>
          </a:prstGeom>
          <a:noFill/>
        </p:spPr>
        <p:txBody>
          <a:bodyPr wrap="square" rtlCol="0">
            <a:spAutoFit/>
          </a:bodyPr>
          <a:lstStyle/>
          <a:p>
            <a:r>
              <a:rPr lang="en-US" sz="3600" b="1" dirty="0">
                <a:solidFill>
                  <a:schemeClr val="bg1"/>
                </a:solidFill>
              </a:rPr>
              <a:t>“You have not come to a physical mountain, to a place of flaming fire, darkness, gloom, and whirlwind, as the Israelites did at Mount Sinai” (Heb 12:18)</a:t>
            </a:r>
          </a:p>
        </p:txBody>
      </p:sp>
      <p:sp>
        <p:nvSpPr>
          <p:cNvPr id="4" name="TextBox 3">
            <a:extLst>
              <a:ext uri="{FF2B5EF4-FFF2-40B4-BE49-F238E27FC236}">
                <a16:creationId xmlns:a16="http://schemas.microsoft.com/office/drawing/2014/main" id="{3A05826A-4A96-9B8E-8455-43B961DA12B1}"/>
              </a:ext>
            </a:extLst>
          </p:cNvPr>
          <p:cNvSpPr txBox="1"/>
          <p:nvPr/>
        </p:nvSpPr>
        <p:spPr>
          <a:xfrm>
            <a:off x="148281" y="3253142"/>
            <a:ext cx="11087755" cy="1200329"/>
          </a:xfrm>
          <a:prstGeom prst="rect">
            <a:avLst/>
          </a:prstGeom>
          <a:noFill/>
        </p:spPr>
        <p:txBody>
          <a:bodyPr wrap="square" rtlCol="0">
            <a:spAutoFit/>
          </a:bodyPr>
          <a:lstStyle/>
          <a:p>
            <a:r>
              <a:rPr lang="en-US" sz="3600" b="1" dirty="0">
                <a:solidFill>
                  <a:schemeClr val="bg1"/>
                </a:solidFill>
              </a:rPr>
              <a:t>The purpose of this awesome physical display was to remind Israel of the absolute unapproachableness of God</a:t>
            </a:r>
          </a:p>
        </p:txBody>
      </p:sp>
      <p:sp>
        <p:nvSpPr>
          <p:cNvPr id="5" name="TextBox 4">
            <a:extLst>
              <a:ext uri="{FF2B5EF4-FFF2-40B4-BE49-F238E27FC236}">
                <a16:creationId xmlns:a16="http://schemas.microsoft.com/office/drawing/2014/main" id="{95B2CA81-BE09-F10D-B62A-14320290ED5A}"/>
              </a:ext>
            </a:extLst>
          </p:cNvPr>
          <p:cNvSpPr txBox="1"/>
          <p:nvPr/>
        </p:nvSpPr>
        <p:spPr>
          <a:xfrm>
            <a:off x="148281" y="4902797"/>
            <a:ext cx="11614228" cy="1200329"/>
          </a:xfrm>
          <a:prstGeom prst="rect">
            <a:avLst/>
          </a:prstGeom>
          <a:noFill/>
        </p:spPr>
        <p:txBody>
          <a:bodyPr wrap="square" rtlCol="0">
            <a:spAutoFit/>
          </a:bodyPr>
          <a:lstStyle/>
          <a:p>
            <a:r>
              <a:rPr lang="en-US" sz="3600" b="1" dirty="0">
                <a:solidFill>
                  <a:schemeClr val="bg1"/>
                </a:solidFill>
              </a:rPr>
              <a:t>“For they heard an awesome trumpet blast and a voice so terrible that they begged God to stop speaking” (Heb 12:19)</a:t>
            </a:r>
          </a:p>
        </p:txBody>
      </p:sp>
    </p:spTree>
    <p:extLst>
      <p:ext uri="{BB962C8B-B14F-4D97-AF65-F5344CB8AC3E}">
        <p14:creationId xmlns:p14="http://schemas.microsoft.com/office/powerpoint/2010/main" val="15419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stone&#10;&#10;Description automatically generated">
            <a:extLst>
              <a:ext uri="{FF2B5EF4-FFF2-40B4-BE49-F238E27FC236}">
                <a16:creationId xmlns:a16="http://schemas.microsoft.com/office/drawing/2014/main" id="{0F9416DE-5449-A78B-1C6F-A18C975AF8D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r="12641"/>
          <a:stretch/>
        </p:blipFill>
        <p:spPr>
          <a:xfrm>
            <a:off x="1" y="0"/>
            <a:ext cx="12192000" cy="6858000"/>
          </a:xfrm>
          <a:prstGeom prst="rect">
            <a:avLst/>
          </a:prstGeom>
        </p:spPr>
      </p:pic>
      <p:sp>
        <p:nvSpPr>
          <p:cNvPr id="2" name="TextBox 1">
            <a:extLst>
              <a:ext uri="{FF2B5EF4-FFF2-40B4-BE49-F238E27FC236}">
                <a16:creationId xmlns:a16="http://schemas.microsoft.com/office/drawing/2014/main" id="{78769DE1-766A-A485-B307-4728B227DEC9}"/>
              </a:ext>
            </a:extLst>
          </p:cNvPr>
          <p:cNvSpPr txBox="1"/>
          <p:nvPr/>
        </p:nvSpPr>
        <p:spPr>
          <a:xfrm>
            <a:off x="197708" y="333632"/>
            <a:ext cx="11763633" cy="1754326"/>
          </a:xfrm>
          <a:prstGeom prst="rect">
            <a:avLst/>
          </a:prstGeom>
          <a:noFill/>
        </p:spPr>
        <p:txBody>
          <a:bodyPr wrap="square" rtlCol="0">
            <a:spAutoFit/>
          </a:bodyPr>
          <a:lstStyle/>
          <a:p>
            <a:r>
              <a:rPr lang="en-US" sz="3600" b="1" dirty="0">
                <a:solidFill>
                  <a:schemeClr val="bg1"/>
                </a:solidFill>
              </a:rPr>
              <a:t>“They staggered back under God’s command: “If even an animal touches the mountain, it must be stoned to death” (Heb 12:20)</a:t>
            </a:r>
          </a:p>
        </p:txBody>
      </p:sp>
      <p:sp>
        <p:nvSpPr>
          <p:cNvPr id="4" name="TextBox 3">
            <a:extLst>
              <a:ext uri="{FF2B5EF4-FFF2-40B4-BE49-F238E27FC236}">
                <a16:creationId xmlns:a16="http://schemas.microsoft.com/office/drawing/2014/main" id="{58C6DFEF-6FE2-330D-3C5F-39F083A957AD}"/>
              </a:ext>
            </a:extLst>
          </p:cNvPr>
          <p:cNvSpPr txBox="1"/>
          <p:nvPr/>
        </p:nvSpPr>
        <p:spPr>
          <a:xfrm>
            <a:off x="197708" y="4770042"/>
            <a:ext cx="9694437" cy="1754326"/>
          </a:xfrm>
          <a:prstGeom prst="rect">
            <a:avLst/>
          </a:prstGeom>
          <a:noFill/>
        </p:spPr>
        <p:txBody>
          <a:bodyPr wrap="square" rtlCol="0">
            <a:spAutoFit/>
          </a:bodyPr>
          <a:lstStyle/>
          <a:p>
            <a:r>
              <a:rPr lang="en-US" sz="3600" b="1" dirty="0">
                <a:solidFill>
                  <a:schemeClr val="bg1"/>
                </a:solidFill>
              </a:rPr>
              <a:t>Sinai is closed to all, because no one is able to please God on Sinai’s terms – perfect fulfillment of the law</a:t>
            </a:r>
          </a:p>
        </p:txBody>
      </p:sp>
      <p:sp>
        <p:nvSpPr>
          <p:cNvPr id="5" name="TextBox 4">
            <a:extLst>
              <a:ext uri="{FF2B5EF4-FFF2-40B4-BE49-F238E27FC236}">
                <a16:creationId xmlns:a16="http://schemas.microsoft.com/office/drawing/2014/main" id="{001F3268-23BD-AD91-541C-0225554F90F5}"/>
              </a:ext>
            </a:extLst>
          </p:cNvPr>
          <p:cNvSpPr txBox="1"/>
          <p:nvPr/>
        </p:nvSpPr>
        <p:spPr>
          <a:xfrm>
            <a:off x="197708" y="2551837"/>
            <a:ext cx="9320365" cy="1754326"/>
          </a:xfrm>
          <a:prstGeom prst="rect">
            <a:avLst/>
          </a:prstGeom>
          <a:noFill/>
        </p:spPr>
        <p:txBody>
          <a:bodyPr wrap="square" rtlCol="0">
            <a:spAutoFit/>
          </a:bodyPr>
          <a:lstStyle/>
          <a:p>
            <a:r>
              <a:rPr lang="en-US" sz="3600" b="1" dirty="0">
                <a:solidFill>
                  <a:schemeClr val="bg1"/>
                </a:solidFill>
              </a:rPr>
              <a:t>At the foot of Sinai, sinful and unforgiven man stands before an infinitely holy and perfectly just God</a:t>
            </a:r>
          </a:p>
        </p:txBody>
      </p:sp>
    </p:spTree>
    <p:extLst>
      <p:ext uri="{BB962C8B-B14F-4D97-AF65-F5344CB8AC3E}">
        <p14:creationId xmlns:p14="http://schemas.microsoft.com/office/powerpoint/2010/main" val="22052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loating island with a castle on it&#10;&#10;Description automatically generated">
            <a:extLst>
              <a:ext uri="{FF2B5EF4-FFF2-40B4-BE49-F238E27FC236}">
                <a16:creationId xmlns:a16="http://schemas.microsoft.com/office/drawing/2014/main" id="{0D9355AD-9E43-9869-8F6B-18FA345606E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7308" b="7546"/>
          <a:stretch/>
        </p:blipFill>
        <p:spPr>
          <a:xfrm flipH="1">
            <a:off x="0" y="-1"/>
            <a:ext cx="12192000" cy="6858001"/>
          </a:xfrm>
          <a:prstGeom prst="rect">
            <a:avLst/>
          </a:prstGeom>
        </p:spPr>
      </p:pic>
      <p:sp>
        <p:nvSpPr>
          <p:cNvPr id="2" name="TextBox 1">
            <a:extLst>
              <a:ext uri="{FF2B5EF4-FFF2-40B4-BE49-F238E27FC236}">
                <a16:creationId xmlns:a16="http://schemas.microsoft.com/office/drawing/2014/main" id="{8EF19545-BE40-238D-0EAA-0397525E6705}"/>
              </a:ext>
            </a:extLst>
          </p:cNvPr>
          <p:cNvSpPr txBox="1"/>
          <p:nvPr/>
        </p:nvSpPr>
        <p:spPr>
          <a:xfrm>
            <a:off x="214183" y="358346"/>
            <a:ext cx="11763633" cy="707886"/>
          </a:xfrm>
          <a:prstGeom prst="rect">
            <a:avLst/>
          </a:prstGeom>
          <a:noFill/>
        </p:spPr>
        <p:txBody>
          <a:bodyPr wrap="square" rtlCol="0">
            <a:spAutoFit/>
          </a:bodyPr>
          <a:lstStyle/>
          <a:p>
            <a:pPr algn="ctr"/>
            <a:r>
              <a:rPr lang="en-US" sz="4000" b="1" dirty="0">
                <a:solidFill>
                  <a:schemeClr val="bg1"/>
                </a:solidFill>
              </a:rPr>
              <a:t>MOUNT ZION</a:t>
            </a:r>
          </a:p>
        </p:txBody>
      </p:sp>
      <p:sp>
        <p:nvSpPr>
          <p:cNvPr id="3" name="TextBox 2">
            <a:extLst>
              <a:ext uri="{FF2B5EF4-FFF2-40B4-BE49-F238E27FC236}">
                <a16:creationId xmlns:a16="http://schemas.microsoft.com/office/drawing/2014/main" id="{E546917E-F3CB-0D99-4518-2A298B6EA6F2}"/>
              </a:ext>
            </a:extLst>
          </p:cNvPr>
          <p:cNvSpPr txBox="1"/>
          <p:nvPr/>
        </p:nvSpPr>
        <p:spPr>
          <a:xfrm>
            <a:off x="214183" y="1260389"/>
            <a:ext cx="11763633" cy="1200329"/>
          </a:xfrm>
          <a:prstGeom prst="rect">
            <a:avLst/>
          </a:prstGeom>
          <a:noFill/>
        </p:spPr>
        <p:txBody>
          <a:bodyPr wrap="square" rtlCol="0">
            <a:spAutoFit/>
          </a:bodyPr>
          <a:lstStyle/>
          <a:p>
            <a:r>
              <a:rPr lang="en-US" sz="3600" b="1" dirty="0">
                <a:solidFill>
                  <a:schemeClr val="bg1"/>
                </a:solidFill>
              </a:rPr>
              <a:t>“No, you have come to Mount Zion, to the city of the living God, the heavenly Jerusalem” (Heb 12:22)</a:t>
            </a:r>
          </a:p>
        </p:txBody>
      </p:sp>
      <p:sp>
        <p:nvSpPr>
          <p:cNvPr id="4" name="TextBox 3">
            <a:extLst>
              <a:ext uri="{FF2B5EF4-FFF2-40B4-BE49-F238E27FC236}">
                <a16:creationId xmlns:a16="http://schemas.microsoft.com/office/drawing/2014/main" id="{17E650A0-5C04-EC08-C393-4C1707BCD034}"/>
              </a:ext>
            </a:extLst>
          </p:cNvPr>
          <p:cNvSpPr txBox="1"/>
          <p:nvPr/>
        </p:nvSpPr>
        <p:spPr>
          <a:xfrm>
            <a:off x="214183" y="2842054"/>
            <a:ext cx="11763633" cy="1754326"/>
          </a:xfrm>
          <a:prstGeom prst="rect">
            <a:avLst/>
          </a:prstGeom>
          <a:noFill/>
        </p:spPr>
        <p:txBody>
          <a:bodyPr wrap="square" rtlCol="0">
            <a:spAutoFit/>
          </a:bodyPr>
          <a:lstStyle/>
          <a:p>
            <a:r>
              <a:rPr lang="en-US" sz="3600" b="1" dirty="0">
                <a:solidFill>
                  <a:schemeClr val="bg1"/>
                </a:solidFill>
              </a:rPr>
              <a:t>On this mountain we are met by angels, assembly of God’s firstborn children, the spirits of the righteous ones who have now been made perfect</a:t>
            </a:r>
          </a:p>
        </p:txBody>
      </p:sp>
      <p:sp>
        <p:nvSpPr>
          <p:cNvPr id="5" name="TextBox 4">
            <a:extLst>
              <a:ext uri="{FF2B5EF4-FFF2-40B4-BE49-F238E27FC236}">
                <a16:creationId xmlns:a16="http://schemas.microsoft.com/office/drawing/2014/main" id="{423CBD5B-7FC8-2270-297F-273A8C878F72}"/>
              </a:ext>
            </a:extLst>
          </p:cNvPr>
          <p:cNvSpPr txBox="1"/>
          <p:nvPr/>
        </p:nvSpPr>
        <p:spPr>
          <a:xfrm>
            <a:off x="214184" y="5000373"/>
            <a:ext cx="8250944" cy="1200329"/>
          </a:xfrm>
          <a:prstGeom prst="rect">
            <a:avLst/>
          </a:prstGeom>
          <a:noFill/>
        </p:spPr>
        <p:txBody>
          <a:bodyPr wrap="square" rtlCol="0">
            <a:spAutoFit/>
          </a:bodyPr>
          <a:lstStyle/>
          <a:p>
            <a:r>
              <a:rPr lang="en-US" sz="3600" b="1" dirty="0">
                <a:solidFill>
                  <a:schemeClr val="bg1"/>
                </a:solidFill>
              </a:rPr>
              <a:t>“You have come to God himself, who is the judge over all things” (Heb 12:23)</a:t>
            </a:r>
          </a:p>
        </p:txBody>
      </p:sp>
    </p:spTree>
    <p:extLst>
      <p:ext uri="{BB962C8B-B14F-4D97-AF65-F5344CB8AC3E}">
        <p14:creationId xmlns:p14="http://schemas.microsoft.com/office/powerpoint/2010/main" val="18201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on a cross&#10;&#10;Description automatically generated">
            <a:extLst>
              <a:ext uri="{FF2B5EF4-FFF2-40B4-BE49-F238E27FC236}">
                <a16:creationId xmlns:a16="http://schemas.microsoft.com/office/drawing/2014/main" id="{51B67B12-929D-333E-2894-D23073569E07}"/>
              </a:ext>
            </a:extLst>
          </p:cNvPr>
          <p:cNvPicPr>
            <a:picLocks noChangeAspect="1"/>
          </p:cNvPicPr>
          <p:nvPr/>
        </p:nvPicPr>
        <p:blipFill>
          <a:blip r:embed="rId3">
            <a:alphaModFix amt="85000"/>
          </a:blip>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AA15F937-1451-9CB8-A8F9-15F2F16DFBFA}"/>
              </a:ext>
            </a:extLst>
          </p:cNvPr>
          <p:cNvSpPr txBox="1"/>
          <p:nvPr/>
        </p:nvSpPr>
        <p:spPr>
          <a:xfrm>
            <a:off x="172995" y="308919"/>
            <a:ext cx="11800702" cy="1754326"/>
          </a:xfrm>
          <a:prstGeom prst="rect">
            <a:avLst/>
          </a:prstGeom>
          <a:noFill/>
        </p:spPr>
        <p:txBody>
          <a:bodyPr wrap="square" rtlCol="0">
            <a:spAutoFit/>
          </a:bodyPr>
          <a:lstStyle/>
          <a:p>
            <a:r>
              <a:rPr lang="en-US" sz="3600" b="1" dirty="0">
                <a:solidFill>
                  <a:schemeClr val="bg1"/>
                </a:solidFill>
              </a:rPr>
              <a:t>“You have come to Jesus, the one who mediates the new covenant between God and people, and to the sprinkled blood, which speaks of forgiveness” (Heb 12:24)</a:t>
            </a:r>
          </a:p>
        </p:txBody>
      </p:sp>
      <p:sp>
        <p:nvSpPr>
          <p:cNvPr id="3" name="TextBox 2">
            <a:extLst>
              <a:ext uri="{FF2B5EF4-FFF2-40B4-BE49-F238E27FC236}">
                <a16:creationId xmlns:a16="http://schemas.microsoft.com/office/drawing/2014/main" id="{5EA03640-FA23-895D-BFB4-FA17041C5808}"/>
              </a:ext>
            </a:extLst>
          </p:cNvPr>
          <p:cNvSpPr txBox="1"/>
          <p:nvPr/>
        </p:nvSpPr>
        <p:spPr>
          <a:xfrm>
            <a:off x="172996" y="4228068"/>
            <a:ext cx="10578132" cy="1754326"/>
          </a:xfrm>
          <a:prstGeom prst="rect">
            <a:avLst/>
          </a:prstGeom>
          <a:noFill/>
        </p:spPr>
        <p:txBody>
          <a:bodyPr wrap="square" rtlCol="0">
            <a:spAutoFit/>
          </a:bodyPr>
          <a:lstStyle/>
          <a:p>
            <a:r>
              <a:rPr lang="en-US" sz="3600" b="1" dirty="0"/>
              <a:t>This is not just a future reality, but is your present reality if you believe in Jesus Christ as Lord and </a:t>
            </a:r>
            <a:r>
              <a:rPr lang="en-US" sz="3600" b="1" dirty="0" err="1"/>
              <a:t>Saviour</a:t>
            </a:r>
            <a:endParaRPr lang="en-US" sz="3600" b="1" dirty="0"/>
          </a:p>
        </p:txBody>
      </p:sp>
      <p:sp>
        <p:nvSpPr>
          <p:cNvPr id="5" name="TextBox 4">
            <a:extLst>
              <a:ext uri="{FF2B5EF4-FFF2-40B4-BE49-F238E27FC236}">
                <a16:creationId xmlns:a16="http://schemas.microsoft.com/office/drawing/2014/main" id="{F3860D89-9288-0A8D-73C2-5FEE26BD4D42}"/>
              </a:ext>
            </a:extLst>
          </p:cNvPr>
          <p:cNvSpPr txBox="1"/>
          <p:nvPr/>
        </p:nvSpPr>
        <p:spPr>
          <a:xfrm>
            <a:off x="172995" y="2545492"/>
            <a:ext cx="11590638" cy="1200329"/>
          </a:xfrm>
          <a:prstGeom prst="rect">
            <a:avLst/>
          </a:prstGeom>
          <a:noFill/>
        </p:spPr>
        <p:txBody>
          <a:bodyPr wrap="square" rtlCol="0">
            <a:spAutoFit/>
          </a:bodyPr>
          <a:lstStyle/>
          <a:p>
            <a:r>
              <a:rPr lang="en-US" sz="3600" b="1" dirty="0"/>
              <a:t>No one can be saved by the law, but anyone can be saved by grace</a:t>
            </a:r>
          </a:p>
        </p:txBody>
      </p:sp>
    </p:spTree>
    <p:extLst>
      <p:ext uri="{BB962C8B-B14F-4D97-AF65-F5344CB8AC3E}">
        <p14:creationId xmlns:p14="http://schemas.microsoft.com/office/powerpoint/2010/main" val="253999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gold ring&#10;&#10;Description automatically generated">
            <a:extLst>
              <a:ext uri="{FF2B5EF4-FFF2-40B4-BE49-F238E27FC236}">
                <a16:creationId xmlns:a16="http://schemas.microsoft.com/office/drawing/2014/main" id="{473A8A49-22C6-550D-7AFF-24CCCE4C2EB4}"/>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D7F43F9-9131-292C-5231-AE73AB5266F6}"/>
              </a:ext>
            </a:extLst>
          </p:cNvPr>
          <p:cNvSpPr txBox="1"/>
          <p:nvPr/>
        </p:nvSpPr>
        <p:spPr>
          <a:xfrm>
            <a:off x="210065" y="400332"/>
            <a:ext cx="11664778" cy="707886"/>
          </a:xfrm>
          <a:prstGeom prst="rect">
            <a:avLst/>
          </a:prstGeom>
          <a:noFill/>
        </p:spPr>
        <p:txBody>
          <a:bodyPr wrap="square" rtlCol="0">
            <a:spAutoFit/>
          </a:bodyPr>
          <a:lstStyle/>
          <a:p>
            <a:pPr algn="ctr"/>
            <a:r>
              <a:rPr lang="en-US" sz="4000" b="1" dirty="0">
                <a:solidFill>
                  <a:schemeClr val="bg1"/>
                </a:solidFill>
              </a:rPr>
              <a:t>UNSHAKABLE KINGDOM</a:t>
            </a:r>
          </a:p>
        </p:txBody>
      </p:sp>
      <p:sp>
        <p:nvSpPr>
          <p:cNvPr id="3" name="TextBox 2">
            <a:extLst>
              <a:ext uri="{FF2B5EF4-FFF2-40B4-BE49-F238E27FC236}">
                <a16:creationId xmlns:a16="http://schemas.microsoft.com/office/drawing/2014/main" id="{3B2E4044-F1E8-266F-56FC-3874EFDBFC3F}"/>
              </a:ext>
            </a:extLst>
          </p:cNvPr>
          <p:cNvSpPr txBox="1"/>
          <p:nvPr/>
        </p:nvSpPr>
        <p:spPr>
          <a:xfrm>
            <a:off x="210065" y="1297272"/>
            <a:ext cx="9252590" cy="1200329"/>
          </a:xfrm>
          <a:prstGeom prst="rect">
            <a:avLst/>
          </a:prstGeom>
          <a:noFill/>
        </p:spPr>
        <p:txBody>
          <a:bodyPr wrap="square" rtlCol="0">
            <a:spAutoFit/>
          </a:bodyPr>
          <a:lstStyle/>
          <a:p>
            <a:r>
              <a:rPr lang="en-US" sz="3600" b="1" dirty="0">
                <a:solidFill>
                  <a:schemeClr val="bg1"/>
                </a:solidFill>
              </a:rPr>
              <a:t>“Be careful that you do not refuse to listen to the One who is speaking” (Heb 12:25)</a:t>
            </a:r>
          </a:p>
        </p:txBody>
      </p:sp>
      <p:sp>
        <p:nvSpPr>
          <p:cNvPr id="4" name="TextBox 3">
            <a:extLst>
              <a:ext uri="{FF2B5EF4-FFF2-40B4-BE49-F238E27FC236}">
                <a16:creationId xmlns:a16="http://schemas.microsoft.com/office/drawing/2014/main" id="{B2AA5869-0AB2-48FC-8A33-02517BBD050A}"/>
              </a:ext>
            </a:extLst>
          </p:cNvPr>
          <p:cNvSpPr txBox="1"/>
          <p:nvPr/>
        </p:nvSpPr>
        <p:spPr>
          <a:xfrm>
            <a:off x="210065" y="3009764"/>
            <a:ext cx="11664778" cy="646331"/>
          </a:xfrm>
          <a:prstGeom prst="rect">
            <a:avLst/>
          </a:prstGeom>
          <a:noFill/>
        </p:spPr>
        <p:txBody>
          <a:bodyPr wrap="square" rtlCol="0">
            <a:spAutoFit/>
          </a:bodyPr>
          <a:lstStyle/>
          <a:p>
            <a:r>
              <a:rPr lang="en-US" sz="3600" b="1" dirty="0">
                <a:solidFill>
                  <a:schemeClr val="bg1"/>
                </a:solidFill>
              </a:rPr>
              <a:t>If the gospel message is refused, judgement will follow</a:t>
            </a:r>
          </a:p>
        </p:txBody>
      </p:sp>
      <p:sp>
        <p:nvSpPr>
          <p:cNvPr id="5" name="TextBox 4">
            <a:extLst>
              <a:ext uri="{FF2B5EF4-FFF2-40B4-BE49-F238E27FC236}">
                <a16:creationId xmlns:a16="http://schemas.microsoft.com/office/drawing/2014/main" id="{0076363D-0853-E762-62A9-3E44EC1728BA}"/>
              </a:ext>
            </a:extLst>
          </p:cNvPr>
          <p:cNvSpPr txBox="1"/>
          <p:nvPr/>
        </p:nvSpPr>
        <p:spPr>
          <a:xfrm>
            <a:off x="210065" y="4168259"/>
            <a:ext cx="11763632" cy="2308324"/>
          </a:xfrm>
          <a:prstGeom prst="rect">
            <a:avLst/>
          </a:prstGeom>
          <a:noFill/>
        </p:spPr>
        <p:txBody>
          <a:bodyPr wrap="square" rtlCol="0">
            <a:spAutoFit/>
          </a:bodyPr>
          <a:lstStyle/>
          <a:p>
            <a:r>
              <a:rPr lang="en-US" sz="3600" b="1" dirty="0">
                <a:solidFill>
                  <a:schemeClr val="bg1"/>
                </a:solidFill>
              </a:rPr>
              <a:t>“Now he makes another promise: ‘Once again I will shake not only the earth but the heavens also.’ This means that all of creation will be shaken and removed, so that only unshakable things will remain” (Heb 12:26-27)</a:t>
            </a:r>
          </a:p>
        </p:txBody>
      </p:sp>
    </p:spTree>
    <p:extLst>
      <p:ext uri="{BB962C8B-B14F-4D97-AF65-F5344CB8AC3E}">
        <p14:creationId xmlns:p14="http://schemas.microsoft.com/office/powerpoint/2010/main" val="4554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w polygon of an owl&#10;&#10;Description automatically generated">
            <a:extLst>
              <a:ext uri="{FF2B5EF4-FFF2-40B4-BE49-F238E27FC236}">
                <a16:creationId xmlns:a16="http://schemas.microsoft.com/office/drawing/2014/main" id="{A2668846-C7CC-84F2-7B7A-5DF71246E30A}"/>
              </a:ext>
            </a:extLst>
          </p:cNvPr>
          <p:cNvPicPr>
            <a:picLocks noChangeAspect="1"/>
          </p:cNvPicPr>
          <p:nvPr/>
        </p:nvPicPr>
        <p:blipFill>
          <a:blip r:embed="rId3"/>
          <a:stretch>
            <a:fillRect/>
          </a:stretch>
        </p:blipFill>
        <p:spPr>
          <a:xfrm>
            <a:off x="-1" y="-1"/>
            <a:ext cx="12192001" cy="6858001"/>
          </a:xfrm>
          <a:prstGeom prst="rect">
            <a:avLst/>
          </a:prstGeom>
        </p:spPr>
      </p:pic>
      <p:sp>
        <p:nvSpPr>
          <p:cNvPr id="2" name="TextBox 1">
            <a:extLst>
              <a:ext uri="{FF2B5EF4-FFF2-40B4-BE49-F238E27FC236}">
                <a16:creationId xmlns:a16="http://schemas.microsoft.com/office/drawing/2014/main" id="{39E099E5-713B-670B-3EEF-26AC3A854303}"/>
              </a:ext>
            </a:extLst>
          </p:cNvPr>
          <p:cNvSpPr txBox="1"/>
          <p:nvPr/>
        </p:nvSpPr>
        <p:spPr>
          <a:xfrm>
            <a:off x="135924" y="308919"/>
            <a:ext cx="11800703" cy="1754326"/>
          </a:xfrm>
          <a:prstGeom prst="rect">
            <a:avLst/>
          </a:prstGeom>
          <a:noFill/>
        </p:spPr>
        <p:txBody>
          <a:bodyPr wrap="square" rtlCol="0">
            <a:spAutoFit/>
          </a:bodyPr>
          <a:lstStyle/>
          <a:p>
            <a:r>
              <a:rPr lang="en-US" sz="3600" b="1" dirty="0">
                <a:solidFill>
                  <a:schemeClr val="bg1"/>
                </a:solidFill>
              </a:rPr>
              <a:t>“Since we are receiving a Kingdom that is unshakable, let us be thankful and please God by worshipping him with holy fear and awe” (Heb 12:28)</a:t>
            </a:r>
          </a:p>
        </p:txBody>
      </p:sp>
      <p:sp>
        <p:nvSpPr>
          <p:cNvPr id="3" name="TextBox 2">
            <a:extLst>
              <a:ext uri="{FF2B5EF4-FFF2-40B4-BE49-F238E27FC236}">
                <a16:creationId xmlns:a16="http://schemas.microsoft.com/office/drawing/2014/main" id="{07763460-4C3D-7E0C-17C4-AA05E4835838}"/>
              </a:ext>
            </a:extLst>
          </p:cNvPr>
          <p:cNvSpPr txBox="1"/>
          <p:nvPr/>
        </p:nvSpPr>
        <p:spPr>
          <a:xfrm>
            <a:off x="135924" y="2557849"/>
            <a:ext cx="11800703" cy="646331"/>
          </a:xfrm>
          <a:prstGeom prst="rect">
            <a:avLst/>
          </a:prstGeom>
          <a:noFill/>
        </p:spPr>
        <p:txBody>
          <a:bodyPr wrap="square" rtlCol="0">
            <a:spAutoFit/>
          </a:bodyPr>
          <a:lstStyle/>
          <a:p>
            <a:r>
              <a:rPr lang="en-US" sz="3600" b="1" dirty="0">
                <a:solidFill>
                  <a:schemeClr val="bg1"/>
                </a:solidFill>
              </a:rPr>
              <a:t>“For our God is a devouring fire” (Heb 12:29)</a:t>
            </a:r>
          </a:p>
        </p:txBody>
      </p:sp>
      <p:sp>
        <p:nvSpPr>
          <p:cNvPr id="4" name="TextBox 3">
            <a:extLst>
              <a:ext uri="{FF2B5EF4-FFF2-40B4-BE49-F238E27FC236}">
                <a16:creationId xmlns:a16="http://schemas.microsoft.com/office/drawing/2014/main" id="{854B7DCF-6459-6AA1-7C54-0E1989CBE67B}"/>
              </a:ext>
            </a:extLst>
          </p:cNvPr>
          <p:cNvSpPr txBox="1"/>
          <p:nvPr/>
        </p:nvSpPr>
        <p:spPr>
          <a:xfrm>
            <a:off x="135925" y="3698784"/>
            <a:ext cx="8190658" cy="1754326"/>
          </a:xfrm>
          <a:prstGeom prst="rect">
            <a:avLst/>
          </a:prstGeom>
          <a:noFill/>
        </p:spPr>
        <p:txBody>
          <a:bodyPr wrap="square" rtlCol="0">
            <a:spAutoFit/>
          </a:bodyPr>
          <a:lstStyle/>
          <a:p>
            <a:r>
              <a:rPr lang="en-US" sz="3600" b="1" dirty="0">
                <a:solidFill>
                  <a:schemeClr val="bg1"/>
                </a:solidFill>
              </a:rPr>
              <a:t>In Christ alone your sins are dealt with completely, and when he comes again you will not be shaken</a:t>
            </a:r>
          </a:p>
        </p:txBody>
      </p:sp>
    </p:spTree>
    <p:extLst>
      <p:ext uri="{BB962C8B-B14F-4D97-AF65-F5344CB8AC3E}">
        <p14:creationId xmlns:p14="http://schemas.microsoft.com/office/powerpoint/2010/main" val="5701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the sun&#10;&#10;Description automatically generated">
            <a:extLst>
              <a:ext uri="{FF2B5EF4-FFF2-40B4-BE49-F238E27FC236}">
                <a16:creationId xmlns:a16="http://schemas.microsoft.com/office/drawing/2014/main" id="{01129615-9F18-C567-330F-BADCC3337E7A}"/>
              </a:ext>
            </a:extLst>
          </p:cNvPr>
          <p:cNvPicPr>
            <a:picLocks noChangeAspect="1"/>
          </p:cNvPicPr>
          <p:nvPr/>
        </p:nvPicPr>
        <p:blipFill rotWithShape="1">
          <a:blip r:embed="rId3"/>
          <a:srcRect b="4851"/>
          <a:stretch/>
        </p:blipFill>
        <p:spPr>
          <a:xfrm>
            <a:off x="0" y="1"/>
            <a:ext cx="12192000" cy="6858000"/>
          </a:xfrm>
          <a:prstGeom prst="rect">
            <a:avLst/>
          </a:prstGeom>
        </p:spPr>
      </p:pic>
      <p:sp>
        <p:nvSpPr>
          <p:cNvPr id="2" name="TextBox 1">
            <a:extLst>
              <a:ext uri="{FF2B5EF4-FFF2-40B4-BE49-F238E27FC236}">
                <a16:creationId xmlns:a16="http://schemas.microsoft.com/office/drawing/2014/main" id="{50309148-7C5A-65CD-9A10-1C3E54D1CA9D}"/>
              </a:ext>
            </a:extLst>
          </p:cNvPr>
          <p:cNvSpPr txBox="1"/>
          <p:nvPr/>
        </p:nvSpPr>
        <p:spPr>
          <a:xfrm>
            <a:off x="238897" y="395416"/>
            <a:ext cx="11714205"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1199FB4F-06B6-82BD-AC78-A8F96346EDE9}"/>
              </a:ext>
            </a:extLst>
          </p:cNvPr>
          <p:cNvSpPr txBox="1"/>
          <p:nvPr/>
        </p:nvSpPr>
        <p:spPr>
          <a:xfrm>
            <a:off x="238897" y="1127954"/>
            <a:ext cx="11714205" cy="1200329"/>
          </a:xfrm>
          <a:prstGeom prst="rect">
            <a:avLst/>
          </a:prstGeom>
          <a:noFill/>
        </p:spPr>
        <p:txBody>
          <a:bodyPr wrap="square" rtlCol="0">
            <a:spAutoFit/>
          </a:bodyPr>
          <a:lstStyle/>
          <a:p>
            <a:r>
              <a:rPr lang="en-US" sz="3600" b="1" dirty="0"/>
              <a:t>To come into God’s presence at Sinai was to die, because the law could never save us</a:t>
            </a:r>
          </a:p>
        </p:txBody>
      </p:sp>
      <p:sp>
        <p:nvSpPr>
          <p:cNvPr id="4" name="TextBox 3">
            <a:extLst>
              <a:ext uri="{FF2B5EF4-FFF2-40B4-BE49-F238E27FC236}">
                <a16:creationId xmlns:a16="http://schemas.microsoft.com/office/drawing/2014/main" id="{857AEC17-B742-5224-95D3-B6BFC0621ED2}"/>
              </a:ext>
            </a:extLst>
          </p:cNvPr>
          <p:cNvSpPr txBox="1"/>
          <p:nvPr/>
        </p:nvSpPr>
        <p:spPr>
          <a:xfrm>
            <a:off x="238896" y="2531762"/>
            <a:ext cx="11714205" cy="1200329"/>
          </a:xfrm>
          <a:prstGeom prst="rect">
            <a:avLst/>
          </a:prstGeom>
          <a:noFill/>
        </p:spPr>
        <p:txBody>
          <a:bodyPr wrap="square" rtlCol="0">
            <a:spAutoFit/>
          </a:bodyPr>
          <a:lstStyle/>
          <a:p>
            <a:r>
              <a:rPr lang="en-US" sz="3600" b="1" dirty="0"/>
              <a:t>To come into God’s presence at Zion is to live because of Jesus and his perfect obedience to the law of God</a:t>
            </a:r>
          </a:p>
        </p:txBody>
      </p:sp>
      <p:sp>
        <p:nvSpPr>
          <p:cNvPr id="5" name="TextBox 4">
            <a:extLst>
              <a:ext uri="{FF2B5EF4-FFF2-40B4-BE49-F238E27FC236}">
                <a16:creationId xmlns:a16="http://schemas.microsoft.com/office/drawing/2014/main" id="{B8567761-32A8-D83A-0BD5-7FCA979DBA13}"/>
              </a:ext>
            </a:extLst>
          </p:cNvPr>
          <p:cNvSpPr txBox="1"/>
          <p:nvPr/>
        </p:nvSpPr>
        <p:spPr>
          <a:xfrm>
            <a:off x="238896" y="3935570"/>
            <a:ext cx="8724994" cy="2308324"/>
          </a:xfrm>
          <a:prstGeom prst="rect">
            <a:avLst/>
          </a:prstGeom>
          <a:noFill/>
        </p:spPr>
        <p:txBody>
          <a:bodyPr wrap="square" rtlCol="0">
            <a:spAutoFit/>
          </a:bodyPr>
          <a:lstStyle/>
          <a:p>
            <a:r>
              <a:rPr lang="en-US" sz="3600" b="1" dirty="0"/>
              <a:t>To believe in the gospel of Jesus Christ is to inherit an unshakable kingdom and have the blessed assurance of an eternity spent with the one true God</a:t>
            </a:r>
          </a:p>
        </p:txBody>
      </p:sp>
    </p:spTree>
    <p:extLst>
      <p:ext uri="{BB962C8B-B14F-4D97-AF65-F5344CB8AC3E}">
        <p14:creationId xmlns:p14="http://schemas.microsoft.com/office/powerpoint/2010/main" val="41280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03589-080B-9A1E-A276-DC452F29B14F}"/>
              </a:ext>
            </a:extLst>
          </p:cNvPr>
          <p:cNvSpPr txBox="1"/>
          <p:nvPr/>
        </p:nvSpPr>
        <p:spPr>
          <a:xfrm>
            <a:off x="5708072" y="612844"/>
            <a:ext cx="6317673" cy="5078313"/>
          </a:xfrm>
          <a:prstGeom prst="rect">
            <a:avLst/>
          </a:prstGeom>
          <a:noFill/>
        </p:spPr>
        <p:txBody>
          <a:bodyPr wrap="square">
            <a:spAutoFit/>
          </a:bodyPr>
          <a:lstStyle/>
          <a:p>
            <a:pPr algn="ctr"/>
            <a:r>
              <a:rPr lang="en-AU" sz="3600" b="1" i="0" u="none" strike="noStrike" dirty="0">
                <a:solidFill>
                  <a:srgbClr val="000000"/>
                </a:solidFill>
                <a:effectLst/>
              </a:rPr>
              <a:t>If you read </a:t>
            </a:r>
            <a:r>
              <a:rPr lang="en-AU" sz="3600" b="1" dirty="0">
                <a:solidFill>
                  <a:srgbClr val="000000"/>
                </a:solidFill>
              </a:rPr>
              <a:t>h</a:t>
            </a:r>
            <a:r>
              <a:rPr lang="en-AU" sz="3600" b="1" i="0" u="none" strike="noStrike" dirty="0">
                <a:solidFill>
                  <a:srgbClr val="000000"/>
                </a:solidFill>
                <a:effectLst/>
              </a:rPr>
              <a:t>istory you will find that the Christians who did the most for the present world were just those who thought most of the next. It is since Christians have largely ceased to think of the other world that they have become so ineffective in this</a:t>
            </a:r>
            <a:r>
              <a:rPr lang="en-AU" sz="3600" b="1" dirty="0">
                <a:solidFill>
                  <a:srgbClr val="000000"/>
                </a:solidFill>
              </a:rPr>
              <a:t> - </a:t>
            </a:r>
            <a:r>
              <a:rPr lang="en-AU" sz="3600" b="1" i="0" u="none" strike="noStrike" dirty="0">
                <a:solidFill>
                  <a:srgbClr val="000000"/>
                </a:solidFill>
                <a:effectLst/>
              </a:rPr>
              <a:t>C.S. Lewis</a:t>
            </a:r>
            <a:endParaRPr lang="en-US" sz="3600" b="1" dirty="0"/>
          </a:p>
        </p:txBody>
      </p:sp>
      <p:pic>
        <p:nvPicPr>
          <p:cNvPr id="1028" name="Picture 4" descr="C.S. Lewis - IMDb">
            <a:extLst>
              <a:ext uri="{FF2B5EF4-FFF2-40B4-BE49-F238E27FC236}">
                <a16:creationId xmlns:a16="http://schemas.microsoft.com/office/drawing/2014/main" id="{30678252-5613-FEFB-AD43-72AED576E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972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54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2166</TotalTime>
  <Words>4277</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28</cp:revision>
  <dcterms:created xsi:type="dcterms:W3CDTF">2023-09-01T01:13:39Z</dcterms:created>
  <dcterms:modified xsi:type="dcterms:W3CDTF">2023-09-04T07:07:23Z</dcterms:modified>
</cp:coreProperties>
</file>