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7" r:id="rId9"/>
    <p:sldId id="269" r:id="rId10"/>
    <p:sldId id="270" r:id="rId11"/>
    <p:sldId id="271" r:id="rId12"/>
    <p:sldId id="264" r:id="rId13"/>
    <p:sldId id="265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73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7815-3F58-462D-BC23-FE267AF5F4ED}" type="datetimeFigureOut">
              <a:rPr lang="en-AU" smtClean="0"/>
              <a:pPr/>
              <a:t>2/07/2023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85D7C-DEB8-4D31-9A32-FD60D3316773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6" y="-36512"/>
            <a:ext cx="6867146" cy="917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2695" y="823516"/>
            <a:ext cx="685469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LOVE YOUR </a:t>
            </a:r>
          </a:p>
          <a:p>
            <a:pPr algn="ctr"/>
            <a:r>
              <a:rPr lang="en-US" sz="7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itchFamily="18" charset="0"/>
              </a:rPr>
              <a:t>ENEMIES</a:t>
            </a:r>
            <a:endParaRPr lang="en-US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856" y="8100392"/>
            <a:ext cx="31491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>
                <a:solidFill>
                  <a:schemeClr val="bg1"/>
                </a:solidFill>
              </a:rPr>
              <a:t>Luke 6:20-36</a:t>
            </a:r>
            <a:endParaRPr lang="en-A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Wallpapers of Jesus Christ ·① Wallpaper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76" y="0"/>
            <a:ext cx="6245424" cy="3513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8640" y="395536"/>
            <a:ext cx="38282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Who did Jesus spend </a:t>
            </a:r>
          </a:p>
          <a:p>
            <a:r>
              <a:rPr lang="en-AU" sz="3200" b="1" dirty="0" smtClean="0">
                <a:solidFill>
                  <a:schemeClr val="bg1"/>
                </a:solidFill>
              </a:rPr>
              <a:t>time with?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648" y="1619672"/>
            <a:ext cx="16706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Disciples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340" y="3339153"/>
            <a:ext cx="1351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People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48" y="2403049"/>
            <a:ext cx="1293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Family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48" y="4275257"/>
            <a:ext cx="2086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Samaritans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648" y="5220072"/>
            <a:ext cx="4310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Publicans/Tax Collectors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48" y="6219473"/>
            <a:ext cx="1547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Romans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0648" y="715557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Sick and needy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656" y="8028384"/>
            <a:ext cx="1295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chemeClr val="bg1"/>
                </a:solidFill>
              </a:rPr>
              <a:t>Lepers</a:t>
            </a:r>
            <a:endParaRPr lang="en-A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allpapers of Jesus Christ ·① Wallpaper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76" y="0"/>
            <a:ext cx="6245424" cy="35130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8640" y="467544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rgbClr val="FFFF00"/>
                </a:solidFill>
              </a:rPr>
              <a:t>How can we love people the way Jesus does?</a:t>
            </a:r>
            <a:endParaRPr lang="en-AU" sz="4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672" y="2843808"/>
            <a:ext cx="18676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</a:rPr>
              <a:t>Listen</a:t>
            </a:r>
            <a:endParaRPr lang="en-AU" sz="5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9120" y="7164288"/>
            <a:ext cx="1516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</a:rPr>
              <a:t>Love</a:t>
            </a:r>
            <a:endParaRPr lang="en-AU" sz="5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2976" y="3995936"/>
            <a:ext cx="2706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</a:rPr>
              <a:t>Do Good</a:t>
            </a:r>
            <a:endParaRPr lang="en-AU" sz="5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2696" y="7596336"/>
            <a:ext cx="1641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</a:rPr>
              <a:t>Bless</a:t>
            </a:r>
            <a:endParaRPr lang="en-AU" sz="5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2696" y="4355976"/>
            <a:ext cx="1442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</a:rPr>
              <a:t>Pray</a:t>
            </a:r>
            <a:endParaRPr lang="en-AU" sz="5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96752" y="5868144"/>
            <a:ext cx="3582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>
                <a:solidFill>
                  <a:schemeClr val="bg1"/>
                </a:solidFill>
              </a:rPr>
              <a:t>Don’t Judge</a:t>
            </a:r>
            <a:endParaRPr lang="en-A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36512"/>
            <a:ext cx="6858000" cy="4994414"/>
            <a:chOff x="0" y="-36512"/>
            <a:chExt cx="6858000" cy="4994414"/>
          </a:xfrm>
        </p:grpSpPr>
        <p:pic>
          <p:nvPicPr>
            <p:cNvPr id="3074" name="Picture 2" descr="Casting Crowns &amp; KB release new version of 'Start Right Here'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36512"/>
              <a:ext cx="6858000" cy="4994414"/>
            </a:xfrm>
            <a:prstGeom prst="rect">
              <a:avLst/>
            </a:prstGeom>
            <a:noFill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425" y="3059832"/>
              <a:ext cx="666908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16025" y="35496"/>
            <a:ext cx="6525343" cy="9079409"/>
          </a:xfrm>
          <a:prstGeom prst="rect">
            <a:avLst/>
          </a:prstGeom>
          <a:solidFill>
            <a:schemeClr val="tx1">
              <a:alpha val="5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Does Anybody Hear Her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She is running</a:t>
            </a:r>
            <a:b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A hundred miles an hour in the wrong direction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Does anybody hear her? Can anybody see?</a:t>
            </a:r>
            <a:b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Or does anybody even know she's going down today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Under the shadow of our steeple with all the lost and lonely people</a:t>
            </a:r>
            <a:b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Searching for the hope that's tucked away in you and me</a:t>
            </a:r>
            <a:b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Does anybody hear her? Can anybody see?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Helvetica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She is yearning for shelter and affection</a:t>
            </a:r>
            <a:b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That she never found at home.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She is searching for a hero to ride in</a:t>
            </a:r>
            <a:b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To ride in and save the day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And in walks her prince charming and he knows just what to say</a:t>
            </a:r>
            <a:b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Momentary lapse of reason and she gives herself away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36512"/>
            <a:ext cx="6858000" cy="4994414"/>
            <a:chOff x="0" y="-36512"/>
            <a:chExt cx="6858000" cy="4994414"/>
          </a:xfrm>
        </p:grpSpPr>
        <p:pic>
          <p:nvPicPr>
            <p:cNvPr id="3" name="Picture 2" descr="Casting Crowns &amp; KB release new version of 'Start Right Here'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36512"/>
              <a:ext cx="6858000" cy="4994414"/>
            </a:xfrm>
            <a:prstGeom prst="rect">
              <a:avLst/>
            </a:prstGeom>
            <a:noFill/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425" y="3059832"/>
              <a:ext cx="666908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171400" y="1478846"/>
            <a:ext cx="6686600" cy="747897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Does anybody hear her?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Can anybody see?</a:t>
            </a:r>
            <a:endParaRPr lang="en-A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If judgement looms under every steeple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If lofty glances from lofty people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Can't see past her scarlet letter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And we never even met her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Does anybody hear her?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Does anybody see?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Or does anybody even know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She's going down today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Under the shadow of our steeple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With all the lost and lonely people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Searching for the hope that's tucked away in you and me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 b="1" dirty="0" smtClean="0">
              <a:solidFill>
                <a:schemeClr val="bg1"/>
              </a:solidFill>
              <a:latin typeface="Helvetic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A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b="1" dirty="0" smtClean="0">
                <a:solidFill>
                  <a:srgbClr val="FFFF00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He</a:t>
            </a: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 is running</a:t>
            </a:r>
            <a:b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lang="en-AU" sz="2400" b="1" dirty="0" smtClean="0">
                <a:solidFill>
                  <a:schemeClr val="bg1"/>
                </a:solidFill>
                <a:latin typeface="Helvetica"/>
                <a:ea typeface="Times New Roman" pitchFamily="18" charset="0"/>
                <a:cs typeface="Times New Roman" pitchFamily="18" charset="0"/>
              </a:rPr>
              <a:t>A hundred miles an hour in the wrong direction</a:t>
            </a:r>
            <a:endParaRPr lang="en-A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3" y="-36512"/>
            <a:ext cx="6885383" cy="53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53136" y="4499992"/>
            <a:ext cx="1866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Baptist Box</a:t>
            </a:r>
            <a:endParaRPr lang="en-AU" sz="2800" b="1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" y="5281042"/>
            <a:ext cx="6858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Calibri" pitchFamily="34" charset="0"/>
              </a:rPr>
              <a:t>Romans 9:20, 21</a:t>
            </a:r>
            <a:endParaRPr kumimoji="0" lang="en-AU" sz="2800" b="1" i="0" u="none" strike="noStrike" cap="none" normalizeH="0" baseline="3000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20 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But who are you, a human being, to talk back to God? “Shall what is formed say to the one who formed it, ‘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Why did you make me like this?’”</a:t>
            </a:r>
            <a:r>
              <a:rPr kumimoji="0" lang="en-AU" sz="28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 21 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Arial" pitchFamily="34" charset="0"/>
              </a:rPr>
              <a:t>Does not the potter have the right to make out of the same lump of clay some pottery for special purposes and some for common use?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771800"/>
            <a:ext cx="685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i="1" dirty="0"/>
              <a:t>‘If we think we have God totally figured out then we have created </a:t>
            </a:r>
            <a:r>
              <a:rPr lang="en-AU" sz="3200" b="1" i="1" dirty="0" smtClean="0"/>
              <a:t>an idol.’ </a:t>
            </a:r>
            <a:r>
              <a:rPr lang="en-AU" sz="2800" b="1" dirty="0" smtClean="0"/>
              <a:t>Glynn </a:t>
            </a:r>
            <a:r>
              <a:rPr lang="en-AU" sz="2800" b="1" dirty="0" err="1" smtClean="0"/>
              <a:t>Cardy</a:t>
            </a:r>
            <a:endParaRPr lang="en-A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43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The Vicar of Baghdad: My Journey So Far - Picture 1 of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496"/>
            <a:ext cx="6858000" cy="90931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4704" y="4717757"/>
            <a:ext cx="3851888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Pope John Paul 2</a:t>
            </a:r>
            <a:r>
              <a:rPr lang="en-AU" sz="2400" b="1" baseline="30000" dirty="0" smtClean="0">
                <a:solidFill>
                  <a:schemeClr val="bg1"/>
                </a:solidFill>
              </a:rPr>
              <a:t>nd   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641" y="5365829"/>
            <a:ext cx="2576539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AU" sz="3600" b="1" dirty="0" err="1" smtClean="0">
                <a:solidFill>
                  <a:schemeClr val="bg1"/>
                </a:solidFill>
              </a:rPr>
              <a:t>Yasir</a:t>
            </a:r>
            <a:r>
              <a:rPr lang="en-AU" sz="3600" b="1" dirty="0" smtClean="0">
                <a:solidFill>
                  <a:schemeClr val="bg1"/>
                </a:solidFill>
              </a:rPr>
              <a:t> Arafat  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6712" y="6013901"/>
            <a:ext cx="5196615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AU" sz="3600" b="1" dirty="0" err="1" smtClean="0">
                <a:solidFill>
                  <a:schemeClr val="bg1"/>
                </a:solidFill>
              </a:rPr>
              <a:t>Uday</a:t>
            </a:r>
            <a:r>
              <a:rPr lang="en-AU" sz="3600" b="1" dirty="0" smtClean="0">
                <a:solidFill>
                  <a:schemeClr val="bg1"/>
                </a:solidFill>
              </a:rPr>
              <a:t> and </a:t>
            </a:r>
            <a:r>
              <a:rPr lang="en-AU" sz="3600" b="1" dirty="0" err="1" smtClean="0">
                <a:solidFill>
                  <a:schemeClr val="bg1"/>
                </a:solidFill>
              </a:rPr>
              <a:t>Qusay</a:t>
            </a:r>
            <a:r>
              <a:rPr lang="en-AU" sz="3600" b="1" dirty="0" smtClean="0">
                <a:solidFill>
                  <a:schemeClr val="bg1"/>
                </a:solidFill>
              </a:rPr>
              <a:t> Hussein  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6712" y="6661973"/>
            <a:ext cx="5551969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chemeClr val="bg1"/>
                </a:solidFill>
              </a:rPr>
              <a:t>Grand Ayatollah of Baghdad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6712" y="7382053"/>
            <a:ext cx="396839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Israel’s Chief </a:t>
            </a:r>
            <a:r>
              <a:rPr lang="en-AU" sz="3600" b="1" dirty="0">
                <a:solidFill>
                  <a:schemeClr val="bg1"/>
                </a:solidFill>
              </a:rPr>
              <a:t>Rabb</a:t>
            </a:r>
            <a:r>
              <a:rPr lang="en-AU" sz="3600" b="1" dirty="0" smtClean="0">
                <a:solidFill>
                  <a:schemeClr val="bg1"/>
                </a:solidFill>
              </a:rPr>
              <a:t>is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712" y="8102133"/>
            <a:ext cx="3700244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Lord George Carey</a:t>
            </a:r>
            <a:endParaRPr lang="en-A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6968264" cy="9144000"/>
            <a:chOff x="0" y="0"/>
            <a:chExt cx="6968264" cy="9144000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6968264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TextBox 2"/>
            <p:cNvSpPr txBox="1"/>
            <p:nvPr/>
          </p:nvSpPr>
          <p:spPr>
            <a:xfrm>
              <a:off x="836712" y="755576"/>
              <a:ext cx="57266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3600" b="1" dirty="0" smtClean="0">
                  <a:solidFill>
                    <a:srgbClr val="FFFF00"/>
                  </a:solidFill>
                </a:rPr>
                <a:t>Interview by Mary Wakefield</a:t>
              </a:r>
              <a:endParaRPr lang="en-AU" sz="36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4704" y="1835696"/>
              <a:ext cx="5904656" cy="5632311"/>
            </a:xfrm>
            <a:prstGeom prst="rect">
              <a:avLst/>
            </a:prstGeom>
            <a:effectLst>
              <a:outerShdw blurRad="50800" dist="50800" dir="5400000" algn="ctr" rotWithShape="0">
                <a:schemeClr val="tx1"/>
              </a:outerShdw>
            </a:effectLst>
          </p:spPr>
          <p:txBody>
            <a:bodyPr wrap="square">
              <a:spAutoFit/>
            </a:bodyPr>
            <a:lstStyle/>
            <a:p>
              <a:r>
                <a:rPr lang="en-US" dirty="0" smtClean="0"/>
                <a:t>‘</a:t>
              </a:r>
              <a:r>
                <a:rPr lang="en-AU" sz="3600" b="1" dirty="0" smtClean="0">
                  <a:solidFill>
                    <a:schemeClr val="bg1"/>
                  </a:solidFill>
                </a:rPr>
                <a:t>It’s not that he’s perfect, but that he’s guileless. He’s pure of heart in the way few people over five ever are. It makes sense that he’s spent two decades as a peace-maker, negotiating with tyrants and psychopaths, because he’s utterly disarming.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’ </a:t>
              </a:r>
              <a:endParaRPr lang="en-A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2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64704" y="2335684"/>
            <a:ext cx="6093296" cy="2308324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How on earth do you reconcile factions who think each other literally Satanic? </a:t>
            </a:r>
          </a:p>
          <a:p>
            <a:endParaRPr lang="en-AU" sz="36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704" y="5436096"/>
            <a:ext cx="5930213" cy="203132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rgbClr val="FFFF00"/>
                </a:solidFill>
              </a:rPr>
              <a:t>‘You listen to their stories,</a:t>
            </a:r>
          </a:p>
          <a:p>
            <a:r>
              <a:rPr lang="en-AU" sz="3600" b="1" dirty="0" smtClean="0">
                <a:solidFill>
                  <a:srgbClr val="FFFF00"/>
                </a:solidFill>
              </a:rPr>
              <a:t>‘You get to know each person </a:t>
            </a:r>
          </a:p>
          <a:p>
            <a:r>
              <a:rPr lang="en-AU" sz="3600" b="1" dirty="0" smtClean="0">
                <a:solidFill>
                  <a:srgbClr val="FFFF00"/>
                </a:solidFill>
              </a:rPr>
              <a:t>and love them</a:t>
            </a:r>
            <a:r>
              <a:rPr lang="en-AU" b="1" dirty="0" smtClean="0">
                <a:solidFill>
                  <a:srgbClr val="FFFF00"/>
                </a:solidFill>
              </a:rPr>
              <a:t>.</a:t>
            </a:r>
          </a:p>
          <a:p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23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80728" y="2843808"/>
            <a:ext cx="4353115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St George’s - Baghdad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736" y="6085909"/>
            <a:ext cx="4549579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Alexandria Declaration</a:t>
            </a:r>
            <a:endParaRPr lang="en-A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ve the Way Found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48" y="1"/>
            <a:ext cx="5568148" cy="91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384" y="0"/>
            <a:ext cx="7073760" cy="92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52736" y="1403648"/>
            <a:ext cx="1949765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Salvation</a:t>
            </a:r>
            <a:endParaRPr lang="en-A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720" y="2195736"/>
            <a:ext cx="5390450" cy="95410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Hundreds of people came to know </a:t>
            </a:r>
          </a:p>
          <a:p>
            <a:r>
              <a:rPr lang="en-AU" sz="2800" b="1" dirty="0" smtClean="0">
                <a:solidFill>
                  <a:schemeClr val="bg1"/>
                </a:solidFill>
              </a:rPr>
              <a:t>Christ during Andrew’s ministry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8957" y="5004048"/>
            <a:ext cx="1807995" cy="64633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Miracles</a:t>
            </a:r>
            <a:endParaRPr lang="en-A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52737" y="5724128"/>
            <a:ext cx="5805264" cy="138499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People healed, visions of angels and Jesus and people raised from the dead</a:t>
            </a:r>
            <a:endParaRPr lang="en-A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768"/>
            <a:ext cx="3284984" cy="268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6024" y="2483768"/>
            <a:ext cx="6885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Andrew White loves people the way Jesus does</a:t>
            </a:r>
            <a:endParaRPr lang="en-AU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88640" y="3563888"/>
            <a:ext cx="6453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baseline="30000" dirty="0" smtClean="0"/>
              <a:t> </a:t>
            </a:r>
            <a:r>
              <a:rPr lang="en-AU" sz="2800" b="1" i="1" dirty="0" smtClean="0">
                <a:solidFill>
                  <a:srgbClr val="7030A0"/>
                </a:solidFill>
              </a:rPr>
              <a:t>“But to you who are listening I say: Love your enemies, do good to those who hate you, </a:t>
            </a:r>
            <a:r>
              <a:rPr lang="en-AU" sz="2800" b="1" i="1" baseline="30000" dirty="0" smtClean="0">
                <a:solidFill>
                  <a:srgbClr val="7030A0"/>
                </a:solidFill>
              </a:rPr>
              <a:t>28 </a:t>
            </a:r>
            <a:r>
              <a:rPr lang="en-AU" sz="2800" b="1" i="1" dirty="0" smtClean="0">
                <a:solidFill>
                  <a:srgbClr val="7030A0"/>
                </a:solidFill>
              </a:rPr>
              <a:t>bless those who curse you, pray for those who mistreat you.”        </a:t>
            </a:r>
            <a:r>
              <a:rPr lang="en-AU" sz="2000" b="1" dirty="0" smtClean="0">
                <a:solidFill>
                  <a:srgbClr val="7030A0"/>
                </a:solidFill>
              </a:rPr>
              <a:t>Luke 6:27</a:t>
            </a:r>
            <a:endParaRPr lang="en-A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624" y="5724128"/>
            <a:ext cx="6890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How much do we love those who oppose us?</a:t>
            </a:r>
            <a:endParaRPr lang="en-A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8640" y="8189893"/>
            <a:ext cx="5883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Do we recoil from those who make us </a:t>
            </a:r>
          </a:p>
          <a:p>
            <a:r>
              <a:rPr lang="en-AU" sz="2800" b="1" dirty="0" smtClean="0"/>
              <a:t>uncomfortable?</a:t>
            </a:r>
            <a:endParaRPr lang="en-AU" sz="2800" b="1" dirty="0"/>
          </a:p>
        </p:txBody>
      </p:sp>
      <p:pic>
        <p:nvPicPr>
          <p:cNvPr id="12" name="Picture 4" descr="In pictures: Protests across US against abortion bans - BBC New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896" y="5724128"/>
            <a:ext cx="4365104" cy="2455371"/>
          </a:xfrm>
          <a:prstGeom prst="rect">
            <a:avLst/>
          </a:prstGeom>
          <a:noFill/>
        </p:spPr>
      </p:pic>
      <p:pic>
        <p:nvPicPr>
          <p:cNvPr id="5122" name="Picture 2" descr="Queens of the city - Philadelphia Week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14850" cy="3190876"/>
          </a:xfrm>
          <a:prstGeom prst="rect">
            <a:avLst/>
          </a:prstGeom>
          <a:noFill/>
        </p:spPr>
      </p:pic>
      <p:pic>
        <p:nvPicPr>
          <p:cNvPr id="9" name="Picture 8" descr="Raqqa: The one-way ticket to ISIS central - CN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6777" y="1835696"/>
            <a:ext cx="4591223" cy="2583607"/>
          </a:xfrm>
          <a:prstGeom prst="rect">
            <a:avLst/>
          </a:prstGeom>
          <a:noFill/>
        </p:spPr>
      </p:pic>
      <p:pic>
        <p:nvPicPr>
          <p:cNvPr id="5124" name="Picture 4" descr="Homeless Drug Addict VS Homeless Father (Social Experiment) – NYCTalk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4824" y="3563888"/>
            <a:ext cx="4354084" cy="2736304"/>
          </a:xfrm>
          <a:prstGeom prst="rect">
            <a:avLst/>
          </a:prstGeom>
          <a:noFill/>
        </p:spPr>
      </p:pic>
      <p:pic>
        <p:nvPicPr>
          <p:cNvPr id="25603" name="Picture 3" descr="Quotes About Tattoos And Piercings. QuotesGra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632" y="2771800"/>
            <a:ext cx="330847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10727</TotalTime>
  <Words>245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21</cp:revision>
  <dcterms:created xsi:type="dcterms:W3CDTF">2023-06-23T23:09:52Z</dcterms:created>
  <dcterms:modified xsi:type="dcterms:W3CDTF">2023-07-01T21:23:47Z</dcterms:modified>
</cp:coreProperties>
</file>