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7" r:id="rId2"/>
    <p:sldId id="258" r:id="rId3"/>
    <p:sldId id="256" r:id="rId4"/>
    <p:sldId id="264" r:id="rId5"/>
    <p:sldId id="259" r:id="rId6"/>
    <p:sldId id="260" r:id="rId7"/>
    <p:sldId id="261" r:id="rId8"/>
    <p:sldId id="262"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4665"/>
  </p:normalViewPr>
  <p:slideViewPr>
    <p:cSldViewPr snapToGrid="0">
      <p:cViewPr varScale="1">
        <p:scale>
          <a:sx n="103" d="100"/>
          <a:sy n="103" d="100"/>
        </p:scale>
        <p:origin x="72" y="42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22" d="100"/>
          <a:sy n="122" d="100"/>
        </p:scale>
        <p:origin x="3078" y="-15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3A8AB-7B67-814C-910A-654C9D00B229}" type="datetimeFigureOut">
              <a:rPr lang="en-US" smtClean="0"/>
              <a:t>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3BE4C2-7D56-6B4B-AC27-19757E0E94B3}" type="slidenum">
              <a:rPr lang="en-US" smtClean="0"/>
              <a:t>‹#›</a:t>
            </a:fld>
            <a:endParaRPr lang="en-US"/>
          </a:p>
        </p:txBody>
      </p:sp>
    </p:spTree>
    <p:extLst>
      <p:ext uri="{BB962C8B-B14F-4D97-AF65-F5344CB8AC3E}">
        <p14:creationId xmlns:p14="http://schemas.microsoft.com/office/powerpoint/2010/main" val="3350339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commence the second part of our journey through Hebrews, I will be the first to admit that it easy to say “what does any of this have to do with life in 2023? Just like the passage we are looking at today it is filled with language, images and symbolism that is so strange and removed from our current day context. What does blood sacrifices, covenants, High Priests, lampstands </a:t>
            </a:r>
            <a:r>
              <a:rPr lang="en-US" dirty="0" err="1"/>
              <a:t>etc</a:t>
            </a:r>
            <a:r>
              <a:rPr lang="en-US" dirty="0"/>
              <a:t> and the mysterious figure of </a:t>
            </a:r>
            <a:r>
              <a:rPr lang="en-US" dirty="0" err="1"/>
              <a:t>Melchizadek</a:t>
            </a:r>
            <a:r>
              <a:rPr lang="en-US" dirty="0"/>
              <a:t> have to with a modern world dominated by science and technology, the threat of recession and global warming, pandemics, war etc. Where is the practical benefit in studying this book? Some of you may be tempted to close your Bibles, turn off and doze through this sermon. But in times when we are thinking like this, we need to remember that God controls and directs history to reveal the truth about who god is and who we are. ancient names, activities and symbols point to Jesus and the peace, hope &amp; joy He alone can give us.  </a:t>
            </a:r>
          </a:p>
        </p:txBody>
      </p:sp>
      <p:sp>
        <p:nvSpPr>
          <p:cNvPr id="4" name="Slide Number Placeholder 3"/>
          <p:cNvSpPr>
            <a:spLocks noGrp="1"/>
          </p:cNvSpPr>
          <p:nvPr>
            <p:ph type="sldNum" sz="quarter" idx="5"/>
          </p:nvPr>
        </p:nvSpPr>
        <p:spPr/>
        <p:txBody>
          <a:bodyPr/>
          <a:lstStyle/>
          <a:p>
            <a:fld id="{863BE4C2-7D56-6B4B-AC27-19757E0E94B3}" type="slidenum">
              <a:rPr lang="en-US" smtClean="0"/>
              <a:t>1</a:t>
            </a:fld>
            <a:endParaRPr lang="en-US"/>
          </a:p>
        </p:txBody>
      </p:sp>
    </p:spTree>
    <p:extLst>
      <p:ext uri="{BB962C8B-B14F-4D97-AF65-F5344CB8AC3E}">
        <p14:creationId xmlns:p14="http://schemas.microsoft.com/office/powerpoint/2010/main" val="203279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clarify the main point of this passage we need to go to the last few verses that we read this morning – verses 13-14. The only way you can enter into God’s presence and enjoy Him, and know that he enjoys you, is by the blood of Christ. The only way we can find refuge from our biggest danger – wrath and judgement of God – is by the blood of Christ. Jesus is the only way we can deal with a dirty conscience.</a:t>
            </a:r>
          </a:p>
        </p:txBody>
      </p:sp>
      <p:sp>
        <p:nvSpPr>
          <p:cNvPr id="4" name="Slide Number Placeholder 3"/>
          <p:cNvSpPr>
            <a:spLocks noGrp="1"/>
          </p:cNvSpPr>
          <p:nvPr>
            <p:ph type="sldNum" sz="quarter" idx="5"/>
          </p:nvPr>
        </p:nvSpPr>
        <p:spPr/>
        <p:txBody>
          <a:bodyPr/>
          <a:lstStyle/>
          <a:p>
            <a:fld id="{863BE4C2-7D56-6B4B-AC27-19757E0E94B3}" type="slidenum">
              <a:rPr lang="en-US" smtClean="0"/>
              <a:t>2</a:t>
            </a:fld>
            <a:endParaRPr lang="en-US"/>
          </a:p>
        </p:txBody>
      </p:sp>
    </p:spTree>
    <p:extLst>
      <p:ext uri="{BB962C8B-B14F-4D97-AF65-F5344CB8AC3E}">
        <p14:creationId xmlns:p14="http://schemas.microsoft.com/office/powerpoint/2010/main" val="2662436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would define it as our moral compass but it’s a bit more than that. It is a gift from God, – we all have conscience and like the rest of our being, it is impacted by sin and attacked by Satan. It’s what you feel when you look back on the day’s events – your words, actions, thoughts, lies, pride, not giving God a moment’s thought, greed, lusts, ambitions, idolatry, broken dreams and relationships etc. </a:t>
            </a:r>
          </a:p>
        </p:txBody>
      </p:sp>
      <p:sp>
        <p:nvSpPr>
          <p:cNvPr id="4" name="Slide Number Placeholder 3"/>
          <p:cNvSpPr>
            <a:spLocks noGrp="1"/>
          </p:cNvSpPr>
          <p:nvPr>
            <p:ph type="sldNum" sz="quarter" idx="5"/>
          </p:nvPr>
        </p:nvSpPr>
        <p:spPr/>
        <p:txBody>
          <a:bodyPr/>
          <a:lstStyle/>
          <a:p>
            <a:fld id="{863BE4C2-7D56-6B4B-AC27-19757E0E94B3}" type="slidenum">
              <a:rPr lang="en-US" smtClean="0"/>
              <a:t>3</a:t>
            </a:fld>
            <a:endParaRPr lang="en-US"/>
          </a:p>
        </p:txBody>
      </p:sp>
    </p:spTree>
    <p:extLst>
      <p:ext uri="{BB962C8B-B14F-4D97-AF65-F5344CB8AC3E}">
        <p14:creationId xmlns:p14="http://schemas.microsoft.com/office/powerpoint/2010/main" val="4178481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struggle with bad conscience – because God’s Word reveals sin and Satan loves to attack our conscience. A dirty conscience robs of the joy we should have as Christians – gets us to take our eyes off Jesus and put it on ourselves. Makes us forget his promises. Hebrews 9 teaches us that Jesus is better, that the (sanctuary) refuge he gives us is better, That we have no reason to be ruled by a dirty conscience. Understandable under the old covenant (continual sacrifices) but not under the new covenant.</a:t>
            </a:r>
          </a:p>
        </p:txBody>
      </p:sp>
      <p:sp>
        <p:nvSpPr>
          <p:cNvPr id="4" name="Slide Number Placeholder 3"/>
          <p:cNvSpPr>
            <a:spLocks noGrp="1"/>
          </p:cNvSpPr>
          <p:nvPr>
            <p:ph type="sldNum" sz="quarter" idx="5"/>
          </p:nvPr>
        </p:nvSpPr>
        <p:spPr/>
        <p:txBody>
          <a:bodyPr/>
          <a:lstStyle/>
          <a:p>
            <a:fld id="{863BE4C2-7D56-6B4B-AC27-19757E0E94B3}" type="slidenum">
              <a:rPr lang="en-US" smtClean="0"/>
              <a:t>4</a:t>
            </a:fld>
            <a:endParaRPr lang="en-US"/>
          </a:p>
        </p:txBody>
      </p:sp>
    </p:spTree>
    <p:extLst>
      <p:ext uri="{BB962C8B-B14F-4D97-AF65-F5344CB8AC3E}">
        <p14:creationId xmlns:p14="http://schemas.microsoft.com/office/powerpoint/2010/main" val="3071822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author of Hebrews goes into some very brief details regarding the tabernacle that God instructed the Israelites to build while they were in the wilderness after escaping Egypt. It was essentially a portable temple with a courtyard and two rooms. We will firstly look at the rooms and furnishings in the tabernacle. The first room was known as the Holy Place (13m x 4.5m x 4.5m) had a golden lampstand gave light to all the activities carried out inside as there was no windows. There was also a golden table which 12 loaves of bread placed on it. These loaves were baked fresh and replaced each Sabbath (old loaves eaten by the priests). The altar was also included in this room (see Ex 30:1-10), even though the author seems to include it in the next room. Then there was a thick curtain separating the two rooms – blue, purple and scarlet with golden threads making image of cherubim. It was very heavy and thick. The next room was called Most Holy Place and contained the Ark of the Covenant representing God’s presence. The Ark was wooden box overlaid with gold. Fitting perfectly on top of the Ark was the mercy seat with two cherubim (heavenly creatures)  This on each side (all gold again). This represented God’s presence – where he would judge from.</a:t>
            </a:r>
          </a:p>
        </p:txBody>
      </p:sp>
      <p:sp>
        <p:nvSpPr>
          <p:cNvPr id="4" name="Slide Number Placeholder 3"/>
          <p:cNvSpPr>
            <a:spLocks noGrp="1"/>
          </p:cNvSpPr>
          <p:nvPr>
            <p:ph type="sldNum" sz="quarter" idx="5"/>
          </p:nvPr>
        </p:nvSpPr>
        <p:spPr/>
        <p:txBody>
          <a:bodyPr/>
          <a:lstStyle/>
          <a:p>
            <a:fld id="{863BE4C2-7D56-6B4B-AC27-19757E0E94B3}" type="slidenum">
              <a:rPr lang="en-US" smtClean="0"/>
              <a:t>5</a:t>
            </a:fld>
            <a:endParaRPr lang="en-US"/>
          </a:p>
        </p:txBody>
      </p:sp>
    </p:spTree>
    <p:extLst>
      <p:ext uri="{BB962C8B-B14F-4D97-AF65-F5344CB8AC3E}">
        <p14:creationId xmlns:p14="http://schemas.microsoft.com/office/powerpoint/2010/main" val="3165406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Entrance into and service in the Holy Place was limited to the priests. People had to stay out in the courtyard. Entrance into God’s presence was limited only to the High Priest – who firstly had to offer blood for his own sins. All this activity and symbolism was pointing to the need for something better. It was good but incomplete. That something better = Jesus. The exquisite detail of the tabernacle and its furnishings – the intricate design, gold, vibrant </a:t>
            </a:r>
            <a:r>
              <a:rPr lang="en-US" dirty="0" err="1"/>
              <a:t>colours</a:t>
            </a:r>
            <a:r>
              <a:rPr lang="en-US" dirty="0"/>
              <a:t>, the luxury of the materials – are all designed to be a visual declaration of the glory, </a:t>
            </a:r>
            <a:r>
              <a:rPr lang="en-US" dirty="0" err="1"/>
              <a:t>splendour</a:t>
            </a:r>
            <a:r>
              <a:rPr lang="en-US" dirty="0"/>
              <a:t> and majesty of God. The limitations and need for blood proved the holiness of God and the seriousness of sin – only the perfect and poor could approach him. But the establishment of blood sacrifices and priesthood and day of atonement = God’s grace. He provides a way – reaches out to meet us. But it also shows the extent of human sinfulness – everything about the Tabernacle shouted stay away, or approach cautiously and fearfully or else you will die. Access to God was only given to one man on one day of the year and only if he had sacrificed blood for his own sin and others. Most importantly the tabernacle and everything in it pointed to Christ – the light of the world, the bread of life. He is the representation of the grace, glory and faithfulness of God (John 1:14). The word for “made his home” = </a:t>
            </a:r>
            <a:r>
              <a:rPr lang="en-US" u="sng" dirty="0"/>
              <a:t>tabernacled</a:t>
            </a:r>
            <a:r>
              <a:rPr lang="en-US" dirty="0"/>
              <a:t> with us.</a:t>
            </a:r>
          </a:p>
        </p:txBody>
      </p:sp>
      <p:sp>
        <p:nvSpPr>
          <p:cNvPr id="4" name="Slide Number Placeholder 3"/>
          <p:cNvSpPr>
            <a:spLocks noGrp="1"/>
          </p:cNvSpPr>
          <p:nvPr>
            <p:ph type="sldNum" sz="quarter" idx="5"/>
          </p:nvPr>
        </p:nvSpPr>
        <p:spPr/>
        <p:txBody>
          <a:bodyPr/>
          <a:lstStyle/>
          <a:p>
            <a:fld id="{863BE4C2-7D56-6B4B-AC27-19757E0E94B3}" type="slidenum">
              <a:rPr lang="en-US" smtClean="0"/>
              <a:t>6</a:t>
            </a:fld>
            <a:endParaRPr lang="en-US"/>
          </a:p>
        </p:txBody>
      </p:sp>
    </p:spTree>
    <p:extLst>
      <p:ext uri="{BB962C8B-B14F-4D97-AF65-F5344CB8AC3E}">
        <p14:creationId xmlns:p14="http://schemas.microsoft.com/office/powerpoint/2010/main" val="1043487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these verses we see a number of amazing contrasts between Jesus and the old covenant – the Tabernacle and priests. The Tabernacle (place of refuge, sanctuary) of old covenant was temporary and offered limited access into God’s presence. The heavenly, eternal tabernacle where Jesus ministers now – offering unlimited access to the presence of God. The old High Priest could only minister on behalf of others if they offered sacrifice for their sins too. They had to do that year after year. Jesus did it once and for all time. His blood is better – it cleanses our conscience not just the outside.</a:t>
            </a:r>
          </a:p>
        </p:txBody>
      </p:sp>
      <p:sp>
        <p:nvSpPr>
          <p:cNvPr id="4" name="Slide Number Placeholder 3"/>
          <p:cNvSpPr>
            <a:spLocks noGrp="1"/>
          </p:cNvSpPr>
          <p:nvPr>
            <p:ph type="sldNum" sz="quarter" idx="5"/>
          </p:nvPr>
        </p:nvSpPr>
        <p:spPr/>
        <p:txBody>
          <a:bodyPr/>
          <a:lstStyle/>
          <a:p>
            <a:fld id="{863BE4C2-7D56-6B4B-AC27-19757E0E94B3}" type="slidenum">
              <a:rPr lang="en-US" smtClean="0"/>
              <a:t>7</a:t>
            </a:fld>
            <a:endParaRPr lang="en-US"/>
          </a:p>
        </p:txBody>
      </p:sp>
    </p:spTree>
    <p:extLst>
      <p:ext uri="{BB962C8B-B14F-4D97-AF65-F5344CB8AC3E}">
        <p14:creationId xmlns:p14="http://schemas.microsoft.com/office/powerpoint/2010/main" val="3750607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mean by purifying our conscience from sinful deeds? Thinking we can earn our salvation. Dead works = religion. Sinful and dead because they have no power to reconcile you to God – the more we try and rely on our goodness, the more we fail and feel guilty and hopeless. Jesus is the only solution to a dirty conscience. Taken our guilt – no need for despair and hopelessness.</a:t>
            </a:r>
          </a:p>
        </p:txBody>
      </p:sp>
      <p:sp>
        <p:nvSpPr>
          <p:cNvPr id="4" name="Slide Number Placeholder 3"/>
          <p:cNvSpPr>
            <a:spLocks noGrp="1"/>
          </p:cNvSpPr>
          <p:nvPr>
            <p:ph type="sldNum" sz="quarter" idx="5"/>
          </p:nvPr>
        </p:nvSpPr>
        <p:spPr/>
        <p:txBody>
          <a:bodyPr/>
          <a:lstStyle/>
          <a:p>
            <a:fld id="{863BE4C2-7D56-6B4B-AC27-19757E0E94B3}" type="slidenum">
              <a:rPr lang="en-US" smtClean="0"/>
              <a:t>8</a:t>
            </a:fld>
            <a:endParaRPr lang="en-US"/>
          </a:p>
        </p:txBody>
      </p:sp>
    </p:spTree>
    <p:extLst>
      <p:ext uri="{BB962C8B-B14F-4D97-AF65-F5344CB8AC3E}">
        <p14:creationId xmlns:p14="http://schemas.microsoft.com/office/powerpoint/2010/main" val="342669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evangelist was cleaning up the room after one of his meetings, when he was approached by a young man who asked him, “What must I do to be saved?” The evangelist replied, “Sorry it’s too late.” The man was disappointed and replied Is that because the meeting is over?’ The evangelist replied, “No its because its already done….” We don’t have to justify ourselves </a:t>
            </a:r>
            <a:r>
              <a:rPr lang="en-US"/>
              <a:t>– Jesus </a:t>
            </a:r>
            <a:r>
              <a:rPr lang="en-US" dirty="0"/>
              <a:t>has done it all.</a:t>
            </a:r>
          </a:p>
        </p:txBody>
      </p:sp>
      <p:sp>
        <p:nvSpPr>
          <p:cNvPr id="4" name="Slide Number Placeholder 3"/>
          <p:cNvSpPr>
            <a:spLocks noGrp="1"/>
          </p:cNvSpPr>
          <p:nvPr>
            <p:ph type="sldNum" sz="quarter" idx="5"/>
          </p:nvPr>
        </p:nvSpPr>
        <p:spPr/>
        <p:txBody>
          <a:bodyPr/>
          <a:lstStyle/>
          <a:p>
            <a:fld id="{863BE4C2-7D56-6B4B-AC27-19757E0E94B3}" type="slidenum">
              <a:rPr lang="en-US" smtClean="0"/>
              <a:t>9</a:t>
            </a:fld>
            <a:endParaRPr lang="en-US"/>
          </a:p>
        </p:txBody>
      </p:sp>
    </p:spTree>
    <p:extLst>
      <p:ext uri="{BB962C8B-B14F-4D97-AF65-F5344CB8AC3E}">
        <p14:creationId xmlns:p14="http://schemas.microsoft.com/office/powerpoint/2010/main" val="1106785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8608D-363C-099B-D3B7-C7AE9AA586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95C852-9EA8-B01F-B391-5C63042471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637C2B-719A-755E-656E-2F92DA31D0C1}"/>
              </a:ext>
            </a:extLst>
          </p:cNvPr>
          <p:cNvSpPr>
            <a:spLocks noGrp="1"/>
          </p:cNvSpPr>
          <p:nvPr>
            <p:ph type="dt" sz="half" idx="10"/>
          </p:nvPr>
        </p:nvSpPr>
        <p:spPr/>
        <p:txBody>
          <a:bodyPr/>
          <a:lstStyle/>
          <a:p>
            <a:fld id="{9FF389CD-4651-4E4A-A3ED-78D0063F37DA}" type="datetimeFigureOut">
              <a:rPr lang="en-US" smtClean="0"/>
              <a:t>7/10/2023</a:t>
            </a:fld>
            <a:endParaRPr lang="en-US"/>
          </a:p>
        </p:txBody>
      </p:sp>
      <p:sp>
        <p:nvSpPr>
          <p:cNvPr id="5" name="Footer Placeholder 4">
            <a:extLst>
              <a:ext uri="{FF2B5EF4-FFF2-40B4-BE49-F238E27FC236}">
                <a16:creationId xmlns:a16="http://schemas.microsoft.com/office/drawing/2014/main" id="{80348129-8753-23EC-43BE-69AC87CB8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AC147B-4F7B-059C-1240-5ACF85B6E2FD}"/>
              </a:ext>
            </a:extLst>
          </p:cNvPr>
          <p:cNvSpPr>
            <a:spLocks noGrp="1"/>
          </p:cNvSpPr>
          <p:nvPr>
            <p:ph type="sldNum" sz="quarter" idx="12"/>
          </p:nvPr>
        </p:nvSpPr>
        <p:spPr/>
        <p:txBody>
          <a:bodyPr/>
          <a:lstStyle/>
          <a:p>
            <a:fld id="{7C7E4AA8-B20E-A440-86D5-3818D9F49268}" type="slidenum">
              <a:rPr lang="en-US" smtClean="0"/>
              <a:t>‹#›</a:t>
            </a:fld>
            <a:endParaRPr lang="en-US"/>
          </a:p>
        </p:txBody>
      </p:sp>
    </p:spTree>
    <p:extLst>
      <p:ext uri="{BB962C8B-B14F-4D97-AF65-F5344CB8AC3E}">
        <p14:creationId xmlns:p14="http://schemas.microsoft.com/office/powerpoint/2010/main" val="1800127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47851-D181-A779-6738-13E9A99472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20540B-0A35-30D0-DBA0-09F8077A87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AEB16C-1B68-5339-886E-8C7299B1E58B}"/>
              </a:ext>
            </a:extLst>
          </p:cNvPr>
          <p:cNvSpPr>
            <a:spLocks noGrp="1"/>
          </p:cNvSpPr>
          <p:nvPr>
            <p:ph type="dt" sz="half" idx="10"/>
          </p:nvPr>
        </p:nvSpPr>
        <p:spPr/>
        <p:txBody>
          <a:bodyPr/>
          <a:lstStyle/>
          <a:p>
            <a:fld id="{9FF389CD-4651-4E4A-A3ED-78D0063F37DA}" type="datetimeFigureOut">
              <a:rPr lang="en-US" smtClean="0"/>
              <a:t>7/10/2023</a:t>
            </a:fld>
            <a:endParaRPr lang="en-US"/>
          </a:p>
        </p:txBody>
      </p:sp>
      <p:sp>
        <p:nvSpPr>
          <p:cNvPr id="5" name="Footer Placeholder 4">
            <a:extLst>
              <a:ext uri="{FF2B5EF4-FFF2-40B4-BE49-F238E27FC236}">
                <a16:creationId xmlns:a16="http://schemas.microsoft.com/office/drawing/2014/main" id="{342A1FD7-FBB9-DFC6-4759-9EC8F6137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9494BF-F614-C6D3-8A25-692E9A2DC77E}"/>
              </a:ext>
            </a:extLst>
          </p:cNvPr>
          <p:cNvSpPr>
            <a:spLocks noGrp="1"/>
          </p:cNvSpPr>
          <p:nvPr>
            <p:ph type="sldNum" sz="quarter" idx="12"/>
          </p:nvPr>
        </p:nvSpPr>
        <p:spPr/>
        <p:txBody>
          <a:bodyPr/>
          <a:lstStyle/>
          <a:p>
            <a:fld id="{7C7E4AA8-B20E-A440-86D5-3818D9F49268}" type="slidenum">
              <a:rPr lang="en-US" smtClean="0"/>
              <a:t>‹#›</a:t>
            </a:fld>
            <a:endParaRPr lang="en-US"/>
          </a:p>
        </p:txBody>
      </p:sp>
    </p:spTree>
    <p:extLst>
      <p:ext uri="{BB962C8B-B14F-4D97-AF65-F5344CB8AC3E}">
        <p14:creationId xmlns:p14="http://schemas.microsoft.com/office/powerpoint/2010/main" val="2228391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C7516D-A483-79BC-E045-0656EAF55F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31D766-9207-C3D8-A936-15B870AF69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C8A40-4465-623B-4BF8-B79C69B7DB7B}"/>
              </a:ext>
            </a:extLst>
          </p:cNvPr>
          <p:cNvSpPr>
            <a:spLocks noGrp="1"/>
          </p:cNvSpPr>
          <p:nvPr>
            <p:ph type="dt" sz="half" idx="10"/>
          </p:nvPr>
        </p:nvSpPr>
        <p:spPr/>
        <p:txBody>
          <a:bodyPr/>
          <a:lstStyle/>
          <a:p>
            <a:fld id="{9FF389CD-4651-4E4A-A3ED-78D0063F37DA}" type="datetimeFigureOut">
              <a:rPr lang="en-US" smtClean="0"/>
              <a:t>7/10/2023</a:t>
            </a:fld>
            <a:endParaRPr lang="en-US"/>
          </a:p>
        </p:txBody>
      </p:sp>
      <p:sp>
        <p:nvSpPr>
          <p:cNvPr id="5" name="Footer Placeholder 4">
            <a:extLst>
              <a:ext uri="{FF2B5EF4-FFF2-40B4-BE49-F238E27FC236}">
                <a16:creationId xmlns:a16="http://schemas.microsoft.com/office/drawing/2014/main" id="{15063252-9F48-6872-E9EC-2A0C4C28AB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60EFC-20FF-8E94-3FD7-8F4CBDF4D806}"/>
              </a:ext>
            </a:extLst>
          </p:cNvPr>
          <p:cNvSpPr>
            <a:spLocks noGrp="1"/>
          </p:cNvSpPr>
          <p:nvPr>
            <p:ph type="sldNum" sz="quarter" idx="12"/>
          </p:nvPr>
        </p:nvSpPr>
        <p:spPr/>
        <p:txBody>
          <a:bodyPr/>
          <a:lstStyle/>
          <a:p>
            <a:fld id="{7C7E4AA8-B20E-A440-86D5-3818D9F49268}" type="slidenum">
              <a:rPr lang="en-US" smtClean="0"/>
              <a:t>‹#›</a:t>
            </a:fld>
            <a:endParaRPr lang="en-US"/>
          </a:p>
        </p:txBody>
      </p:sp>
    </p:spTree>
    <p:extLst>
      <p:ext uri="{BB962C8B-B14F-4D97-AF65-F5344CB8AC3E}">
        <p14:creationId xmlns:p14="http://schemas.microsoft.com/office/powerpoint/2010/main" val="1035115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CB32-EE38-04CC-9373-8C26BD8878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0F36B8-8143-6249-26C1-35782BC193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CC1897-ABD1-109F-DD24-6601D9001749}"/>
              </a:ext>
            </a:extLst>
          </p:cNvPr>
          <p:cNvSpPr>
            <a:spLocks noGrp="1"/>
          </p:cNvSpPr>
          <p:nvPr>
            <p:ph type="dt" sz="half" idx="10"/>
          </p:nvPr>
        </p:nvSpPr>
        <p:spPr/>
        <p:txBody>
          <a:bodyPr/>
          <a:lstStyle/>
          <a:p>
            <a:fld id="{9FF389CD-4651-4E4A-A3ED-78D0063F37DA}" type="datetimeFigureOut">
              <a:rPr lang="en-US" smtClean="0"/>
              <a:t>7/10/2023</a:t>
            </a:fld>
            <a:endParaRPr lang="en-US"/>
          </a:p>
        </p:txBody>
      </p:sp>
      <p:sp>
        <p:nvSpPr>
          <p:cNvPr id="5" name="Footer Placeholder 4">
            <a:extLst>
              <a:ext uri="{FF2B5EF4-FFF2-40B4-BE49-F238E27FC236}">
                <a16:creationId xmlns:a16="http://schemas.microsoft.com/office/drawing/2014/main" id="{D4B7A2C0-1EAC-3850-CDEA-D37FB0ABC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63F68-78A6-B016-17EA-42509C2C8A3C}"/>
              </a:ext>
            </a:extLst>
          </p:cNvPr>
          <p:cNvSpPr>
            <a:spLocks noGrp="1"/>
          </p:cNvSpPr>
          <p:nvPr>
            <p:ph type="sldNum" sz="quarter" idx="12"/>
          </p:nvPr>
        </p:nvSpPr>
        <p:spPr/>
        <p:txBody>
          <a:bodyPr/>
          <a:lstStyle/>
          <a:p>
            <a:fld id="{7C7E4AA8-B20E-A440-86D5-3818D9F49268}" type="slidenum">
              <a:rPr lang="en-US" smtClean="0"/>
              <a:t>‹#›</a:t>
            </a:fld>
            <a:endParaRPr lang="en-US"/>
          </a:p>
        </p:txBody>
      </p:sp>
    </p:spTree>
    <p:extLst>
      <p:ext uri="{BB962C8B-B14F-4D97-AF65-F5344CB8AC3E}">
        <p14:creationId xmlns:p14="http://schemas.microsoft.com/office/powerpoint/2010/main" val="2410386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F9807-0E99-9D57-B071-11F0B8D7AE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C3C446-2D67-7588-70BD-7A16591624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BCA0C8-4F1C-86EC-5573-488D4176CACF}"/>
              </a:ext>
            </a:extLst>
          </p:cNvPr>
          <p:cNvSpPr>
            <a:spLocks noGrp="1"/>
          </p:cNvSpPr>
          <p:nvPr>
            <p:ph type="dt" sz="half" idx="10"/>
          </p:nvPr>
        </p:nvSpPr>
        <p:spPr/>
        <p:txBody>
          <a:bodyPr/>
          <a:lstStyle/>
          <a:p>
            <a:fld id="{9FF389CD-4651-4E4A-A3ED-78D0063F37DA}" type="datetimeFigureOut">
              <a:rPr lang="en-US" smtClean="0"/>
              <a:t>7/10/2023</a:t>
            </a:fld>
            <a:endParaRPr lang="en-US"/>
          </a:p>
        </p:txBody>
      </p:sp>
      <p:sp>
        <p:nvSpPr>
          <p:cNvPr id="5" name="Footer Placeholder 4">
            <a:extLst>
              <a:ext uri="{FF2B5EF4-FFF2-40B4-BE49-F238E27FC236}">
                <a16:creationId xmlns:a16="http://schemas.microsoft.com/office/drawing/2014/main" id="{C09790E0-6809-3409-84F6-CFC41F2800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FB9BC0-50EF-69E1-759D-AC01D56738EB}"/>
              </a:ext>
            </a:extLst>
          </p:cNvPr>
          <p:cNvSpPr>
            <a:spLocks noGrp="1"/>
          </p:cNvSpPr>
          <p:nvPr>
            <p:ph type="sldNum" sz="quarter" idx="12"/>
          </p:nvPr>
        </p:nvSpPr>
        <p:spPr/>
        <p:txBody>
          <a:bodyPr/>
          <a:lstStyle/>
          <a:p>
            <a:fld id="{7C7E4AA8-B20E-A440-86D5-3818D9F49268}" type="slidenum">
              <a:rPr lang="en-US" smtClean="0"/>
              <a:t>‹#›</a:t>
            </a:fld>
            <a:endParaRPr lang="en-US"/>
          </a:p>
        </p:txBody>
      </p:sp>
    </p:spTree>
    <p:extLst>
      <p:ext uri="{BB962C8B-B14F-4D97-AF65-F5344CB8AC3E}">
        <p14:creationId xmlns:p14="http://schemas.microsoft.com/office/powerpoint/2010/main" val="2320873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1B53-0D1E-4357-1A34-1998B5F58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743CC7-7D9A-B654-16D5-6F90B1B788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D1E550-8FEB-BFB7-B078-3411F87A36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26D203-63EA-6BE9-98DD-A02B719EC044}"/>
              </a:ext>
            </a:extLst>
          </p:cNvPr>
          <p:cNvSpPr>
            <a:spLocks noGrp="1"/>
          </p:cNvSpPr>
          <p:nvPr>
            <p:ph type="dt" sz="half" idx="10"/>
          </p:nvPr>
        </p:nvSpPr>
        <p:spPr/>
        <p:txBody>
          <a:bodyPr/>
          <a:lstStyle/>
          <a:p>
            <a:fld id="{9FF389CD-4651-4E4A-A3ED-78D0063F37DA}" type="datetimeFigureOut">
              <a:rPr lang="en-US" smtClean="0"/>
              <a:t>7/10/2023</a:t>
            </a:fld>
            <a:endParaRPr lang="en-US"/>
          </a:p>
        </p:txBody>
      </p:sp>
      <p:sp>
        <p:nvSpPr>
          <p:cNvPr id="6" name="Footer Placeholder 5">
            <a:extLst>
              <a:ext uri="{FF2B5EF4-FFF2-40B4-BE49-F238E27FC236}">
                <a16:creationId xmlns:a16="http://schemas.microsoft.com/office/drawing/2014/main" id="{398237AA-AB09-E712-9FE6-260BA21CEA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0A2819-315E-2CE3-18C2-68B903923FE5}"/>
              </a:ext>
            </a:extLst>
          </p:cNvPr>
          <p:cNvSpPr>
            <a:spLocks noGrp="1"/>
          </p:cNvSpPr>
          <p:nvPr>
            <p:ph type="sldNum" sz="quarter" idx="12"/>
          </p:nvPr>
        </p:nvSpPr>
        <p:spPr/>
        <p:txBody>
          <a:bodyPr/>
          <a:lstStyle/>
          <a:p>
            <a:fld id="{7C7E4AA8-B20E-A440-86D5-3818D9F49268}" type="slidenum">
              <a:rPr lang="en-US" smtClean="0"/>
              <a:t>‹#›</a:t>
            </a:fld>
            <a:endParaRPr lang="en-US"/>
          </a:p>
        </p:txBody>
      </p:sp>
    </p:spTree>
    <p:extLst>
      <p:ext uri="{BB962C8B-B14F-4D97-AF65-F5344CB8AC3E}">
        <p14:creationId xmlns:p14="http://schemas.microsoft.com/office/powerpoint/2010/main" val="3269297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C9735-495C-8C69-1F7A-FAC3E9726D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011976-925D-59E3-D3DA-083D70C569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DE0DDB-DFC4-C019-22E4-B4C75077EA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6EBCD2-DC18-EFFD-997E-08AB7642A8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C02681-D7BC-1193-9615-872BBD94C4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A67E99-34D3-AF71-DB47-623136B216B2}"/>
              </a:ext>
            </a:extLst>
          </p:cNvPr>
          <p:cNvSpPr>
            <a:spLocks noGrp="1"/>
          </p:cNvSpPr>
          <p:nvPr>
            <p:ph type="dt" sz="half" idx="10"/>
          </p:nvPr>
        </p:nvSpPr>
        <p:spPr/>
        <p:txBody>
          <a:bodyPr/>
          <a:lstStyle/>
          <a:p>
            <a:fld id="{9FF389CD-4651-4E4A-A3ED-78D0063F37DA}" type="datetimeFigureOut">
              <a:rPr lang="en-US" smtClean="0"/>
              <a:t>7/10/2023</a:t>
            </a:fld>
            <a:endParaRPr lang="en-US"/>
          </a:p>
        </p:txBody>
      </p:sp>
      <p:sp>
        <p:nvSpPr>
          <p:cNvPr id="8" name="Footer Placeholder 7">
            <a:extLst>
              <a:ext uri="{FF2B5EF4-FFF2-40B4-BE49-F238E27FC236}">
                <a16:creationId xmlns:a16="http://schemas.microsoft.com/office/drawing/2014/main" id="{42BF5515-9B26-4AF3-4226-1705768A30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8284FF-3A39-32EA-A866-149843D60F32}"/>
              </a:ext>
            </a:extLst>
          </p:cNvPr>
          <p:cNvSpPr>
            <a:spLocks noGrp="1"/>
          </p:cNvSpPr>
          <p:nvPr>
            <p:ph type="sldNum" sz="quarter" idx="12"/>
          </p:nvPr>
        </p:nvSpPr>
        <p:spPr/>
        <p:txBody>
          <a:bodyPr/>
          <a:lstStyle/>
          <a:p>
            <a:fld id="{7C7E4AA8-B20E-A440-86D5-3818D9F49268}" type="slidenum">
              <a:rPr lang="en-US" smtClean="0"/>
              <a:t>‹#›</a:t>
            </a:fld>
            <a:endParaRPr lang="en-US"/>
          </a:p>
        </p:txBody>
      </p:sp>
    </p:spTree>
    <p:extLst>
      <p:ext uri="{BB962C8B-B14F-4D97-AF65-F5344CB8AC3E}">
        <p14:creationId xmlns:p14="http://schemas.microsoft.com/office/powerpoint/2010/main" val="1330410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7ADA4-1086-193F-88CD-65CC3678A6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5BDCD6-C25F-B48D-C265-743C392EE547}"/>
              </a:ext>
            </a:extLst>
          </p:cNvPr>
          <p:cNvSpPr>
            <a:spLocks noGrp="1"/>
          </p:cNvSpPr>
          <p:nvPr>
            <p:ph type="dt" sz="half" idx="10"/>
          </p:nvPr>
        </p:nvSpPr>
        <p:spPr/>
        <p:txBody>
          <a:bodyPr/>
          <a:lstStyle/>
          <a:p>
            <a:fld id="{9FF389CD-4651-4E4A-A3ED-78D0063F37DA}" type="datetimeFigureOut">
              <a:rPr lang="en-US" smtClean="0"/>
              <a:t>7/10/2023</a:t>
            </a:fld>
            <a:endParaRPr lang="en-US"/>
          </a:p>
        </p:txBody>
      </p:sp>
      <p:sp>
        <p:nvSpPr>
          <p:cNvPr id="4" name="Footer Placeholder 3">
            <a:extLst>
              <a:ext uri="{FF2B5EF4-FFF2-40B4-BE49-F238E27FC236}">
                <a16:creationId xmlns:a16="http://schemas.microsoft.com/office/drawing/2014/main" id="{47003410-2101-33AC-C9FE-9830105ECF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6A610E-A092-9F5F-B0F0-B7F04DD9245B}"/>
              </a:ext>
            </a:extLst>
          </p:cNvPr>
          <p:cNvSpPr>
            <a:spLocks noGrp="1"/>
          </p:cNvSpPr>
          <p:nvPr>
            <p:ph type="sldNum" sz="quarter" idx="12"/>
          </p:nvPr>
        </p:nvSpPr>
        <p:spPr/>
        <p:txBody>
          <a:bodyPr/>
          <a:lstStyle/>
          <a:p>
            <a:fld id="{7C7E4AA8-B20E-A440-86D5-3818D9F49268}" type="slidenum">
              <a:rPr lang="en-US" smtClean="0"/>
              <a:t>‹#›</a:t>
            </a:fld>
            <a:endParaRPr lang="en-US"/>
          </a:p>
        </p:txBody>
      </p:sp>
    </p:spTree>
    <p:extLst>
      <p:ext uri="{BB962C8B-B14F-4D97-AF65-F5344CB8AC3E}">
        <p14:creationId xmlns:p14="http://schemas.microsoft.com/office/powerpoint/2010/main" val="3846564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361A37-01BE-064A-5FF6-E16A3C38CCD4}"/>
              </a:ext>
            </a:extLst>
          </p:cNvPr>
          <p:cNvSpPr>
            <a:spLocks noGrp="1"/>
          </p:cNvSpPr>
          <p:nvPr>
            <p:ph type="dt" sz="half" idx="10"/>
          </p:nvPr>
        </p:nvSpPr>
        <p:spPr/>
        <p:txBody>
          <a:bodyPr/>
          <a:lstStyle/>
          <a:p>
            <a:fld id="{9FF389CD-4651-4E4A-A3ED-78D0063F37DA}" type="datetimeFigureOut">
              <a:rPr lang="en-US" smtClean="0"/>
              <a:t>7/10/2023</a:t>
            </a:fld>
            <a:endParaRPr lang="en-US"/>
          </a:p>
        </p:txBody>
      </p:sp>
      <p:sp>
        <p:nvSpPr>
          <p:cNvPr id="3" name="Footer Placeholder 2">
            <a:extLst>
              <a:ext uri="{FF2B5EF4-FFF2-40B4-BE49-F238E27FC236}">
                <a16:creationId xmlns:a16="http://schemas.microsoft.com/office/drawing/2014/main" id="{F1D10A71-6D50-FA11-BE32-6026D08A2F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27F58A-D275-C148-8ADA-4D747E41AF8B}"/>
              </a:ext>
            </a:extLst>
          </p:cNvPr>
          <p:cNvSpPr>
            <a:spLocks noGrp="1"/>
          </p:cNvSpPr>
          <p:nvPr>
            <p:ph type="sldNum" sz="quarter" idx="12"/>
          </p:nvPr>
        </p:nvSpPr>
        <p:spPr/>
        <p:txBody>
          <a:bodyPr/>
          <a:lstStyle/>
          <a:p>
            <a:fld id="{7C7E4AA8-B20E-A440-86D5-3818D9F49268}" type="slidenum">
              <a:rPr lang="en-US" smtClean="0"/>
              <a:t>‹#›</a:t>
            </a:fld>
            <a:endParaRPr lang="en-US"/>
          </a:p>
        </p:txBody>
      </p:sp>
    </p:spTree>
    <p:extLst>
      <p:ext uri="{BB962C8B-B14F-4D97-AF65-F5344CB8AC3E}">
        <p14:creationId xmlns:p14="http://schemas.microsoft.com/office/powerpoint/2010/main" val="3828157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3F39D-F16B-D6CF-D825-5481D8F6C3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4E4004-FB1F-1CBE-53F3-629C82EFDA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4BE84B-0422-A948-2E53-783DF8FEEC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6A691A-6019-B89D-8868-91998B8A3316}"/>
              </a:ext>
            </a:extLst>
          </p:cNvPr>
          <p:cNvSpPr>
            <a:spLocks noGrp="1"/>
          </p:cNvSpPr>
          <p:nvPr>
            <p:ph type="dt" sz="half" idx="10"/>
          </p:nvPr>
        </p:nvSpPr>
        <p:spPr/>
        <p:txBody>
          <a:bodyPr/>
          <a:lstStyle/>
          <a:p>
            <a:fld id="{9FF389CD-4651-4E4A-A3ED-78D0063F37DA}" type="datetimeFigureOut">
              <a:rPr lang="en-US" smtClean="0"/>
              <a:t>7/10/2023</a:t>
            </a:fld>
            <a:endParaRPr lang="en-US"/>
          </a:p>
        </p:txBody>
      </p:sp>
      <p:sp>
        <p:nvSpPr>
          <p:cNvPr id="6" name="Footer Placeholder 5">
            <a:extLst>
              <a:ext uri="{FF2B5EF4-FFF2-40B4-BE49-F238E27FC236}">
                <a16:creationId xmlns:a16="http://schemas.microsoft.com/office/drawing/2014/main" id="{A9F2B4FA-A089-076D-02A2-06EB47B8F4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E9A0B1-80C1-3CD0-B383-AC309DE63808}"/>
              </a:ext>
            </a:extLst>
          </p:cNvPr>
          <p:cNvSpPr>
            <a:spLocks noGrp="1"/>
          </p:cNvSpPr>
          <p:nvPr>
            <p:ph type="sldNum" sz="quarter" idx="12"/>
          </p:nvPr>
        </p:nvSpPr>
        <p:spPr/>
        <p:txBody>
          <a:bodyPr/>
          <a:lstStyle/>
          <a:p>
            <a:fld id="{7C7E4AA8-B20E-A440-86D5-3818D9F49268}" type="slidenum">
              <a:rPr lang="en-US" smtClean="0"/>
              <a:t>‹#›</a:t>
            </a:fld>
            <a:endParaRPr lang="en-US"/>
          </a:p>
        </p:txBody>
      </p:sp>
    </p:spTree>
    <p:extLst>
      <p:ext uri="{BB962C8B-B14F-4D97-AF65-F5344CB8AC3E}">
        <p14:creationId xmlns:p14="http://schemas.microsoft.com/office/powerpoint/2010/main" val="1718188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80B7-F0C1-A4E0-E1B8-C2058881D5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4C45D-7947-6411-E527-A1D789D3D0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81C10C-9BF8-CF2C-A5B4-839769A7A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BB4B92-2FE7-BCF4-26CF-B2CA032A9CF5}"/>
              </a:ext>
            </a:extLst>
          </p:cNvPr>
          <p:cNvSpPr>
            <a:spLocks noGrp="1"/>
          </p:cNvSpPr>
          <p:nvPr>
            <p:ph type="dt" sz="half" idx="10"/>
          </p:nvPr>
        </p:nvSpPr>
        <p:spPr/>
        <p:txBody>
          <a:bodyPr/>
          <a:lstStyle/>
          <a:p>
            <a:fld id="{9FF389CD-4651-4E4A-A3ED-78D0063F37DA}" type="datetimeFigureOut">
              <a:rPr lang="en-US" smtClean="0"/>
              <a:t>7/10/2023</a:t>
            </a:fld>
            <a:endParaRPr lang="en-US"/>
          </a:p>
        </p:txBody>
      </p:sp>
      <p:sp>
        <p:nvSpPr>
          <p:cNvPr id="6" name="Footer Placeholder 5">
            <a:extLst>
              <a:ext uri="{FF2B5EF4-FFF2-40B4-BE49-F238E27FC236}">
                <a16:creationId xmlns:a16="http://schemas.microsoft.com/office/drawing/2014/main" id="{DAF7DD10-A004-8FDF-01F0-49CD07EA5A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22D73E-F8B9-51C9-E179-B4C2796C80B8}"/>
              </a:ext>
            </a:extLst>
          </p:cNvPr>
          <p:cNvSpPr>
            <a:spLocks noGrp="1"/>
          </p:cNvSpPr>
          <p:nvPr>
            <p:ph type="sldNum" sz="quarter" idx="12"/>
          </p:nvPr>
        </p:nvSpPr>
        <p:spPr/>
        <p:txBody>
          <a:bodyPr/>
          <a:lstStyle/>
          <a:p>
            <a:fld id="{7C7E4AA8-B20E-A440-86D5-3818D9F49268}" type="slidenum">
              <a:rPr lang="en-US" smtClean="0"/>
              <a:t>‹#›</a:t>
            </a:fld>
            <a:endParaRPr lang="en-US"/>
          </a:p>
        </p:txBody>
      </p:sp>
    </p:spTree>
    <p:extLst>
      <p:ext uri="{BB962C8B-B14F-4D97-AF65-F5344CB8AC3E}">
        <p14:creationId xmlns:p14="http://schemas.microsoft.com/office/powerpoint/2010/main" val="3190803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7BD71E-5770-8116-5A2F-343E229B70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078060-0D35-F9CD-27B7-11A2EE8DB6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42533-2E2A-4F30-F7B8-7BEBF5F57E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F389CD-4651-4E4A-A3ED-78D0063F37DA}" type="datetimeFigureOut">
              <a:rPr lang="en-US" smtClean="0"/>
              <a:t>7/10/2023</a:t>
            </a:fld>
            <a:endParaRPr lang="en-US"/>
          </a:p>
        </p:txBody>
      </p:sp>
      <p:sp>
        <p:nvSpPr>
          <p:cNvPr id="5" name="Footer Placeholder 4">
            <a:extLst>
              <a:ext uri="{FF2B5EF4-FFF2-40B4-BE49-F238E27FC236}">
                <a16:creationId xmlns:a16="http://schemas.microsoft.com/office/drawing/2014/main" id="{C13FCBA6-0678-23D6-19CB-964AF0B948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713E4E-CDE2-26D2-4561-E4C8A9939E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E4AA8-B20E-A440-86D5-3818D9F49268}" type="slidenum">
              <a:rPr lang="en-US" smtClean="0"/>
              <a:t>‹#›</a:t>
            </a:fld>
            <a:endParaRPr lang="en-US"/>
          </a:p>
        </p:txBody>
      </p:sp>
    </p:spTree>
    <p:extLst>
      <p:ext uri="{BB962C8B-B14F-4D97-AF65-F5344CB8AC3E}">
        <p14:creationId xmlns:p14="http://schemas.microsoft.com/office/powerpoint/2010/main" val="4110994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2067" name="Rectangle 2066">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ritical Thinking Requires Knowing What Questions to Ask | Consulting and  Training Solutions | Kepner Tregoe">
            <a:extLst>
              <a:ext uri="{FF2B5EF4-FFF2-40B4-BE49-F238E27FC236}">
                <a16:creationId xmlns:a16="http://schemas.microsoft.com/office/drawing/2014/main" id="{2BC9217E-44FF-3ABA-8026-A9E9069659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411" r="1" b="1"/>
          <a:stretch/>
        </p:blipFill>
        <p:spPr bwMode="auto">
          <a:xfrm>
            <a:off x="2392418" y="11763"/>
            <a:ext cx="7593333" cy="5195500"/>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EECF793-6FC1-703B-141F-8E8AB1E759C0}"/>
              </a:ext>
            </a:extLst>
          </p:cNvPr>
          <p:cNvSpPr txBox="1"/>
          <p:nvPr/>
        </p:nvSpPr>
        <p:spPr>
          <a:xfrm>
            <a:off x="23951" y="3320598"/>
            <a:ext cx="2657475" cy="523220"/>
          </a:xfrm>
          <a:prstGeom prst="rect">
            <a:avLst/>
          </a:prstGeom>
          <a:noFill/>
        </p:spPr>
        <p:txBody>
          <a:bodyPr wrap="square" rtlCol="0">
            <a:spAutoFit/>
          </a:bodyPr>
          <a:lstStyle/>
          <a:p>
            <a:pPr algn="ctr"/>
            <a:r>
              <a:rPr lang="en-US" sz="2800" b="1" dirty="0">
                <a:solidFill>
                  <a:srgbClr val="002060"/>
                </a:solidFill>
                <a:latin typeface="Arial" panose="020B0604020202020204" pitchFamily="34" charset="0"/>
                <a:cs typeface="Arial" panose="020B0604020202020204" pitchFamily="34" charset="0"/>
              </a:rPr>
              <a:t>COVENANTS</a:t>
            </a:r>
          </a:p>
        </p:txBody>
      </p:sp>
      <p:sp>
        <p:nvSpPr>
          <p:cNvPr id="21" name="TextBox 20">
            <a:extLst>
              <a:ext uri="{FF2B5EF4-FFF2-40B4-BE49-F238E27FC236}">
                <a16:creationId xmlns:a16="http://schemas.microsoft.com/office/drawing/2014/main" id="{F85E0A67-7597-9B71-CAAC-131CCC17F376}"/>
              </a:ext>
            </a:extLst>
          </p:cNvPr>
          <p:cNvSpPr txBox="1"/>
          <p:nvPr/>
        </p:nvSpPr>
        <p:spPr>
          <a:xfrm>
            <a:off x="268453" y="2132460"/>
            <a:ext cx="2079802" cy="954107"/>
          </a:xfrm>
          <a:prstGeom prst="rect">
            <a:avLst/>
          </a:prstGeom>
          <a:noFill/>
        </p:spPr>
        <p:txBody>
          <a:bodyPr wrap="square" rtlCol="0">
            <a:spAutoFit/>
          </a:bodyPr>
          <a:lstStyle/>
          <a:p>
            <a:pPr algn="ctr"/>
            <a:r>
              <a:rPr lang="en-US" sz="2800" b="1" dirty="0">
                <a:solidFill>
                  <a:srgbClr val="002060"/>
                </a:solidFill>
                <a:latin typeface="Arial" panose="020B0604020202020204" pitchFamily="34" charset="0"/>
                <a:cs typeface="Arial" panose="020B0604020202020204" pitchFamily="34" charset="0"/>
              </a:rPr>
              <a:t>HIGH PRIESTS</a:t>
            </a:r>
          </a:p>
        </p:txBody>
      </p:sp>
      <p:sp>
        <p:nvSpPr>
          <p:cNvPr id="22" name="TextBox 21">
            <a:extLst>
              <a:ext uri="{FF2B5EF4-FFF2-40B4-BE49-F238E27FC236}">
                <a16:creationId xmlns:a16="http://schemas.microsoft.com/office/drawing/2014/main" id="{FF7C65AF-D6A1-8973-30C4-A27473CEF67E}"/>
              </a:ext>
            </a:extLst>
          </p:cNvPr>
          <p:cNvSpPr txBox="1"/>
          <p:nvPr/>
        </p:nvSpPr>
        <p:spPr>
          <a:xfrm>
            <a:off x="116765" y="884743"/>
            <a:ext cx="2564662" cy="954107"/>
          </a:xfrm>
          <a:prstGeom prst="rect">
            <a:avLst/>
          </a:prstGeom>
          <a:noFill/>
        </p:spPr>
        <p:txBody>
          <a:bodyPr wrap="square" rtlCol="0">
            <a:spAutoFit/>
          </a:bodyPr>
          <a:lstStyle/>
          <a:p>
            <a:pPr algn="ctr"/>
            <a:r>
              <a:rPr lang="en-US" sz="2800" b="1" dirty="0">
                <a:solidFill>
                  <a:srgbClr val="002060"/>
                </a:solidFill>
                <a:latin typeface="Arial" panose="020B0604020202020204" pitchFamily="34" charset="0"/>
                <a:cs typeface="Arial" panose="020B0604020202020204" pitchFamily="34" charset="0"/>
              </a:rPr>
              <a:t>BLOOD SACRIFICES</a:t>
            </a:r>
          </a:p>
        </p:txBody>
      </p:sp>
      <p:sp>
        <p:nvSpPr>
          <p:cNvPr id="24" name="TextBox 23">
            <a:extLst>
              <a:ext uri="{FF2B5EF4-FFF2-40B4-BE49-F238E27FC236}">
                <a16:creationId xmlns:a16="http://schemas.microsoft.com/office/drawing/2014/main" id="{D78B1973-7A29-266A-E601-178C5B102247}"/>
              </a:ext>
            </a:extLst>
          </p:cNvPr>
          <p:cNvSpPr txBox="1"/>
          <p:nvPr/>
        </p:nvSpPr>
        <p:spPr>
          <a:xfrm>
            <a:off x="141238" y="72433"/>
            <a:ext cx="2701975" cy="523220"/>
          </a:xfrm>
          <a:prstGeom prst="rect">
            <a:avLst/>
          </a:prstGeom>
          <a:noFill/>
        </p:spPr>
        <p:txBody>
          <a:bodyPr wrap="square" rtlCol="0">
            <a:spAutoFit/>
          </a:bodyPr>
          <a:lstStyle/>
          <a:p>
            <a:pPr algn="ctr"/>
            <a:r>
              <a:rPr lang="en-US" sz="2800" b="1" dirty="0">
                <a:solidFill>
                  <a:srgbClr val="002060"/>
                </a:solidFill>
                <a:latin typeface="Arial" panose="020B0604020202020204" pitchFamily="34" charset="0"/>
                <a:cs typeface="Arial" panose="020B0604020202020204" pitchFamily="34" charset="0"/>
              </a:rPr>
              <a:t>TABERNACLE </a:t>
            </a:r>
          </a:p>
        </p:txBody>
      </p:sp>
      <p:sp>
        <p:nvSpPr>
          <p:cNvPr id="26" name="TextBox 25">
            <a:extLst>
              <a:ext uri="{FF2B5EF4-FFF2-40B4-BE49-F238E27FC236}">
                <a16:creationId xmlns:a16="http://schemas.microsoft.com/office/drawing/2014/main" id="{0ADFD975-82F8-97EF-1ADB-35BD427E8377}"/>
              </a:ext>
            </a:extLst>
          </p:cNvPr>
          <p:cNvSpPr txBox="1"/>
          <p:nvPr/>
        </p:nvSpPr>
        <p:spPr>
          <a:xfrm>
            <a:off x="94814" y="4150636"/>
            <a:ext cx="2957512" cy="523220"/>
          </a:xfrm>
          <a:prstGeom prst="rect">
            <a:avLst/>
          </a:prstGeom>
          <a:noFill/>
        </p:spPr>
        <p:txBody>
          <a:bodyPr wrap="square" rtlCol="0">
            <a:spAutoFit/>
          </a:bodyPr>
          <a:lstStyle/>
          <a:p>
            <a:pPr algn="ctr"/>
            <a:r>
              <a:rPr lang="en-US" sz="2800" b="1" dirty="0">
                <a:solidFill>
                  <a:srgbClr val="002060"/>
                </a:solidFill>
                <a:latin typeface="Arial" panose="020B0604020202020204" pitchFamily="34" charset="0"/>
                <a:cs typeface="Arial" panose="020B0604020202020204" pitchFamily="34" charset="0"/>
              </a:rPr>
              <a:t>MELCHIZADEK</a:t>
            </a:r>
          </a:p>
        </p:txBody>
      </p:sp>
      <p:sp>
        <p:nvSpPr>
          <p:cNvPr id="28" name="TextBox 27">
            <a:extLst>
              <a:ext uri="{FF2B5EF4-FFF2-40B4-BE49-F238E27FC236}">
                <a16:creationId xmlns:a16="http://schemas.microsoft.com/office/drawing/2014/main" id="{F680099C-D7B2-37B4-03F4-F7AF564DC985}"/>
              </a:ext>
            </a:extLst>
          </p:cNvPr>
          <p:cNvSpPr txBox="1"/>
          <p:nvPr/>
        </p:nvSpPr>
        <p:spPr>
          <a:xfrm>
            <a:off x="8901112" y="68008"/>
            <a:ext cx="3022435" cy="523220"/>
          </a:xfrm>
          <a:prstGeom prst="rect">
            <a:avLst/>
          </a:prstGeom>
          <a:noFill/>
        </p:spPr>
        <p:txBody>
          <a:bodyPr wrap="square" rtlCol="0">
            <a:spAutoFit/>
          </a:bodyPr>
          <a:lstStyle/>
          <a:p>
            <a:pPr algn="ctr"/>
            <a:r>
              <a:rPr lang="en-US" sz="2800" b="1" dirty="0">
                <a:solidFill>
                  <a:srgbClr val="002060"/>
                </a:solidFill>
                <a:latin typeface="Arial" panose="020B0604020202020204" pitchFamily="34" charset="0"/>
                <a:cs typeface="Arial" panose="020B0604020202020204" pitchFamily="34" charset="0"/>
              </a:rPr>
              <a:t>TECHNOLOGY</a:t>
            </a:r>
          </a:p>
        </p:txBody>
      </p:sp>
      <p:sp>
        <p:nvSpPr>
          <p:cNvPr id="29" name="TextBox 28">
            <a:extLst>
              <a:ext uri="{FF2B5EF4-FFF2-40B4-BE49-F238E27FC236}">
                <a16:creationId xmlns:a16="http://schemas.microsoft.com/office/drawing/2014/main" id="{4902612C-9896-981E-B1ED-BB91E585E63F}"/>
              </a:ext>
            </a:extLst>
          </p:cNvPr>
          <p:cNvSpPr txBox="1"/>
          <p:nvPr/>
        </p:nvSpPr>
        <p:spPr>
          <a:xfrm>
            <a:off x="9872276" y="1919568"/>
            <a:ext cx="2240071" cy="954107"/>
          </a:xfrm>
          <a:prstGeom prst="rect">
            <a:avLst/>
          </a:prstGeom>
          <a:noFill/>
        </p:spPr>
        <p:txBody>
          <a:bodyPr wrap="square" rtlCol="0">
            <a:spAutoFit/>
          </a:bodyPr>
          <a:lstStyle/>
          <a:p>
            <a:pPr algn="ctr"/>
            <a:r>
              <a:rPr lang="en-US" sz="2800" b="1" dirty="0">
                <a:solidFill>
                  <a:srgbClr val="002060"/>
                </a:solidFill>
                <a:latin typeface="Arial" panose="020B0604020202020204" pitchFamily="34" charset="0"/>
                <a:cs typeface="Arial" panose="020B0604020202020204" pitchFamily="34" charset="0"/>
              </a:rPr>
              <a:t>GLOBAL WARMING</a:t>
            </a:r>
          </a:p>
        </p:txBody>
      </p:sp>
      <p:sp>
        <p:nvSpPr>
          <p:cNvPr id="30" name="TextBox 29">
            <a:extLst>
              <a:ext uri="{FF2B5EF4-FFF2-40B4-BE49-F238E27FC236}">
                <a16:creationId xmlns:a16="http://schemas.microsoft.com/office/drawing/2014/main" id="{3B0790FD-4219-C1B4-DDCD-7569809CFC9E}"/>
              </a:ext>
            </a:extLst>
          </p:cNvPr>
          <p:cNvSpPr txBox="1"/>
          <p:nvPr/>
        </p:nvSpPr>
        <p:spPr>
          <a:xfrm>
            <a:off x="9696744" y="814219"/>
            <a:ext cx="2354018" cy="954107"/>
          </a:xfrm>
          <a:prstGeom prst="rect">
            <a:avLst/>
          </a:prstGeom>
          <a:noFill/>
        </p:spPr>
        <p:txBody>
          <a:bodyPr wrap="square" rtlCol="0">
            <a:spAutoFit/>
          </a:bodyPr>
          <a:lstStyle/>
          <a:p>
            <a:pPr algn="ctr"/>
            <a:r>
              <a:rPr lang="en-US" sz="2800" b="1" dirty="0">
                <a:solidFill>
                  <a:srgbClr val="002060"/>
                </a:solidFill>
                <a:latin typeface="Arial" panose="020B0604020202020204" pitchFamily="34" charset="0"/>
                <a:cs typeface="Arial" panose="020B0604020202020204" pitchFamily="34" charset="0"/>
              </a:rPr>
              <a:t>COST OF LIVING</a:t>
            </a:r>
          </a:p>
        </p:txBody>
      </p:sp>
      <p:sp>
        <p:nvSpPr>
          <p:cNvPr id="31" name="TextBox 30">
            <a:extLst>
              <a:ext uri="{FF2B5EF4-FFF2-40B4-BE49-F238E27FC236}">
                <a16:creationId xmlns:a16="http://schemas.microsoft.com/office/drawing/2014/main" id="{BF576675-38CA-092C-25F9-A86843BB5031}"/>
              </a:ext>
            </a:extLst>
          </p:cNvPr>
          <p:cNvSpPr txBox="1"/>
          <p:nvPr/>
        </p:nvSpPr>
        <p:spPr>
          <a:xfrm>
            <a:off x="9266072" y="3863104"/>
            <a:ext cx="2657475" cy="954107"/>
          </a:xfrm>
          <a:prstGeom prst="rect">
            <a:avLst/>
          </a:prstGeom>
          <a:noFill/>
        </p:spPr>
        <p:txBody>
          <a:bodyPr wrap="square" rtlCol="0">
            <a:spAutoFit/>
          </a:bodyPr>
          <a:lstStyle/>
          <a:p>
            <a:pPr algn="ctr"/>
            <a:r>
              <a:rPr lang="en-US" sz="2800" b="1" dirty="0">
                <a:solidFill>
                  <a:srgbClr val="002060"/>
                </a:solidFill>
                <a:latin typeface="Arial" panose="020B0604020202020204" pitchFamily="34" charset="0"/>
                <a:cs typeface="Arial" panose="020B0604020202020204" pitchFamily="34" charset="0"/>
              </a:rPr>
              <a:t>FAMILY PRESSURES</a:t>
            </a:r>
          </a:p>
        </p:txBody>
      </p:sp>
      <p:sp>
        <p:nvSpPr>
          <p:cNvPr id="32" name="TextBox 31">
            <a:extLst>
              <a:ext uri="{FF2B5EF4-FFF2-40B4-BE49-F238E27FC236}">
                <a16:creationId xmlns:a16="http://schemas.microsoft.com/office/drawing/2014/main" id="{D0860975-CC1C-795F-21CC-AC3B17A5AABE}"/>
              </a:ext>
            </a:extLst>
          </p:cNvPr>
          <p:cNvSpPr txBox="1"/>
          <p:nvPr/>
        </p:nvSpPr>
        <p:spPr>
          <a:xfrm>
            <a:off x="9725208" y="3164674"/>
            <a:ext cx="2354018" cy="523220"/>
          </a:xfrm>
          <a:prstGeom prst="rect">
            <a:avLst/>
          </a:prstGeom>
          <a:noFill/>
        </p:spPr>
        <p:txBody>
          <a:bodyPr wrap="square" rtlCol="0">
            <a:spAutoFit/>
          </a:bodyPr>
          <a:lstStyle/>
          <a:p>
            <a:pPr algn="ctr"/>
            <a:r>
              <a:rPr lang="en-US" sz="2800" b="1" dirty="0">
                <a:solidFill>
                  <a:srgbClr val="002060"/>
                </a:solidFill>
                <a:latin typeface="Arial" panose="020B0604020202020204" pitchFamily="34" charset="0"/>
                <a:cs typeface="Arial" panose="020B0604020202020204" pitchFamily="34" charset="0"/>
              </a:rPr>
              <a:t>PANDEMICS</a:t>
            </a:r>
          </a:p>
        </p:txBody>
      </p:sp>
      <p:sp>
        <p:nvSpPr>
          <p:cNvPr id="35" name="TextBox 34">
            <a:extLst>
              <a:ext uri="{FF2B5EF4-FFF2-40B4-BE49-F238E27FC236}">
                <a16:creationId xmlns:a16="http://schemas.microsoft.com/office/drawing/2014/main" id="{C582CC76-E86C-CC55-9E7E-15E3FE19594A}"/>
              </a:ext>
            </a:extLst>
          </p:cNvPr>
          <p:cNvSpPr txBox="1"/>
          <p:nvPr/>
        </p:nvSpPr>
        <p:spPr>
          <a:xfrm>
            <a:off x="141238" y="5287493"/>
            <a:ext cx="12015006" cy="1477328"/>
          </a:xfrm>
          <a:prstGeom prst="rect">
            <a:avLst/>
          </a:prstGeom>
          <a:noFill/>
        </p:spPr>
        <p:txBody>
          <a:bodyPr wrap="square" rtlCol="0">
            <a:spAutoFit/>
          </a:bodyPr>
          <a:lstStyle/>
          <a:p>
            <a:pPr algn="ctr"/>
            <a:r>
              <a:rPr lang="en-US" sz="3000" b="1" dirty="0">
                <a:solidFill>
                  <a:srgbClr val="002060"/>
                </a:solidFill>
                <a:latin typeface="Arial" panose="020B0604020202020204" pitchFamily="34" charset="0"/>
                <a:cs typeface="Arial" panose="020B0604020202020204" pitchFamily="34" charset="0"/>
              </a:rPr>
              <a:t>God controls and directs history to reveal the truth about who He is and who we are. These ancient names, activities and symbols point to Jesus and the peace, hope &amp; joy He alone can give us.  </a:t>
            </a:r>
          </a:p>
        </p:txBody>
      </p:sp>
      <p:cxnSp>
        <p:nvCxnSpPr>
          <p:cNvPr id="37" name="Straight Connector 36">
            <a:extLst>
              <a:ext uri="{FF2B5EF4-FFF2-40B4-BE49-F238E27FC236}">
                <a16:creationId xmlns:a16="http://schemas.microsoft.com/office/drawing/2014/main" id="{5091899A-90C8-49A4-F651-8454401CC8DF}"/>
              </a:ext>
            </a:extLst>
          </p:cNvPr>
          <p:cNvCxnSpPr/>
          <p:nvPr/>
        </p:nvCxnSpPr>
        <p:spPr>
          <a:xfrm>
            <a:off x="141238" y="4972050"/>
            <a:ext cx="39592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644699A-43FA-4397-9404-2DC76A3DA28C}"/>
              </a:ext>
            </a:extLst>
          </p:cNvPr>
          <p:cNvCxnSpPr/>
          <p:nvPr/>
        </p:nvCxnSpPr>
        <p:spPr>
          <a:xfrm>
            <a:off x="8091487" y="4967287"/>
            <a:ext cx="39592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73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P spid="28" grpId="0"/>
      <p:bldP spid="29" grpId="0"/>
      <p:bldP spid="30" grpId="0"/>
      <p:bldP spid="31" grpId="0"/>
      <p:bldP spid="32"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ross on a rocky hill&#10;&#10;Description automatically generated">
            <a:extLst>
              <a:ext uri="{FF2B5EF4-FFF2-40B4-BE49-F238E27FC236}">
                <a16:creationId xmlns:a16="http://schemas.microsoft.com/office/drawing/2014/main" id="{F2B93CEC-C173-E344-FF1A-2A7DCEAC515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0788" b="11503"/>
          <a:stretch/>
        </p:blipFill>
        <p:spPr>
          <a:xfrm>
            <a:off x="0" y="0"/>
            <a:ext cx="12192000" cy="6867360"/>
          </a:xfrm>
          <a:prstGeom prst="rect">
            <a:avLst/>
          </a:prstGeom>
        </p:spPr>
      </p:pic>
      <p:sp>
        <p:nvSpPr>
          <p:cNvPr id="4" name="TextBox 3">
            <a:extLst>
              <a:ext uri="{FF2B5EF4-FFF2-40B4-BE49-F238E27FC236}">
                <a16:creationId xmlns:a16="http://schemas.microsoft.com/office/drawing/2014/main" id="{794C6444-09BA-AE9A-4329-0D7435DEA5C7}"/>
              </a:ext>
            </a:extLst>
          </p:cNvPr>
          <p:cNvSpPr txBox="1"/>
          <p:nvPr/>
        </p:nvSpPr>
        <p:spPr>
          <a:xfrm>
            <a:off x="78581" y="122651"/>
            <a:ext cx="12034837" cy="2677656"/>
          </a:xfrm>
          <a:prstGeom prst="rect">
            <a:avLst/>
          </a:prstGeom>
          <a:noFill/>
        </p:spPr>
        <p:txBody>
          <a:bodyPr wrap="square" rtlCol="0">
            <a:spAutoFit/>
          </a:bodyPr>
          <a:lstStyle/>
          <a:p>
            <a:pPr algn="ctr"/>
            <a:r>
              <a:rPr lang="en-AU" sz="2800" b="1" i="1" u="none" strike="noStrike" dirty="0">
                <a:solidFill>
                  <a:schemeClr val="bg1"/>
                </a:solidFill>
                <a:effectLst/>
                <a:latin typeface="Arial" panose="020B0604020202020204" pitchFamily="34" charset="0"/>
                <a:cs typeface="Arial" panose="020B0604020202020204" pitchFamily="34" charset="0"/>
              </a:rPr>
              <a:t>“Under the old system, the blood of goats and bulls and the ashes of a heifer could cleanse people’s bodies from ceremonial impurity. Just think how much more </a:t>
            </a:r>
            <a:r>
              <a:rPr lang="en-AU" sz="2800" b="1" i="1" u="sng" strike="noStrike" dirty="0">
                <a:solidFill>
                  <a:schemeClr val="bg1"/>
                </a:solidFill>
                <a:effectLst/>
                <a:latin typeface="Arial" panose="020B0604020202020204" pitchFamily="34" charset="0"/>
                <a:cs typeface="Arial" panose="020B0604020202020204" pitchFamily="34" charset="0"/>
              </a:rPr>
              <a:t>the blood of Christ will purify our consciences from sinful deeds (dead works)</a:t>
            </a:r>
            <a:r>
              <a:rPr lang="en-AU" sz="2800" b="1" i="1" baseline="30000" dirty="0">
                <a:solidFill>
                  <a:schemeClr val="bg1"/>
                </a:solidFill>
                <a:latin typeface="Arial" panose="020B0604020202020204" pitchFamily="34" charset="0"/>
                <a:cs typeface="Arial" panose="020B0604020202020204" pitchFamily="34" charset="0"/>
              </a:rPr>
              <a:t> </a:t>
            </a:r>
            <a:r>
              <a:rPr lang="en-AU" sz="2800" b="1" i="1" u="none" strike="noStrike" dirty="0">
                <a:solidFill>
                  <a:schemeClr val="bg1"/>
                </a:solidFill>
                <a:effectLst/>
                <a:latin typeface="Arial" panose="020B0604020202020204" pitchFamily="34" charset="0"/>
                <a:cs typeface="Arial" panose="020B0604020202020204" pitchFamily="34" charset="0"/>
              </a:rPr>
              <a:t>so that we can worship (serve) the living God. For by the power of the eternal Spirit, Christ offered himself to God as a perfect sacrifice for our sins.” </a:t>
            </a:r>
            <a:r>
              <a:rPr lang="en-AU" sz="2800" b="1" i="0" u="none" strike="noStrike" dirty="0">
                <a:solidFill>
                  <a:schemeClr val="bg1"/>
                </a:solidFill>
                <a:effectLst/>
                <a:latin typeface="Arial" panose="020B0604020202020204" pitchFamily="34" charset="0"/>
                <a:cs typeface="Arial" panose="020B0604020202020204" pitchFamily="34" charset="0"/>
              </a:rPr>
              <a:t>(Hebrews 9:13-14)</a:t>
            </a:r>
            <a:endParaRPr lang="en-US" sz="28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2E108A6-2F88-CBCA-2F23-217503CEAACE}"/>
              </a:ext>
            </a:extLst>
          </p:cNvPr>
          <p:cNvSpPr txBox="1"/>
          <p:nvPr/>
        </p:nvSpPr>
        <p:spPr>
          <a:xfrm>
            <a:off x="252411" y="3172851"/>
            <a:ext cx="11687175" cy="2000548"/>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A BETTER SANCTUARY – ETERNAL REFUGE FROM A DIRTY CONSCIENCE</a:t>
            </a:r>
          </a:p>
          <a:p>
            <a:pPr algn="ctr"/>
            <a:r>
              <a:rPr lang="en-US" sz="2800" b="1" dirty="0">
                <a:solidFill>
                  <a:schemeClr val="bg1"/>
                </a:solidFill>
                <a:latin typeface="Arial" panose="020B0604020202020204" pitchFamily="34" charset="0"/>
                <a:cs typeface="Arial" panose="020B0604020202020204" pitchFamily="34" charset="0"/>
              </a:rPr>
              <a:t>(Hebrews 9:1-14)</a:t>
            </a:r>
          </a:p>
        </p:txBody>
      </p:sp>
      <p:sp>
        <p:nvSpPr>
          <p:cNvPr id="6" name="TextBox 5">
            <a:extLst>
              <a:ext uri="{FF2B5EF4-FFF2-40B4-BE49-F238E27FC236}">
                <a16:creationId xmlns:a16="http://schemas.microsoft.com/office/drawing/2014/main" id="{233001F9-5446-7A29-9194-5BE6BD3EEB6A}"/>
              </a:ext>
            </a:extLst>
          </p:cNvPr>
          <p:cNvSpPr txBox="1"/>
          <p:nvPr/>
        </p:nvSpPr>
        <p:spPr>
          <a:xfrm>
            <a:off x="252411" y="5615269"/>
            <a:ext cx="3248027"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WHAT IS OUR CONSCIENCE?</a:t>
            </a:r>
          </a:p>
        </p:txBody>
      </p:sp>
      <p:sp>
        <p:nvSpPr>
          <p:cNvPr id="7" name="TextBox 6">
            <a:extLst>
              <a:ext uri="{FF2B5EF4-FFF2-40B4-BE49-F238E27FC236}">
                <a16:creationId xmlns:a16="http://schemas.microsoft.com/office/drawing/2014/main" id="{E1EAEFFB-D4F4-4565-36A5-EA25D31A6B13}"/>
              </a:ext>
            </a:extLst>
          </p:cNvPr>
          <p:cNvSpPr txBox="1"/>
          <p:nvPr/>
        </p:nvSpPr>
        <p:spPr>
          <a:xfrm>
            <a:off x="4250531" y="5629838"/>
            <a:ext cx="4043363"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A QUICK TOUR OF THE TABERNACLE</a:t>
            </a:r>
          </a:p>
        </p:txBody>
      </p:sp>
      <p:sp>
        <p:nvSpPr>
          <p:cNvPr id="8" name="TextBox 7">
            <a:extLst>
              <a:ext uri="{FF2B5EF4-FFF2-40B4-BE49-F238E27FC236}">
                <a16:creationId xmlns:a16="http://schemas.microsoft.com/office/drawing/2014/main" id="{3871AF2A-527D-55BD-7FDC-A85CDF8CA142}"/>
              </a:ext>
            </a:extLst>
          </p:cNvPr>
          <p:cNvSpPr txBox="1"/>
          <p:nvPr/>
        </p:nvSpPr>
        <p:spPr>
          <a:xfrm>
            <a:off x="9043988" y="5615269"/>
            <a:ext cx="2895598"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GLORIOUS CONTRASTS</a:t>
            </a:r>
          </a:p>
        </p:txBody>
      </p:sp>
      <p:cxnSp>
        <p:nvCxnSpPr>
          <p:cNvPr id="10" name="Straight Connector 9">
            <a:extLst>
              <a:ext uri="{FF2B5EF4-FFF2-40B4-BE49-F238E27FC236}">
                <a16:creationId xmlns:a16="http://schemas.microsoft.com/office/drawing/2014/main" id="{3B6E3B3C-1359-A146-B52E-E5C9C1DA6622}"/>
              </a:ext>
            </a:extLst>
          </p:cNvPr>
          <p:cNvCxnSpPr>
            <a:cxnSpLocks/>
          </p:cNvCxnSpPr>
          <p:nvPr/>
        </p:nvCxnSpPr>
        <p:spPr>
          <a:xfrm>
            <a:off x="252409" y="3028951"/>
            <a:ext cx="1168717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59AB5C5-F955-5F7D-3F20-A44CA32143CF}"/>
              </a:ext>
            </a:extLst>
          </p:cNvPr>
          <p:cNvCxnSpPr>
            <a:cxnSpLocks/>
          </p:cNvCxnSpPr>
          <p:nvPr/>
        </p:nvCxnSpPr>
        <p:spPr>
          <a:xfrm>
            <a:off x="252409" y="5295901"/>
            <a:ext cx="1168717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83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ur Conscience on a Spectrum (and a Flowchart)">
            <a:extLst>
              <a:ext uri="{FF2B5EF4-FFF2-40B4-BE49-F238E27FC236}">
                <a16:creationId xmlns:a16="http://schemas.microsoft.com/office/drawing/2014/main" id="{55D66009-ED7D-EC24-101A-C7FEEA08A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98B854-590C-81CA-F19F-03C1DB7D0987}"/>
              </a:ext>
            </a:extLst>
          </p:cNvPr>
          <p:cNvSpPr txBox="1"/>
          <p:nvPr/>
        </p:nvSpPr>
        <p:spPr>
          <a:xfrm>
            <a:off x="295275" y="157163"/>
            <a:ext cx="11601450"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WHAT IS OUR CONSCIENCE AND WHY IS IT A PROBLEM?</a:t>
            </a:r>
          </a:p>
        </p:txBody>
      </p:sp>
      <p:sp>
        <p:nvSpPr>
          <p:cNvPr id="6" name="TextBox 5">
            <a:extLst>
              <a:ext uri="{FF2B5EF4-FFF2-40B4-BE49-F238E27FC236}">
                <a16:creationId xmlns:a16="http://schemas.microsoft.com/office/drawing/2014/main" id="{01E9E4F6-68A2-B9F6-1503-CF4FBAB3DCB7}"/>
              </a:ext>
            </a:extLst>
          </p:cNvPr>
          <p:cNvSpPr txBox="1"/>
          <p:nvPr/>
        </p:nvSpPr>
        <p:spPr>
          <a:xfrm>
            <a:off x="295275" y="1000126"/>
            <a:ext cx="11601450"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“It is the image of God permanently printed on our souls by which we feel guilt and conviction when we do wrong and joy and comfort when we do right.” </a:t>
            </a:r>
            <a:r>
              <a:rPr lang="en-US" sz="3000" b="1" dirty="0">
                <a:solidFill>
                  <a:schemeClr val="bg1"/>
                </a:solidFill>
                <a:latin typeface="Arial" panose="020B0604020202020204" pitchFamily="34" charset="0"/>
                <a:cs typeface="Arial" panose="020B0604020202020204" pitchFamily="34" charset="0"/>
              </a:rPr>
              <a:t>(Tim </a:t>
            </a:r>
            <a:r>
              <a:rPr lang="en-US" sz="3000" b="1" dirty="0" err="1">
                <a:solidFill>
                  <a:schemeClr val="bg1"/>
                </a:solidFill>
                <a:latin typeface="Arial" panose="020B0604020202020204" pitchFamily="34" charset="0"/>
                <a:cs typeface="Arial" panose="020B0604020202020204" pitchFamily="34" charset="0"/>
              </a:rPr>
              <a:t>Challies</a:t>
            </a:r>
            <a:r>
              <a:rPr lang="en-US" sz="3000" b="1" dirty="0">
                <a:solidFill>
                  <a:schemeClr val="bg1"/>
                </a:solidFill>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1650AEFF-0552-8A27-3308-CF7A93095F2B}"/>
              </a:ext>
            </a:extLst>
          </p:cNvPr>
          <p:cNvSpPr txBox="1"/>
          <p:nvPr/>
        </p:nvSpPr>
        <p:spPr>
          <a:xfrm>
            <a:off x="295273" y="3111817"/>
            <a:ext cx="11720513"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It’s what you feel and sense when you rest and reflect back on the day’s events = </a:t>
            </a:r>
            <a:r>
              <a:rPr lang="en-US" sz="3000" b="1" dirty="0" err="1">
                <a:solidFill>
                  <a:schemeClr val="bg1"/>
                </a:solidFill>
                <a:latin typeface="Arial" panose="020B0604020202020204" pitchFamily="34" charset="0"/>
                <a:cs typeface="Arial" panose="020B0604020202020204" pitchFamily="34" charset="0"/>
              </a:rPr>
              <a:t>realising</a:t>
            </a:r>
            <a:r>
              <a:rPr lang="en-US" sz="3000" b="1" dirty="0">
                <a:solidFill>
                  <a:schemeClr val="bg1"/>
                </a:solidFill>
                <a:latin typeface="Arial" panose="020B0604020202020204" pitchFamily="34" charset="0"/>
                <a:cs typeface="Arial" panose="020B0604020202020204" pitchFamily="34" charset="0"/>
              </a:rPr>
              <a:t> God’s holiness and our sinfulness = we have to keep trying harder to be good enough.</a:t>
            </a:r>
          </a:p>
        </p:txBody>
      </p:sp>
      <p:sp>
        <p:nvSpPr>
          <p:cNvPr id="8" name="TextBox 7">
            <a:extLst>
              <a:ext uri="{FF2B5EF4-FFF2-40B4-BE49-F238E27FC236}">
                <a16:creationId xmlns:a16="http://schemas.microsoft.com/office/drawing/2014/main" id="{C8AB3DA5-244F-E24B-6814-5B6658091A1F}"/>
              </a:ext>
            </a:extLst>
          </p:cNvPr>
          <p:cNvSpPr txBox="1"/>
          <p:nvPr/>
        </p:nvSpPr>
        <p:spPr>
          <a:xfrm>
            <a:off x="295274" y="5486400"/>
            <a:ext cx="11163301" cy="369332"/>
          </a:xfrm>
          <a:prstGeom prst="rect">
            <a:avLst/>
          </a:prstGeom>
          <a:noFill/>
        </p:spPr>
        <p:txBody>
          <a:bodyPr wrap="square" rtlCol="0">
            <a:spAutoFit/>
          </a:bodyPr>
          <a:lstStyle/>
          <a:p>
            <a:r>
              <a:rPr lang="en-US" dirty="0"/>
              <a:t>”A clear conscience </a:t>
            </a:r>
          </a:p>
        </p:txBody>
      </p:sp>
      <p:sp>
        <p:nvSpPr>
          <p:cNvPr id="10" name="TextBox 9">
            <a:extLst>
              <a:ext uri="{FF2B5EF4-FFF2-40B4-BE49-F238E27FC236}">
                <a16:creationId xmlns:a16="http://schemas.microsoft.com/office/drawing/2014/main" id="{E6F93601-7C5D-1AF0-AA52-84EAFAC2C906}"/>
              </a:ext>
            </a:extLst>
          </p:cNvPr>
          <p:cNvSpPr txBox="1"/>
          <p:nvPr/>
        </p:nvSpPr>
        <p:spPr>
          <a:xfrm>
            <a:off x="295273" y="5223509"/>
            <a:ext cx="11720513" cy="1477328"/>
          </a:xfrm>
          <a:prstGeom prst="rect">
            <a:avLst/>
          </a:prstGeom>
          <a:noFill/>
        </p:spPr>
        <p:txBody>
          <a:bodyPr wrap="square" rtlCol="0">
            <a:spAutoFit/>
          </a:bodyPr>
          <a:lstStyle/>
          <a:p>
            <a:pPr algn="ctr"/>
            <a:r>
              <a:rPr lang="en-US" dirty="0"/>
              <a:t>“</a:t>
            </a:r>
            <a:r>
              <a:rPr lang="en-US" sz="3000" b="1" dirty="0">
                <a:solidFill>
                  <a:schemeClr val="bg1"/>
                </a:solidFill>
                <a:latin typeface="Arial" panose="020B0604020202020204" pitchFamily="34" charset="0"/>
                <a:cs typeface="Arial" panose="020B0604020202020204" pitchFamily="34" charset="0"/>
              </a:rPr>
              <a:t>As different as the ‘old covenant’ world is from our world today, we all have the same struggle – a dirty conscience that makes us feel wicked, wayward, guilty, distant and unworthy.  </a:t>
            </a:r>
            <a:endParaRPr lang="en-US"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990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olding his face with his hands&#10;&#10;Description automatically generated">
            <a:extLst>
              <a:ext uri="{FF2B5EF4-FFF2-40B4-BE49-F238E27FC236}">
                <a16:creationId xmlns:a16="http://schemas.microsoft.com/office/drawing/2014/main" id="{B008524E-4A55-0A96-9BC0-2B1DC188BC1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4F607A2-B73B-59A0-7BBF-BF185C44C070}"/>
              </a:ext>
            </a:extLst>
          </p:cNvPr>
          <p:cNvSpPr txBox="1"/>
          <p:nvPr/>
        </p:nvSpPr>
        <p:spPr>
          <a:xfrm>
            <a:off x="214313" y="157163"/>
            <a:ext cx="5729287"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“The torture of a bad conscience is the hell of every living soul.” </a:t>
            </a:r>
            <a:r>
              <a:rPr lang="en-US" sz="3000" b="1" dirty="0">
                <a:solidFill>
                  <a:schemeClr val="bg1"/>
                </a:solidFill>
                <a:latin typeface="Arial" panose="020B0604020202020204" pitchFamily="34" charset="0"/>
                <a:cs typeface="Arial" panose="020B0604020202020204" pitchFamily="34" charset="0"/>
              </a:rPr>
              <a:t>(John Calvin)</a:t>
            </a:r>
          </a:p>
        </p:txBody>
      </p:sp>
      <p:sp>
        <p:nvSpPr>
          <p:cNvPr id="5" name="TextBox 4">
            <a:extLst>
              <a:ext uri="{FF2B5EF4-FFF2-40B4-BE49-F238E27FC236}">
                <a16:creationId xmlns:a16="http://schemas.microsoft.com/office/drawing/2014/main" id="{78F14BC9-64A5-4669-7996-2A917A165609}"/>
              </a:ext>
            </a:extLst>
          </p:cNvPr>
          <p:cNvSpPr txBox="1"/>
          <p:nvPr/>
        </p:nvSpPr>
        <p:spPr>
          <a:xfrm>
            <a:off x="6934200" y="157163"/>
            <a:ext cx="5043487"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“A clear conscience is the sign of a bad memory.” </a:t>
            </a:r>
            <a:r>
              <a:rPr lang="en-US" sz="3000" b="1" dirty="0">
                <a:solidFill>
                  <a:schemeClr val="bg1"/>
                </a:solidFill>
                <a:latin typeface="Arial" panose="020B0604020202020204" pitchFamily="34" charset="0"/>
                <a:cs typeface="Arial" panose="020B0604020202020204" pitchFamily="34" charset="0"/>
              </a:rPr>
              <a:t>(Mark Twain) </a:t>
            </a:r>
          </a:p>
        </p:txBody>
      </p:sp>
      <p:sp>
        <p:nvSpPr>
          <p:cNvPr id="6" name="TextBox 5">
            <a:extLst>
              <a:ext uri="{FF2B5EF4-FFF2-40B4-BE49-F238E27FC236}">
                <a16:creationId xmlns:a16="http://schemas.microsoft.com/office/drawing/2014/main" id="{74205B74-5F48-C7C3-21AD-B71406542BE2}"/>
              </a:ext>
            </a:extLst>
          </p:cNvPr>
          <p:cNvSpPr txBox="1"/>
          <p:nvPr/>
        </p:nvSpPr>
        <p:spPr>
          <a:xfrm>
            <a:off x="104775" y="3820121"/>
            <a:ext cx="1198245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Hebrews 9 is the solution to the problem of our dirty conscience – the ‘blood of Christ’ is the only thing that will purify your conscience so that you can enjoy God, and know He enjoys you.</a:t>
            </a:r>
          </a:p>
        </p:txBody>
      </p:sp>
      <p:sp>
        <p:nvSpPr>
          <p:cNvPr id="7" name="TextBox 6">
            <a:extLst>
              <a:ext uri="{FF2B5EF4-FFF2-40B4-BE49-F238E27FC236}">
                <a16:creationId xmlns:a16="http://schemas.microsoft.com/office/drawing/2014/main" id="{52D36D5B-8B8A-7334-8598-F6E70DB37033}"/>
              </a:ext>
            </a:extLst>
          </p:cNvPr>
          <p:cNvSpPr txBox="1"/>
          <p:nvPr/>
        </p:nvSpPr>
        <p:spPr>
          <a:xfrm>
            <a:off x="438151" y="5752863"/>
            <a:ext cx="11649074"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That’s exactly what the tabernacle and the priestly activities are designed to teach us – that Jesus is better.</a:t>
            </a:r>
          </a:p>
        </p:txBody>
      </p:sp>
      <p:sp>
        <p:nvSpPr>
          <p:cNvPr id="8" name="TextBox 7">
            <a:extLst>
              <a:ext uri="{FF2B5EF4-FFF2-40B4-BE49-F238E27FC236}">
                <a16:creationId xmlns:a16="http://schemas.microsoft.com/office/drawing/2014/main" id="{05ED392D-46B9-4CB7-A600-181126A060A7}"/>
              </a:ext>
            </a:extLst>
          </p:cNvPr>
          <p:cNvSpPr txBox="1"/>
          <p:nvPr/>
        </p:nvSpPr>
        <p:spPr>
          <a:xfrm>
            <a:off x="214313" y="2025612"/>
            <a:ext cx="11763374" cy="1477328"/>
          </a:xfrm>
          <a:prstGeom prst="rect">
            <a:avLst/>
          </a:prstGeom>
          <a:noFill/>
        </p:spPr>
        <p:txBody>
          <a:bodyPr wrap="square" rtlCol="0">
            <a:spAutoFit/>
          </a:bodyPr>
          <a:lstStyle/>
          <a:p>
            <a:pPr algn="ctr"/>
            <a:r>
              <a:rPr lang="en-AU" sz="3000" b="1" i="0" u="none" strike="noStrike" dirty="0">
                <a:solidFill>
                  <a:schemeClr val="bg1"/>
                </a:solidFill>
                <a:effectLst/>
                <a:latin typeface="Arial" panose="020B0604020202020204" pitchFamily="34" charset="0"/>
                <a:cs typeface="Arial" panose="020B0604020202020204" pitchFamily="34" charset="0"/>
              </a:rPr>
              <a:t>Why do we struggle with a dirty conscience? </a:t>
            </a:r>
            <a:r>
              <a:rPr lang="en-AU" sz="3000" b="1" dirty="0">
                <a:solidFill>
                  <a:schemeClr val="bg1"/>
                </a:solidFill>
                <a:latin typeface="Arial" panose="020B0604020202020204" pitchFamily="34" charset="0"/>
                <a:cs typeface="Arial" panose="020B0604020202020204" pitchFamily="34" charset="0"/>
              </a:rPr>
              <a:t>The Word of God </a:t>
            </a:r>
            <a:r>
              <a:rPr lang="en-AU" sz="3000" b="1" i="1" dirty="0">
                <a:solidFill>
                  <a:schemeClr val="bg1"/>
                </a:solidFill>
                <a:latin typeface="Arial" panose="020B0604020202020204" pitchFamily="34" charset="0"/>
                <a:cs typeface="Arial" panose="020B0604020202020204" pitchFamily="34" charset="0"/>
              </a:rPr>
              <a:t>‘exposes our innermost thoughts and desires’</a:t>
            </a:r>
            <a:r>
              <a:rPr lang="en-AU" sz="3000" b="1" dirty="0">
                <a:solidFill>
                  <a:schemeClr val="bg1"/>
                </a:solidFill>
                <a:latin typeface="Arial" panose="020B0604020202020204" pitchFamily="34" charset="0"/>
                <a:cs typeface="Arial" panose="020B0604020202020204" pitchFamily="34" charset="0"/>
              </a:rPr>
              <a:t> (Hebrew 4:12) + the lies &amp; accusations of Satan (John 8:44, Rev 12:10).</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55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does the tabernacle teach us about God? - Biblword.net">
            <a:extLst>
              <a:ext uri="{FF2B5EF4-FFF2-40B4-BE49-F238E27FC236}">
                <a16:creationId xmlns:a16="http://schemas.microsoft.com/office/drawing/2014/main" id="{9166B0A0-3D14-5A2F-7CB2-773FDEB1F762}"/>
              </a:ext>
            </a:extLst>
          </p:cNvPr>
          <p:cNvPicPr>
            <a:picLocks noChangeAspect="1" noChangeArrowheads="1"/>
          </p:cNvPicPr>
          <p:nvPr/>
        </p:nvPicPr>
        <p:blipFill>
          <a:blip r:embed="rId3">
            <a:alphaModFix/>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27754FA-77A3-AC3B-6B71-9F002CFB1F2D}"/>
              </a:ext>
            </a:extLst>
          </p:cNvPr>
          <p:cNvSpPr txBox="1"/>
          <p:nvPr/>
        </p:nvSpPr>
        <p:spPr>
          <a:xfrm>
            <a:off x="300039" y="114301"/>
            <a:ext cx="11706224"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QUICK TOUR OF THE TABERNACLE - a portable temple, the God designed earthly place of sanctuary &amp; worship (vs 1-10).</a:t>
            </a:r>
          </a:p>
        </p:txBody>
      </p:sp>
      <p:sp>
        <p:nvSpPr>
          <p:cNvPr id="6" name="TextBox 5">
            <a:extLst>
              <a:ext uri="{FF2B5EF4-FFF2-40B4-BE49-F238E27FC236}">
                <a16:creationId xmlns:a16="http://schemas.microsoft.com/office/drawing/2014/main" id="{BDEF1D18-6F68-55E2-EECE-CB80223E4371}"/>
              </a:ext>
            </a:extLst>
          </p:cNvPr>
          <p:cNvSpPr txBox="1"/>
          <p:nvPr/>
        </p:nvSpPr>
        <p:spPr>
          <a:xfrm>
            <a:off x="185738" y="1465622"/>
            <a:ext cx="10558463"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Room 1 = Holy Place with a golden lampstand, gold table with 12 loaves of bread on it and a golden altar. </a:t>
            </a:r>
          </a:p>
        </p:txBody>
      </p:sp>
      <p:sp>
        <p:nvSpPr>
          <p:cNvPr id="9" name="TextBox 8">
            <a:extLst>
              <a:ext uri="{FF2B5EF4-FFF2-40B4-BE49-F238E27FC236}">
                <a16:creationId xmlns:a16="http://schemas.microsoft.com/office/drawing/2014/main" id="{FADA1842-109C-C481-4739-94390B074D5A}"/>
              </a:ext>
            </a:extLst>
          </p:cNvPr>
          <p:cNvSpPr txBox="1"/>
          <p:nvPr/>
        </p:nvSpPr>
        <p:spPr>
          <a:xfrm>
            <a:off x="185738" y="2928940"/>
            <a:ext cx="11913393"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Room 2 = Most High Place or Holy of Holies, separated from Holy Place by a thick curtain, containing the golden Ark of The Covenant (God’s presence) with stone tablets, manna and Aaron’s staff.  </a:t>
            </a:r>
          </a:p>
        </p:txBody>
      </p:sp>
      <p:sp>
        <p:nvSpPr>
          <p:cNvPr id="10" name="TextBox 9">
            <a:extLst>
              <a:ext uri="{FF2B5EF4-FFF2-40B4-BE49-F238E27FC236}">
                <a16:creationId xmlns:a16="http://schemas.microsoft.com/office/drawing/2014/main" id="{D19BEFAD-FD6F-2813-717B-21518DE25E0D}"/>
              </a:ext>
            </a:extLst>
          </p:cNvPr>
          <p:cNvSpPr txBox="1"/>
          <p:nvPr/>
        </p:nvSpPr>
        <p:spPr>
          <a:xfrm>
            <a:off x="2822370" y="5254032"/>
            <a:ext cx="6807405"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Gold Mercy seat (God’s throne) with gold cherubim fitted perfectly on top of the Ark – place of atonement. </a:t>
            </a:r>
          </a:p>
        </p:txBody>
      </p:sp>
      <p:pic>
        <p:nvPicPr>
          <p:cNvPr id="4100" name="Picture 4" descr="Menorah - Lampstand">
            <a:extLst>
              <a:ext uri="{FF2B5EF4-FFF2-40B4-BE49-F238E27FC236}">
                <a16:creationId xmlns:a16="http://schemas.microsoft.com/office/drawing/2014/main" id="{00FB1089-B458-A732-BF33-0274EF431B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0071" y="918519"/>
            <a:ext cx="2056231" cy="216153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rk of the Covenant | biblegirls">
            <a:extLst>
              <a:ext uri="{FF2B5EF4-FFF2-40B4-BE49-F238E27FC236}">
                <a16:creationId xmlns:a16="http://schemas.microsoft.com/office/drawing/2014/main" id="{DE10E92B-B98A-DB2E-ED25-3545C4BF0A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6406"/>
          <a:stretch/>
        </p:blipFill>
        <p:spPr bwMode="auto">
          <a:xfrm>
            <a:off x="85725" y="4548746"/>
            <a:ext cx="2836656" cy="230925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able of Showbread">
            <a:extLst>
              <a:ext uri="{FF2B5EF4-FFF2-40B4-BE49-F238E27FC236}">
                <a16:creationId xmlns:a16="http://schemas.microsoft.com/office/drawing/2014/main" id="{4E7A51C3-0905-9526-392A-3E0A806169C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536" t="5737" r="30819" b="21092"/>
          <a:stretch/>
        </p:blipFill>
        <p:spPr bwMode="auto">
          <a:xfrm>
            <a:off x="9629775" y="4553261"/>
            <a:ext cx="2469356" cy="2121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49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0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 Toured the Tabernacle in Israel: Here's What I Learned About Missions  [Photo Gallery] - IMB">
            <a:extLst>
              <a:ext uri="{FF2B5EF4-FFF2-40B4-BE49-F238E27FC236}">
                <a16:creationId xmlns:a16="http://schemas.microsoft.com/office/drawing/2014/main" id="{B8868642-A0D4-2D9E-C956-5A1EFF40BB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FD5F10-C23E-CA74-4CBF-68252E0BFABF}"/>
              </a:ext>
            </a:extLst>
          </p:cNvPr>
          <p:cNvSpPr txBox="1"/>
          <p:nvPr/>
        </p:nvSpPr>
        <p:spPr>
          <a:xfrm>
            <a:off x="157162" y="74813"/>
            <a:ext cx="11672888"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Only priests could serve in the Holy Place. Only the High Priest, after offering blood for his own sin, could enter the Holy of Holies once a year to offer blood for the people’s sin of the people = Day of Atonement.  </a:t>
            </a:r>
          </a:p>
        </p:txBody>
      </p:sp>
      <p:sp>
        <p:nvSpPr>
          <p:cNvPr id="6" name="TextBox 5">
            <a:extLst>
              <a:ext uri="{FF2B5EF4-FFF2-40B4-BE49-F238E27FC236}">
                <a16:creationId xmlns:a16="http://schemas.microsoft.com/office/drawing/2014/main" id="{9033EA48-0CDB-F0BA-8D59-2F7F4096F0AD}"/>
              </a:ext>
            </a:extLst>
          </p:cNvPr>
          <p:cNvSpPr txBox="1"/>
          <p:nvPr/>
        </p:nvSpPr>
        <p:spPr>
          <a:xfrm>
            <a:off x="83820" y="2460168"/>
            <a:ext cx="1202436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All the sacrifices, symbols and activities of the priests &amp; the Tabernacle could not fully cleanse their conscience &amp; heart – it all had to be repeated again &amp; again. It was good but incomplete.</a:t>
            </a:r>
            <a:r>
              <a:rPr lang="en-US" sz="3000" b="1" dirty="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59313D85-E7EE-F718-18E8-B097BAD2B140}"/>
              </a:ext>
            </a:extLst>
          </p:cNvPr>
          <p:cNvSpPr txBox="1"/>
          <p:nvPr/>
        </p:nvSpPr>
        <p:spPr>
          <a:xfrm>
            <a:off x="157162" y="4372978"/>
            <a:ext cx="11958638" cy="2400657"/>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It was a visual declaration of the glory and </a:t>
            </a:r>
            <a:r>
              <a:rPr lang="en-US" sz="3000" b="1" dirty="0" err="1">
                <a:solidFill>
                  <a:schemeClr val="bg1"/>
                </a:solidFill>
                <a:latin typeface="Arial" panose="020B0604020202020204" pitchFamily="34" charset="0"/>
                <a:cs typeface="Arial" panose="020B0604020202020204" pitchFamily="34" charset="0"/>
              </a:rPr>
              <a:t>splendour</a:t>
            </a:r>
            <a:r>
              <a:rPr lang="en-US" sz="3000" b="1" dirty="0">
                <a:solidFill>
                  <a:schemeClr val="bg1"/>
                </a:solidFill>
                <a:latin typeface="Arial" panose="020B0604020202020204" pitchFamily="34" charset="0"/>
                <a:cs typeface="Arial" panose="020B0604020202020204" pitchFamily="34" charset="0"/>
              </a:rPr>
              <a:t> of God + pointed to the holiness &amp; grace of God + human sinfulness + pointed to Christ who is the light of the world (John 9:5), the bread of life (John 6:35) who </a:t>
            </a:r>
            <a:r>
              <a:rPr lang="en-US" sz="3000" b="1" i="1" dirty="0">
                <a:solidFill>
                  <a:schemeClr val="bg1"/>
                </a:solidFill>
                <a:latin typeface="Arial" panose="020B0604020202020204" pitchFamily="34" charset="0"/>
                <a:cs typeface="Arial" panose="020B0604020202020204" pitchFamily="34" charset="0"/>
              </a:rPr>
              <a:t>“became human and made his home (tabernacled) among us.” </a:t>
            </a:r>
            <a:r>
              <a:rPr lang="en-US" sz="3000" b="1" dirty="0">
                <a:solidFill>
                  <a:schemeClr val="bg1"/>
                </a:solidFill>
                <a:latin typeface="Arial" panose="020B0604020202020204" pitchFamily="34" charset="0"/>
                <a:cs typeface="Arial" panose="020B0604020202020204" pitchFamily="34" charset="0"/>
              </a:rPr>
              <a:t>(John 1:14)</a:t>
            </a:r>
          </a:p>
        </p:txBody>
      </p:sp>
    </p:spTree>
    <p:extLst>
      <p:ext uri="{BB962C8B-B14F-4D97-AF65-F5344CB8AC3E}">
        <p14:creationId xmlns:p14="http://schemas.microsoft.com/office/powerpoint/2010/main" val="111787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ew Covenant Christian Fellowship - Blog">
            <a:extLst>
              <a:ext uri="{FF2B5EF4-FFF2-40B4-BE49-F238E27FC236}">
                <a16:creationId xmlns:a16="http://schemas.microsoft.com/office/drawing/2014/main" id="{1A08D30C-796B-CC72-7E82-6212F5C64D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7938"/>
            <a:ext cx="12192000" cy="6842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548ADF-9972-3DC6-E9F6-393A85F45798}"/>
              </a:ext>
            </a:extLst>
          </p:cNvPr>
          <p:cNvSpPr txBox="1"/>
          <p:nvPr/>
        </p:nvSpPr>
        <p:spPr>
          <a:xfrm>
            <a:off x="207818" y="149902"/>
            <a:ext cx="11748655"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GLORIOUS CONTRASTS BETWEEN THE OLD &amp; NEW (vs 11-14)</a:t>
            </a:r>
          </a:p>
        </p:txBody>
      </p:sp>
      <p:sp>
        <p:nvSpPr>
          <p:cNvPr id="5" name="TextBox 4">
            <a:extLst>
              <a:ext uri="{FF2B5EF4-FFF2-40B4-BE49-F238E27FC236}">
                <a16:creationId xmlns:a16="http://schemas.microsoft.com/office/drawing/2014/main" id="{5859280A-ACA1-2769-3DAA-A8C3BF5D5A54}"/>
              </a:ext>
            </a:extLst>
          </p:cNvPr>
          <p:cNvSpPr txBox="1"/>
          <p:nvPr/>
        </p:nvSpPr>
        <p:spPr>
          <a:xfrm>
            <a:off x="207818" y="872836"/>
            <a:ext cx="11582400" cy="1938992"/>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a) The earthly temporary </a:t>
            </a:r>
            <a:r>
              <a:rPr lang="en-US" sz="2900" b="1" u="sng" dirty="0">
                <a:solidFill>
                  <a:schemeClr val="bg1"/>
                </a:solidFill>
                <a:latin typeface="Arial" panose="020B0604020202020204" pitchFamily="34" charset="0"/>
                <a:cs typeface="Arial" panose="020B0604020202020204" pitchFamily="34" charset="0"/>
              </a:rPr>
              <a:t>Tabernacle</a:t>
            </a:r>
            <a:r>
              <a:rPr lang="en-US" sz="2900" b="1" dirty="0">
                <a:solidFill>
                  <a:schemeClr val="bg1"/>
                </a:solidFill>
                <a:latin typeface="Arial" panose="020B0604020202020204" pitchFamily="34" charset="0"/>
                <a:cs typeface="Arial" panose="020B0604020202020204" pitchFamily="34" charset="0"/>
              </a:rPr>
              <a:t> made of human hands, with limited access into God’s presence VS the ministry of Jesus in the eternal, heavenly Tabernacle, through whom we have guaranteed, unlimited access into Gods presence (Heb 4:16).  </a:t>
            </a:r>
          </a:p>
        </p:txBody>
      </p:sp>
      <p:sp>
        <p:nvSpPr>
          <p:cNvPr id="6" name="TextBox 5">
            <a:extLst>
              <a:ext uri="{FF2B5EF4-FFF2-40B4-BE49-F238E27FC236}">
                <a16:creationId xmlns:a16="http://schemas.microsoft.com/office/drawing/2014/main" id="{458125B4-630A-EB77-68EE-5356CFA69CC6}"/>
              </a:ext>
            </a:extLst>
          </p:cNvPr>
          <p:cNvSpPr txBox="1"/>
          <p:nvPr/>
        </p:nvSpPr>
        <p:spPr>
          <a:xfrm>
            <a:off x="103909" y="3144136"/>
            <a:ext cx="11984182" cy="101566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 The </a:t>
            </a:r>
            <a:r>
              <a:rPr lang="en-US" sz="2900" b="1" u="sng" dirty="0">
                <a:solidFill>
                  <a:schemeClr val="bg1"/>
                </a:solidFill>
                <a:latin typeface="Arial" panose="020B0604020202020204" pitchFamily="34" charset="0"/>
                <a:cs typeface="Arial" panose="020B0604020202020204" pitchFamily="34" charset="0"/>
              </a:rPr>
              <a:t>High Priest</a:t>
            </a:r>
            <a:r>
              <a:rPr lang="en-US" sz="2900" b="1" dirty="0">
                <a:solidFill>
                  <a:schemeClr val="bg1"/>
                </a:solidFill>
                <a:latin typeface="Arial" panose="020B0604020202020204" pitchFamily="34" charset="0"/>
                <a:cs typeface="Arial" panose="020B0604020202020204" pitchFamily="34" charset="0"/>
              </a:rPr>
              <a:t> who had to enter with a blood sacrifice year after year VS Jesus offering himself as the ‘once for all’ sacrifice.  </a:t>
            </a:r>
          </a:p>
        </p:txBody>
      </p:sp>
      <p:sp>
        <p:nvSpPr>
          <p:cNvPr id="7" name="TextBox 6">
            <a:extLst>
              <a:ext uri="{FF2B5EF4-FFF2-40B4-BE49-F238E27FC236}">
                <a16:creationId xmlns:a16="http://schemas.microsoft.com/office/drawing/2014/main" id="{7CA3F739-5FCA-A4CE-C8A9-D8721F21AFA7}"/>
              </a:ext>
            </a:extLst>
          </p:cNvPr>
          <p:cNvSpPr txBox="1"/>
          <p:nvPr/>
        </p:nvSpPr>
        <p:spPr>
          <a:xfrm>
            <a:off x="367145" y="4493853"/>
            <a:ext cx="5271655" cy="232371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c) The ineffective animal </a:t>
            </a:r>
            <a:r>
              <a:rPr lang="en-US" sz="2900" b="1" u="sng" dirty="0">
                <a:solidFill>
                  <a:schemeClr val="bg1"/>
                </a:solidFill>
                <a:latin typeface="Arial" panose="020B0604020202020204" pitchFamily="34" charset="0"/>
                <a:cs typeface="Arial" panose="020B0604020202020204" pitchFamily="34" charset="0"/>
              </a:rPr>
              <a:t>sacrifices</a:t>
            </a:r>
            <a:r>
              <a:rPr lang="en-US" sz="2900" b="1" dirty="0">
                <a:solidFill>
                  <a:schemeClr val="bg1"/>
                </a:solidFill>
                <a:latin typeface="Arial" panose="020B0604020202020204" pitchFamily="34" charset="0"/>
                <a:cs typeface="Arial" panose="020B0604020202020204" pitchFamily="34" charset="0"/>
              </a:rPr>
              <a:t>, only offering annual redemption VS Jesus’ own precious blood, offering eternal redemption. </a:t>
            </a:r>
          </a:p>
        </p:txBody>
      </p:sp>
      <p:sp>
        <p:nvSpPr>
          <p:cNvPr id="8" name="TextBox 7">
            <a:extLst>
              <a:ext uri="{FF2B5EF4-FFF2-40B4-BE49-F238E27FC236}">
                <a16:creationId xmlns:a16="http://schemas.microsoft.com/office/drawing/2014/main" id="{B4EC5479-D2A0-00F7-81B8-C63C1333C74D}"/>
              </a:ext>
            </a:extLst>
          </p:cNvPr>
          <p:cNvSpPr txBox="1"/>
          <p:nvPr/>
        </p:nvSpPr>
        <p:spPr>
          <a:xfrm>
            <a:off x="6553200" y="4456892"/>
            <a:ext cx="5534891" cy="232371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d) The </a:t>
            </a:r>
            <a:r>
              <a:rPr lang="en-US" sz="2900" b="1" u="sng" dirty="0">
                <a:solidFill>
                  <a:schemeClr val="bg1"/>
                </a:solidFill>
                <a:latin typeface="Arial" panose="020B0604020202020204" pitchFamily="34" charset="0"/>
                <a:cs typeface="Arial" panose="020B0604020202020204" pitchFamily="34" charset="0"/>
              </a:rPr>
              <a:t>blood</a:t>
            </a:r>
            <a:r>
              <a:rPr lang="en-US" sz="2900" b="1" dirty="0">
                <a:solidFill>
                  <a:schemeClr val="bg1"/>
                </a:solidFill>
                <a:latin typeface="Arial" panose="020B0604020202020204" pitchFamily="34" charset="0"/>
                <a:cs typeface="Arial" panose="020B0604020202020204" pitchFamily="34" charset="0"/>
              </a:rPr>
              <a:t> of animals, only offering external cleansing VS the blood of Christ that cleanses our conscience &amp; brings full &amp; final forgiveness.</a:t>
            </a:r>
          </a:p>
        </p:txBody>
      </p:sp>
    </p:spTree>
    <p:extLst>
      <p:ext uri="{BB962C8B-B14F-4D97-AF65-F5344CB8AC3E}">
        <p14:creationId xmlns:p14="http://schemas.microsoft.com/office/powerpoint/2010/main" val="285747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emetery with bats and a cross&#10;&#10;Description automatically generated">
            <a:extLst>
              <a:ext uri="{FF2B5EF4-FFF2-40B4-BE49-F238E27FC236}">
                <a16:creationId xmlns:a16="http://schemas.microsoft.com/office/drawing/2014/main" id="{5643EE8F-003A-78F4-76F1-E1F7408864D4}"/>
              </a:ext>
            </a:extLst>
          </p:cNvPr>
          <p:cNvPicPr>
            <a:picLocks noChangeAspect="1"/>
          </p:cNvPicPr>
          <p:nvPr/>
        </p:nvPicPr>
        <p:blipFill>
          <a:blip r:embed="rId3"/>
          <a:stretch>
            <a:fillRect/>
          </a:stretch>
        </p:blipFill>
        <p:spPr>
          <a:xfrm>
            <a:off x="0" y="0"/>
            <a:ext cx="12192000" cy="6857172"/>
          </a:xfrm>
          <a:prstGeom prst="rect">
            <a:avLst/>
          </a:prstGeom>
        </p:spPr>
      </p:pic>
      <p:sp>
        <p:nvSpPr>
          <p:cNvPr id="4" name="TextBox 3">
            <a:extLst>
              <a:ext uri="{FF2B5EF4-FFF2-40B4-BE49-F238E27FC236}">
                <a16:creationId xmlns:a16="http://schemas.microsoft.com/office/drawing/2014/main" id="{576F3B1B-910C-0169-1DAA-C297CFF86E98}"/>
              </a:ext>
            </a:extLst>
          </p:cNvPr>
          <p:cNvSpPr txBox="1"/>
          <p:nvPr/>
        </p:nvSpPr>
        <p:spPr>
          <a:xfrm>
            <a:off x="304800" y="180109"/>
            <a:ext cx="11610109"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“Purifies our conscience from sinful deeds (dead works)” </a:t>
            </a:r>
            <a:r>
              <a:rPr lang="en-US" sz="3000" b="1" dirty="0">
                <a:solidFill>
                  <a:schemeClr val="bg1"/>
                </a:solidFill>
                <a:latin typeface="Arial" panose="020B0604020202020204" pitchFamily="34" charset="0"/>
                <a:cs typeface="Arial" panose="020B0604020202020204" pitchFamily="34" charset="0"/>
              </a:rPr>
              <a:t>= thinking that we can earn our salvation and find peace of mind by what we do, think, say, give or promise = religion.  </a:t>
            </a:r>
          </a:p>
        </p:txBody>
      </p:sp>
      <p:sp>
        <p:nvSpPr>
          <p:cNvPr id="5" name="TextBox 4">
            <a:extLst>
              <a:ext uri="{FF2B5EF4-FFF2-40B4-BE49-F238E27FC236}">
                <a16:creationId xmlns:a16="http://schemas.microsoft.com/office/drawing/2014/main" id="{3E0D20EA-0CC5-62EF-14F1-A331681B8AF0}"/>
              </a:ext>
            </a:extLst>
          </p:cNvPr>
          <p:cNvSpPr txBox="1"/>
          <p:nvPr/>
        </p:nvSpPr>
        <p:spPr>
          <a:xfrm>
            <a:off x="221672" y="2032841"/>
            <a:ext cx="11748655"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“Sinful and dead’ because they have no power to reconcile us to God &amp; they still leave us feeling hopeless and guilty.   </a:t>
            </a:r>
          </a:p>
        </p:txBody>
      </p:sp>
      <p:sp>
        <p:nvSpPr>
          <p:cNvPr id="6" name="TextBox 5">
            <a:extLst>
              <a:ext uri="{FF2B5EF4-FFF2-40B4-BE49-F238E27FC236}">
                <a16:creationId xmlns:a16="http://schemas.microsoft.com/office/drawing/2014/main" id="{A55ED474-BC29-2A7B-84A6-12FAB2955880}"/>
              </a:ext>
            </a:extLst>
          </p:cNvPr>
          <p:cNvSpPr txBox="1"/>
          <p:nvPr/>
        </p:nvSpPr>
        <p:spPr>
          <a:xfrm>
            <a:off x="83762" y="3429000"/>
            <a:ext cx="12033783"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Religion = You are feeling guilty, dirty and defiled so you need to be good = you need to give more, pray more and serve more. Gospel = You are guilty, and you can never be good enough = you need to receive by faith what Jesus </a:t>
            </a:r>
            <a:r>
              <a:rPr lang="en-US" sz="3000" b="1">
                <a:solidFill>
                  <a:schemeClr val="bg1"/>
                </a:solidFill>
                <a:latin typeface="Arial" panose="020B0604020202020204" pitchFamily="34" charset="0"/>
                <a:cs typeface="Arial" panose="020B0604020202020204" pitchFamily="34" charset="0"/>
              </a:rPr>
              <a:t>has done </a:t>
            </a:r>
            <a:r>
              <a:rPr lang="en-US" sz="3000" b="1" dirty="0">
                <a:solidFill>
                  <a:schemeClr val="bg1"/>
                </a:solidFill>
                <a:latin typeface="Arial" panose="020B0604020202020204" pitchFamily="34" charset="0"/>
                <a:cs typeface="Arial" panose="020B0604020202020204" pitchFamily="34" charset="0"/>
              </a:rPr>
              <a:t>for you.</a:t>
            </a:r>
          </a:p>
        </p:txBody>
      </p:sp>
      <p:sp>
        <p:nvSpPr>
          <p:cNvPr id="7" name="TextBox 6">
            <a:extLst>
              <a:ext uri="{FF2B5EF4-FFF2-40B4-BE49-F238E27FC236}">
                <a16:creationId xmlns:a16="http://schemas.microsoft.com/office/drawing/2014/main" id="{6F9FEE3D-1AED-AD22-EF60-800AB507FF1D}"/>
              </a:ext>
            </a:extLst>
          </p:cNvPr>
          <p:cNvSpPr txBox="1"/>
          <p:nvPr/>
        </p:nvSpPr>
        <p:spPr>
          <a:xfrm>
            <a:off x="221671" y="5789539"/>
            <a:ext cx="11748655"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Jesus is the only solution for a dirty conscience (pride, failure, despair and hopelessness) that hinders our worship &amp; service. </a:t>
            </a:r>
          </a:p>
        </p:txBody>
      </p:sp>
    </p:spTree>
    <p:extLst>
      <p:ext uri="{BB962C8B-B14F-4D97-AF65-F5344CB8AC3E}">
        <p14:creationId xmlns:p14="http://schemas.microsoft.com/office/powerpoint/2010/main" val="192728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ilhouette of a person holding a cross&#10;&#10;Description automatically generated">
            <a:extLst>
              <a:ext uri="{FF2B5EF4-FFF2-40B4-BE49-F238E27FC236}">
                <a16:creationId xmlns:a16="http://schemas.microsoft.com/office/drawing/2014/main" id="{DBE2F801-1718-FF33-E87C-3EB538C43B18}"/>
              </a:ext>
            </a:extLst>
          </p:cNvPr>
          <p:cNvPicPr>
            <a:picLocks noChangeAspect="1"/>
          </p:cNvPicPr>
          <p:nvPr/>
        </p:nvPicPr>
        <p:blipFill rotWithShape="1">
          <a:blip r:embed="rId3"/>
          <a:srcRect t="18097" b="7951"/>
          <a:stretch/>
        </p:blipFill>
        <p:spPr>
          <a:xfrm>
            <a:off x="-1" y="-12020"/>
            <a:ext cx="12192001" cy="6870020"/>
          </a:xfrm>
          <a:prstGeom prst="rect">
            <a:avLst/>
          </a:prstGeom>
        </p:spPr>
      </p:pic>
      <p:sp>
        <p:nvSpPr>
          <p:cNvPr id="4" name="TextBox 3">
            <a:extLst>
              <a:ext uri="{FF2B5EF4-FFF2-40B4-BE49-F238E27FC236}">
                <a16:creationId xmlns:a16="http://schemas.microsoft.com/office/drawing/2014/main" id="{191F56EC-9DEA-892A-CDA5-04746C065D58}"/>
              </a:ext>
            </a:extLst>
          </p:cNvPr>
          <p:cNvSpPr txBox="1"/>
          <p:nvPr/>
        </p:nvSpPr>
        <p:spPr>
          <a:xfrm>
            <a:off x="342900" y="242888"/>
            <a:ext cx="5753100" cy="553998"/>
          </a:xfrm>
          <a:prstGeom prst="rect">
            <a:avLst/>
          </a:prstGeom>
          <a:noFill/>
        </p:spPr>
        <p:txBody>
          <a:bodyPr wrap="square" rtlCol="0">
            <a:spAutoFit/>
          </a:bodyPr>
          <a:lstStyle/>
          <a:p>
            <a:r>
              <a:rPr lang="en-US" sz="3000" b="1" i="1" dirty="0">
                <a:solidFill>
                  <a:schemeClr val="bg1"/>
                </a:solidFill>
                <a:latin typeface="Arial" panose="020B0604020202020204" pitchFamily="34" charset="0"/>
                <a:cs typeface="Arial" panose="020B0604020202020204" pitchFamily="34" charset="0"/>
              </a:rPr>
              <a:t>“What must I do to be saved?”</a:t>
            </a:r>
          </a:p>
        </p:txBody>
      </p:sp>
      <p:sp>
        <p:nvSpPr>
          <p:cNvPr id="5" name="TextBox 4">
            <a:extLst>
              <a:ext uri="{FF2B5EF4-FFF2-40B4-BE49-F238E27FC236}">
                <a16:creationId xmlns:a16="http://schemas.microsoft.com/office/drawing/2014/main" id="{4BCBBB3C-2734-C9A7-237C-F54E6FE059E9}"/>
              </a:ext>
            </a:extLst>
          </p:cNvPr>
          <p:cNvSpPr txBox="1"/>
          <p:nvPr/>
        </p:nvSpPr>
        <p:spPr>
          <a:xfrm>
            <a:off x="7186613" y="242888"/>
            <a:ext cx="4248150" cy="55399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“Sorry, it’s too late.”</a:t>
            </a:r>
          </a:p>
        </p:txBody>
      </p:sp>
      <p:sp>
        <p:nvSpPr>
          <p:cNvPr id="6" name="TextBox 5">
            <a:extLst>
              <a:ext uri="{FF2B5EF4-FFF2-40B4-BE49-F238E27FC236}">
                <a16:creationId xmlns:a16="http://schemas.microsoft.com/office/drawing/2014/main" id="{7CD33C3F-2A36-2B36-FD97-9D30850BC002}"/>
              </a:ext>
            </a:extLst>
          </p:cNvPr>
          <p:cNvSpPr txBox="1"/>
          <p:nvPr/>
        </p:nvSpPr>
        <p:spPr>
          <a:xfrm>
            <a:off x="128587" y="1100138"/>
            <a:ext cx="11901487"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“It’s too late because it’s already been done. Jesus has done everything for your salvation. His once and for all sacrifice is complete, perfect and eternal.”</a:t>
            </a:r>
          </a:p>
        </p:txBody>
      </p:sp>
      <p:sp>
        <p:nvSpPr>
          <p:cNvPr id="7" name="TextBox 6">
            <a:extLst>
              <a:ext uri="{FF2B5EF4-FFF2-40B4-BE49-F238E27FC236}">
                <a16:creationId xmlns:a16="http://schemas.microsoft.com/office/drawing/2014/main" id="{90346FEA-A13F-3FD1-0E6B-4A1909738948}"/>
              </a:ext>
            </a:extLst>
          </p:cNvPr>
          <p:cNvSpPr txBox="1"/>
          <p:nvPr/>
        </p:nvSpPr>
        <p:spPr>
          <a:xfrm>
            <a:off x="128587" y="2957513"/>
            <a:ext cx="11901487"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We are never sinless, but because of Jesus we are always guiltless. We will fail in our righteous living, but because of Jesus we will never fall from our righteous position before God.</a:t>
            </a:r>
          </a:p>
        </p:txBody>
      </p:sp>
      <p:sp>
        <p:nvSpPr>
          <p:cNvPr id="8" name="TextBox 7">
            <a:extLst>
              <a:ext uri="{FF2B5EF4-FFF2-40B4-BE49-F238E27FC236}">
                <a16:creationId xmlns:a16="http://schemas.microsoft.com/office/drawing/2014/main" id="{73BEAF9F-C68B-7F3F-32E9-43D16C0EEDEB}"/>
              </a:ext>
            </a:extLst>
          </p:cNvPr>
          <p:cNvSpPr txBox="1"/>
          <p:nvPr/>
        </p:nvSpPr>
        <p:spPr>
          <a:xfrm>
            <a:off x="128587" y="4872038"/>
            <a:ext cx="11901487"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Once you repent and accept Christ as your Lord and </a:t>
            </a:r>
            <a:r>
              <a:rPr lang="en-US" sz="3000" b="1" dirty="0" err="1">
                <a:solidFill>
                  <a:schemeClr val="bg1"/>
                </a:solidFill>
                <a:latin typeface="Arial" panose="020B0604020202020204" pitchFamily="34" charset="0"/>
                <a:cs typeface="Arial" panose="020B0604020202020204" pitchFamily="34" charset="0"/>
              </a:rPr>
              <a:t>Saviour</a:t>
            </a:r>
            <a:r>
              <a:rPr lang="en-US" sz="3000" b="1" dirty="0">
                <a:solidFill>
                  <a:schemeClr val="bg1"/>
                </a:solidFill>
                <a:latin typeface="Arial" panose="020B0604020202020204" pitchFamily="34" charset="0"/>
                <a:cs typeface="Arial" panose="020B0604020202020204" pitchFamily="34" charset="0"/>
              </a:rPr>
              <a:t> there is nothing left to do. You can’t earn more of God’s love, grace and forgiveness. Your dirty conscience is wiped clean. So, so humbly draw near to Him - worship &amp; serve Him without fear.</a:t>
            </a:r>
          </a:p>
        </p:txBody>
      </p:sp>
    </p:spTree>
    <p:extLst>
      <p:ext uri="{BB962C8B-B14F-4D97-AF65-F5344CB8AC3E}">
        <p14:creationId xmlns:p14="http://schemas.microsoft.com/office/powerpoint/2010/main" val="318804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816</TotalTime>
  <Words>2395</Words>
  <Application>Microsoft Office PowerPoint</Application>
  <PresentationFormat>Widescreen</PresentationFormat>
  <Paragraphs>66</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31</cp:revision>
  <cp:lastPrinted>2023-07-08T22:34:52Z</cp:lastPrinted>
  <dcterms:created xsi:type="dcterms:W3CDTF">2023-07-08T09:34:55Z</dcterms:created>
  <dcterms:modified xsi:type="dcterms:W3CDTF">2023-07-10T07:51:25Z</dcterms:modified>
</cp:coreProperties>
</file>