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7" r:id="rId4"/>
    <p:sldId id="266"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76820"/>
  </p:normalViewPr>
  <p:slideViewPr>
    <p:cSldViewPr snapToGrid="0">
      <p:cViewPr varScale="1">
        <p:scale>
          <a:sx n="95" d="100"/>
          <a:sy n="95" d="100"/>
        </p:scale>
        <p:origin x="396"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34" d="100"/>
          <a:sy n="134" d="100"/>
        </p:scale>
        <p:origin x="2832" y="-22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2DFDA-0A4A-DA4F-9BE6-99FB71D32B32}" type="datetimeFigureOut">
              <a:rPr lang="en-US" smtClean="0"/>
              <a:t>6/19/2023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8115D-67EC-454B-8D08-8AA2586A6B87}" type="slidenum">
              <a:rPr lang="en-US" smtClean="0"/>
              <a:t>‹#›</a:t>
            </a:fld>
            <a:endParaRPr lang="en-US" dirty="0"/>
          </a:p>
        </p:txBody>
      </p:sp>
    </p:spTree>
    <p:extLst>
      <p:ext uri="{BB962C8B-B14F-4D97-AF65-F5344CB8AC3E}">
        <p14:creationId xmlns:p14="http://schemas.microsoft.com/office/powerpoint/2010/main" val="55522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0213"/>
            <a:ext cx="5486400" cy="3086100"/>
          </a:xfrm>
        </p:spPr>
      </p:sp>
      <p:sp>
        <p:nvSpPr>
          <p:cNvPr id="3" name="Notes Placeholder 2"/>
          <p:cNvSpPr>
            <a:spLocks noGrp="1"/>
          </p:cNvSpPr>
          <p:nvPr>
            <p:ph type="body" idx="1"/>
          </p:nvPr>
        </p:nvSpPr>
        <p:spPr>
          <a:xfrm>
            <a:off x="220851" y="3671888"/>
            <a:ext cx="6416298" cy="4857750"/>
          </a:xfrm>
        </p:spPr>
        <p:txBody>
          <a:bodyPr/>
          <a:lstStyle/>
          <a:p>
            <a:pPr marL="171450" indent="-171450" algn="l">
              <a:buFont typeface="Arial" panose="020B0604020202020204" pitchFamily="34" charset="0"/>
              <a:buChar char="•"/>
            </a:pPr>
            <a:r>
              <a:rPr lang="en-AU" b="0" i="0" u="none" strike="noStrike" dirty="0">
                <a:solidFill>
                  <a:srgbClr val="000000"/>
                </a:solidFill>
                <a:effectLst/>
                <a:latin typeface="+mn-lt"/>
              </a:rPr>
              <a:t>Jesus returned to the Mount of Olives, </a:t>
            </a:r>
            <a:r>
              <a:rPr lang="en-AU" b="1" i="0" u="none" strike="noStrike" baseline="30000" dirty="0">
                <a:solidFill>
                  <a:srgbClr val="000000"/>
                </a:solidFill>
                <a:effectLst/>
                <a:latin typeface="+mn-lt"/>
              </a:rPr>
              <a:t>2 </a:t>
            </a:r>
            <a:r>
              <a:rPr lang="en-AU" b="0" i="0" u="none" strike="noStrike" dirty="0">
                <a:solidFill>
                  <a:srgbClr val="000000"/>
                </a:solidFill>
                <a:effectLst/>
                <a:latin typeface="+mn-lt"/>
              </a:rPr>
              <a:t>but early the next morning he was back again at the Temple. A crowd soon gathered, and he sat down and taught them. </a:t>
            </a:r>
            <a:r>
              <a:rPr lang="en-AU" b="1" i="0" u="none" strike="noStrike" baseline="30000" dirty="0">
                <a:solidFill>
                  <a:srgbClr val="000000"/>
                </a:solidFill>
                <a:effectLst/>
                <a:latin typeface="+mn-lt"/>
              </a:rPr>
              <a:t>3 </a:t>
            </a:r>
            <a:r>
              <a:rPr lang="en-AU" b="0" i="0" u="none" strike="noStrike" dirty="0">
                <a:solidFill>
                  <a:srgbClr val="000000"/>
                </a:solidFill>
                <a:effectLst/>
                <a:latin typeface="+mn-lt"/>
              </a:rPr>
              <a:t>As he was speaking, the teachers of religious law and the Pharisees brought a woman who had been caught in the act of adultery. They put her in front of the crowd.</a:t>
            </a:r>
          </a:p>
          <a:p>
            <a:pPr marL="171450" indent="-171450" algn="l">
              <a:buFont typeface="Arial" panose="020B0604020202020204" pitchFamily="34" charset="0"/>
              <a:buChar char="•"/>
            </a:pPr>
            <a:r>
              <a:rPr lang="en-AU" b="1" i="0" u="none" strike="noStrike" baseline="30000" dirty="0">
                <a:solidFill>
                  <a:srgbClr val="000000"/>
                </a:solidFill>
                <a:effectLst/>
                <a:latin typeface="+mn-lt"/>
              </a:rPr>
              <a:t>4 </a:t>
            </a:r>
            <a:r>
              <a:rPr lang="en-AU" b="0" i="0" u="none" strike="noStrike" dirty="0">
                <a:solidFill>
                  <a:srgbClr val="000000"/>
                </a:solidFill>
                <a:effectLst/>
                <a:latin typeface="+mn-lt"/>
              </a:rPr>
              <a:t>“Teacher,” they said to Jesus, “this woman was caught in the act of adultery. </a:t>
            </a:r>
            <a:r>
              <a:rPr lang="en-AU" b="1" i="0" u="none" strike="noStrike" baseline="30000" dirty="0">
                <a:solidFill>
                  <a:srgbClr val="000000"/>
                </a:solidFill>
                <a:effectLst/>
                <a:latin typeface="+mn-lt"/>
              </a:rPr>
              <a:t>5 </a:t>
            </a:r>
            <a:r>
              <a:rPr lang="en-AU" b="0" i="0" u="none" strike="noStrike" dirty="0">
                <a:solidFill>
                  <a:srgbClr val="000000"/>
                </a:solidFill>
                <a:effectLst/>
                <a:latin typeface="+mn-lt"/>
              </a:rPr>
              <a:t>The law of Moses says to stone her. What do you say?”</a:t>
            </a:r>
          </a:p>
          <a:p>
            <a:pPr marL="171450" indent="-171450" algn="l">
              <a:buFont typeface="Arial" panose="020B0604020202020204" pitchFamily="34" charset="0"/>
              <a:buChar char="•"/>
            </a:pPr>
            <a:r>
              <a:rPr lang="en-AU" b="1" i="0" u="none" strike="noStrike" baseline="30000" dirty="0">
                <a:solidFill>
                  <a:srgbClr val="000000"/>
                </a:solidFill>
                <a:effectLst/>
                <a:latin typeface="+mn-lt"/>
              </a:rPr>
              <a:t>6 </a:t>
            </a:r>
            <a:r>
              <a:rPr lang="en-AU" b="0" i="0" u="none" strike="noStrike" dirty="0">
                <a:solidFill>
                  <a:srgbClr val="000000"/>
                </a:solidFill>
                <a:effectLst/>
                <a:latin typeface="+mn-lt"/>
              </a:rPr>
              <a:t>They were trying to trap him into saying something they could use against him, but Jesus stooped down and wrote in the dust with his finger. </a:t>
            </a:r>
            <a:r>
              <a:rPr lang="en-AU" b="1" i="0" u="none" strike="noStrike" baseline="30000" dirty="0">
                <a:solidFill>
                  <a:srgbClr val="000000"/>
                </a:solidFill>
                <a:effectLst/>
                <a:latin typeface="+mn-lt"/>
              </a:rPr>
              <a:t>7 </a:t>
            </a:r>
            <a:r>
              <a:rPr lang="en-AU" b="0" i="0" u="none" strike="noStrike" dirty="0">
                <a:solidFill>
                  <a:srgbClr val="000000"/>
                </a:solidFill>
                <a:effectLst/>
                <a:latin typeface="+mn-lt"/>
              </a:rPr>
              <a:t>They kept demanding an answer, so he stood up again and said, “All right, but let the one who has never sinned throw the first stone!” </a:t>
            </a:r>
            <a:r>
              <a:rPr lang="en-AU" b="1" i="0" u="none" strike="noStrike" baseline="30000" dirty="0">
                <a:solidFill>
                  <a:srgbClr val="000000"/>
                </a:solidFill>
                <a:effectLst/>
                <a:latin typeface="+mn-lt"/>
              </a:rPr>
              <a:t>8 </a:t>
            </a:r>
            <a:r>
              <a:rPr lang="en-AU" b="0" i="0" u="none" strike="noStrike" dirty="0">
                <a:solidFill>
                  <a:srgbClr val="000000"/>
                </a:solidFill>
                <a:effectLst/>
                <a:latin typeface="+mn-lt"/>
              </a:rPr>
              <a:t>Then he stooped down again and wrote in the dust.</a:t>
            </a:r>
          </a:p>
          <a:p>
            <a:pPr marL="171450" indent="-171450" algn="l">
              <a:buFont typeface="Arial" panose="020B0604020202020204" pitchFamily="34" charset="0"/>
              <a:buChar char="•"/>
            </a:pPr>
            <a:r>
              <a:rPr lang="en-AU" b="1" i="0" u="none" strike="noStrike" baseline="30000" dirty="0">
                <a:solidFill>
                  <a:srgbClr val="000000"/>
                </a:solidFill>
                <a:effectLst/>
                <a:latin typeface="+mn-lt"/>
              </a:rPr>
              <a:t>9 </a:t>
            </a:r>
            <a:r>
              <a:rPr lang="en-AU" b="0" i="0" u="none" strike="noStrike" dirty="0">
                <a:solidFill>
                  <a:srgbClr val="000000"/>
                </a:solidFill>
                <a:effectLst/>
                <a:latin typeface="+mn-lt"/>
              </a:rPr>
              <a:t>When the accusers heard this, they slipped away one by one, beginning with the oldest, until only Jesus was left in the middle of the crowd with the woman. </a:t>
            </a:r>
            <a:r>
              <a:rPr lang="en-AU" b="1" i="0" u="none" strike="noStrike" baseline="30000" dirty="0">
                <a:solidFill>
                  <a:srgbClr val="000000"/>
                </a:solidFill>
                <a:effectLst/>
                <a:latin typeface="+mn-lt"/>
              </a:rPr>
              <a:t>10 </a:t>
            </a:r>
            <a:r>
              <a:rPr lang="en-AU" b="0" i="0" u="none" strike="noStrike" dirty="0">
                <a:solidFill>
                  <a:srgbClr val="000000"/>
                </a:solidFill>
                <a:effectLst/>
                <a:latin typeface="+mn-lt"/>
              </a:rPr>
              <a:t>Then Jesus stood up again and said to the woman, “Where are your accusers? Didn’t even one of them condemn you?”</a:t>
            </a:r>
          </a:p>
          <a:p>
            <a:pPr marL="171450" indent="-171450" algn="l">
              <a:buFont typeface="Arial" panose="020B0604020202020204" pitchFamily="34" charset="0"/>
              <a:buChar char="•"/>
            </a:pPr>
            <a:r>
              <a:rPr lang="en-AU" b="1" i="0" u="none" strike="noStrike" baseline="30000" dirty="0">
                <a:solidFill>
                  <a:srgbClr val="000000"/>
                </a:solidFill>
                <a:effectLst/>
                <a:latin typeface="+mn-lt"/>
              </a:rPr>
              <a:t>11 </a:t>
            </a:r>
            <a:r>
              <a:rPr lang="en-AU" b="0" i="0" u="none" strike="noStrike" dirty="0">
                <a:solidFill>
                  <a:srgbClr val="000000"/>
                </a:solidFill>
                <a:effectLst/>
                <a:latin typeface="+mn-lt"/>
              </a:rPr>
              <a:t>“No, Lord,” she said. And Jesus said, “Neither do I. Go and sin no more.”</a:t>
            </a:r>
          </a:p>
          <a:p>
            <a:pPr marL="171450" indent="-171450" algn="l">
              <a:buFont typeface="Arial" panose="020B0604020202020204" pitchFamily="34" charset="0"/>
              <a:buChar char="•"/>
            </a:pPr>
            <a:r>
              <a:rPr lang="en-AU" b="0" i="0" u="none" strike="noStrike" dirty="0">
                <a:solidFill>
                  <a:srgbClr val="000000"/>
                </a:solidFill>
                <a:effectLst/>
                <a:latin typeface="+mn-lt"/>
              </a:rPr>
              <a:t>Today’s command along with all the other commands, should cause us to look inwardly and see that we have fallen short, that we are sinners, and we need to put down our stone.</a:t>
            </a:r>
            <a:r>
              <a:rPr lang="en-AU" dirty="0">
                <a:solidFill>
                  <a:srgbClr val="000000"/>
                </a:solidFill>
              </a:rPr>
              <a:t> That we ought</a:t>
            </a:r>
            <a:r>
              <a:rPr lang="en-AU" b="0" i="0" u="none" strike="noStrike" dirty="0">
                <a:solidFill>
                  <a:srgbClr val="000000"/>
                </a:solidFill>
                <a:effectLst/>
                <a:latin typeface="+mn-lt"/>
              </a:rPr>
              <a:t> not be so quick to judge others without first seeing the log in our own eye</a:t>
            </a:r>
          </a:p>
          <a:p>
            <a:pPr marL="171450" indent="-171450" algn="l">
              <a:buFont typeface="Arial" panose="020B0604020202020204" pitchFamily="34" charset="0"/>
              <a:buChar char="•"/>
            </a:pPr>
            <a:r>
              <a:rPr lang="en-AU" b="0" i="0" u="none" strike="noStrike" dirty="0">
                <a:solidFill>
                  <a:srgbClr val="000000"/>
                </a:solidFill>
                <a:effectLst/>
                <a:latin typeface="+mn-lt"/>
              </a:rPr>
              <a:t>The 9</a:t>
            </a:r>
            <a:r>
              <a:rPr lang="en-AU" b="0" i="0" u="none" strike="noStrike" baseline="30000" dirty="0">
                <a:solidFill>
                  <a:srgbClr val="000000"/>
                </a:solidFill>
                <a:effectLst/>
                <a:latin typeface="+mn-lt"/>
              </a:rPr>
              <a:t>th</a:t>
            </a:r>
            <a:r>
              <a:rPr lang="en-AU" b="0" i="0" u="none" strike="noStrike" dirty="0">
                <a:solidFill>
                  <a:srgbClr val="000000"/>
                </a:solidFill>
                <a:effectLst/>
                <a:latin typeface="+mn-lt"/>
              </a:rPr>
              <a:t> command is a call for us to reconcile and to embrace our neighbours, to forgive rather than accuse, slander, and gossip against our neighbour</a:t>
            </a:r>
          </a:p>
          <a:p>
            <a:pPr marL="171450" indent="-171450" algn="l">
              <a:buFont typeface="Arial" panose="020B0604020202020204" pitchFamily="34" charset="0"/>
              <a:buChar char="•"/>
            </a:pPr>
            <a:r>
              <a:rPr lang="en-AU" b="0" i="0" u="none" strike="noStrike" dirty="0">
                <a:solidFill>
                  <a:srgbClr val="000000"/>
                </a:solidFill>
                <a:effectLst/>
                <a:latin typeface="+mn-lt"/>
              </a:rPr>
              <a:t>My hope and prayer is that you will leave today, gazing so intensely at the cross, and that as you see your sins being paid for, you will walk out so in love with Jesus, and so full of the grace of God, that God’s praises will be on your lips</a:t>
            </a:r>
          </a:p>
          <a:p>
            <a:pPr marL="171450" indent="-171450" algn="l">
              <a:buFont typeface="Arial" panose="020B0604020202020204" pitchFamily="34" charset="0"/>
              <a:buChar char="•"/>
            </a:pPr>
            <a:r>
              <a:rPr lang="en-AU" b="0" i="0" u="none" strike="noStrike" dirty="0">
                <a:solidFill>
                  <a:srgbClr val="000000"/>
                </a:solidFill>
                <a:effectLst/>
                <a:latin typeface="+mn-lt"/>
              </a:rPr>
              <a:t>That we will see that not only are we the accusers, but we are also like the woman, that yes we are sinners, but because of what Jesus has done, if we will repent and believe, we are no longer slaves to sin, or slaves to falsehood, but free in Christ, where we find no condemnation</a:t>
            </a:r>
          </a:p>
          <a:p>
            <a:endParaRPr lang="en-US" dirty="0"/>
          </a:p>
        </p:txBody>
      </p:sp>
      <p:sp>
        <p:nvSpPr>
          <p:cNvPr id="4" name="Slide Number Placeholder 3"/>
          <p:cNvSpPr>
            <a:spLocks noGrp="1"/>
          </p:cNvSpPr>
          <p:nvPr>
            <p:ph type="sldNum" sz="quarter" idx="5"/>
          </p:nvPr>
        </p:nvSpPr>
        <p:spPr/>
        <p:txBody>
          <a:bodyPr/>
          <a:lstStyle/>
          <a:p>
            <a:fld id="{5CF8115D-67EC-454B-8D08-8AA2586A6B87}" type="slidenum">
              <a:rPr lang="en-US" smtClean="0"/>
              <a:t>1</a:t>
            </a:fld>
            <a:endParaRPr lang="en-US" dirty="0"/>
          </a:p>
        </p:txBody>
      </p:sp>
    </p:spTree>
    <p:extLst>
      <p:ext uri="{BB962C8B-B14F-4D97-AF65-F5344CB8AC3E}">
        <p14:creationId xmlns:p14="http://schemas.microsoft.com/office/powerpoint/2010/main" val="220513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205352" y="3641133"/>
            <a:ext cx="6447295" cy="5274267"/>
          </a:xfrm>
        </p:spPr>
        <p:txBody>
          <a:bodyPr/>
          <a:lstStyle/>
          <a:p>
            <a:pPr marL="171450" indent="-171450">
              <a:buFont typeface="Arial" panose="020B0604020202020204" pitchFamily="34" charset="0"/>
              <a:buChar char="•"/>
            </a:pPr>
            <a:r>
              <a:rPr lang="en-US" dirty="0">
                <a:highlight>
                  <a:srgbClr val="FFFF00"/>
                </a:highlight>
              </a:rPr>
              <a:t>Each command is summed up by giving the worst form of the sin</a:t>
            </a:r>
            <a:br>
              <a:rPr lang="en-US" dirty="0"/>
            </a:br>
            <a:r>
              <a:rPr lang="en-US" dirty="0"/>
              <a:t>- God says, “You shall not murder”, the worst way of breaking the 6</a:t>
            </a:r>
            <a:r>
              <a:rPr lang="en-US" baseline="30000" dirty="0"/>
              <a:t>th</a:t>
            </a:r>
            <a:r>
              <a:rPr lang="en-US" dirty="0"/>
              <a:t> commandment, but Jesus tells us it isn’t the only way, it is also broken by hating someone in your heart</a:t>
            </a:r>
            <a:br>
              <a:rPr lang="en-US" dirty="0"/>
            </a:br>
            <a:r>
              <a:rPr lang="en-US" dirty="0"/>
              <a:t>- God says “You shall not commit adultery”, which is the worst way of breaking the 7</a:t>
            </a:r>
            <a:r>
              <a:rPr lang="en-US" baseline="30000" dirty="0"/>
              <a:t>th</a:t>
            </a:r>
            <a:r>
              <a:rPr lang="en-US" dirty="0"/>
              <a:t> commandment, but Jesus tells us that if you lust after someone you have also sinned</a:t>
            </a:r>
            <a:br>
              <a:rPr lang="en-US" dirty="0"/>
            </a:br>
            <a:r>
              <a:rPr lang="en-US" dirty="0"/>
              <a:t>- And so with the 9</a:t>
            </a:r>
            <a:r>
              <a:rPr lang="en-US" baseline="30000" dirty="0"/>
              <a:t>th</a:t>
            </a:r>
            <a:r>
              <a:rPr lang="en-US" dirty="0"/>
              <a:t> commandment the worst thing you can do is bear false witness in a court of law, where someone could be sentenced to death because of your lie, but in reality it deals with all manner of falsehoods</a:t>
            </a:r>
          </a:p>
          <a:p>
            <a:pPr marL="171450" indent="-171450">
              <a:buFont typeface="Arial" panose="020B0604020202020204" pitchFamily="34" charset="0"/>
              <a:buChar char="•"/>
            </a:pPr>
            <a:r>
              <a:rPr lang="en-US" dirty="0">
                <a:highlight>
                  <a:srgbClr val="FFFF00"/>
                </a:highlight>
              </a:rPr>
              <a:t>God forbids His chosen people to be a people of falsehood</a:t>
            </a:r>
            <a:br>
              <a:rPr lang="en-US" dirty="0"/>
            </a:br>
            <a:r>
              <a:rPr lang="en-US" dirty="0"/>
              <a:t>- Our God is the God of truth, no lie will ever be spoken by Him or found in Him. Jesus said I am the way THE TRUTH and the life</a:t>
            </a:r>
            <a:br>
              <a:rPr lang="en-US" dirty="0"/>
            </a:br>
            <a:r>
              <a:rPr lang="en-US" dirty="0"/>
              <a:t>- And so for Israel who are God’s chosen people, the people chosen to represent Yahweh to the nations, He is commanding them to represent Him well by speaking truth</a:t>
            </a:r>
            <a:br>
              <a:rPr lang="en-US" dirty="0"/>
            </a:br>
            <a:r>
              <a:rPr lang="en-US" dirty="0"/>
              <a:t>- Why? Because lies hurt people deeply. We all know that saying “Sticks and stones may break my bones, but words will never hurt me” but it just isn’t true. God cares about verbal justice, and in its broadest application this command is dealing with sins of speech. Speech that tears down our neighbour</a:t>
            </a:r>
            <a:br>
              <a:rPr lang="en-US" dirty="0"/>
            </a:br>
            <a:r>
              <a:rPr lang="en-US" dirty="0"/>
              <a:t>- This command was meant to protect marriages, relationships, property, life, reputation and honour</a:t>
            </a:r>
          </a:p>
          <a:p>
            <a:pPr marL="171450" indent="-171450">
              <a:buFont typeface="Arial" panose="020B0604020202020204" pitchFamily="34" charset="0"/>
              <a:buChar char="•"/>
            </a:pPr>
            <a:r>
              <a:rPr lang="en-US" dirty="0">
                <a:highlight>
                  <a:srgbClr val="FFFF00"/>
                </a:highlight>
              </a:rPr>
              <a:t>Lying, falsehood and deceit have been around since the beginning</a:t>
            </a:r>
            <a:br>
              <a:rPr lang="en-US" dirty="0"/>
            </a:br>
            <a:r>
              <a:rPr lang="en-US" dirty="0"/>
              <a:t>- We see lies in the Bible from start to finish. Let me list a few for you:</a:t>
            </a:r>
            <a:br>
              <a:rPr lang="en-US" dirty="0"/>
            </a:br>
            <a:r>
              <a:rPr lang="en-US" dirty="0"/>
              <a:t>- Satan lied in deceiving Adam and Eve. Cain lied after murdering Abel, stating he didn’t know where Abel was. Abraham lied claiming Sarah was his sister instead of his wife</a:t>
            </a:r>
            <a:br>
              <a:rPr lang="en-US" dirty="0"/>
            </a:br>
            <a:r>
              <a:rPr lang="en-US" dirty="0"/>
              <a:t>- Sarah lied to the 3 angelic visitors and the king of Gerar. Isaac lied by denying Rebecca was his wife. Rebecca and Jacob lied in their conspiracy to defraud Esau of his birthright</a:t>
            </a:r>
            <a:br>
              <a:rPr lang="en-US" dirty="0"/>
            </a:br>
            <a:r>
              <a:rPr lang="en-US" dirty="0"/>
              <a:t>- All of these lies and we aren’t even out of the first 27 chapters of Genesis</a:t>
            </a:r>
            <a:br>
              <a:rPr lang="en-US" dirty="0"/>
            </a:br>
            <a:r>
              <a:rPr lang="en-US" dirty="0"/>
              <a:t>- Lying, deceit and falsehood is clearly a big problem, something that I would be willing to say all of us have done and maybe still struggle with</a:t>
            </a:r>
          </a:p>
          <a:p>
            <a:pPr marL="171450" indent="-171450" algn="l">
              <a:buFont typeface="Arial" panose="020B0604020202020204" pitchFamily="34" charset="0"/>
              <a:buChar char="•"/>
            </a:pPr>
            <a:r>
              <a:rPr lang="en-US" dirty="0">
                <a:highlight>
                  <a:srgbClr val="00FF00"/>
                </a:highlight>
                <a:latin typeface="+mn-lt"/>
              </a:rPr>
              <a:t>ILLUSTRATION: </a:t>
            </a:r>
            <a:r>
              <a:rPr lang="en-AU" b="0" i="0" u="none" strike="noStrike" dirty="0">
                <a:solidFill>
                  <a:srgbClr val="0A0A0A"/>
                </a:solidFill>
                <a:effectLst/>
                <a:latin typeface="+mn-lt"/>
              </a:rPr>
              <a:t>A minister, one Sunday morning, said to his congregation, "Next week I plan to preach about the sin of lying. In preparation for that message, I'm asking all of you to read </a:t>
            </a:r>
            <a:r>
              <a:rPr lang="en-AU" b="1" i="0" u="none" strike="noStrike" dirty="0">
                <a:solidFill>
                  <a:srgbClr val="1779BA"/>
                </a:solidFill>
                <a:effectLst/>
                <a:latin typeface="+mn-lt"/>
              </a:rPr>
              <a:t>Mark 17</a:t>
            </a:r>
            <a:r>
              <a:rPr lang="en-AU" b="0" i="0" u="none" strike="noStrike" dirty="0">
                <a:solidFill>
                  <a:srgbClr val="0A0A0A"/>
                </a:solidFill>
                <a:effectLst/>
                <a:latin typeface="+mn-lt"/>
              </a:rPr>
              <a:t> this coming week. </a:t>
            </a:r>
          </a:p>
          <a:p>
            <a:pPr marL="171450" indent="-171450" algn="l">
              <a:buFont typeface="Arial" panose="020B0604020202020204" pitchFamily="34" charset="0"/>
              <a:buChar char="•"/>
            </a:pPr>
            <a:r>
              <a:rPr lang="en-AU" b="0" i="0" u="none" strike="noStrike" dirty="0">
                <a:solidFill>
                  <a:srgbClr val="0A0A0A"/>
                </a:solidFill>
                <a:effectLst/>
                <a:latin typeface="+mn-lt"/>
              </a:rPr>
              <a:t>The following Sunday, he stood up to preach and asked, "How many of you took the time to read </a:t>
            </a:r>
            <a:r>
              <a:rPr lang="en-AU" b="1" i="0" u="none" strike="noStrike" dirty="0">
                <a:solidFill>
                  <a:srgbClr val="1779BA"/>
                </a:solidFill>
                <a:effectLst/>
                <a:latin typeface="+mn-lt"/>
              </a:rPr>
              <a:t>Mark 17</a:t>
            </a:r>
            <a:r>
              <a:rPr lang="en-AU" b="0" i="0" u="none" strike="noStrike" dirty="0">
                <a:solidFill>
                  <a:srgbClr val="0A0A0A"/>
                </a:solidFill>
                <a:effectLst/>
                <a:latin typeface="+mn-lt"/>
              </a:rPr>
              <a:t> this past week?" Nearly every hand went up. </a:t>
            </a:r>
          </a:p>
          <a:p>
            <a:pPr marL="171450" indent="-171450" algn="l">
              <a:buFont typeface="Arial" panose="020B0604020202020204" pitchFamily="34" charset="0"/>
              <a:buChar char="•"/>
            </a:pPr>
            <a:r>
              <a:rPr lang="en-AU" b="0" i="0" u="none" strike="noStrike" dirty="0">
                <a:solidFill>
                  <a:srgbClr val="0A0A0A"/>
                </a:solidFill>
                <a:effectLst/>
                <a:latin typeface="+mn-lt"/>
              </a:rPr>
              <a:t>The minister smiled and said, "That's very good, but Mark has only 16 chapters. I will now proceed with my message on the sin of lying."</a:t>
            </a:r>
          </a:p>
        </p:txBody>
      </p:sp>
      <p:sp>
        <p:nvSpPr>
          <p:cNvPr id="4" name="Slide Number Placeholder 3"/>
          <p:cNvSpPr>
            <a:spLocks noGrp="1"/>
          </p:cNvSpPr>
          <p:nvPr>
            <p:ph type="sldNum" sz="quarter" idx="5"/>
          </p:nvPr>
        </p:nvSpPr>
        <p:spPr/>
        <p:txBody>
          <a:bodyPr/>
          <a:lstStyle/>
          <a:p>
            <a:fld id="{5CF8115D-67EC-454B-8D08-8AA2586A6B87}" type="slidenum">
              <a:rPr lang="en-US" smtClean="0"/>
              <a:t>2</a:t>
            </a:fld>
            <a:endParaRPr lang="en-US" dirty="0"/>
          </a:p>
        </p:txBody>
      </p:sp>
    </p:spTree>
    <p:extLst>
      <p:ext uri="{BB962C8B-B14F-4D97-AF65-F5344CB8AC3E}">
        <p14:creationId xmlns:p14="http://schemas.microsoft.com/office/powerpoint/2010/main" val="367246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384175"/>
            <a:ext cx="5486400" cy="3086100"/>
          </a:xfrm>
        </p:spPr>
      </p:sp>
      <p:sp>
        <p:nvSpPr>
          <p:cNvPr id="3" name="Notes Placeholder 2"/>
          <p:cNvSpPr>
            <a:spLocks noGrp="1"/>
          </p:cNvSpPr>
          <p:nvPr>
            <p:ph type="body" idx="1"/>
          </p:nvPr>
        </p:nvSpPr>
        <p:spPr>
          <a:xfrm>
            <a:off x="170993" y="3687628"/>
            <a:ext cx="6493789" cy="4185511"/>
          </a:xfrm>
        </p:spPr>
        <p:txBody>
          <a:bodyPr/>
          <a:lstStyle/>
          <a:p>
            <a:pPr marL="171450" indent="-171450">
              <a:buFont typeface="Arial" panose="020B0604020202020204" pitchFamily="34" charset="0"/>
              <a:buChar char="•"/>
            </a:pPr>
            <a:r>
              <a:rPr lang="en-US" dirty="0">
                <a:highlight>
                  <a:srgbClr val="FFFF00"/>
                </a:highlight>
              </a:rPr>
              <a:t>“So put to death the sinful, earthly things… sexual immorality, impurity, lust, and evil desires. Don’t be greedy” (Col 3:5)</a:t>
            </a:r>
            <a:br>
              <a:rPr lang="en-US" dirty="0"/>
            </a:br>
            <a:r>
              <a:rPr lang="en-US" dirty="0"/>
              <a:t>- In this list of sins we can clearly see that Paul is referencing a lot of the other commandments we have already talked about, but I want us to take particular notice of the start</a:t>
            </a:r>
            <a:br>
              <a:rPr lang="en-US" dirty="0"/>
            </a:br>
            <a:r>
              <a:rPr lang="en-US" dirty="0"/>
              <a:t>- We are to put to death the sinful, earthly things, and we do that by believing in Jesus, by repenting of our sins, for Christ was nailed to that cross for our sins. For our old earthly selves are crucified with Christ, and the penalty of our sins have been paid</a:t>
            </a:r>
            <a:br>
              <a:rPr lang="en-US" dirty="0"/>
            </a:br>
            <a:r>
              <a:rPr lang="en-US" dirty="0"/>
              <a:t>- But stripping ourselves of our sinful, earthly things, repenting of our sins, is not a once off thing, but continual, daily surrender to Christ and allowing Holy Spirit to work in us</a:t>
            </a:r>
          </a:p>
          <a:p>
            <a:pPr marL="171450" indent="-171450">
              <a:buFont typeface="Arial" panose="020B0604020202020204" pitchFamily="34" charset="0"/>
              <a:buChar char="•"/>
            </a:pPr>
            <a:r>
              <a:rPr lang="en-US" dirty="0">
                <a:highlight>
                  <a:srgbClr val="FFFF00"/>
                </a:highlight>
              </a:rPr>
              <a:t>But now is the time to get rid of anger, rage, malicious behaviour, slander, and dirty language” (Col 3:8)</a:t>
            </a:r>
            <a:br>
              <a:rPr lang="en-US" dirty="0"/>
            </a:br>
            <a:r>
              <a:rPr lang="en-US" dirty="0"/>
              <a:t>- All the sins in this list are social, they are sins committed directly against other people</a:t>
            </a:r>
            <a:br>
              <a:rPr lang="en-US" dirty="0"/>
            </a:br>
            <a:r>
              <a:rPr lang="en-US" dirty="0"/>
              <a:t>- The first 3 words, anger, rage and malice are all very similar in many ways, and Paul has done that to portray an attitude of anger and ill will towards others which leads to obscene talk, to hasty and nasty speech. </a:t>
            </a:r>
            <a:br>
              <a:rPr lang="en-US" dirty="0"/>
            </a:br>
            <a:r>
              <a:rPr lang="en-US" dirty="0"/>
              <a:t>- It is when we are angry that we are most prone to lie, to bring someone down, to harm their reputation, which is all slander, and which is exactly what this command of bearing false witness and harming your neighbor's reputation is all about. </a:t>
            </a:r>
            <a:br>
              <a:rPr lang="en-US" dirty="0"/>
            </a:br>
            <a:r>
              <a:rPr lang="en-US" dirty="0"/>
              <a:t>- We are not to harm people, with our words, who have been made in the image of God. We are not to be quick to damage people’s reputation, for who are we to cast that stone. We must be slow to judge others, for with the measure we use in judging others, is the measure which we will be judged by</a:t>
            </a:r>
          </a:p>
          <a:p>
            <a:pPr marL="171450" indent="-171450">
              <a:buFont typeface="Arial" panose="020B0604020202020204" pitchFamily="34" charset="0"/>
              <a:buChar char="•"/>
            </a:pPr>
            <a:r>
              <a:rPr lang="en-US" dirty="0">
                <a:highlight>
                  <a:srgbClr val="FFFF00"/>
                </a:highlight>
              </a:rPr>
              <a:t>Don’t lie to each other, for you have stripped off your old sinful nature and all its wicked deeds” (Col 3:9)</a:t>
            </a:r>
            <a:br>
              <a:rPr lang="en-US" dirty="0"/>
            </a:br>
            <a:r>
              <a:rPr lang="en-US" dirty="0"/>
              <a:t>- All who believe in Jesus Christ as Lord and Saviour no longer belong to Satan who is the father of lies, for the old has gone. You are a new creation in Christ</a:t>
            </a:r>
            <a:br>
              <a:rPr lang="en-US" dirty="0"/>
            </a:br>
            <a:r>
              <a:rPr lang="en-US" dirty="0"/>
              <a:t>- Lying should not be something that defines who we are, but rather truth, for we are indwelt by the Spirit of truth</a:t>
            </a:r>
            <a:br>
              <a:rPr lang="en-US" dirty="0"/>
            </a:br>
            <a:r>
              <a:rPr lang="en-US" dirty="0"/>
              <a:t>- As a church let us not be liars, but rather let us speak the truth in love, let us build up one another and let us urge one another on by the truth of God’s Word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8115D-67EC-454B-8D08-8AA2586A6B87}" type="slidenum">
              <a:rPr lang="en-US" smtClean="0"/>
              <a:t>3</a:t>
            </a:fld>
            <a:endParaRPr lang="en-US" dirty="0"/>
          </a:p>
        </p:txBody>
      </p:sp>
    </p:spTree>
    <p:extLst>
      <p:ext uri="{BB962C8B-B14F-4D97-AF65-F5344CB8AC3E}">
        <p14:creationId xmlns:p14="http://schemas.microsoft.com/office/powerpoint/2010/main" val="38477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a:xfrm>
            <a:off x="182106" y="3672130"/>
            <a:ext cx="6493788" cy="4340494"/>
          </a:xfrm>
        </p:spPr>
        <p:txBody>
          <a:bodyPr/>
          <a:lstStyle/>
          <a:p>
            <a:pPr marL="171450" indent="-171450">
              <a:buFont typeface="Arial" panose="020B0604020202020204" pitchFamily="34" charset="0"/>
              <a:buChar char="•"/>
            </a:pPr>
            <a:r>
              <a:rPr lang="en-US" dirty="0">
                <a:highlight>
                  <a:srgbClr val="FFFF00"/>
                </a:highlight>
              </a:rPr>
              <a:t>Habits of the old life are but a breath away</a:t>
            </a:r>
            <a:br>
              <a:rPr lang="en-US" dirty="0"/>
            </a:br>
            <a:r>
              <a:rPr lang="en-US" dirty="0"/>
              <a:t>- We have died to sins penalty, death has lost its sting, and if you believe in Jesus Christ as your Lord and Saviour you will spend eternity with him</a:t>
            </a:r>
            <a:br>
              <a:rPr lang="en-US" dirty="0"/>
            </a:br>
            <a:r>
              <a:rPr lang="en-US" dirty="0"/>
              <a:t>- But sin’s power still can be strong because our flesh is weak. When we aren’t fully leaning on Christ, when we aren’t being saturated by the Word of God, Satan will be right there, trying to get a foothold in your life and you may find yourself in dangerous territory</a:t>
            </a:r>
            <a:br>
              <a:rPr lang="en-US" dirty="0"/>
            </a:br>
            <a:r>
              <a:rPr lang="en-US" dirty="0"/>
              <a:t>- And that is exactly what happened in the case of Ananias and Sapphira. They were forced neither to sell their field, nor give all the proceeds of the property once it was sold</a:t>
            </a:r>
            <a:br>
              <a:rPr lang="en-US" dirty="0"/>
            </a:br>
            <a:r>
              <a:rPr lang="en-US" dirty="0"/>
              <a:t>- But instead of just telling the truth, they lied about the charity, they wanted to be seen as better Christians, they wanted to be like Barnabas, they wanted the name change, they wanted to be noticed for how generous they were being, and their lie ended up costing them their lives</a:t>
            </a:r>
          </a:p>
          <a:p>
            <a:pPr marL="171450" indent="-171450">
              <a:buFont typeface="Arial" panose="020B0604020202020204" pitchFamily="34" charset="0"/>
              <a:buChar char="•"/>
            </a:pPr>
            <a:r>
              <a:rPr lang="en-US" dirty="0">
                <a:highlight>
                  <a:srgbClr val="FFFF00"/>
                </a:highlight>
              </a:rPr>
              <a:t>God hates it when we as Christians tell lies about others or to others to make ourselves look more righteous than we really are</a:t>
            </a:r>
            <a:br>
              <a:rPr lang="en-US" dirty="0"/>
            </a:br>
            <a:r>
              <a:rPr lang="en-US" dirty="0"/>
              <a:t>- Spiritual deception is heinous to God. When we lie to believers, we are lying to the Lord, and when we lie to God we devalue the cross where Jesus traded places with us, the liars</a:t>
            </a:r>
            <a:br>
              <a:rPr lang="en-US" dirty="0"/>
            </a:br>
            <a:r>
              <a:rPr lang="en-US" dirty="0"/>
              <a:t>- To act like we have it spiritually together is a lie. But even more than that it is a denial of the grace of God, which alone has the power to save us</a:t>
            </a:r>
            <a:br>
              <a:rPr lang="en-US" dirty="0"/>
            </a:br>
            <a:r>
              <a:rPr lang="en-US" dirty="0"/>
              <a:t>- When we put up a façade, tell lies about how spiritual we may be, we undermine our testimonies. My testimony is not one of my goodness, my works, my righteousness. My testimony is one of grace and mercy, of my unrighteousness </a:t>
            </a:r>
            <a:br>
              <a:rPr lang="en-US" dirty="0"/>
            </a:br>
            <a:r>
              <a:rPr lang="en-US" dirty="0"/>
              <a:t>- But when are willing to admit to ourselves and others our sins, we point people back to the grace of God. We are beckoning people to stand side by side with us as we gaze at the cross and see the love of God poured for all who will believe</a:t>
            </a:r>
          </a:p>
          <a:p>
            <a:pPr marL="171450" indent="-171450">
              <a:buFont typeface="Arial" panose="020B0604020202020204" pitchFamily="34" charset="0"/>
              <a:buChar char="•"/>
            </a:pPr>
            <a:r>
              <a:rPr lang="en-US" dirty="0">
                <a:highlight>
                  <a:srgbClr val="FFFF00"/>
                </a:highlight>
              </a:rPr>
              <a:t>“Put on your new nature, and be renewed as you learn to know your Creator and become like him.” (Col 3:10)</a:t>
            </a:r>
            <a:br>
              <a:rPr lang="en-US" dirty="0"/>
            </a:br>
            <a:r>
              <a:rPr lang="en-US" dirty="0"/>
              <a:t>- So put on Jesus Christ, strip off your unrighteousness, your sins, every bit of falsehood, give that to Christ and receive his perfection, his righteousness</a:t>
            </a:r>
            <a:br>
              <a:rPr lang="en-US" dirty="0"/>
            </a:br>
            <a:r>
              <a:rPr lang="en-US" dirty="0"/>
              <a:t>- You will be renewed, your heart and mind will be transformed, not by your good works, but by knowing your Creator, through an intimate relationship with your heavenly Father, by reading His Word and allowing it penetrate the darkest pits of your soul. </a:t>
            </a:r>
            <a:br>
              <a:rPr lang="en-US" dirty="0"/>
            </a:br>
            <a:r>
              <a:rPr lang="en-US" dirty="0"/>
              <a:t>- As you draw close, the Holy Spirit gets to work in renewing you day by day, making you more and more like Jesus Christ</a:t>
            </a:r>
          </a:p>
        </p:txBody>
      </p:sp>
      <p:sp>
        <p:nvSpPr>
          <p:cNvPr id="4" name="Slide Number Placeholder 3"/>
          <p:cNvSpPr>
            <a:spLocks noGrp="1"/>
          </p:cNvSpPr>
          <p:nvPr>
            <p:ph type="sldNum" sz="quarter" idx="5"/>
          </p:nvPr>
        </p:nvSpPr>
        <p:spPr/>
        <p:txBody>
          <a:bodyPr/>
          <a:lstStyle/>
          <a:p>
            <a:fld id="{5CF8115D-67EC-454B-8D08-8AA2586A6B87}" type="slidenum">
              <a:rPr lang="en-US" smtClean="0"/>
              <a:t>4</a:t>
            </a:fld>
            <a:endParaRPr lang="en-US" dirty="0"/>
          </a:p>
        </p:txBody>
      </p:sp>
    </p:spTree>
    <p:extLst>
      <p:ext uri="{BB962C8B-B14F-4D97-AF65-F5344CB8AC3E}">
        <p14:creationId xmlns:p14="http://schemas.microsoft.com/office/powerpoint/2010/main" val="263560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486400" cy="3086100"/>
          </a:xfrm>
        </p:spPr>
      </p:sp>
      <p:sp>
        <p:nvSpPr>
          <p:cNvPr id="3" name="Notes Placeholder 2"/>
          <p:cNvSpPr>
            <a:spLocks noGrp="1"/>
          </p:cNvSpPr>
          <p:nvPr>
            <p:ph type="body" idx="1"/>
          </p:nvPr>
        </p:nvSpPr>
        <p:spPr>
          <a:xfrm>
            <a:off x="205353" y="3594637"/>
            <a:ext cx="6447294" cy="4805443"/>
          </a:xfrm>
        </p:spPr>
        <p:txBody>
          <a:bodyPr/>
          <a:lstStyle/>
          <a:p>
            <a:pPr marL="171450" indent="-171450">
              <a:buFont typeface="Arial" panose="020B0604020202020204" pitchFamily="34" charset="0"/>
              <a:buChar char="•"/>
            </a:pPr>
            <a:r>
              <a:rPr lang="en-US" dirty="0">
                <a:highlight>
                  <a:srgbClr val="FFFF00"/>
                </a:highlight>
              </a:rPr>
              <a:t>“Since God chose you… you must clothe yourselves with tenderhearted mercy, kindness, humility, gentleness, and patience” (Col 3:12)</a:t>
            </a:r>
            <a:br>
              <a:rPr lang="en-US" dirty="0"/>
            </a:br>
            <a:r>
              <a:rPr lang="en-US" dirty="0"/>
              <a:t>- These characteristics are the clothing of saints, the wardrobe of those who have been born again</a:t>
            </a:r>
            <a:br>
              <a:rPr lang="en-US" dirty="0"/>
            </a:br>
            <a:r>
              <a:rPr lang="en-US" dirty="0"/>
              <a:t>- Now these are the opposite traits of the ones that belong to the sinful nature, which was anger, wrath, malice, slander, obscene talk</a:t>
            </a:r>
            <a:br>
              <a:rPr lang="en-US" dirty="0"/>
            </a:br>
            <a:r>
              <a:rPr lang="en-US" dirty="0"/>
              <a:t>- And just as when we are filled with anger and hatred so will our speech be. But as we are being renewed inwardly day by day, with all of these traits, out of our mouths will flow loving words, words that build up, words that encourage one another and spur us on towards Christ, out of our mouths we will speak the truth in love. We will speak words that show love towards our neighbour rather than hurt them</a:t>
            </a:r>
          </a:p>
          <a:p>
            <a:pPr marL="171450" indent="-171450">
              <a:buFont typeface="Arial" panose="020B0604020202020204" pitchFamily="34" charset="0"/>
              <a:buChar char="•"/>
            </a:pPr>
            <a:r>
              <a:rPr lang="en-US" dirty="0">
                <a:highlight>
                  <a:srgbClr val="FFFF00"/>
                </a:highlight>
              </a:rPr>
              <a:t>“Make allowance for each others faults, and forgive anyone who offends you” (Col 3:13)</a:t>
            </a:r>
            <a:br>
              <a:rPr lang="en-US" dirty="0">
                <a:highlight>
                  <a:srgbClr val="FFFF00"/>
                </a:highlight>
              </a:rPr>
            </a:br>
            <a:r>
              <a:rPr lang="en-US" dirty="0"/>
              <a:t>- It is not enough to put up with each other, to refuse retaliation, we must truly forgive and recall the immense forgiveness of Christ in our own lives</a:t>
            </a:r>
            <a:br>
              <a:rPr lang="en-US" dirty="0"/>
            </a:br>
            <a:r>
              <a:rPr lang="en-US" dirty="0"/>
              <a:t>- Someone who is merciful, and kind, and patient and loving will make allowance for other people’s faults, because as the grace of God is at work in our lives, how can we do anything but show that same grace to others</a:t>
            </a:r>
          </a:p>
          <a:p>
            <a:pPr marL="171450" indent="-171450">
              <a:buFont typeface="Arial" panose="020B0604020202020204" pitchFamily="34" charset="0"/>
              <a:buChar char="•"/>
            </a:pPr>
            <a:r>
              <a:rPr lang="en-US" dirty="0">
                <a:highlight>
                  <a:srgbClr val="FFFF00"/>
                </a:highlight>
              </a:rPr>
              <a:t>God has given us the capacity to speak so that we can praise Him and bless others</a:t>
            </a:r>
            <a:br>
              <a:rPr lang="en-US" dirty="0"/>
            </a:br>
            <a:r>
              <a:rPr lang="en-US" dirty="0"/>
              <a:t>- In James chapter 3 when he is talking about the power of the tongue he says that “With it we bless our Lord and Father, and with it we curse people who are made in the likeness of God. From the same mouth comes blessing and cursing. My brothers, these things ought not be so”</a:t>
            </a:r>
            <a:br>
              <a:rPr lang="en-US" dirty="0"/>
            </a:br>
            <a:r>
              <a:rPr lang="en-US" dirty="0"/>
              <a:t>- So often we come to church and sing the praise of God and declaring His goodness and that we love Him so. And yet probably before we even leave the building are gossiping and slandering and mocking the very people who have been made in the image of God</a:t>
            </a:r>
            <a:br>
              <a:rPr lang="en-US" dirty="0"/>
            </a:br>
            <a:r>
              <a:rPr lang="en-US" dirty="0"/>
              <a:t>- To reflect the character of God is to love others in deed and in speech. We must speak true words and take great pains to say the truth and nothing but the truth</a:t>
            </a:r>
          </a:p>
        </p:txBody>
      </p:sp>
      <p:sp>
        <p:nvSpPr>
          <p:cNvPr id="4" name="Slide Number Placeholder 3"/>
          <p:cNvSpPr>
            <a:spLocks noGrp="1"/>
          </p:cNvSpPr>
          <p:nvPr>
            <p:ph type="sldNum" sz="quarter" idx="5"/>
          </p:nvPr>
        </p:nvSpPr>
        <p:spPr/>
        <p:txBody>
          <a:bodyPr/>
          <a:lstStyle/>
          <a:p>
            <a:fld id="{5CF8115D-67EC-454B-8D08-8AA2586A6B87}" type="slidenum">
              <a:rPr lang="en-US" smtClean="0"/>
              <a:t>5</a:t>
            </a:fld>
            <a:endParaRPr lang="en-US" dirty="0"/>
          </a:p>
        </p:txBody>
      </p:sp>
    </p:spTree>
    <p:extLst>
      <p:ext uri="{BB962C8B-B14F-4D97-AF65-F5344CB8AC3E}">
        <p14:creationId xmlns:p14="http://schemas.microsoft.com/office/powerpoint/2010/main" val="321726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352425"/>
            <a:ext cx="5486400" cy="3086100"/>
          </a:xfrm>
        </p:spPr>
      </p:sp>
      <p:sp>
        <p:nvSpPr>
          <p:cNvPr id="3" name="Notes Placeholder 2"/>
          <p:cNvSpPr>
            <a:spLocks noGrp="1"/>
          </p:cNvSpPr>
          <p:nvPr>
            <p:ph type="body" idx="1"/>
          </p:nvPr>
        </p:nvSpPr>
        <p:spPr>
          <a:xfrm>
            <a:off x="170993" y="3625633"/>
            <a:ext cx="6493789" cy="5059579"/>
          </a:xfrm>
        </p:spPr>
        <p:txBody>
          <a:bodyPr/>
          <a:lstStyle/>
          <a:p>
            <a:pPr marL="171450" indent="-171450">
              <a:buFont typeface="Arial" panose="020B0604020202020204" pitchFamily="34" charset="0"/>
              <a:buChar char="•"/>
            </a:pPr>
            <a:r>
              <a:rPr lang="en-US" dirty="0">
                <a:highlight>
                  <a:srgbClr val="FFFF00"/>
                </a:highlight>
              </a:rPr>
              <a:t>“Remember, the Lord forgave you, so you must forgive others” (Col 3:13b)</a:t>
            </a:r>
            <a:br>
              <a:rPr lang="en-US" dirty="0"/>
            </a:br>
            <a:r>
              <a:rPr lang="en-US" dirty="0"/>
              <a:t>- I love that Paul, and ultimately God put this in here, because it brings us back to the first verses of the 10 commandments where God reminds the people of Israel of their deliverance. He reminds them of their salvation from the darkness of Egypt, from the bondage of slavery and into the light, into the freedom that comes with living for God and belonging to His kingdom</a:t>
            </a:r>
            <a:br>
              <a:rPr lang="en-US" dirty="0"/>
            </a:br>
            <a:r>
              <a:rPr lang="en-US" dirty="0"/>
              <a:t>- So for us today we are to remember the forgiveness that has been shown to us in Christ. We should forgive because Christ has forgiven us, we can love because Christ first loved us, and we speak the truth because our salvation rests in THE truth, Jesus Christ</a:t>
            </a:r>
            <a:br>
              <a:rPr lang="en-US" dirty="0"/>
            </a:br>
            <a:r>
              <a:rPr lang="en-US" dirty="0"/>
              <a:t>- Don’t hold onto your grudges, don’t bring your neighbour down, don’t speak ill against them, or slander or gossip about them because they have hurt you. </a:t>
            </a:r>
            <a:br>
              <a:rPr lang="en-US" dirty="0"/>
            </a:br>
            <a:r>
              <a:rPr lang="en-US" dirty="0"/>
              <a:t>- Rather reconcile with them, embrace them, and remember the gospel, remember the grace that has been shown to you</a:t>
            </a:r>
          </a:p>
          <a:p>
            <a:pPr marL="171450" indent="-171450">
              <a:buFont typeface="Arial" panose="020B0604020202020204" pitchFamily="34" charset="0"/>
              <a:buChar char="•"/>
            </a:pPr>
            <a:r>
              <a:rPr lang="en-US" dirty="0">
                <a:highlight>
                  <a:srgbClr val="FFFF00"/>
                </a:highlight>
              </a:rPr>
              <a:t>We must live our lives as true and faithful witnesses for Christ</a:t>
            </a:r>
            <a:br>
              <a:rPr lang="en-US" dirty="0"/>
            </a:br>
            <a:r>
              <a:rPr lang="en-US" dirty="0"/>
              <a:t>- D. L. Moody once said “Out of 100 men, one will read the Bible, the other 99 will read the Christian”. Those we are surrounded by want to know what makes us different, what makes our God different</a:t>
            </a:r>
            <a:br>
              <a:rPr lang="en-US" dirty="0"/>
            </a:br>
            <a:r>
              <a:rPr lang="en-US" dirty="0"/>
              <a:t>- Speaking the truth in love to our neighbours is important, because truth is the nature of God Himself and thus it pleases Him when we as His ambassadors, His representation live as faithful witnesses, portraying Him as the one true God to others</a:t>
            </a:r>
          </a:p>
          <a:p>
            <a:pPr marL="171450" indent="-171450">
              <a:buFont typeface="Arial" panose="020B0604020202020204" pitchFamily="34" charset="0"/>
              <a:buChar char="•"/>
            </a:pPr>
            <a:r>
              <a:rPr lang="en-US" dirty="0">
                <a:highlight>
                  <a:srgbClr val="FFFF00"/>
                </a:highlight>
              </a:rPr>
              <a:t>How do we do this impossible task?</a:t>
            </a:r>
            <a:br>
              <a:rPr lang="en-US" dirty="0"/>
            </a:br>
            <a:r>
              <a:rPr lang="en-US" dirty="0"/>
              <a:t>- Some of you may be thinking how can we do this? How am I to love those people, and speak well of those who genuinely hate me, who are always speaking ill about me, or who just outright annoy me</a:t>
            </a:r>
            <a:br>
              <a:rPr lang="en-US" dirty="0"/>
            </a:br>
            <a:r>
              <a:rPr lang="en-US" dirty="0"/>
              <a:t>- Well, firstly, it is impossible in your own strength, it is not enough to just try harder, or to just try and think before you speak</a:t>
            </a:r>
            <a:br>
              <a:rPr lang="en-US" dirty="0"/>
            </a:br>
            <a:r>
              <a:rPr lang="en-US" dirty="0"/>
              <a:t>- I promise you, that you will fail if you attempt to accomplish this task in your own strength</a:t>
            </a:r>
          </a:p>
        </p:txBody>
      </p:sp>
      <p:sp>
        <p:nvSpPr>
          <p:cNvPr id="4" name="Slide Number Placeholder 3"/>
          <p:cNvSpPr>
            <a:spLocks noGrp="1"/>
          </p:cNvSpPr>
          <p:nvPr>
            <p:ph type="sldNum" sz="quarter" idx="5"/>
          </p:nvPr>
        </p:nvSpPr>
        <p:spPr/>
        <p:txBody>
          <a:bodyPr/>
          <a:lstStyle/>
          <a:p>
            <a:fld id="{5CF8115D-67EC-454B-8D08-8AA2586A6B87}" type="slidenum">
              <a:rPr lang="en-US" smtClean="0"/>
              <a:t>6</a:t>
            </a:fld>
            <a:endParaRPr lang="en-US" dirty="0"/>
          </a:p>
        </p:txBody>
      </p:sp>
    </p:spTree>
    <p:extLst>
      <p:ext uri="{BB962C8B-B14F-4D97-AF65-F5344CB8AC3E}">
        <p14:creationId xmlns:p14="http://schemas.microsoft.com/office/powerpoint/2010/main" val="20020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174356" y="3780617"/>
            <a:ext cx="6509287" cy="4284663"/>
          </a:xfrm>
        </p:spPr>
        <p:txBody>
          <a:bodyPr/>
          <a:lstStyle/>
          <a:p>
            <a:pPr marL="171450" indent="-171450">
              <a:buFont typeface="Arial" panose="020B0604020202020204" pitchFamily="34" charset="0"/>
              <a:buChar char="•"/>
            </a:pPr>
            <a:r>
              <a:rPr lang="en-US" dirty="0">
                <a:highlight>
                  <a:srgbClr val="FFFF00"/>
                </a:highlight>
              </a:rPr>
              <a:t>“For you died to this life, and your real life is hidden with Christ in God” (Col 3:3)</a:t>
            </a:r>
            <a:br>
              <a:rPr lang="en-US" dirty="0"/>
            </a:br>
            <a:r>
              <a:rPr lang="en-US" dirty="0"/>
              <a:t>- The impossible task of being obedient to God and His Word, and being people who speak truth is only possible when we die to ourselves and live in Christ</a:t>
            </a:r>
            <a:br>
              <a:rPr lang="en-US" dirty="0"/>
            </a:br>
            <a:r>
              <a:rPr lang="en-US" dirty="0"/>
              <a:t>- For it is no longer I who lives, but Christ who lives within me. </a:t>
            </a:r>
            <a:br>
              <a:rPr lang="en-US" dirty="0"/>
            </a:br>
            <a:r>
              <a:rPr lang="en-US" dirty="0"/>
              <a:t>- Paul says to set our minds on things above, on Christ and not the things that are on earth</a:t>
            </a:r>
          </a:p>
          <a:p>
            <a:pPr marL="171450" indent="-171450">
              <a:buFont typeface="Arial" panose="020B0604020202020204" pitchFamily="34" charset="0"/>
              <a:buChar char="•"/>
            </a:pPr>
            <a:r>
              <a:rPr lang="en-US" dirty="0">
                <a:highlight>
                  <a:srgbClr val="FFFF00"/>
                </a:highlight>
              </a:rPr>
              <a:t>“And let the peace that comes from Christ rule in your hearts” (Col 3:15)</a:t>
            </a:r>
            <a:br>
              <a:rPr lang="en-US" dirty="0"/>
            </a:br>
            <a:r>
              <a:rPr lang="en-US" dirty="0"/>
              <a:t>- Romans 5 tells us that because we have been justified, because we have been declared righteous in Christ by faith, we have peace with God, a peace that surpasses all understanding</a:t>
            </a:r>
            <a:br>
              <a:rPr lang="en-US" dirty="0"/>
            </a:br>
            <a:r>
              <a:rPr lang="en-US" dirty="0"/>
              <a:t>- This peace is the peace of the presence of Christ, it is the ceasing of hostility with God, that we can truly sing, no matter what our circumstances may be, “it is well with my soul”</a:t>
            </a:r>
            <a:br>
              <a:rPr lang="en-US" dirty="0"/>
            </a:br>
            <a:r>
              <a:rPr lang="en-US" dirty="0"/>
              <a:t>- And we are to let that peace rule our hearts and amidst the busyness and conflicts of life let Christ guide our words, let Christ guide us into truth</a:t>
            </a:r>
            <a:br>
              <a:rPr lang="en-US" dirty="0"/>
            </a:br>
            <a:r>
              <a:rPr lang="en-US" dirty="0"/>
              <a:t>- If we all did this, we would be a people slow to speak falsely, slow to bite back in hatred, but quick to speak truth</a:t>
            </a:r>
          </a:p>
          <a:p>
            <a:pPr marL="171450" indent="-171450">
              <a:buFont typeface="Arial" panose="020B0604020202020204" pitchFamily="34" charset="0"/>
              <a:buChar char="•"/>
            </a:pPr>
            <a:r>
              <a:rPr lang="en-US" dirty="0">
                <a:highlight>
                  <a:srgbClr val="FFFF00"/>
                </a:highlight>
              </a:rPr>
              <a:t>“Let the message about Christ, in all its richness, fill your lives”</a:t>
            </a:r>
            <a:br>
              <a:rPr lang="en-US" dirty="0"/>
            </a:br>
            <a:r>
              <a:rPr lang="en-US" dirty="0"/>
              <a:t>- Let your heart and mind be saturated in the Word of God, so that out of your mouths may flow the truth of God’s Word</a:t>
            </a:r>
            <a:br>
              <a:rPr lang="en-US" dirty="0"/>
            </a:br>
            <a:r>
              <a:rPr lang="en-US" dirty="0"/>
              <a:t>- We must hold Scripture close to our hearts. We must preach the gospel to ourselves and build one another up in His wisdom and His Word</a:t>
            </a:r>
            <a:br>
              <a:rPr lang="en-US" dirty="0"/>
            </a:br>
            <a:r>
              <a:rPr lang="en-US" dirty="0"/>
              <a:t>- There is one name in each of the last 3 dot points, it’s not mine, and it’s not yours. It’s Jesus Christ, he is the answer to the impossible task of obedience to the 10 commandments. It is Christ + nothing</a:t>
            </a:r>
          </a:p>
        </p:txBody>
      </p:sp>
      <p:sp>
        <p:nvSpPr>
          <p:cNvPr id="4" name="Slide Number Placeholder 3"/>
          <p:cNvSpPr>
            <a:spLocks noGrp="1"/>
          </p:cNvSpPr>
          <p:nvPr>
            <p:ph type="sldNum" sz="quarter" idx="5"/>
          </p:nvPr>
        </p:nvSpPr>
        <p:spPr/>
        <p:txBody>
          <a:bodyPr/>
          <a:lstStyle/>
          <a:p>
            <a:fld id="{5CF8115D-67EC-454B-8D08-8AA2586A6B87}" type="slidenum">
              <a:rPr lang="en-US" smtClean="0"/>
              <a:t>7</a:t>
            </a:fld>
            <a:endParaRPr lang="en-US" dirty="0"/>
          </a:p>
        </p:txBody>
      </p:sp>
    </p:spTree>
    <p:extLst>
      <p:ext uri="{BB962C8B-B14F-4D97-AF65-F5344CB8AC3E}">
        <p14:creationId xmlns:p14="http://schemas.microsoft.com/office/powerpoint/2010/main" val="399287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976" y="4400550"/>
            <a:ext cx="6369804" cy="3736060"/>
          </a:xfrm>
        </p:spPr>
        <p:txBody>
          <a:bodyPr/>
          <a:lstStyle/>
          <a:p>
            <a:pPr marL="171450" indent="-171450">
              <a:buFont typeface="Arial" panose="020B0604020202020204" pitchFamily="34" charset="0"/>
              <a:buChar char="•"/>
            </a:pPr>
            <a:r>
              <a:rPr lang="en-US" dirty="0">
                <a:highlight>
                  <a:srgbClr val="FFFF00"/>
                </a:highlight>
              </a:rPr>
              <a:t>To love others, we must not tell lies about them, or do anything to ruin their reputation</a:t>
            </a:r>
            <a:br>
              <a:rPr lang="en-US" dirty="0"/>
            </a:br>
            <a:r>
              <a:rPr lang="en-US" dirty="0"/>
              <a:t>- We are to be careful with our words, for the tongue is very dangerous and holds a lot of power</a:t>
            </a:r>
            <a:br>
              <a:rPr lang="en-US" dirty="0"/>
            </a:br>
            <a:r>
              <a:rPr lang="en-US" dirty="0"/>
              <a:t>- God has given us this command because He wants to protect relationships between people, He doesn’t want relationships to be built on lies and mockery</a:t>
            </a:r>
          </a:p>
          <a:p>
            <a:pPr marL="171450" indent="-171450">
              <a:buFont typeface="Arial" panose="020B0604020202020204" pitchFamily="34" charset="0"/>
              <a:buChar char="•"/>
            </a:pPr>
            <a:r>
              <a:rPr lang="en-US" dirty="0">
                <a:highlight>
                  <a:srgbClr val="FFFF00"/>
                </a:highlight>
              </a:rPr>
              <a:t>The problem is that we are all liars (Rom 3:4)</a:t>
            </a:r>
            <a:br>
              <a:rPr lang="en-US" dirty="0"/>
            </a:br>
            <a:r>
              <a:rPr lang="en-US" dirty="0"/>
              <a:t>- Lying is part of our sin nature, it has always been around and even as Christians we will still struggle with this</a:t>
            </a:r>
            <a:br>
              <a:rPr lang="en-US" dirty="0"/>
            </a:br>
            <a:r>
              <a:rPr lang="en-US" dirty="0"/>
              <a:t>- We see this even in Peter, one of the twelve disciples, who 3 times denied knowing Jesus, lied about his relationship with Jesus</a:t>
            </a:r>
            <a:br>
              <a:rPr lang="en-US" dirty="0"/>
            </a:br>
            <a:r>
              <a:rPr lang="en-US" dirty="0"/>
              <a:t>- And yet we see at the very end of the gospel of John, He is forgiven and told to go and be a leader for God’s people. Why? Because…</a:t>
            </a:r>
          </a:p>
          <a:p>
            <a:pPr marL="171450" indent="-171450">
              <a:buFont typeface="Arial" panose="020B0604020202020204" pitchFamily="34" charset="0"/>
              <a:buChar char="•"/>
            </a:pPr>
            <a:r>
              <a:rPr lang="en-US" dirty="0">
                <a:highlight>
                  <a:srgbClr val="FFFF00"/>
                </a:highlight>
              </a:rPr>
              <a:t>In Christ, we are transformed, made new, and given a brand-new wardrobe that we must ‘put on’ continually</a:t>
            </a:r>
            <a:br>
              <a:rPr lang="en-US" dirty="0"/>
            </a:br>
            <a:r>
              <a:rPr lang="en-US" dirty="0"/>
              <a:t>- Satan is out to get us, sin is strong against our flesh. It’s going to be a fight, but if you daily surrender, commit, and put on Christ you will find victory</a:t>
            </a:r>
            <a:br>
              <a:rPr lang="en-US" dirty="0"/>
            </a:br>
            <a:r>
              <a:rPr lang="en-US" dirty="0"/>
              <a:t>- Equally as good though is the promise and truth that because the Holy Spirit is now living inside us, when we sin, we will not find condemnation, but forgiveness</a:t>
            </a:r>
            <a:br>
              <a:rPr lang="en-US" dirty="0"/>
            </a:br>
            <a:r>
              <a:rPr lang="en-US" dirty="0"/>
              <a:t>- The commandments were a guide for Israel to live and do right by God and others, and it is only in Christ that we can truly do this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8115D-67EC-454B-8D08-8AA2586A6B87}" type="slidenum">
              <a:rPr lang="en-US" smtClean="0"/>
              <a:t>8</a:t>
            </a:fld>
            <a:endParaRPr lang="en-US" dirty="0"/>
          </a:p>
        </p:txBody>
      </p:sp>
    </p:spTree>
    <p:extLst>
      <p:ext uri="{BB962C8B-B14F-4D97-AF65-F5344CB8AC3E}">
        <p14:creationId xmlns:p14="http://schemas.microsoft.com/office/powerpoint/2010/main" val="260268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sz="1200" b="1" i="0" u="none" strike="noStrike" dirty="0">
                <a:solidFill>
                  <a:srgbClr val="212529"/>
                </a:solidFill>
                <a:effectLst/>
                <a:highlight>
                  <a:srgbClr val="00FF00"/>
                </a:highlight>
              </a:rPr>
              <a:t> ”Truth is so obscure in these times, and falsehood so established, that, unless we love the truth, we cannot know it.” </a:t>
            </a:r>
            <a:r>
              <a:rPr lang="en-AU" sz="1200" b="1" dirty="0">
                <a:solidFill>
                  <a:srgbClr val="212529"/>
                </a:solidFill>
                <a:highlight>
                  <a:srgbClr val="00FF00"/>
                </a:highlight>
              </a:rPr>
              <a:t>Blaise Pascal</a:t>
            </a:r>
          </a:p>
          <a:p>
            <a:pPr marL="171450" indent="-171450" algn="l">
              <a:buFont typeface="Arial" panose="020B0604020202020204" pitchFamily="34" charset="0"/>
              <a:buChar char="•"/>
            </a:pPr>
            <a:r>
              <a:rPr lang="en-AU" sz="1200" b="1" dirty="0">
                <a:solidFill>
                  <a:srgbClr val="212529"/>
                </a:solidFill>
              </a:rPr>
              <a:t>Don’t bear false witness about your neighbour speak well of them, speak the truth about them. But ultimately, let us not bear false witness about God</a:t>
            </a:r>
            <a:endParaRPr lang="en-US" sz="1200" b="1" dirty="0"/>
          </a:p>
          <a:p>
            <a:pPr marL="171450" indent="-171450">
              <a:buFont typeface="Arial" panose="020B0604020202020204" pitchFamily="34" charset="0"/>
              <a:buChar char="•"/>
            </a:pPr>
            <a:r>
              <a:rPr lang="en-AU" sz="1200" b="0" i="0" u="none" strike="noStrike" dirty="0">
                <a:solidFill>
                  <a:srgbClr val="2B353B"/>
                </a:solidFill>
                <a:effectLst/>
              </a:rPr>
              <a:t> May we know THE truth, who is Jesus Christ, and may we love the truth, and speak the truth, boldly and in love, in a time where falsehood permeates our society. Let us be a source of truth for all those around us.</a:t>
            </a:r>
          </a:p>
          <a:p>
            <a:pPr marL="171450" indent="-171450">
              <a:buFont typeface="Arial" panose="020B0604020202020204" pitchFamily="34" charset="0"/>
              <a:buChar char="•"/>
            </a:pPr>
            <a:r>
              <a:rPr lang="en-AU" sz="1200" b="0" i="0" u="none" strike="noStrike" dirty="0">
                <a:solidFill>
                  <a:srgbClr val="2B353B"/>
                </a:solidFill>
                <a:effectLst/>
              </a:rPr>
              <a:t>Let me close with the words of our Lord and Saviour. “If you abide in my word, you are truly my disciples, and you will know the truth, and the truth will set you free… So if the Son sets you free, you will be free indeed”</a:t>
            </a:r>
          </a:p>
          <a:p>
            <a:pPr marL="171450" indent="-171450">
              <a:buFont typeface="Arial" panose="020B0604020202020204" pitchFamily="34" charset="0"/>
              <a:buChar char="•"/>
            </a:pPr>
            <a:r>
              <a:rPr lang="en-AU" sz="1200" b="0" i="0" u="none" strike="noStrike" dirty="0">
                <a:solidFill>
                  <a:srgbClr val="2B353B"/>
                </a:solidFill>
                <a:effectLst/>
              </a:rPr>
              <a:t>Let’s pray</a:t>
            </a:r>
          </a:p>
          <a:p>
            <a:pPr marL="171450" indent="-171450">
              <a:buFont typeface="Arial" panose="020B0604020202020204" pitchFamily="34" charset="0"/>
              <a:buChar char="•"/>
            </a:pPr>
            <a:endParaRPr lang="en-AU" sz="1200" b="0" i="0" u="none" strike="noStrike" dirty="0">
              <a:solidFill>
                <a:srgbClr val="2B353B"/>
              </a:solidFill>
              <a:effectLst/>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5CF8115D-67EC-454B-8D08-8AA2586A6B87}" type="slidenum">
              <a:rPr lang="en-US" smtClean="0"/>
              <a:t>9</a:t>
            </a:fld>
            <a:endParaRPr lang="en-US" dirty="0"/>
          </a:p>
        </p:txBody>
      </p:sp>
    </p:spTree>
    <p:extLst>
      <p:ext uri="{BB962C8B-B14F-4D97-AF65-F5344CB8AC3E}">
        <p14:creationId xmlns:p14="http://schemas.microsoft.com/office/powerpoint/2010/main" val="169166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6CDD-EC1E-D99B-D212-36540F1335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3D8E23-549E-8018-EDFE-D5C111C22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2B6CEE-701A-A984-8394-C1327B70ADDF}"/>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1FB2A070-BB84-BA6B-DA97-33D7CAA3B6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07E72-CBE6-7C2D-31F2-3C8B3BD1CD1C}"/>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320809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EB7-DDB1-A9E6-096C-5AF604020A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622CF1-DC80-BDDC-59EE-969BC6DE0C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231445-D409-C550-2668-5D79C9EEBC50}"/>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655F89C5-F749-F2B1-745E-6B0F3E537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C1070-91C1-3048-7341-AAF988C14F7C}"/>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394037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EC3A4-4708-C851-A34E-074EF93DB5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033F89-197F-215D-446D-54AB15AC5F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F2E60A-70B3-FE67-9875-14010F40073A}"/>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3F4E3B23-DC23-F5F6-CA12-57652CE7A6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419B41-3096-3657-CCEE-51717B74FBBE}"/>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122404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10CA-0549-C5F2-BFE1-BE145AAB90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CAD081-F40F-1D2E-81FC-274A88BC30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A4C6C6-CE4E-6582-1FAC-0481CBE8A5D9}"/>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372E4EE3-B2AE-9ADE-767C-87804353B6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635845-9B00-60AA-4174-37544DC3418E}"/>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291788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3E1-1550-BFDE-5274-21883D9030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B026D6E-3A46-CB89-9161-C57881A3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694C2E-E097-50B5-29F3-D88C5A22B75E}"/>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B46CD4CE-887C-AAB8-C0CE-8A64F8A250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61B0CB-7276-48D4-DDE4-C0E35C812E82}"/>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362800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4EA1-1DF8-A38A-F60F-AC09AE12E0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27D371-82A7-F202-B87D-DF6C296FA2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D3830-C6DE-C4D3-7F3C-B2B50D4CA8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E33DC8-96A0-857C-2848-53CE02140F3E}"/>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6" name="Footer Placeholder 5">
            <a:extLst>
              <a:ext uri="{FF2B5EF4-FFF2-40B4-BE49-F238E27FC236}">
                <a16:creationId xmlns:a16="http://schemas.microsoft.com/office/drawing/2014/main" id="{676EE9C1-7553-5E15-82E9-899E261BBF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8FE06F-BF5F-6368-9073-BDC3B3DE374F}"/>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286045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8750-3E4C-A362-A98D-808ED606C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404E9C-E010-54A1-2CEF-F5BEBBA9D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83DDAD-26EC-1015-9625-2F339FADCE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D567C6-E7BA-9C56-F58D-EBA104514C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664B02D-4026-219A-5DBA-0B3EC5A0B8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BEB34DE-ED73-F523-2404-876A712AF8BC}"/>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8" name="Footer Placeholder 7">
            <a:extLst>
              <a:ext uri="{FF2B5EF4-FFF2-40B4-BE49-F238E27FC236}">
                <a16:creationId xmlns:a16="http://schemas.microsoft.com/office/drawing/2014/main" id="{64663747-0EB2-3083-95CD-8A35EA7567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C06D36-EFE9-F818-5BF0-5D029BF736D5}"/>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159405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5790-675E-1A4C-03C4-11A57F4468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7BAAF14-FC9C-158A-C98F-100C1ADEC404}"/>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4" name="Footer Placeholder 3">
            <a:extLst>
              <a:ext uri="{FF2B5EF4-FFF2-40B4-BE49-F238E27FC236}">
                <a16:creationId xmlns:a16="http://schemas.microsoft.com/office/drawing/2014/main" id="{813E244E-FB7C-D763-9276-36C0EF3C4A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FEC88C-3F23-F45F-6D52-90E9583C7E70}"/>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226094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2C8CF-8A5D-B52F-2EAB-1FF2E4732D40}"/>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3" name="Footer Placeholder 2">
            <a:extLst>
              <a:ext uri="{FF2B5EF4-FFF2-40B4-BE49-F238E27FC236}">
                <a16:creationId xmlns:a16="http://schemas.microsoft.com/office/drawing/2014/main" id="{506D596E-F675-DE75-D725-B8B48BD7B3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806865-B360-D3BE-AD4F-5B009E4F521E}"/>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38066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3D6A-0DC6-CB23-56F2-6BD4C42EC2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32F27E-0E06-53E2-CF18-9B13559DEA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DEE1EC-15D9-AB2B-D06A-8DFF73DF5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3592C7-8F57-696B-EF5D-0777F00718B6}"/>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6" name="Footer Placeholder 5">
            <a:extLst>
              <a:ext uri="{FF2B5EF4-FFF2-40B4-BE49-F238E27FC236}">
                <a16:creationId xmlns:a16="http://schemas.microsoft.com/office/drawing/2014/main" id="{2B05CEB9-4A9C-92A2-929D-3B263A27BB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7F48FC-C15B-9F34-65E8-44E9F751D78D}"/>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184832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1F8D-338B-8EBB-5EFE-65F0A2138E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B3A46C-98FF-C9E3-6DAF-398A146650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47B4AB-9E70-1B98-1E3C-DF5DB4C94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9F3D4E-DF8E-C661-D08F-9A25B0AFA035}"/>
              </a:ext>
            </a:extLst>
          </p:cNvPr>
          <p:cNvSpPr>
            <a:spLocks noGrp="1"/>
          </p:cNvSpPr>
          <p:nvPr>
            <p:ph type="dt" sz="half" idx="10"/>
          </p:nvPr>
        </p:nvSpPr>
        <p:spPr/>
        <p:txBody>
          <a:bodyPr/>
          <a:lstStyle/>
          <a:p>
            <a:fld id="{D220325C-28BB-184D-8C39-3E0459903963}" type="datetimeFigureOut">
              <a:rPr lang="en-US" smtClean="0"/>
              <a:t>6/19/2023</a:t>
            </a:fld>
            <a:endParaRPr lang="en-US" dirty="0"/>
          </a:p>
        </p:txBody>
      </p:sp>
      <p:sp>
        <p:nvSpPr>
          <p:cNvPr id="6" name="Footer Placeholder 5">
            <a:extLst>
              <a:ext uri="{FF2B5EF4-FFF2-40B4-BE49-F238E27FC236}">
                <a16:creationId xmlns:a16="http://schemas.microsoft.com/office/drawing/2014/main" id="{46136A3A-4C7A-E8B4-1C65-26F7CC07EE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003DAB-8A8B-C7C5-E2BA-0ACAE0873A14}"/>
              </a:ext>
            </a:extLst>
          </p:cNvPr>
          <p:cNvSpPr>
            <a:spLocks noGrp="1"/>
          </p:cNvSpPr>
          <p:nvPr>
            <p:ph type="sldNum" sz="quarter" idx="12"/>
          </p:nvPr>
        </p:nvSpPr>
        <p:spPr/>
        <p:txBody>
          <a:bodyPr/>
          <a:lstStyle/>
          <a:p>
            <a:fld id="{161A3899-F0E1-9B4F-BBF3-754EA110FCCF}" type="slidenum">
              <a:rPr lang="en-US" smtClean="0"/>
              <a:t>‹#›</a:t>
            </a:fld>
            <a:endParaRPr lang="en-US" dirty="0"/>
          </a:p>
        </p:txBody>
      </p:sp>
    </p:spTree>
    <p:extLst>
      <p:ext uri="{BB962C8B-B14F-4D97-AF65-F5344CB8AC3E}">
        <p14:creationId xmlns:p14="http://schemas.microsoft.com/office/powerpoint/2010/main" val="109769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00080-A269-04AA-6584-83ACFF41B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BDB09C-A647-C8D0-22AB-6D1AD739B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35BBE4-1AD1-2070-0023-855D9E0B9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0325C-28BB-184D-8C39-3E0459903963}" type="datetimeFigureOut">
              <a:rPr lang="en-US" smtClean="0"/>
              <a:t>6/19/2023</a:t>
            </a:fld>
            <a:endParaRPr lang="en-US" dirty="0"/>
          </a:p>
        </p:txBody>
      </p:sp>
      <p:sp>
        <p:nvSpPr>
          <p:cNvPr id="5" name="Footer Placeholder 4">
            <a:extLst>
              <a:ext uri="{FF2B5EF4-FFF2-40B4-BE49-F238E27FC236}">
                <a16:creationId xmlns:a16="http://schemas.microsoft.com/office/drawing/2014/main" id="{3A69DC80-58C5-F884-8D08-8D99183CF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887E4-3B4C-72AE-1193-E6370C568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A3899-F0E1-9B4F-BBF3-754EA110FCCF}" type="slidenum">
              <a:rPr lang="en-US" smtClean="0"/>
              <a:t>‹#›</a:t>
            </a:fld>
            <a:endParaRPr lang="en-US" dirty="0"/>
          </a:p>
        </p:txBody>
      </p:sp>
    </p:spTree>
    <p:extLst>
      <p:ext uri="{BB962C8B-B14F-4D97-AF65-F5344CB8AC3E}">
        <p14:creationId xmlns:p14="http://schemas.microsoft.com/office/powerpoint/2010/main" val="245096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automatically generated">
            <a:extLst>
              <a:ext uri="{FF2B5EF4-FFF2-40B4-BE49-F238E27FC236}">
                <a16:creationId xmlns:a16="http://schemas.microsoft.com/office/drawing/2014/main" id="{0ED86696-6BA6-0D00-294A-08D4E99D262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D6B30B5-D07B-E1A2-F9CA-0EE03E5A8F85}"/>
              </a:ext>
            </a:extLst>
          </p:cNvPr>
          <p:cNvSpPr txBox="1"/>
          <p:nvPr/>
        </p:nvSpPr>
        <p:spPr>
          <a:xfrm>
            <a:off x="210065" y="321276"/>
            <a:ext cx="11677135" cy="1015663"/>
          </a:xfrm>
          <a:prstGeom prst="rect">
            <a:avLst/>
          </a:prstGeom>
          <a:noFill/>
        </p:spPr>
        <p:txBody>
          <a:bodyPr wrap="square" rtlCol="0">
            <a:spAutoFit/>
          </a:bodyPr>
          <a:lstStyle/>
          <a:p>
            <a:pPr algn="ctr"/>
            <a:r>
              <a:rPr lang="en-US" sz="6000" b="1" dirty="0">
                <a:solidFill>
                  <a:schemeClr val="bg1"/>
                </a:solidFill>
              </a:rPr>
              <a:t>TRUE WITNESSES</a:t>
            </a:r>
          </a:p>
        </p:txBody>
      </p:sp>
      <p:sp>
        <p:nvSpPr>
          <p:cNvPr id="2" name="TextBox 1">
            <a:extLst>
              <a:ext uri="{FF2B5EF4-FFF2-40B4-BE49-F238E27FC236}">
                <a16:creationId xmlns:a16="http://schemas.microsoft.com/office/drawing/2014/main" id="{0D69EEDB-236E-B308-0EFD-C303A289B167}"/>
              </a:ext>
            </a:extLst>
          </p:cNvPr>
          <p:cNvSpPr txBox="1"/>
          <p:nvPr/>
        </p:nvSpPr>
        <p:spPr>
          <a:xfrm>
            <a:off x="811078" y="1336939"/>
            <a:ext cx="10569844" cy="1200329"/>
          </a:xfrm>
          <a:prstGeom prst="rect">
            <a:avLst/>
          </a:prstGeom>
          <a:noFill/>
        </p:spPr>
        <p:txBody>
          <a:bodyPr wrap="square" rtlCol="0">
            <a:spAutoFit/>
          </a:bodyPr>
          <a:lstStyle/>
          <a:p>
            <a:pPr algn="ctr"/>
            <a:r>
              <a:rPr lang="en-US" sz="3600" b="1" dirty="0">
                <a:solidFill>
                  <a:schemeClr val="bg1"/>
                </a:solidFill>
              </a:rPr>
              <a:t>”You must not testify falsely against your neighbour” (Exodus 20:16)</a:t>
            </a:r>
          </a:p>
        </p:txBody>
      </p:sp>
    </p:spTree>
    <p:extLst>
      <p:ext uri="{BB962C8B-B14F-4D97-AF65-F5344CB8AC3E}">
        <p14:creationId xmlns:p14="http://schemas.microsoft.com/office/powerpoint/2010/main" val="349714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lack and white&#10;&#10;Description automatically generated with medium confidence">
            <a:extLst>
              <a:ext uri="{FF2B5EF4-FFF2-40B4-BE49-F238E27FC236}">
                <a16:creationId xmlns:a16="http://schemas.microsoft.com/office/drawing/2014/main" id="{C047D194-3B61-79BC-E1DB-714033BDFBA5}"/>
              </a:ext>
            </a:extLst>
          </p:cNvPr>
          <p:cNvPicPr>
            <a:picLocks noChangeAspect="1"/>
          </p:cNvPicPr>
          <p:nvPr/>
        </p:nvPicPr>
        <p:blipFill>
          <a:blip r:embed="rId3"/>
          <a:stretch>
            <a:fillRect/>
          </a:stretch>
        </p:blipFill>
        <p:spPr>
          <a:xfrm flipH="1">
            <a:off x="0" y="1122"/>
            <a:ext cx="12192000" cy="6857172"/>
          </a:xfrm>
          <a:prstGeom prst="rect">
            <a:avLst/>
          </a:prstGeom>
        </p:spPr>
      </p:pic>
      <p:sp>
        <p:nvSpPr>
          <p:cNvPr id="2" name="TextBox 1">
            <a:extLst>
              <a:ext uri="{FF2B5EF4-FFF2-40B4-BE49-F238E27FC236}">
                <a16:creationId xmlns:a16="http://schemas.microsoft.com/office/drawing/2014/main" id="{5C468AB4-0425-F479-EC29-3A36E6DBF01C}"/>
              </a:ext>
            </a:extLst>
          </p:cNvPr>
          <p:cNvSpPr txBox="1"/>
          <p:nvPr/>
        </p:nvSpPr>
        <p:spPr>
          <a:xfrm>
            <a:off x="234778" y="407773"/>
            <a:ext cx="11652422" cy="707886"/>
          </a:xfrm>
          <a:prstGeom prst="rect">
            <a:avLst/>
          </a:prstGeom>
          <a:noFill/>
        </p:spPr>
        <p:txBody>
          <a:bodyPr wrap="square" rtlCol="0">
            <a:spAutoFit/>
          </a:bodyPr>
          <a:lstStyle/>
          <a:p>
            <a:pPr algn="ctr"/>
            <a:r>
              <a:rPr lang="en-US" sz="4000" b="1" dirty="0">
                <a:solidFill>
                  <a:schemeClr val="bg1"/>
                </a:solidFill>
              </a:rPr>
              <a:t>DO NOT BEAR FALSE WITNESS</a:t>
            </a:r>
          </a:p>
        </p:txBody>
      </p:sp>
      <p:sp>
        <p:nvSpPr>
          <p:cNvPr id="3" name="TextBox 2">
            <a:extLst>
              <a:ext uri="{FF2B5EF4-FFF2-40B4-BE49-F238E27FC236}">
                <a16:creationId xmlns:a16="http://schemas.microsoft.com/office/drawing/2014/main" id="{52E85903-DF05-458E-4562-C4C4C6FA5721}"/>
              </a:ext>
            </a:extLst>
          </p:cNvPr>
          <p:cNvSpPr txBox="1"/>
          <p:nvPr/>
        </p:nvSpPr>
        <p:spPr>
          <a:xfrm>
            <a:off x="234778" y="1285103"/>
            <a:ext cx="11652422" cy="1200329"/>
          </a:xfrm>
          <a:prstGeom prst="rect">
            <a:avLst/>
          </a:prstGeom>
          <a:noFill/>
        </p:spPr>
        <p:txBody>
          <a:bodyPr wrap="square" rtlCol="0">
            <a:spAutoFit/>
          </a:bodyPr>
          <a:lstStyle/>
          <a:p>
            <a:r>
              <a:rPr lang="en-US" sz="3600" b="1" dirty="0">
                <a:solidFill>
                  <a:schemeClr val="bg1"/>
                </a:solidFill>
              </a:rPr>
              <a:t>Each command is summed up by giving the worst form of the sin</a:t>
            </a:r>
          </a:p>
        </p:txBody>
      </p:sp>
      <p:sp>
        <p:nvSpPr>
          <p:cNvPr id="4" name="TextBox 3">
            <a:extLst>
              <a:ext uri="{FF2B5EF4-FFF2-40B4-BE49-F238E27FC236}">
                <a16:creationId xmlns:a16="http://schemas.microsoft.com/office/drawing/2014/main" id="{9A0B23A1-E320-D44F-7254-18F8072EDD5C}"/>
              </a:ext>
            </a:extLst>
          </p:cNvPr>
          <p:cNvSpPr txBox="1"/>
          <p:nvPr/>
        </p:nvSpPr>
        <p:spPr>
          <a:xfrm>
            <a:off x="234778" y="2953265"/>
            <a:ext cx="11652422" cy="646331"/>
          </a:xfrm>
          <a:prstGeom prst="rect">
            <a:avLst/>
          </a:prstGeom>
          <a:noFill/>
        </p:spPr>
        <p:txBody>
          <a:bodyPr wrap="square" rtlCol="0">
            <a:spAutoFit/>
          </a:bodyPr>
          <a:lstStyle/>
          <a:p>
            <a:r>
              <a:rPr lang="en-US" sz="3600" b="1" dirty="0">
                <a:solidFill>
                  <a:schemeClr val="bg1"/>
                </a:solidFill>
              </a:rPr>
              <a:t>God forbids His chosen people to be a people of falsehood</a:t>
            </a:r>
          </a:p>
        </p:txBody>
      </p:sp>
      <p:sp>
        <p:nvSpPr>
          <p:cNvPr id="5" name="TextBox 4">
            <a:extLst>
              <a:ext uri="{FF2B5EF4-FFF2-40B4-BE49-F238E27FC236}">
                <a16:creationId xmlns:a16="http://schemas.microsoft.com/office/drawing/2014/main" id="{AA31EF71-0C88-FEE1-10E9-99DCFAB3D806}"/>
              </a:ext>
            </a:extLst>
          </p:cNvPr>
          <p:cNvSpPr txBox="1"/>
          <p:nvPr/>
        </p:nvSpPr>
        <p:spPr>
          <a:xfrm>
            <a:off x="234778" y="4089800"/>
            <a:ext cx="11652422" cy="1200329"/>
          </a:xfrm>
          <a:prstGeom prst="rect">
            <a:avLst/>
          </a:prstGeom>
          <a:noFill/>
        </p:spPr>
        <p:txBody>
          <a:bodyPr wrap="square" rtlCol="0">
            <a:spAutoFit/>
          </a:bodyPr>
          <a:lstStyle/>
          <a:p>
            <a:r>
              <a:rPr lang="en-US" sz="3600" b="1" dirty="0">
                <a:solidFill>
                  <a:schemeClr val="bg1"/>
                </a:solidFill>
              </a:rPr>
              <a:t>Lying, falsehood and deceit have been around since the beginning</a:t>
            </a:r>
          </a:p>
        </p:txBody>
      </p:sp>
    </p:spTree>
    <p:extLst>
      <p:ext uri="{BB962C8B-B14F-4D97-AF65-F5344CB8AC3E}">
        <p14:creationId xmlns:p14="http://schemas.microsoft.com/office/powerpoint/2010/main" val="1308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a person&#10;&#10;Description automatically generated with low confidence">
            <a:extLst>
              <a:ext uri="{FF2B5EF4-FFF2-40B4-BE49-F238E27FC236}">
                <a16:creationId xmlns:a16="http://schemas.microsoft.com/office/drawing/2014/main" id="{DF6700B0-6898-870B-5E62-41E8A695C57D}"/>
              </a:ext>
            </a:extLst>
          </p:cNvPr>
          <p:cNvPicPr>
            <a:picLocks noChangeAspect="1"/>
          </p:cNvPicPr>
          <p:nvPr/>
        </p:nvPicPr>
        <p:blipFill>
          <a:blip r:embed="rId3"/>
          <a:stretch>
            <a:fillRect/>
          </a:stretch>
        </p:blipFill>
        <p:spPr>
          <a:xfrm>
            <a:off x="0" y="0"/>
            <a:ext cx="12192000" cy="6866308"/>
          </a:xfrm>
          <a:prstGeom prst="rect">
            <a:avLst/>
          </a:prstGeom>
        </p:spPr>
      </p:pic>
      <p:sp>
        <p:nvSpPr>
          <p:cNvPr id="2" name="TextBox 1">
            <a:extLst>
              <a:ext uri="{FF2B5EF4-FFF2-40B4-BE49-F238E27FC236}">
                <a16:creationId xmlns:a16="http://schemas.microsoft.com/office/drawing/2014/main" id="{8F8DDB71-DB4F-3592-0232-B0D8F4178439}"/>
              </a:ext>
            </a:extLst>
          </p:cNvPr>
          <p:cNvSpPr txBox="1"/>
          <p:nvPr/>
        </p:nvSpPr>
        <p:spPr>
          <a:xfrm>
            <a:off x="172995" y="395416"/>
            <a:ext cx="11763632" cy="707886"/>
          </a:xfrm>
          <a:prstGeom prst="rect">
            <a:avLst/>
          </a:prstGeom>
          <a:noFill/>
        </p:spPr>
        <p:txBody>
          <a:bodyPr wrap="square" rtlCol="0">
            <a:spAutoFit/>
          </a:bodyPr>
          <a:lstStyle/>
          <a:p>
            <a:pPr algn="ctr"/>
            <a:r>
              <a:rPr lang="en-US" sz="4000" b="1" dirty="0">
                <a:solidFill>
                  <a:schemeClr val="bg1"/>
                </a:solidFill>
              </a:rPr>
              <a:t>THE OLD SELF</a:t>
            </a:r>
          </a:p>
        </p:txBody>
      </p:sp>
      <p:sp>
        <p:nvSpPr>
          <p:cNvPr id="3" name="TextBox 2">
            <a:extLst>
              <a:ext uri="{FF2B5EF4-FFF2-40B4-BE49-F238E27FC236}">
                <a16:creationId xmlns:a16="http://schemas.microsoft.com/office/drawing/2014/main" id="{18A10762-DB5A-D59A-D267-DDD5FA81D2B9}"/>
              </a:ext>
            </a:extLst>
          </p:cNvPr>
          <p:cNvSpPr txBox="1"/>
          <p:nvPr/>
        </p:nvSpPr>
        <p:spPr>
          <a:xfrm>
            <a:off x="172996" y="1322173"/>
            <a:ext cx="9141486" cy="1754326"/>
          </a:xfrm>
          <a:prstGeom prst="rect">
            <a:avLst/>
          </a:prstGeom>
          <a:noFill/>
        </p:spPr>
        <p:txBody>
          <a:bodyPr wrap="square" rtlCol="0">
            <a:spAutoFit/>
          </a:bodyPr>
          <a:lstStyle/>
          <a:p>
            <a:r>
              <a:rPr lang="en-US" sz="3600" b="1" dirty="0">
                <a:solidFill>
                  <a:schemeClr val="bg1"/>
                </a:solidFill>
              </a:rPr>
              <a:t>“So put to death the sinful, earthly things… sexual immorality, impurity, lust, and evil desires. Don’t be greedy” (Col 3:5)</a:t>
            </a:r>
          </a:p>
        </p:txBody>
      </p:sp>
      <p:sp>
        <p:nvSpPr>
          <p:cNvPr id="5" name="TextBox 4">
            <a:extLst>
              <a:ext uri="{FF2B5EF4-FFF2-40B4-BE49-F238E27FC236}">
                <a16:creationId xmlns:a16="http://schemas.microsoft.com/office/drawing/2014/main" id="{215A4CBC-DA6A-FBCF-1EE7-E281BF25CA22}"/>
              </a:ext>
            </a:extLst>
          </p:cNvPr>
          <p:cNvSpPr txBox="1"/>
          <p:nvPr/>
        </p:nvSpPr>
        <p:spPr>
          <a:xfrm>
            <a:off x="172995" y="3452685"/>
            <a:ext cx="11850129" cy="1200329"/>
          </a:xfrm>
          <a:prstGeom prst="rect">
            <a:avLst/>
          </a:prstGeom>
          <a:noFill/>
        </p:spPr>
        <p:txBody>
          <a:bodyPr wrap="square" rtlCol="0">
            <a:spAutoFit/>
          </a:bodyPr>
          <a:lstStyle/>
          <a:p>
            <a:r>
              <a:rPr lang="en-US" sz="3600" b="1" dirty="0">
                <a:solidFill>
                  <a:schemeClr val="bg1"/>
                </a:solidFill>
              </a:rPr>
              <a:t>“But now is the time to get rid of anger, rage, malicious behaviour, slander, and dirty language” (Col 3:8)</a:t>
            </a:r>
          </a:p>
        </p:txBody>
      </p:sp>
      <p:sp>
        <p:nvSpPr>
          <p:cNvPr id="6" name="TextBox 5">
            <a:extLst>
              <a:ext uri="{FF2B5EF4-FFF2-40B4-BE49-F238E27FC236}">
                <a16:creationId xmlns:a16="http://schemas.microsoft.com/office/drawing/2014/main" id="{20BF17AB-41FF-B0A0-53A4-914EC0502B0D}"/>
              </a:ext>
            </a:extLst>
          </p:cNvPr>
          <p:cNvSpPr txBox="1"/>
          <p:nvPr/>
        </p:nvSpPr>
        <p:spPr>
          <a:xfrm>
            <a:off x="172995" y="5029200"/>
            <a:ext cx="11763632" cy="1200329"/>
          </a:xfrm>
          <a:prstGeom prst="rect">
            <a:avLst/>
          </a:prstGeom>
          <a:noFill/>
        </p:spPr>
        <p:txBody>
          <a:bodyPr wrap="square" rtlCol="0">
            <a:spAutoFit/>
          </a:bodyPr>
          <a:lstStyle/>
          <a:p>
            <a:r>
              <a:rPr lang="en-US" sz="3600" b="1" dirty="0">
                <a:solidFill>
                  <a:schemeClr val="bg1"/>
                </a:solidFill>
              </a:rPr>
              <a:t>“Don’t lie to each other, for you have stripped off your old sinful nature and all its wicked deeds” (Col 3:9)</a:t>
            </a:r>
          </a:p>
        </p:txBody>
      </p:sp>
    </p:spTree>
    <p:extLst>
      <p:ext uri="{BB962C8B-B14F-4D97-AF65-F5344CB8AC3E}">
        <p14:creationId xmlns:p14="http://schemas.microsoft.com/office/powerpoint/2010/main" val="40722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person's face&#10;&#10;Description automatically generated">
            <a:extLst>
              <a:ext uri="{FF2B5EF4-FFF2-40B4-BE49-F238E27FC236}">
                <a16:creationId xmlns:a16="http://schemas.microsoft.com/office/drawing/2014/main" id="{00285FFC-00D8-0DFA-2BC9-BBE324D8937E}"/>
              </a:ext>
            </a:extLst>
          </p:cNvPr>
          <p:cNvPicPr>
            <a:picLocks noChangeAspect="1"/>
          </p:cNvPicPr>
          <p:nvPr/>
        </p:nvPicPr>
        <p:blipFill>
          <a:blip r:embed="rId3"/>
          <a:stretch>
            <a:fillRect/>
          </a:stretch>
        </p:blipFill>
        <p:spPr>
          <a:xfrm flipH="1">
            <a:off x="0" y="0"/>
            <a:ext cx="12192000" cy="6857172"/>
          </a:xfrm>
          <a:prstGeom prst="rect">
            <a:avLst/>
          </a:prstGeom>
        </p:spPr>
      </p:pic>
      <p:sp>
        <p:nvSpPr>
          <p:cNvPr id="2" name="TextBox 1">
            <a:extLst>
              <a:ext uri="{FF2B5EF4-FFF2-40B4-BE49-F238E27FC236}">
                <a16:creationId xmlns:a16="http://schemas.microsoft.com/office/drawing/2014/main" id="{DA449C9C-7026-8552-DD8D-8FA79B6E148E}"/>
              </a:ext>
            </a:extLst>
          </p:cNvPr>
          <p:cNvSpPr txBox="1"/>
          <p:nvPr/>
        </p:nvSpPr>
        <p:spPr>
          <a:xfrm>
            <a:off x="288324" y="395417"/>
            <a:ext cx="11615351" cy="646331"/>
          </a:xfrm>
          <a:prstGeom prst="rect">
            <a:avLst/>
          </a:prstGeom>
          <a:noFill/>
        </p:spPr>
        <p:txBody>
          <a:bodyPr wrap="square" rtlCol="0">
            <a:spAutoFit/>
          </a:bodyPr>
          <a:lstStyle/>
          <a:p>
            <a:r>
              <a:rPr lang="en-US" sz="3600" b="1" dirty="0"/>
              <a:t>Habits of the old life are but a breath away</a:t>
            </a:r>
          </a:p>
        </p:txBody>
      </p:sp>
      <p:sp>
        <p:nvSpPr>
          <p:cNvPr id="3" name="TextBox 2">
            <a:extLst>
              <a:ext uri="{FF2B5EF4-FFF2-40B4-BE49-F238E27FC236}">
                <a16:creationId xmlns:a16="http://schemas.microsoft.com/office/drawing/2014/main" id="{883E21A6-68B6-1DC9-C7E2-D66AAABD3CB1}"/>
              </a:ext>
            </a:extLst>
          </p:cNvPr>
          <p:cNvSpPr txBox="1"/>
          <p:nvPr/>
        </p:nvSpPr>
        <p:spPr>
          <a:xfrm>
            <a:off x="288323" y="1841156"/>
            <a:ext cx="9181141" cy="1754326"/>
          </a:xfrm>
          <a:prstGeom prst="rect">
            <a:avLst/>
          </a:prstGeom>
          <a:noFill/>
        </p:spPr>
        <p:txBody>
          <a:bodyPr wrap="square" rtlCol="0">
            <a:spAutoFit/>
          </a:bodyPr>
          <a:lstStyle/>
          <a:p>
            <a:r>
              <a:rPr lang="en-US" sz="3600" b="1" dirty="0"/>
              <a:t>God hates it when we as Christians tell lies about others or to others to make ourselves look more righteous than we really are</a:t>
            </a:r>
          </a:p>
        </p:txBody>
      </p:sp>
      <p:sp>
        <p:nvSpPr>
          <p:cNvPr id="4" name="TextBox 3">
            <a:extLst>
              <a:ext uri="{FF2B5EF4-FFF2-40B4-BE49-F238E27FC236}">
                <a16:creationId xmlns:a16="http://schemas.microsoft.com/office/drawing/2014/main" id="{692E8864-FE49-25FF-E99F-68CFAC7AD43E}"/>
              </a:ext>
            </a:extLst>
          </p:cNvPr>
          <p:cNvSpPr txBox="1"/>
          <p:nvPr/>
        </p:nvSpPr>
        <p:spPr>
          <a:xfrm>
            <a:off x="288323" y="4394890"/>
            <a:ext cx="11281719" cy="1200329"/>
          </a:xfrm>
          <a:prstGeom prst="rect">
            <a:avLst/>
          </a:prstGeom>
          <a:noFill/>
        </p:spPr>
        <p:txBody>
          <a:bodyPr wrap="square" rtlCol="0">
            <a:spAutoFit/>
          </a:bodyPr>
          <a:lstStyle/>
          <a:p>
            <a:r>
              <a:rPr lang="en-US" sz="3600" b="1" dirty="0"/>
              <a:t>“Put on your new nature, and be renewed as you learn to know your Creator and become like him.” (Col 3:10)</a:t>
            </a:r>
          </a:p>
        </p:txBody>
      </p:sp>
    </p:spTree>
    <p:extLst>
      <p:ext uri="{BB962C8B-B14F-4D97-AF65-F5344CB8AC3E}">
        <p14:creationId xmlns:p14="http://schemas.microsoft.com/office/powerpoint/2010/main" val="27625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fog, statue&#10;&#10;Description automatically generated">
            <a:extLst>
              <a:ext uri="{FF2B5EF4-FFF2-40B4-BE49-F238E27FC236}">
                <a16:creationId xmlns:a16="http://schemas.microsoft.com/office/drawing/2014/main" id="{743DCA58-E4F8-D64F-0805-472013268253}"/>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754076A0-797E-FA0C-EA51-3DBAF2045B51}"/>
              </a:ext>
            </a:extLst>
          </p:cNvPr>
          <p:cNvSpPr txBox="1"/>
          <p:nvPr/>
        </p:nvSpPr>
        <p:spPr>
          <a:xfrm>
            <a:off x="201827" y="370702"/>
            <a:ext cx="11788346" cy="707886"/>
          </a:xfrm>
          <a:prstGeom prst="rect">
            <a:avLst/>
          </a:prstGeom>
          <a:noFill/>
        </p:spPr>
        <p:txBody>
          <a:bodyPr wrap="square" rtlCol="0">
            <a:spAutoFit/>
          </a:bodyPr>
          <a:lstStyle/>
          <a:p>
            <a:pPr algn="ctr"/>
            <a:r>
              <a:rPr lang="en-US" sz="4000" b="1" dirty="0"/>
              <a:t>NEW SELF</a:t>
            </a:r>
          </a:p>
        </p:txBody>
      </p:sp>
      <p:sp>
        <p:nvSpPr>
          <p:cNvPr id="3" name="TextBox 2">
            <a:extLst>
              <a:ext uri="{FF2B5EF4-FFF2-40B4-BE49-F238E27FC236}">
                <a16:creationId xmlns:a16="http://schemas.microsoft.com/office/drawing/2014/main" id="{B6D926EA-1BE5-3D4F-409F-C54528EFC809}"/>
              </a:ext>
            </a:extLst>
          </p:cNvPr>
          <p:cNvSpPr txBox="1"/>
          <p:nvPr/>
        </p:nvSpPr>
        <p:spPr>
          <a:xfrm>
            <a:off x="172995" y="1173892"/>
            <a:ext cx="11788346" cy="1754326"/>
          </a:xfrm>
          <a:prstGeom prst="rect">
            <a:avLst/>
          </a:prstGeom>
          <a:noFill/>
        </p:spPr>
        <p:txBody>
          <a:bodyPr wrap="square" rtlCol="0">
            <a:spAutoFit/>
          </a:bodyPr>
          <a:lstStyle/>
          <a:p>
            <a:r>
              <a:rPr lang="en-US" sz="3600" b="1" dirty="0"/>
              <a:t>“Since God chose you… you must clothe yourselves with tenderhearted mercy, kindness, humility, gentleness, and patience” (Col 3:12)</a:t>
            </a:r>
          </a:p>
        </p:txBody>
      </p:sp>
      <p:sp>
        <p:nvSpPr>
          <p:cNvPr id="4" name="TextBox 3">
            <a:extLst>
              <a:ext uri="{FF2B5EF4-FFF2-40B4-BE49-F238E27FC236}">
                <a16:creationId xmlns:a16="http://schemas.microsoft.com/office/drawing/2014/main" id="{DDB9E6BC-65C8-6560-82E6-7BE4492996F2}"/>
              </a:ext>
            </a:extLst>
          </p:cNvPr>
          <p:cNvSpPr txBox="1"/>
          <p:nvPr/>
        </p:nvSpPr>
        <p:spPr>
          <a:xfrm>
            <a:off x="201827" y="3329618"/>
            <a:ext cx="11759514" cy="1200329"/>
          </a:xfrm>
          <a:prstGeom prst="rect">
            <a:avLst/>
          </a:prstGeom>
          <a:noFill/>
        </p:spPr>
        <p:txBody>
          <a:bodyPr wrap="square" rtlCol="0">
            <a:spAutoFit/>
          </a:bodyPr>
          <a:lstStyle/>
          <a:p>
            <a:r>
              <a:rPr lang="en-US" sz="3600" b="1" dirty="0"/>
              <a:t>“Make allowance for each others faults, and forgive anyone who offends you” (Col 3:13)</a:t>
            </a:r>
          </a:p>
        </p:txBody>
      </p:sp>
      <p:sp>
        <p:nvSpPr>
          <p:cNvPr id="5" name="TextBox 4">
            <a:extLst>
              <a:ext uri="{FF2B5EF4-FFF2-40B4-BE49-F238E27FC236}">
                <a16:creationId xmlns:a16="http://schemas.microsoft.com/office/drawing/2014/main" id="{B4D5B072-2B36-645F-D897-DD32999E4CD0}"/>
              </a:ext>
            </a:extLst>
          </p:cNvPr>
          <p:cNvSpPr txBox="1"/>
          <p:nvPr/>
        </p:nvSpPr>
        <p:spPr>
          <a:xfrm>
            <a:off x="201827" y="4931347"/>
            <a:ext cx="9531109" cy="1200329"/>
          </a:xfrm>
          <a:prstGeom prst="rect">
            <a:avLst/>
          </a:prstGeom>
          <a:noFill/>
        </p:spPr>
        <p:txBody>
          <a:bodyPr wrap="square" rtlCol="0">
            <a:spAutoFit/>
          </a:bodyPr>
          <a:lstStyle/>
          <a:p>
            <a:r>
              <a:rPr lang="en-US" sz="3600" b="1" dirty="0"/>
              <a:t>God has given us the capacity to speak so that we can praise Him and bless others</a:t>
            </a:r>
          </a:p>
        </p:txBody>
      </p:sp>
    </p:spTree>
    <p:extLst>
      <p:ext uri="{BB962C8B-B14F-4D97-AF65-F5344CB8AC3E}">
        <p14:creationId xmlns:p14="http://schemas.microsoft.com/office/powerpoint/2010/main" val="22896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in a room&#10;&#10;Description automatically generated with medium confidence">
            <a:extLst>
              <a:ext uri="{FF2B5EF4-FFF2-40B4-BE49-F238E27FC236}">
                <a16:creationId xmlns:a16="http://schemas.microsoft.com/office/drawing/2014/main" id="{4D80A62F-A731-8F11-091E-B8EDE30BFEDE}"/>
              </a:ext>
            </a:extLst>
          </p:cNvPr>
          <p:cNvPicPr>
            <a:picLocks noChangeAspect="1"/>
          </p:cNvPicPr>
          <p:nvPr/>
        </p:nvPicPr>
        <p:blipFill>
          <a:blip r:embed="rId3">
            <a:alphaModFix amt="70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CB4F9D7-8B26-AA4B-A9B6-6BA48222DFF5}"/>
              </a:ext>
            </a:extLst>
          </p:cNvPr>
          <p:cNvSpPr txBox="1"/>
          <p:nvPr/>
        </p:nvSpPr>
        <p:spPr>
          <a:xfrm>
            <a:off x="234778" y="395416"/>
            <a:ext cx="11615352" cy="1200329"/>
          </a:xfrm>
          <a:prstGeom prst="rect">
            <a:avLst/>
          </a:prstGeom>
          <a:noFill/>
        </p:spPr>
        <p:txBody>
          <a:bodyPr wrap="square" rtlCol="0">
            <a:spAutoFit/>
          </a:bodyPr>
          <a:lstStyle/>
          <a:p>
            <a:pPr algn="ctr"/>
            <a:r>
              <a:rPr lang="en-US" sz="3600" b="1" dirty="0"/>
              <a:t>“Remember, the Lord forgave you, so you must forgive others” (Col 3:13b)</a:t>
            </a:r>
          </a:p>
        </p:txBody>
      </p:sp>
      <p:sp>
        <p:nvSpPr>
          <p:cNvPr id="3" name="TextBox 2">
            <a:extLst>
              <a:ext uri="{FF2B5EF4-FFF2-40B4-BE49-F238E27FC236}">
                <a16:creationId xmlns:a16="http://schemas.microsoft.com/office/drawing/2014/main" id="{F3F88CF8-AE83-FC80-8D5F-10165C35968F}"/>
              </a:ext>
            </a:extLst>
          </p:cNvPr>
          <p:cNvSpPr txBox="1"/>
          <p:nvPr/>
        </p:nvSpPr>
        <p:spPr>
          <a:xfrm>
            <a:off x="234778" y="2329248"/>
            <a:ext cx="11615352" cy="1200329"/>
          </a:xfrm>
          <a:prstGeom prst="rect">
            <a:avLst/>
          </a:prstGeom>
          <a:noFill/>
        </p:spPr>
        <p:txBody>
          <a:bodyPr wrap="square" rtlCol="0">
            <a:spAutoFit/>
          </a:bodyPr>
          <a:lstStyle/>
          <a:p>
            <a:pPr algn="ctr"/>
            <a:r>
              <a:rPr lang="en-US" sz="3600" b="1" dirty="0"/>
              <a:t>We must live our lives as true and faithful witnesses for Christ</a:t>
            </a:r>
          </a:p>
        </p:txBody>
      </p:sp>
      <p:sp>
        <p:nvSpPr>
          <p:cNvPr id="4" name="TextBox 3">
            <a:extLst>
              <a:ext uri="{FF2B5EF4-FFF2-40B4-BE49-F238E27FC236}">
                <a16:creationId xmlns:a16="http://schemas.microsoft.com/office/drawing/2014/main" id="{FF28304B-96CC-C446-A864-E28A46B383E7}"/>
              </a:ext>
            </a:extLst>
          </p:cNvPr>
          <p:cNvSpPr txBox="1"/>
          <p:nvPr/>
        </p:nvSpPr>
        <p:spPr>
          <a:xfrm>
            <a:off x="234778" y="4263081"/>
            <a:ext cx="11615351" cy="646331"/>
          </a:xfrm>
          <a:prstGeom prst="rect">
            <a:avLst/>
          </a:prstGeom>
          <a:noFill/>
        </p:spPr>
        <p:txBody>
          <a:bodyPr wrap="square" rtlCol="0">
            <a:spAutoFit/>
          </a:bodyPr>
          <a:lstStyle/>
          <a:p>
            <a:pPr algn="ctr"/>
            <a:r>
              <a:rPr lang="en-US" sz="3600" b="1" dirty="0"/>
              <a:t>How do we do this impossible task?</a:t>
            </a:r>
          </a:p>
        </p:txBody>
      </p:sp>
    </p:spTree>
    <p:extLst>
      <p:ext uri="{BB962C8B-B14F-4D97-AF65-F5344CB8AC3E}">
        <p14:creationId xmlns:p14="http://schemas.microsoft.com/office/powerpoint/2010/main" val="28635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cklighting, light, sun, outdoor&#10;&#10;Description automatically generated">
            <a:extLst>
              <a:ext uri="{FF2B5EF4-FFF2-40B4-BE49-F238E27FC236}">
                <a16:creationId xmlns:a16="http://schemas.microsoft.com/office/drawing/2014/main" id="{76C5F93C-F2BA-A0C0-D8B6-2F318BA9315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26E576-11E2-04D8-2D22-A318FC098CEE}"/>
              </a:ext>
            </a:extLst>
          </p:cNvPr>
          <p:cNvSpPr txBox="1"/>
          <p:nvPr/>
        </p:nvSpPr>
        <p:spPr>
          <a:xfrm>
            <a:off x="263611" y="432486"/>
            <a:ext cx="11664778" cy="707886"/>
          </a:xfrm>
          <a:prstGeom prst="rect">
            <a:avLst/>
          </a:prstGeom>
          <a:noFill/>
        </p:spPr>
        <p:txBody>
          <a:bodyPr wrap="square" rtlCol="0">
            <a:spAutoFit/>
          </a:bodyPr>
          <a:lstStyle/>
          <a:p>
            <a:pPr algn="ctr"/>
            <a:r>
              <a:rPr lang="en-US" sz="4000" b="1" dirty="0"/>
              <a:t>CHRIST IS THE ANSWER</a:t>
            </a:r>
          </a:p>
        </p:txBody>
      </p:sp>
      <p:sp>
        <p:nvSpPr>
          <p:cNvPr id="3" name="TextBox 2">
            <a:extLst>
              <a:ext uri="{FF2B5EF4-FFF2-40B4-BE49-F238E27FC236}">
                <a16:creationId xmlns:a16="http://schemas.microsoft.com/office/drawing/2014/main" id="{CA55C02E-A4D3-0A8C-E697-9B5309276234}"/>
              </a:ext>
            </a:extLst>
          </p:cNvPr>
          <p:cNvSpPr txBox="1"/>
          <p:nvPr/>
        </p:nvSpPr>
        <p:spPr>
          <a:xfrm>
            <a:off x="263611" y="1359244"/>
            <a:ext cx="11664778" cy="1200329"/>
          </a:xfrm>
          <a:prstGeom prst="rect">
            <a:avLst/>
          </a:prstGeom>
          <a:noFill/>
        </p:spPr>
        <p:txBody>
          <a:bodyPr wrap="square" rtlCol="0">
            <a:spAutoFit/>
          </a:bodyPr>
          <a:lstStyle/>
          <a:p>
            <a:r>
              <a:rPr lang="en-US" sz="3600" b="1" dirty="0"/>
              <a:t>“For you died to this life, and your real life is hidden with Christ in God” (Col 3:3)</a:t>
            </a:r>
          </a:p>
        </p:txBody>
      </p:sp>
      <p:sp>
        <p:nvSpPr>
          <p:cNvPr id="4" name="TextBox 3">
            <a:extLst>
              <a:ext uri="{FF2B5EF4-FFF2-40B4-BE49-F238E27FC236}">
                <a16:creationId xmlns:a16="http://schemas.microsoft.com/office/drawing/2014/main" id="{17577E4A-39C3-4D79-9AEE-72BDA42CA6C7}"/>
              </a:ext>
            </a:extLst>
          </p:cNvPr>
          <p:cNvSpPr txBox="1"/>
          <p:nvPr/>
        </p:nvSpPr>
        <p:spPr>
          <a:xfrm>
            <a:off x="263611" y="2965621"/>
            <a:ext cx="11664778" cy="1200329"/>
          </a:xfrm>
          <a:prstGeom prst="rect">
            <a:avLst/>
          </a:prstGeom>
          <a:noFill/>
        </p:spPr>
        <p:txBody>
          <a:bodyPr wrap="square" rtlCol="0">
            <a:spAutoFit/>
          </a:bodyPr>
          <a:lstStyle/>
          <a:p>
            <a:r>
              <a:rPr lang="en-US" sz="3600" b="1" dirty="0"/>
              <a:t>“And let the peace that comes from Christ rule in your hearts” (Col 3:15)</a:t>
            </a:r>
          </a:p>
        </p:txBody>
      </p:sp>
      <p:sp>
        <p:nvSpPr>
          <p:cNvPr id="5" name="TextBox 4">
            <a:extLst>
              <a:ext uri="{FF2B5EF4-FFF2-40B4-BE49-F238E27FC236}">
                <a16:creationId xmlns:a16="http://schemas.microsoft.com/office/drawing/2014/main" id="{9885488F-C30F-ECDA-778F-6E7B5573D8F8}"/>
              </a:ext>
            </a:extLst>
          </p:cNvPr>
          <p:cNvSpPr txBox="1"/>
          <p:nvPr/>
        </p:nvSpPr>
        <p:spPr>
          <a:xfrm>
            <a:off x="263611" y="4571998"/>
            <a:ext cx="7981487" cy="1200329"/>
          </a:xfrm>
          <a:prstGeom prst="rect">
            <a:avLst/>
          </a:prstGeom>
          <a:noFill/>
        </p:spPr>
        <p:txBody>
          <a:bodyPr wrap="square" rtlCol="0">
            <a:spAutoFit/>
          </a:bodyPr>
          <a:lstStyle/>
          <a:p>
            <a:r>
              <a:rPr lang="en-US" sz="3600" b="1" dirty="0"/>
              <a:t>“Let the message about Christ, in all its richness, fill your lives” (Col 3:16)</a:t>
            </a:r>
          </a:p>
        </p:txBody>
      </p:sp>
    </p:spTree>
    <p:extLst>
      <p:ext uri="{BB962C8B-B14F-4D97-AF65-F5344CB8AC3E}">
        <p14:creationId xmlns:p14="http://schemas.microsoft.com/office/powerpoint/2010/main" val="102688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41E22C-B11D-4A85-CC79-C138C2B7B66C}"/>
              </a:ext>
            </a:extLst>
          </p:cNvPr>
          <p:cNvPicPr>
            <a:picLocks noChangeAspect="1"/>
          </p:cNvPicPr>
          <p:nvPr/>
        </p:nvPicPr>
        <p:blipFill>
          <a:blip r:embed="rId3"/>
          <a:stretch>
            <a:fillRect/>
          </a:stretch>
        </p:blipFill>
        <p:spPr>
          <a:xfrm flipH="1">
            <a:off x="-3" y="0"/>
            <a:ext cx="12192001" cy="6858000"/>
          </a:xfrm>
          <a:prstGeom prst="rect">
            <a:avLst/>
          </a:prstGeom>
        </p:spPr>
      </p:pic>
      <p:sp>
        <p:nvSpPr>
          <p:cNvPr id="2" name="TextBox 1">
            <a:extLst>
              <a:ext uri="{FF2B5EF4-FFF2-40B4-BE49-F238E27FC236}">
                <a16:creationId xmlns:a16="http://schemas.microsoft.com/office/drawing/2014/main" id="{DCF40272-244D-3D9F-D50A-EDE4BF15B9C0}"/>
              </a:ext>
            </a:extLst>
          </p:cNvPr>
          <p:cNvSpPr txBox="1"/>
          <p:nvPr/>
        </p:nvSpPr>
        <p:spPr>
          <a:xfrm>
            <a:off x="247135" y="284205"/>
            <a:ext cx="11652422"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A87EB77A-C985-EAB8-BC5B-2DFECA25A1E9}"/>
              </a:ext>
            </a:extLst>
          </p:cNvPr>
          <p:cNvSpPr txBox="1"/>
          <p:nvPr/>
        </p:nvSpPr>
        <p:spPr>
          <a:xfrm>
            <a:off x="247135" y="1186249"/>
            <a:ext cx="11652422" cy="1200329"/>
          </a:xfrm>
          <a:prstGeom prst="rect">
            <a:avLst/>
          </a:prstGeom>
          <a:noFill/>
        </p:spPr>
        <p:txBody>
          <a:bodyPr wrap="square" rtlCol="0">
            <a:spAutoFit/>
          </a:bodyPr>
          <a:lstStyle/>
          <a:p>
            <a:r>
              <a:rPr lang="en-US" sz="3600" b="1" dirty="0"/>
              <a:t>To love others, we must not tell lies about them, or do anything to ruin their reputation</a:t>
            </a:r>
          </a:p>
        </p:txBody>
      </p:sp>
      <p:sp>
        <p:nvSpPr>
          <p:cNvPr id="4" name="TextBox 3">
            <a:extLst>
              <a:ext uri="{FF2B5EF4-FFF2-40B4-BE49-F238E27FC236}">
                <a16:creationId xmlns:a16="http://schemas.microsoft.com/office/drawing/2014/main" id="{A1F858E5-B41B-C29C-80CD-DD06192D683C}"/>
              </a:ext>
            </a:extLst>
          </p:cNvPr>
          <p:cNvSpPr txBox="1"/>
          <p:nvPr/>
        </p:nvSpPr>
        <p:spPr>
          <a:xfrm>
            <a:off x="247135" y="2891481"/>
            <a:ext cx="11652422" cy="646331"/>
          </a:xfrm>
          <a:prstGeom prst="rect">
            <a:avLst/>
          </a:prstGeom>
          <a:noFill/>
        </p:spPr>
        <p:txBody>
          <a:bodyPr wrap="square" rtlCol="0">
            <a:spAutoFit/>
          </a:bodyPr>
          <a:lstStyle/>
          <a:p>
            <a:r>
              <a:rPr lang="en-US" sz="3600" b="1" dirty="0"/>
              <a:t>The problem is that we are all liars (Rom 3:4)</a:t>
            </a:r>
          </a:p>
        </p:txBody>
      </p:sp>
      <p:sp>
        <p:nvSpPr>
          <p:cNvPr id="5" name="TextBox 4">
            <a:extLst>
              <a:ext uri="{FF2B5EF4-FFF2-40B4-BE49-F238E27FC236}">
                <a16:creationId xmlns:a16="http://schemas.microsoft.com/office/drawing/2014/main" id="{FF97822E-D644-16CC-F9EC-6486AEF3B1EE}"/>
              </a:ext>
            </a:extLst>
          </p:cNvPr>
          <p:cNvSpPr txBox="1"/>
          <p:nvPr/>
        </p:nvSpPr>
        <p:spPr>
          <a:xfrm>
            <a:off x="247135" y="4042715"/>
            <a:ext cx="7951468" cy="1754326"/>
          </a:xfrm>
          <a:prstGeom prst="rect">
            <a:avLst/>
          </a:prstGeom>
          <a:noFill/>
        </p:spPr>
        <p:txBody>
          <a:bodyPr wrap="square" rtlCol="0">
            <a:spAutoFit/>
          </a:bodyPr>
          <a:lstStyle/>
          <a:p>
            <a:r>
              <a:rPr lang="en-US" sz="3600" b="1" dirty="0"/>
              <a:t>In Christ, we are transformed, made new, and given a brand-new wardrobe that we must ‘put on’ continually</a:t>
            </a:r>
          </a:p>
        </p:txBody>
      </p:sp>
    </p:spTree>
    <p:extLst>
      <p:ext uri="{BB962C8B-B14F-4D97-AF65-F5344CB8AC3E}">
        <p14:creationId xmlns:p14="http://schemas.microsoft.com/office/powerpoint/2010/main" val="21496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09564-AFDB-146B-212A-66C4253780C8}"/>
              </a:ext>
            </a:extLst>
          </p:cNvPr>
          <p:cNvSpPr txBox="1"/>
          <p:nvPr/>
        </p:nvSpPr>
        <p:spPr>
          <a:xfrm>
            <a:off x="5920353" y="232475"/>
            <a:ext cx="6001718" cy="4832092"/>
          </a:xfrm>
          <a:prstGeom prst="rect">
            <a:avLst/>
          </a:prstGeom>
          <a:noFill/>
        </p:spPr>
        <p:txBody>
          <a:bodyPr wrap="square">
            <a:spAutoFit/>
          </a:bodyPr>
          <a:lstStyle/>
          <a:p>
            <a:pPr algn="ctr"/>
            <a:r>
              <a:rPr lang="en-AU" sz="4400" b="1" i="0" u="none" strike="noStrike" dirty="0">
                <a:solidFill>
                  <a:srgbClr val="212529"/>
                </a:solidFill>
                <a:effectLst/>
              </a:rPr>
              <a:t> ”Truth is so obscure in these times, and falsehood so established, that, unless we love the truth, we cannot know it.”</a:t>
            </a:r>
          </a:p>
          <a:p>
            <a:pPr algn="ctr"/>
            <a:r>
              <a:rPr lang="en-AU" sz="4400" b="1" dirty="0">
                <a:solidFill>
                  <a:srgbClr val="212529"/>
                </a:solidFill>
              </a:rPr>
              <a:t>Blaise Pascal</a:t>
            </a:r>
            <a:endParaRPr lang="en-US" sz="4400" b="1" dirty="0"/>
          </a:p>
        </p:txBody>
      </p:sp>
      <p:pic>
        <p:nvPicPr>
          <p:cNvPr id="1030" name="Picture 6" descr="Blaise Pascal | Biography, Facts, &amp; Inventions | Britannica">
            <a:extLst>
              <a:ext uri="{FF2B5EF4-FFF2-40B4-BE49-F238E27FC236}">
                <a16:creationId xmlns:a16="http://schemas.microsoft.com/office/drawing/2014/main" id="{F9FF409A-447D-E1C8-F29C-1E7699090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413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3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4224</Words>
  <Application>Microsoft Office PowerPoint</Application>
  <PresentationFormat>Widescreen</PresentationFormat>
  <Paragraphs>77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32</cp:revision>
  <dcterms:created xsi:type="dcterms:W3CDTF">2023-06-16T00:41:07Z</dcterms:created>
  <dcterms:modified xsi:type="dcterms:W3CDTF">2023-06-19T09:17:39Z</dcterms:modified>
</cp:coreProperties>
</file>