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65" r:id="rId2"/>
    <p:sldId id="266" r:id="rId3"/>
    <p:sldId id="267" r:id="rId4"/>
    <p:sldId id="268" r:id="rId5"/>
    <p:sldId id="256" r:id="rId6"/>
    <p:sldId id="269" r:id="rId7"/>
    <p:sldId id="270" r:id="rId8"/>
    <p:sldId id="271" r:id="rId9"/>
    <p:sldId id="272"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892" autoAdjust="0"/>
    <p:restoredTop sz="95890"/>
  </p:normalViewPr>
  <p:slideViewPr>
    <p:cSldViewPr snapToGrid="0">
      <p:cViewPr varScale="1">
        <p:scale>
          <a:sx n="103" d="100"/>
          <a:sy n="103" d="100"/>
        </p:scale>
        <p:origin x="114" y="462"/>
      </p:cViewPr>
      <p:guideLst/>
    </p:cSldViewPr>
  </p:slideViewPr>
  <p:notesTextViewPr>
    <p:cViewPr>
      <p:scale>
        <a:sx n="1" d="1"/>
        <a:sy n="1" d="1"/>
      </p:scale>
      <p:origin x="0" y="-72"/>
    </p:cViewPr>
  </p:notesTextViewPr>
  <p:sorterViewPr>
    <p:cViewPr>
      <p:scale>
        <a:sx n="100" d="100"/>
        <a:sy n="100" d="100"/>
      </p:scale>
      <p:origin x="0" y="0"/>
    </p:cViewPr>
  </p:sorterViewPr>
  <p:notesViewPr>
    <p:cSldViewPr snapToGrid="0">
      <p:cViewPr>
        <p:scale>
          <a:sx n="148" d="100"/>
          <a:sy n="148" d="100"/>
        </p:scale>
        <p:origin x="1464" y="-151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FFF2B8-E044-4D4F-9787-E2E2FAF21208}" type="datetimeFigureOut">
              <a:rPr lang="en-US" smtClean="0"/>
              <a:t>6/11/2023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CE4F15-A1CC-5A43-8229-D32D87D08F8B}" type="slidenum">
              <a:rPr lang="en-US" smtClean="0"/>
              <a:t>‹#›</a:t>
            </a:fld>
            <a:endParaRPr lang="en-US" dirty="0"/>
          </a:p>
        </p:txBody>
      </p:sp>
    </p:spTree>
    <p:extLst>
      <p:ext uri="{BB962C8B-B14F-4D97-AF65-F5344CB8AC3E}">
        <p14:creationId xmlns:p14="http://schemas.microsoft.com/office/powerpoint/2010/main" val="3708721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74700"/>
            <a:ext cx="5486400" cy="3086100"/>
          </a:xfrm>
        </p:spPr>
      </p:sp>
      <p:sp>
        <p:nvSpPr>
          <p:cNvPr id="3" name="Notes Placeholder 2"/>
          <p:cNvSpPr>
            <a:spLocks noGrp="1"/>
          </p:cNvSpPr>
          <p:nvPr>
            <p:ph type="body" idx="1"/>
          </p:nvPr>
        </p:nvSpPr>
        <p:spPr>
          <a:xfrm>
            <a:off x="698500" y="3939380"/>
            <a:ext cx="5486400" cy="3934619"/>
          </a:xfrm>
        </p:spPr>
        <p:txBody>
          <a:bodyPr/>
          <a:lstStyle/>
          <a:p>
            <a:r>
              <a:rPr lang="en-US" dirty="0"/>
              <a:t>Start this morning by sharing three stories. In America, a 40 year old man (James) walked into a bank in Illinois and handed the bank teller a threatening note which read, “Be quiet! Be quick! Fill up my bag with money or I will shoot you.” The teller did what he was told and the thief walked out with the money. His big mistake was that he wrote the threatening note on the back of his pay slip which had his name and address on it. In England (Alex) a thief walked into a corner store and approached the cashier – putting $20 on the counter and asked for the cashier to give him four $5 dollar notes. Once the cashier unlocked the cash drawer he pulled a knife and demanded all the money. The casher gave him all the money and the thief ran off. The only problem was that he only got $15.75 – less than the $20 he left on the counter. Another thief in Australia (unknown name) reached into a parked car at a shopping centre and pulled a bag from the back seat. The problem he had was that the car belonged to Brad McDonald, a snake catcher, and there was a venomous snake in the bag. The thief got a rude shock once the bag started wriggling in his hand and he quickly discarded it when he realised what it was. While these are humorous stories about some incompetent thieves, we must be careful that we don’t minimise the seriousness of stealing. God thinks its serious because he includes it in the 10 commandments (no. 8). As we look at this commandment we are going to see that there is more to it than we think and that it may be more real in our life than we know. Look at four things.</a:t>
            </a:r>
          </a:p>
        </p:txBody>
      </p:sp>
      <p:sp>
        <p:nvSpPr>
          <p:cNvPr id="4" name="Slide Number Placeholder 3"/>
          <p:cNvSpPr>
            <a:spLocks noGrp="1"/>
          </p:cNvSpPr>
          <p:nvPr>
            <p:ph type="sldNum" sz="quarter" idx="5"/>
          </p:nvPr>
        </p:nvSpPr>
        <p:spPr/>
        <p:txBody>
          <a:bodyPr/>
          <a:lstStyle/>
          <a:p>
            <a:fld id="{0DCE4F15-A1CC-5A43-8229-D32D87D08F8B}" type="slidenum">
              <a:rPr lang="en-US" smtClean="0"/>
              <a:t>1</a:t>
            </a:fld>
            <a:endParaRPr lang="en-US" dirty="0"/>
          </a:p>
        </p:txBody>
      </p:sp>
    </p:spTree>
    <p:extLst>
      <p:ext uri="{BB962C8B-B14F-4D97-AF65-F5344CB8AC3E}">
        <p14:creationId xmlns:p14="http://schemas.microsoft.com/office/powerpoint/2010/main" val="3602625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shall not steal tells us something profound about human nature. When God created Adam and Eve he didn’t just tell them to be fruitful and multiply. He told them to look after his creation – to care for the awesome things he had made. He gave them food supply to look after – he gave them the garden of Eden to care for. It was theirs to watch over – to manage and care for. In 1 Chronicles King David recognised that everything we have ultimately comes from God – he gives us good things to care for. God loves to blesses us with things to care for – he is not stingy, not against giving us amazing wealth to care for.. We were made to appreciate and care for material things. That’s why we get a sense of worth and significance out of having things and caring for them. That’s why we feel so violated when someone takes things from us. That’s why God hates stealing so much – because it tramples on the caretaking rights of others. There are two ways that the Bible says we can steal – by taking something wrongfully and by keeping things wrongfully. </a:t>
            </a:r>
          </a:p>
        </p:txBody>
      </p:sp>
      <p:sp>
        <p:nvSpPr>
          <p:cNvPr id="4" name="Slide Number Placeholder 3"/>
          <p:cNvSpPr>
            <a:spLocks noGrp="1"/>
          </p:cNvSpPr>
          <p:nvPr>
            <p:ph type="sldNum" sz="quarter" idx="5"/>
          </p:nvPr>
        </p:nvSpPr>
        <p:spPr/>
        <p:txBody>
          <a:bodyPr/>
          <a:lstStyle/>
          <a:p>
            <a:fld id="{0DCE4F15-A1CC-5A43-8229-D32D87D08F8B}" type="slidenum">
              <a:rPr lang="en-US" smtClean="0"/>
              <a:t>2</a:t>
            </a:fld>
            <a:endParaRPr lang="en-US" dirty="0"/>
          </a:p>
        </p:txBody>
      </p:sp>
    </p:spTree>
    <p:extLst>
      <p:ext uri="{BB962C8B-B14F-4D97-AF65-F5344CB8AC3E}">
        <p14:creationId xmlns:p14="http://schemas.microsoft.com/office/powerpoint/2010/main" val="8763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74700"/>
            <a:ext cx="5486400" cy="3086100"/>
          </a:xfrm>
        </p:spPr>
      </p:sp>
      <p:sp>
        <p:nvSpPr>
          <p:cNvPr id="3" name="Notes Placeholder 2"/>
          <p:cNvSpPr>
            <a:spLocks noGrp="1"/>
          </p:cNvSpPr>
          <p:nvPr>
            <p:ph type="body" idx="1"/>
          </p:nvPr>
        </p:nvSpPr>
        <p:spPr>
          <a:xfrm>
            <a:off x="406400" y="4044949"/>
            <a:ext cx="6019800" cy="4640263"/>
          </a:xfrm>
        </p:spPr>
        <p:txBody>
          <a:bodyPr/>
          <a:lstStyle/>
          <a:p>
            <a:r>
              <a:rPr lang="en-US" dirty="0"/>
              <a:t>There are a number of ways we steal by taking wrongly from others. </a:t>
            </a:r>
          </a:p>
          <a:p>
            <a:r>
              <a:rPr lang="en-US" dirty="0"/>
              <a:t>a) Unlawful taking of property – not just from individuals but also corporations, businesses, clubs, motels. In this digital age we see stealing when it comes to streaming (sharing passwords and not paying for product), plagiarism (intellectual property). An area of increased theft today relates to people taking parcels from front door of homes.</a:t>
            </a:r>
          </a:p>
          <a:p>
            <a:r>
              <a:rPr lang="en-US" dirty="0"/>
              <a:t>b) Unlawful taking of people – Joseph was ‘ganabed’. God hates slavery, He rescued Israel from slavery and didn’t want them to enslave each other. This was different from indentured servitude where people could commit themselves to someone in order to be housed, fed and protected. Indentured servitude is very different from slavery we know in the world (as we saw in early American history).</a:t>
            </a:r>
          </a:p>
          <a:p>
            <a:r>
              <a:rPr lang="en-US" dirty="0"/>
              <a:t>c) Devious business practices – price gouging , unnecessarily high surcharges (e.g. on eftpos machines – experienced fluctuation of prices at the Bundaberg show recently), exorbitant credit card or loan interest rates. Exodus 22:25 seems to indicate we shouldn’t charge any interest at all but Jesus encouraged putting money into the bank to earn interest in the parable of the good and faithful servant (Matthew 25:26-27) – so it must mean unfair interest rates. Don’t take advantage of people who have fallen on hard times. Don’t entice people into buying things they don’t need (a more expensive model). Don’t knowingly sell false or faulty products. Some of these may not be illegal but they are sinful in God’s eyes.</a:t>
            </a:r>
          </a:p>
          <a:p>
            <a:r>
              <a:rPr lang="en-US" dirty="0"/>
              <a:t>d) Devious personal practices – false claims for insurance, taxes or welfare (thinking they won’t miss the money, I have paid my dues over time – they owe me). We can also steal someone’s reputation through gossip or slander. </a:t>
            </a:r>
          </a:p>
          <a:p>
            <a:r>
              <a:rPr lang="en-US" dirty="0"/>
              <a:t>Looking at that list, how do we think we are going? Any areas of concern? Perhaps not! But I’m not so sure we will be as confident when we look at the next way we can steal = wrong keeping.</a:t>
            </a:r>
          </a:p>
        </p:txBody>
      </p:sp>
      <p:sp>
        <p:nvSpPr>
          <p:cNvPr id="4" name="Slide Number Placeholder 3"/>
          <p:cNvSpPr>
            <a:spLocks noGrp="1"/>
          </p:cNvSpPr>
          <p:nvPr>
            <p:ph type="sldNum" sz="quarter" idx="5"/>
          </p:nvPr>
        </p:nvSpPr>
        <p:spPr/>
        <p:txBody>
          <a:bodyPr/>
          <a:lstStyle/>
          <a:p>
            <a:fld id="{0DCE4F15-A1CC-5A43-8229-D32D87D08F8B}" type="slidenum">
              <a:rPr lang="en-US" smtClean="0"/>
              <a:t>3</a:t>
            </a:fld>
            <a:endParaRPr lang="en-US" dirty="0"/>
          </a:p>
        </p:txBody>
      </p:sp>
    </p:spTree>
    <p:extLst>
      <p:ext uri="{BB962C8B-B14F-4D97-AF65-F5344CB8AC3E}">
        <p14:creationId xmlns:p14="http://schemas.microsoft.com/office/powerpoint/2010/main" val="1491469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an old joke that says when is a door not a door? When its ajar! When is a thief, not a thief? When he has stopped taking. No! Paul would say you have not stopped being a thief when you stop taking. You have only stopped being a thief when you have become radically and joyfully generous in your giving to others. As long as you treat everything you have as your own, and justify hanging onto it for yourself and spending it on yourself (and your priorities) then you are a thief. Imagine if I was the grounds keeper and manager of the soccer fields and shed. That would mean I have been given a lot of authority to maintain and care for the facility – I have complete run of the place. All the keys and all the usage of the facility needs to be checked with me. But it’s not mine. If I start to sell off some of the equipment or say I’m not going to let anyone use the fields until its perfectly ready or suitable then I am starting to act like a thief. I have been given that authority and facility to use for the priorities of the club – to play soccer and be enjoyed by others (players and parents and coaches). That is wrong keeping. That’s the accusation that God makes against his people in Malachi 3:8-9. They were holding onto some of God’s gifts to them and not giving back to him as he asked – not submitting to his priorities. He had said give me a minimum of 10% of what I give you – but they weren’t doing that. Note that he doesn’t just call them stingy – he calls them robbers. </a:t>
            </a:r>
          </a:p>
        </p:txBody>
      </p:sp>
      <p:sp>
        <p:nvSpPr>
          <p:cNvPr id="4" name="Slide Number Placeholder 3"/>
          <p:cNvSpPr>
            <a:spLocks noGrp="1"/>
          </p:cNvSpPr>
          <p:nvPr>
            <p:ph type="sldNum" sz="quarter" idx="5"/>
          </p:nvPr>
        </p:nvSpPr>
        <p:spPr/>
        <p:txBody>
          <a:bodyPr/>
          <a:lstStyle/>
          <a:p>
            <a:fld id="{0DCE4F15-A1CC-5A43-8229-D32D87D08F8B}" type="slidenum">
              <a:rPr lang="en-US" smtClean="0"/>
              <a:t>4</a:t>
            </a:fld>
            <a:endParaRPr lang="en-US" dirty="0"/>
          </a:p>
        </p:txBody>
      </p:sp>
    </p:spTree>
    <p:extLst>
      <p:ext uri="{BB962C8B-B14F-4D97-AF65-F5344CB8AC3E}">
        <p14:creationId xmlns:p14="http://schemas.microsoft.com/office/powerpoint/2010/main" val="3777232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God’s priorities? God wants us to care for those in need and struggling in our community. He wants us to collect money for the mission of his church i.e., ministries, missionaries, resources – all we need and use to share the gospel. Those who teach or are paid to lead/manage the church, the needs of other believers (none should be struggling) and our families should be provided for. How do those priorities align with our budget? I wonder if many of us think more that is the priority for the 10% but not so much with the rest. We think we have met our obligation to meeting God’s priorities in our %10 or whatever amount we have decided in our heart to give to God. We will pray and seek God’s guidance on how we use the 10% but its none of God’s business with what I do with the rest. We can quibble over a $30,000 sign (is it good stewardship?) but spend $30,000 on a holiday without too much thought. </a:t>
            </a:r>
          </a:p>
        </p:txBody>
      </p:sp>
      <p:sp>
        <p:nvSpPr>
          <p:cNvPr id="4" name="Slide Number Placeholder 3"/>
          <p:cNvSpPr>
            <a:spLocks noGrp="1"/>
          </p:cNvSpPr>
          <p:nvPr>
            <p:ph type="sldNum" sz="quarter" idx="5"/>
          </p:nvPr>
        </p:nvSpPr>
        <p:spPr/>
        <p:txBody>
          <a:bodyPr/>
          <a:lstStyle/>
          <a:p>
            <a:fld id="{0DCE4F15-A1CC-5A43-8229-D32D87D08F8B}" type="slidenum">
              <a:rPr lang="en-US" smtClean="0"/>
              <a:t>5</a:t>
            </a:fld>
            <a:endParaRPr lang="en-US" dirty="0"/>
          </a:p>
        </p:txBody>
      </p:sp>
    </p:spTree>
    <p:extLst>
      <p:ext uri="{BB962C8B-B14F-4D97-AF65-F5344CB8AC3E}">
        <p14:creationId xmlns:p14="http://schemas.microsoft.com/office/powerpoint/2010/main" val="2107972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Working to have is an Australian ideal – it is engrained into our mindset, dare I say particularly for the Baby Boomer era. We have been seeing the news lately as the boomers battle the millennials over interest rates. Boomers boast of how they did it tough in their early years (high interest rates, borrowed furniture, no holidays) and have earned the right to have their money and indulge themselves. But its not God’s ideal for us – its not his financial plan for us. His plan is radically different. So how do we get where we should be when it comes to being joyfully generous with all that God has given us. Not by guilt. My intention this morning is not to guilt you into not stealing, working and giving. Guilt only works for a little time.</a:t>
            </a:r>
          </a:p>
        </p:txBody>
      </p:sp>
      <p:sp>
        <p:nvSpPr>
          <p:cNvPr id="4" name="Slide Number Placeholder 3"/>
          <p:cNvSpPr>
            <a:spLocks noGrp="1"/>
          </p:cNvSpPr>
          <p:nvPr>
            <p:ph type="sldNum" sz="quarter" idx="5"/>
          </p:nvPr>
        </p:nvSpPr>
        <p:spPr/>
        <p:txBody>
          <a:bodyPr/>
          <a:lstStyle/>
          <a:p>
            <a:fld id="{0DCE4F15-A1CC-5A43-8229-D32D87D08F8B}" type="slidenum">
              <a:rPr lang="en-US" smtClean="0"/>
              <a:t>6</a:t>
            </a:fld>
            <a:endParaRPr lang="en-US" dirty="0"/>
          </a:p>
        </p:txBody>
      </p:sp>
    </p:spTree>
    <p:extLst>
      <p:ext uri="{BB962C8B-B14F-4D97-AF65-F5344CB8AC3E}">
        <p14:creationId xmlns:p14="http://schemas.microsoft.com/office/powerpoint/2010/main" val="2979885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First way to achieve this radical generosity is to focus on Christ – on his grace and the riches we have in him. Christ gave everything for us – it cost him more than we can ever understand. The cost of a lost holiday, renovation, new car, subscription etc., is nothing compared to what Christ has done for us. Once we truly grasp the “riches” we have in Christ then we will never salivate over the things of this world again. </a:t>
            </a:r>
          </a:p>
        </p:txBody>
      </p:sp>
      <p:sp>
        <p:nvSpPr>
          <p:cNvPr id="4" name="Slide Number Placeholder 3"/>
          <p:cNvSpPr>
            <a:spLocks noGrp="1"/>
          </p:cNvSpPr>
          <p:nvPr>
            <p:ph type="sldNum" sz="quarter" idx="5"/>
          </p:nvPr>
        </p:nvSpPr>
        <p:spPr/>
        <p:txBody>
          <a:bodyPr/>
          <a:lstStyle/>
          <a:p>
            <a:fld id="{0DCE4F15-A1CC-5A43-8229-D32D87D08F8B}" type="slidenum">
              <a:rPr lang="en-US" smtClean="0"/>
              <a:t>7</a:t>
            </a:fld>
            <a:endParaRPr lang="en-US" dirty="0"/>
          </a:p>
        </p:txBody>
      </p:sp>
    </p:spTree>
    <p:extLst>
      <p:ext uri="{BB962C8B-B14F-4D97-AF65-F5344CB8AC3E}">
        <p14:creationId xmlns:p14="http://schemas.microsoft.com/office/powerpoint/2010/main" val="3603708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struggle to give God control of our money and be radically generous then it means we don’t really trust  in his promises and provision. It means that we struggle to truly believe that the God who owns the cattle on a thousand hills, rules the world, sustains all of creation, who didn’t spare his son , the Lord of Lords and King of kings, can look after us. That we need to use our own discernment just in case he has made a mistake – to store up treasures on earth just in case God is wrong.</a:t>
            </a:r>
          </a:p>
        </p:txBody>
      </p:sp>
      <p:sp>
        <p:nvSpPr>
          <p:cNvPr id="4" name="Slide Number Placeholder 3"/>
          <p:cNvSpPr>
            <a:spLocks noGrp="1"/>
          </p:cNvSpPr>
          <p:nvPr>
            <p:ph type="sldNum" sz="quarter" idx="5"/>
          </p:nvPr>
        </p:nvSpPr>
        <p:spPr/>
        <p:txBody>
          <a:bodyPr/>
          <a:lstStyle/>
          <a:p>
            <a:fld id="{0DCE4F15-A1CC-5A43-8229-D32D87D08F8B}" type="slidenum">
              <a:rPr lang="en-US" smtClean="0"/>
              <a:t>8</a:t>
            </a:fld>
            <a:endParaRPr lang="en-US" dirty="0"/>
          </a:p>
        </p:txBody>
      </p:sp>
    </p:spTree>
    <p:extLst>
      <p:ext uri="{BB962C8B-B14F-4D97-AF65-F5344CB8AC3E}">
        <p14:creationId xmlns:p14="http://schemas.microsoft.com/office/powerpoint/2010/main" val="3189566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 till now you are probably thinking “I thought you weren’t going to use guilt? Why do I feel so guilty?” I would say that is the conviction of the Spirit, or Satan trying to condemn you. But don’t let that happen. Be reminded of the assurance of salvation that we have in Christ. When Jesus was crucified he was nailed on a cross and died between two thieves. One of those thieves turned to Jesus and repented – hear Jesus’ response. The power and promise of the cross is that every thief who repents and turns to Jesus for forgiveness will be saved. Jesus calls us to go into the world – to be a light that shines the power of His grace and promises into a world that desperately needs it. I know this will be hard for us but if we strive to be obedient in this it would transform the testimony of the power of the gospel  to the world around us. </a:t>
            </a:r>
          </a:p>
        </p:txBody>
      </p:sp>
      <p:sp>
        <p:nvSpPr>
          <p:cNvPr id="4" name="Slide Number Placeholder 3"/>
          <p:cNvSpPr>
            <a:spLocks noGrp="1"/>
          </p:cNvSpPr>
          <p:nvPr>
            <p:ph type="sldNum" sz="quarter" idx="5"/>
          </p:nvPr>
        </p:nvSpPr>
        <p:spPr/>
        <p:txBody>
          <a:bodyPr/>
          <a:lstStyle/>
          <a:p>
            <a:fld id="{0DCE4F15-A1CC-5A43-8229-D32D87D08F8B}" type="slidenum">
              <a:rPr lang="en-US" smtClean="0"/>
              <a:t>9</a:t>
            </a:fld>
            <a:endParaRPr lang="en-US" dirty="0"/>
          </a:p>
        </p:txBody>
      </p:sp>
    </p:spTree>
    <p:extLst>
      <p:ext uri="{BB962C8B-B14F-4D97-AF65-F5344CB8AC3E}">
        <p14:creationId xmlns:p14="http://schemas.microsoft.com/office/powerpoint/2010/main" val="424927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3027A-E407-0D74-5FF4-75DFCA7E05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3EBF05-FB1E-CDC9-67A1-FAE4CBEAA2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C0054D3-3AF9-C1C5-C5E6-F4F85702ECA7}"/>
              </a:ext>
            </a:extLst>
          </p:cNvPr>
          <p:cNvSpPr>
            <a:spLocks noGrp="1"/>
          </p:cNvSpPr>
          <p:nvPr>
            <p:ph type="dt" sz="half" idx="10"/>
          </p:nvPr>
        </p:nvSpPr>
        <p:spPr/>
        <p:txBody>
          <a:bodyPr/>
          <a:lstStyle/>
          <a:p>
            <a:fld id="{6D53F750-690F-2D4A-AA4E-68C34BEF0E4E}" type="datetimeFigureOut">
              <a:rPr lang="en-US" smtClean="0"/>
              <a:t>6/11/2023</a:t>
            </a:fld>
            <a:endParaRPr lang="en-US" dirty="0"/>
          </a:p>
        </p:txBody>
      </p:sp>
      <p:sp>
        <p:nvSpPr>
          <p:cNvPr id="5" name="Footer Placeholder 4">
            <a:extLst>
              <a:ext uri="{FF2B5EF4-FFF2-40B4-BE49-F238E27FC236}">
                <a16:creationId xmlns:a16="http://schemas.microsoft.com/office/drawing/2014/main" id="{50B5E68D-84B5-C28B-C497-3EDEBD46B41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030A169-573B-4183-276D-EAC9A614A6EF}"/>
              </a:ext>
            </a:extLst>
          </p:cNvPr>
          <p:cNvSpPr>
            <a:spLocks noGrp="1"/>
          </p:cNvSpPr>
          <p:nvPr>
            <p:ph type="sldNum" sz="quarter" idx="12"/>
          </p:nvPr>
        </p:nvSpPr>
        <p:spPr/>
        <p:txBody>
          <a:bodyPr/>
          <a:lstStyle/>
          <a:p>
            <a:fld id="{CD4114A7-03B9-304F-85D3-2BD2B2548288}" type="slidenum">
              <a:rPr lang="en-US" smtClean="0"/>
              <a:t>‹#›</a:t>
            </a:fld>
            <a:endParaRPr lang="en-US" dirty="0"/>
          </a:p>
        </p:txBody>
      </p:sp>
    </p:spTree>
    <p:extLst>
      <p:ext uri="{BB962C8B-B14F-4D97-AF65-F5344CB8AC3E}">
        <p14:creationId xmlns:p14="http://schemas.microsoft.com/office/powerpoint/2010/main" val="1755701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40FF8-2DDA-091E-4452-A3982AEBE6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CA224E-C558-5CAC-F2B1-C7DC15DA53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7204C0-E135-D557-EE71-A549F9EC80DF}"/>
              </a:ext>
            </a:extLst>
          </p:cNvPr>
          <p:cNvSpPr>
            <a:spLocks noGrp="1"/>
          </p:cNvSpPr>
          <p:nvPr>
            <p:ph type="dt" sz="half" idx="10"/>
          </p:nvPr>
        </p:nvSpPr>
        <p:spPr/>
        <p:txBody>
          <a:bodyPr/>
          <a:lstStyle/>
          <a:p>
            <a:fld id="{6D53F750-690F-2D4A-AA4E-68C34BEF0E4E}" type="datetimeFigureOut">
              <a:rPr lang="en-US" smtClean="0"/>
              <a:t>6/11/2023</a:t>
            </a:fld>
            <a:endParaRPr lang="en-US" dirty="0"/>
          </a:p>
        </p:txBody>
      </p:sp>
      <p:sp>
        <p:nvSpPr>
          <p:cNvPr id="5" name="Footer Placeholder 4">
            <a:extLst>
              <a:ext uri="{FF2B5EF4-FFF2-40B4-BE49-F238E27FC236}">
                <a16:creationId xmlns:a16="http://schemas.microsoft.com/office/drawing/2014/main" id="{08559289-7BED-9B12-6951-23119B09498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7F3096C-A8FE-9525-2F95-380A8B43F718}"/>
              </a:ext>
            </a:extLst>
          </p:cNvPr>
          <p:cNvSpPr>
            <a:spLocks noGrp="1"/>
          </p:cNvSpPr>
          <p:nvPr>
            <p:ph type="sldNum" sz="quarter" idx="12"/>
          </p:nvPr>
        </p:nvSpPr>
        <p:spPr/>
        <p:txBody>
          <a:bodyPr/>
          <a:lstStyle/>
          <a:p>
            <a:fld id="{CD4114A7-03B9-304F-85D3-2BD2B2548288}" type="slidenum">
              <a:rPr lang="en-US" smtClean="0"/>
              <a:t>‹#›</a:t>
            </a:fld>
            <a:endParaRPr lang="en-US" dirty="0"/>
          </a:p>
        </p:txBody>
      </p:sp>
    </p:spTree>
    <p:extLst>
      <p:ext uri="{BB962C8B-B14F-4D97-AF65-F5344CB8AC3E}">
        <p14:creationId xmlns:p14="http://schemas.microsoft.com/office/powerpoint/2010/main" val="2998786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2F5797-649B-4104-88B2-E3DFD6FF21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E9F422-C641-7EE0-3D77-0311B7AFE5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7C23B6-C7C8-268A-ED0B-9E5865185262}"/>
              </a:ext>
            </a:extLst>
          </p:cNvPr>
          <p:cNvSpPr>
            <a:spLocks noGrp="1"/>
          </p:cNvSpPr>
          <p:nvPr>
            <p:ph type="dt" sz="half" idx="10"/>
          </p:nvPr>
        </p:nvSpPr>
        <p:spPr/>
        <p:txBody>
          <a:bodyPr/>
          <a:lstStyle/>
          <a:p>
            <a:fld id="{6D53F750-690F-2D4A-AA4E-68C34BEF0E4E}" type="datetimeFigureOut">
              <a:rPr lang="en-US" smtClean="0"/>
              <a:t>6/11/2023</a:t>
            </a:fld>
            <a:endParaRPr lang="en-US" dirty="0"/>
          </a:p>
        </p:txBody>
      </p:sp>
      <p:sp>
        <p:nvSpPr>
          <p:cNvPr id="5" name="Footer Placeholder 4">
            <a:extLst>
              <a:ext uri="{FF2B5EF4-FFF2-40B4-BE49-F238E27FC236}">
                <a16:creationId xmlns:a16="http://schemas.microsoft.com/office/drawing/2014/main" id="{30AE5325-9C62-88DF-40A2-C24754D4FC0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177D724-3075-B34E-6822-CA4A91C4603B}"/>
              </a:ext>
            </a:extLst>
          </p:cNvPr>
          <p:cNvSpPr>
            <a:spLocks noGrp="1"/>
          </p:cNvSpPr>
          <p:nvPr>
            <p:ph type="sldNum" sz="quarter" idx="12"/>
          </p:nvPr>
        </p:nvSpPr>
        <p:spPr/>
        <p:txBody>
          <a:bodyPr/>
          <a:lstStyle/>
          <a:p>
            <a:fld id="{CD4114A7-03B9-304F-85D3-2BD2B2548288}" type="slidenum">
              <a:rPr lang="en-US" smtClean="0"/>
              <a:t>‹#›</a:t>
            </a:fld>
            <a:endParaRPr lang="en-US" dirty="0"/>
          </a:p>
        </p:txBody>
      </p:sp>
    </p:spTree>
    <p:extLst>
      <p:ext uri="{BB962C8B-B14F-4D97-AF65-F5344CB8AC3E}">
        <p14:creationId xmlns:p14="http://schemas.microsoft.com/office/powerpoint/2010/main" val="2781551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ADFAB-EE3B-511C-946D-B626232A24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4C82CE-793A-1335-E3AB-9000C70ACC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4EE98C-2CBE-07AA-D85B-C42C5E95CF38}"/>
              </a:ext>
            </a:extLst>
          </p:cNvPr>
          <p:cNvSpPr>
            <a:spLocks noGrp="1"/>
          </p:cNvSpPr>
          <p:nvPr>
            <p:ph type="dt" sz="half" idx="10"/>
          </p:nvPr>
        </p:nvSpPr>
        <p:spPr/>
        <p:txBody>
          <a:bodyPr/>
          <a:lstStyle/>
          <a:p>
            <a:fld id="{6D53F750-690F-2D4A-AA4E-68C34BEF0E4E}" type="datetimeFigureOut">
              <a:rPr lang="en-US" smtClean="0"/>
              <a:t>6/11/2023</a:t>
            </a:fld>
            <a:endParaRPr lang="en-US" dirty="0"/>
          </a:p>
        </p:txBody>
      </p:sp>
      <p:sp>
        <p:nvSpPr>
          <p:cNvPr id="5" name="Footer Placeholder 4">
            <a:extLst>
              <a:ext uri="{FF2B5EF4-FFF2-40B4-BE49-F238E27FC236}">
                <a16:creationId xmlns:a16="http://schemas.microsoft.com/office/drawing/2014/main" id="{8AC6E30B-B99D-7779-BBCE-567C966A644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7A05623-5E1D-E01A-C473-CF5F24CDFD72}"/>
              </a:ext>
            </a:extLst>
          </p:cNvPr>
          <p:cNvSpPr>
            <a:spLocks noGrp="1"/>
          </p:cNvSpPr>
          <p:nvPr>
            <p:ph type="sldNum" sz="quarter" idx="12"/>
          </p:nvPr>
        </p:nvSpPr>
        <p:spPr/>
        <p:txBody>
          <a:bodyPr/>
          <a:lstStyle/>
          <a:p>
            <a:fld id="{CD4114A7-03B9-304F-85D3-2BD2B2548288}" type="slidenum">
              <a:rPr lang="en-US" smtClean="0"/>
              <a:t>‹#›</a:t>
            </a:fld>
            <a:endParaRPr lang="en-US" dirty="0"/>
          </a:p>
        </p:txBody>
      </p:sp>
    </p:spTree>
    <p:extLst>
      <p:ext uri="{BB962C8B-B14F-4D97-AF65-F5344CB8AC3E}">
        <p14:creationId xmlns:p14="http://schemas.microsoft.com/office/powerpoint/2010/main" val="2367845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E243B-789F-7AF6-9E1D-A4DC7895AB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C2A282-4F7A-D1E8-E4CD-76B4F7F53D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19506C-5E6A-7063-1F07-1BD5CAC71BB4}"/>
              </a:ext>
            </a:extLst>
          </p:cNvPr>
          <p:cNvSpPr>
            <a:spLocks noGrp="1"/>
          </p:cNvSpPr>
          <p:nvPr>
            <p:ph type="dt" sz="half" idx="10"/>
          </p:nvPr>
        </p:nvSpPr>
        <p:spPr/>
        <p:txBody>
          <a:bodyPr/>
          <a:lstStyle/>
          <a:p>
            <a:fld id="{6D53F750-690F-2D4A-AA4E-68C34BEF0E4E}" type="datetimeFigureOut">
              <a:rPr lang="en-US" smtClean="0"/>
              <a:t>6/11/2023</a:t>
            </a:fld>
            <a:endParaRPr lang="en-US" dirty="0"/>
          </a:p>
        </p:txBody>
      </p:sp>
      <p:sp>
        <p:nvSpPr>
          <p:cNvPr id="5" name="Footer Placeholder 4">
            <a:extLst>
              <a:ext uri="{FF2B5EF4-FFF2-40B4-BE49-F238E27FC236}">
                <a16:creationId xmlns:a16="http://schemas.microsoft.com/office/drawing/2014/main" id="{533178CA-558C-1364-798E-78A3D29CAA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CA0F8AE-07AF-3B60-8495-7B5E33E5ADCB}"/>
              </a:ext>
            </a:extLst>
          </p:cNvPr>
          <p:cNvSpPr>
            <a:spLocks noGrp="1"/>
          </p:cNvSpPr>
          <p:nvPr>
            <p:ph type="sldNum" sz="quarter" idx="12"/>
          </p:nvPr>
        </p:nvSpPr>
        <p:spPr/>
        <p:txBody>
          <a:bodyPr/>
          <a:lstStyle/>
          <a:p>
            <a:fld id="{CD4114A7-03B9-304F-85D3-2BD2B2548288}" type="slidenum">
              <a:rPr lang="en-US" smtClean="0"/>
              <a:t>‹#›</a:t>
            </a:fld>
            <a:endParaRPr lang="en-US" dirty="0"/>
          </a:p>
        </p:txBody>
      </p:sp>
    </p:spTree>
    <p:extLst>
      <p:ext uri="{BB962C8B-B14F-4D97-AF65-F5344CB8AC3E}">
        <p14:creationId xmlns:p14="http://schemas.microsoft.com/office/powerpoint/2010/main" val="2034635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6AC08-D484-DA26-DB39-04E21F666B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4B2ED7-4894-7DD7-7605-178E3EF7C7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988166-E608-7F75-54A0-EF3BB76E23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4A9FB0-55BD-7617-D60E-4899C312E3F1}"/>
              </a:ext>
            </a:extLst>
          </p:cNvPr>
          <p:cNvSpPr>
            <a:spLocks noGrp="1"/>
          </p:cNvSpPr>
          <p:nvPr>
            <p:ph type="dt" sz="half" idx="10"/>
          </p:nvPr>
        </p:nvSpPr>
        <p:spPr/>
        <p:txBody>
          <a:bodyPr/>
          <a:lstStyle/>
          <a:p>
            <a:fld id="{6D53F750-690F-2D4A-AA4E-68C34BEF0E4E}" type="datetimeFigureOut">
              <a:rPr lang="en-US" smtClean="0"/>
              <a:t>6/11/2023</a:t>
            </a:fld>
            <a:endParaRPr lang="en-US" dirty="0"/>
          </a:p>
        </p:txBody>
      </p:sp>
      <p:sp>
        <p:nvSpPr>
          <p:cNvPr id="6" name="Footer Placeholder 5">
            <a:extLst>
              <a:ext uri="{FF2B5EF4-FFF2-40B4-BE49-F238E27FC236}">
                <a16:creationId xmlns:a16="http://schemas.microsoft.com/office/drawing/2014/main" id="{7CCD8AE1-F75F-51C9-A3F8-56FC48AB4D5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71E6C05-43E7-C713-553F-F9D926D92605}"/>
              </a:ext>
            </a:extLst>
          </p:cNvPr>
          <p:cNvSpPr>
            <a:spLocks noGrp="1"/>
          </p:cNvSpPr>
          <p:nvPr>
            <p:ph type="sldNum" sz="quarter" idx="12"/>
          </p:nvPr>
        </p:nvSpPr>
        <p:spPr/>
        <p:txBody>
          <a:bodyPr/>
          <a:lstStyle/>
          <a:p>
            <a:fld id="{CD4114A7-03B9-304F-85D3-2BD2B2548288}" type="slidenum">
              <a:rPr lang="en-US" smtClean="0"/>
              <a:t>‹#›</a:t>
            </a:fld>
            <a:endParaRPr lang="en-US" dirty="0"/>
          </a:p>
        </p:txBody>
      </p:sp>
    </p:spTree>
    <p:extLst>
      <p:ext uri="{BB962C8B-B14F-4D97-AF65-F5344CB8AC3E}">
        <p14:creationId xmlns:p14="http://schemas.microsoft.com/office/powerpoint/2010/main" val="2733485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B988F-8034-558C-4393-0B56B8A8D4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7B49AB-4313-6A00-E5C3-85C2F9E145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6534B2-3079-CED7-87A3-FCE6EA12ED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3C15FE-9B4D-3D2D-2F95-BB1E86BFCF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22C203-BA34-EC2C-BE77-4D7C4B36FF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476656-B535-BF97-4FC4-598053DD076F}"/>
              </a:ext>
            </a:extLst>
          </p:cNvPr>
          <p:cNvSpPr>
            <a:spLocks noGrp="1"/>
          </p:cNvSpPr>
          <p:nvPr>
            <p:ph type="dt" sz="half" idx="10"/>
          </p:nvPr>
        </p:nvSpPr>
        <p:spPr/>
        <p:txBody>
          <a:bodyPr/>
          <a:lstStyle/>
          <a:p>
            <a:fld id="{6D53F750-690F-2D4A-AA4E-68C34BEF0E4E}" type="datetimeFigureOut">
              <a:rPr lang="en-US" smtClean="0"/>
              <a:t>6/11/2023</a:t>
            </a:fld>
            <a:endParaRPr lang="en-US" dirty="0"/>
          </a:p>
        </p:txBody>
      </p:sp>
      <p:sp>
        <p:nvSpPr>
          <p:cNvPr id="8" name="Footer Placeholder 7">
            <a:extLst>
              <a:ext uri="{FF2B5EF4-FFF2-40B4-BE49-F238E27FC236}">
                <a16:creationId xmlns:a16="http://schemas.microsoft.com/office/drawing/2014/main" id="{27C8ABC5-4B71-A856-E99B-F8964B1D421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75B2EFC-1FC5-3C75-7267-3734B38636B9}"/>
              </a:ext>
            </a:extLst>
          </p:cNvPr>
          <p:cNvSpPr>
            <a:spLocks noGrp="1"/>
          </p:cNvSpPr>
          <p:nvPr>
            <p:ph type="sldNum" sz="quarter" idx="12"/>
          </p:nvPr>
        </p:nvSpPr>
        <p:spPr/>
        <p:txBody>
          <a:bodyPr/>
          <a:lstStyle/>
          <a:p>
            <a:fld id="{CD4114A7-03B9-304F-85D3-2BD2B2548288}" type="slidenum">
              <a:rPr lang="en-US" smtClean="0"/>
              <a:t>‹#›</a:t>
            </a:fld>
            <a:endParaRPr lang="en-US" dirty="0"/>
          </a:p>
        </p:txBody>
      </p:sp>
    </p:spTree>
    <p:extLst>
      <p:ext uri="{BB962C8B-B14F-4D97-AF65-F5344CB8AC3E}">
        <p14:creationId xmlns:p14="http://schemas.microsoft.com/office/powerpoint/2010/main" val="3916727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C152C-C60D-B126-FD5C-088AA0827B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8B70F3-3C8E-C6B4-DF65-8AE218EFBA71}"/>
              </a:ext>
            </a:extLst>
          </p:cNvPr>
          <p:cNvSpPr>
            <a:spLocks noGrp="1"/>
          </p:cNvSpPr>
          <p:nvPr>
            <p:ph type="dt" sz="half" idx="10"/>
          </p:nvPr>
        </p:nvSpPr>
        <p:spPr/>
        <p:txBody>
          <a:bodyPr/>
          <a:lstStyle/>
          <a:p>
            <a:fld id="{6D53F750-690F-2D4A-AA4E-68C34BEF0E4E}" type="datetimeFigureOut">
              <a:rPr lang="en-US" smtClean="0"/>
              <a:t>6/11/2023</a:t>
            </a:fld>
            <a:endParaRPr lang="en-US" dirty="0"/>
          </a:p>
        </p:txBody>
      </p:sp>
      <p:sp>
        <p:nvSpPr>
          <p:cNvPr id="4" name="Footer Placeholder 3">
            <a:extLst>
              <a:ext uri="{FF2B5EF4-FFF2-40B4-BE49-F238E27FC236}">
                <a16:creationId xmlns:a16="http://schemas.microsoft.com/office/drawing/2014/main" id="{1722055F-105B-11EC-F835-EDB7C1B9607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2413FCB-547D-5AA8-53C6-9E7E40CA088E}"/>
              </a:ext>
            </a:extLst>
          </p:cNvPr>
          <p:cNvSpPr>
            <a:spLocks noGrp="1"/>
          </p:cNvSpPr>
          <p:nvPr>
            <p:ph type="sldNum" sz="quarter" idx="12"/>
          </p:nvPr>
        </p:nvSpPr>
        <p:spPr/>
        <p:txBody>
          <a:bodyPr/>
          <a:lstStyle/>
          <a:p>
            <a:fld id="{CD4114A7-03B9-304F-85D3-2BD2B2548288}" type="slidenum">
              <a:rPr lang="en-US" smtClean="0"/>
              <a:t>‹#›</a:t>
            </a:fld>
            <a:endParaRPr lang="en-US" dirty="0"/>
          </a:p>
        </p:txBody>
      </p:sp>
    </p:spTree>
    <p:extLst>
      <p:ext uri="{BB962C8B-B14F-4D97-AF65-F5344CB8AC3E}">
        <p14:creationId xmlns:p14="http://schemas.microsoft.com/office/powerpoint/2010/main" val="2920086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07F21C-6467-F0DF-F40F-BA2AEE2730FF}"/>
              </a:ext>
            </a:extLst>
          </p:cNvPr>
          <p:cNvSpPr>
            <a:spLocks noGrp="1"/>
          </p:cNvSpPr>
          <p:nvPr>
            <p:ph type="dt" sz="half" idx="10"/>
          </p:nvPr>
        </p:nvSpPr>
        <p:spPr/>
        <p:txBody>
          <a:bodyPr/>
          <a:lstStyle/>
          <a:p>
            <a:fld id="{6D53F750-690F-2D4A-AA4E-68C34BEF0E4E}" type="datetimeFigureOut">
              <a:rPr lang="en-US" smtClean="0"/>
              <a:t>6/11/2023</a:t>
            </a:fld>
            <a:endParaRPr lang="en-US" dirty="0"/>
          </a:p>
        </p:txBody>
      </p:sp>
      <p:sp>
        <p:nvSpPr>
          <p:cNvPr id="3" name="Footer Placeholder 2">
            <a:extLst>
              <a:ext uri="{FF2B5EF4-FFF2-40B4-BE49-F238E27FC236}">
                <a16:creationId xmlns:a16="http://schemas.microsoft.com/office/drawing/2014/main" id="{FA6DF2A8-5DF3-3662-E972-3D642BD1C23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4D34331-C2F8-EBFF-CDE8-0E1F1715EF3A}"/>
              </a:ext>
            </a:extLst>
          </p:cNvPr>
          <p:cNvSpPr>
            <a:spLocks noGrp="1"/>
          </p:cNvSpPr>
          <p:nvPr>
            <p:ph type="sldNum" sz="quarter" idx="12"/>
          </p:nvPr>
        </p:nvSpPr>
        <p:spPr/>
        <p:txBody>
          <a:bodyPr/>
          <a:lstStyle/>
          <a:p>
            <a:fld id="{CD4114A7-03B9-304F-85D3-2BD2B2548288}" type="slidenum">
              <a:rPr lang="en-US" smtClean="0"/>
              <a:t>‹#›</a:t>
            </a:fld>
            <a:endParaRPr lang="en-US" dirty="0"/>
          </a:p>
        </p:txBody>
      </p:sp>
    </p:spTree>
    <p:extLst>
      <p:ext uri="{BB962C8B-B14F-4D97-AF65-F5344CB8AC3E}">
        <p14:creationId xmlns:p14="http://schemas.microsoft.com/office/powerpoint/2010/main" val="2546013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AADEA-EC17-9BA2-78FB-A94B2A0E14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50367D-7EE4-4AFC-BF6F-69DD8B528B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B15307-FB43-0FD8-70E2-DE9DF232B5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06D4BE-82CA-D140-9A9A-2B8B3EA2F6FD}"/>
              </a:ext>
            </a:extLst>
          </p:cNvPr>
          <p:cNvSpPr>
            <a:spLocks noGrp="1"/>
          </p:cNvSpPr>
          <p:nvPr>
            <p:ph type="dt" sz="half" idx="10"/>
          </p:nvPr>
        </p:nvSpPr>
        <p:spPr/>
        <p:txBody>
          <a:bodyPr/>
          <a:lstStyle/>
          <a:p>
            <a:fld id="{6D53F750-690F-2D4A-AA4E-68C34BEF0E4E}" type="datetimeFigureOut">
              <a:rPr lang="en-US" smtClean="0"/>
              <a:t>6/11/2023</a:t>
            </a:fld>
            <a:endParaRPr lang="en-US" dirty="0"/>
          </a:p>
        </p:txBody>
      </p:sp>
      <p:sp>
        <p:nvSpPr>
          <p:cNvPr id="6" name="Footer Placeholder 5">
            <a:extLst>
              <a:ext uri="{FF2B5EF4-FFF2-40B4-BE49-F238E27FC236}">
                <a16:creationId xmlns:a16="http://schemas.microsoft.com/office/drawing/2014/main" id="{7F2BA1EC-8684-60FC-1AC4-FAC55BADA74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B4AFA77-FA6A-6F29-14A2-6331085E03CB}"/>
              </a:ext>
            </a:extLst>
          </p:cNvPr>
          <p:cNvSpPr>
            <a:spLocks noGrp="1"/>
          </p:cNvSpPr>
          <p:nvPr>
            <p:ph type="sldNum" sz="quarter" idx="12"/>
          </p:nvPr>
        </p:nvSpPr>
        <p:spPr/>
        <p:txBody>
          <a:bodyPr/>
          <a:lstStyle/>
          <a:p>
            <a:fld id="{CD4114A7-03B9-304F-85D3-2BD2B2548288}" type="slidenum">
              <a:rPr lang="en-US" smtClean="0"/>
              <a:t>‹#›</a:t>
            </a:fld>
            <a:endParaRPr lang="en-US" dirty="0"/>
          </a:p>
        </p:txBody>
      </p:sp>
    </p:spTree>
    <p:extLst>
      <p:ext uri="{BB962C8B-B14F-4D97-AF65-F5344CB8AC3E}">
        <p14:creationId xmlns:p14="http://schemas.microsoft.com/office/powerpoint/2010/main" val="921803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A4B37-23A9-A93B-B9FF-0908AC61DF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90E8A4-1BFD-AC30-FDD1-C6E51B495B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2D378DE-A984-C680-DC24-2CDAF649B9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D68E25-66CD-BBEF-D83D-4561DA61B1CC}"/>
              </a:ext>
            </a:extLst>
          </p:cNvPr>
          <p:cNvSpPr>
            <a:spLocks noGrp="1"/>
          </p:cNvSpPr>
          <p:nvPr>
            <p:ph type="dt" sz="half" idx="10"/>
          </p:nvPr>
        </p:nvSpPr>
        <p:spPr/>
        <p:txBody>
          <a:bodyPr/>
          <a:lstStyle/>
          <a:p>
            <a:fld id="{6D53F750-690F-2D4A-AA4E-68C34BEF0E4E}" type="datetimeFigureOut">
              <a:rPr lang="en-US" smtClean="0"/>
              <a:t>6/11/2023</a:t>
            </a:fld>
            <a:endParaRPr lang="en-US" dirty="0"/>
          </a:p>
        </p:txBody>
      </p:sp>
      <p:sp>
        <p:nvSpPr>
          <p:cNvPr id="6" name="Footer Placeholder 5">
            <a:extLst>
              <a:ext uri="{FF2B5EF4-FFF2-40B4-BE49-F238E27FC236}">
                <a16:creationId xmlns:a16="http://schemas.microsoft.com/office/drawing/2014/main" id="{A982F24B-DE9A-A10D-C50E-6D991552735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098A421-814C-0EF6-9F31-A24F5B98B023}"/>
              </a:ext>
            </a:extLst>
          </p:cNvPr>
          <p:cNvSpPr>
            <a:spLocks noGrp="1"/>
          </p:cNvSpPr>
          <p:nvPr>
            <p:ph type="sldNum" sz="quarter" idx="12"/>
          </p:nvPr>
        </p:nvSpPr>
        <p:spPr/>
        <p:txBody>
          <a:bodyPr/>
          <a:lstStyle/>
          <a:p>
            <a:fld id="{CD4114A7-03B9-304F-85D3-2BD2B2548288}" type="slidenum">
              <a:rPr lang="en-US" smtClean="0"/>
              <a:t>‹#›</a:t>
            </a:fld>
            <a:endParaRPr lang="en-US" dirty="0"/>
          </a:p>
        </p:txBody>
      </p:sp>
    </p:spTree>
    <p:extLst>
      <p:ext uri="{BB962C8B-B14F-4D97-AF65-F5344CB8AC3E}">
        <p14:creationId xmlns:p14="http://schemas.microsoft.com/office/powerpoint/2010/main" val="116085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C5707C-BFD5-6195-8C31-F17C81477F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12D241-094E-71ED-317A-FC167FB83F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ED55BB-405F-4817-2B9D-682B170DC6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53F750-690F-2D4A-AA4E-68C34BEF0E4E}" type="datetimeFigureOut">
              <a:rPr lang="en-US" smtClean="0"/>
              <a:t>6/11/2023</a:t>
            </a:fld>
            <a:endParaRPr lang="en-US" dirty="0"/>
          </a:p>
        </p:txBody>
      </p:sp>
      <p:sp>
        <p:nvSpPr>
          <p:cNvPr id="5" name="Footer Placeholder 4">
            <a:extLst>
              <a:ext uri="{FF2B5EF4-FFF2-40B4-BE49-F238E27FC236}">
                <a16:creationId xmlns:a16="http://schemas.microsoft.com/office/drawing/2014/main" id="{06BD0A74-5EA9-52F9-F7FB-963E3483B7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4880C9F-30F5-BCA2-3ED8-F4EA9D566C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4114A7-03B9-304F-85D3-2BD2B2548288}" type="slidenum">
              <a:rPr lang="en-US" smtClean="0"/>
              <a:t>‹#›</a:t>
            </a:fld>
            <a:endParaRPr lang="en-US" dirty="0"/>
          </a:p>
        </p:txBody>
      </p:sp>
    </p:spTree>
    <p:extLst>
      <p:ext uri="{BB962C8B-B14F-4D97-AF65-F5344CB8AC3E}">
        <p14:creationId xmlns:p14="http://schemas.microsoft.com/office/powerpoint/2010/main" val="9624074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rectangle, screenshot, frame&#10;&#10;Description automatically generated">
            <a:extLst>
              <a:ext uri="{FF2B5EF4-FFF2-40B4-BE49-F238E27FC236}">
                <a16:creationId xmlns:a16="http://schemas.microsoft.com/office/drawing/2014/main" id="{D264FC5F-5E24-60CD-CC6A-BFDE8F0E055B}"/>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4" descr="To Catch A Thief - Snow Magazine">
            <a:extLst>
              <a:ext uri="{FF2B5EF4-FFF2-40B4-BE49-F238E27FC236}">
                <a16:creationId xmlns:a16="http://schemas.microsoft.com/office/drawing/2014/main" id="{0C6CCFCA-F7CD-F3D5-E812-945051D8E9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226" r="29775" b="4743"/>
          <a:stretch/>
        </p:blipFill>
        <p:spPr bwMode="auto">
          <a:xfrm>
            <a:off x="8229600" y="1024635"/>
            <a:ext cx="3962400" cy="58333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5454D96-405F-FF03-08B7-8F298C18F515}"/>
              </a:ext>
            </a:extLst>
          </p:cNvPr>
          <p:cNvSpPr txBox="1"/>
          <p:nvPr/>
        </p:nvSpPr>
        <p:spPr>
          <a:xfrm>
            <a:off x="337930" y="381142"/>
            <a:ext cx="11516140" cy="584775"/>
          </a:xfrm>
          <a:prstGeom prst="rect">
            <a:avLst/>
          </a:prstGeom>
          <a:noFill/>
        </p:spPr>
        <p:txBody>
          <a:bodyPr wrap="square" rtlCol="0">
            <a:spAutoFit/>
          </a:bodyPr>
          <a:lstStyle/>
          <a:p>
            <a:pPr algn="ctr"/>
            <a:r>
              <a:rPr lang="en-US" sz="3200" b="1" i="1" dirty="0">
                <a:latin typeface="Arial" panose="020B0604020202020204" pitchFamily="34" charset="0"/>
                <a:cs typeface="Arial" panose="020B0604020202020204" pitchFamily="34" charset="0"/>
              </a:rPr>
              <a:t>“You must not steal.”</a:t>
            </a:r>
            <a:r>
              <a:rPr lang="en-US" sz="3200" b="1" dirty="0">
                <a:latin typeface="Arial" panose="020B0604020202020204" pitchFamily="34" charset="0"/>
                <a:cs typeface="Arial" panose="020B0604020202020204" pitchFamily="34" charset="0"/>
              </a:rPr>
              <a:t> (Ex 20:15) = the 8</a:t>
            </a:r>
            <a:r>
              <a:rPr lang="en-US" sz="3200" b="1" baseline="30000" dirty="0">
                <a:latin typeface="Arial" panose="020B0604020202020204" pitchFamily="34" charset="0"/>
                <a:cs typeface="Arial" panose="020B0604020202020204" pitchFamily="34" charset="0"/>
              </a:rPr>
              <a:t>th</a:t>
            </a:r>
            <a:r>
              <a:rPr lang="en-US" sz="3200" b="1" dirty="0">
                <a:latin typeface="Arial" panose="020B0604020202020204" pitchFamily="34" charset="0"/>
                <a:cs typeface="Arial" panose="020B0604020202020204" pitchFamily="34" charset="0"/>
              </a:rPr>
              <a:t> commandment.</a:t>
            </a:r>
          </a:p>
        </p:txBody>
      </p:sp>
      <p:sp>
        <p:nvSpPr>
          <p:cNvPr id="6" name="TextBox 5">
            <a:extLst>
              <a:ext uri="{FF2B5EF4-FFF2-40B4-BE49-F238E27FC236}">
                <a16:creationId xmlns:a16="http://schemas.microsoft.com/office/drawing/2014/main" id="{0CDE2D5F-0C01-DD70-E64B-A02FC52AF8C5}"/>
              </a:ext>
            </a:extLst>
          </p:cNvPr>
          <p:cNvSpPr txBox="1"/>
          <p:nvPr/>
        </p:nvSpPr>
        <p:spPr>
          <a:xfrm>
            <a:off x="622852" y="1221330"/>
            <a:ext cx="8110331" cy="1938992"/>
          </a:xfrm>
          <a:prstGeom prst="rect">
            <a:avLst/>
          </a:prstGeom>
          <a:noFill/>
        </p:spPr>
        <p:txBody>
          <a:bodyPr wrap="square" rtlCol="0">
            <a:spAutoFit/>
          </a:bodyPr>
          <a:lstStyle/>
          <a:p>
            <a:pPr algn="ctr"/>
            <a:r>
              <a:rPr lang="en-US" sz="6000" b="1" dirty="0">
                <a:latin typeface="Arial" panose="020B0604020202020204" pitchFamily="34" charset="0"/>
                <a:cs typeface="Arial" panose="020B0604020202020204" pitchFamily="34" charset="0"/>
              </a:rPr>
              <a:t>LET THE THIEF STEAL NO LONGER</a:t>
            </a:r>
          </a:p>
        </p:txBody>
      </p:sp>
      <p:cxnSp>
        <p:nvCxnSpPr>
          <p:cNvPr id="8" name="Straight Connector 7">
            <a:extLst>
              <a:ext uri="{FF2B5EF4-FFF2-40B4-BE49-F238E27FC236}">
                <a16:creationId xmlns:a16="http://schemas.microsoft.com/office/drawing/2014/main" id="{163D8A32-E987-E844-FEF2-ACE2B2EA95C5}"/>
              </a:ext>
            </a:extLst>
          </p:cNvPr>
          <p:cNvCxnSpPr>
            <a:cxnSpLocks/>
          </p:cNvCxnSpPr>
          <p:nvPr/>
        </p:nvCxnSpPr>
        <p:spPr>
          <a:xfrm>
            <a:off x="569843" y="1166190"/>
            <a:ext cx="826935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E0EFC8C-FC34-D261-E9EC-5FCB24861955}"/>
              </a:ext>
            </a:extLst>
          </p:cNvPr>
          <p:cNvSpPr txBox="1"/>
          <p:nvPr/>
        </p:nvSpPr>
        <p:spPr>
          <a:xfrm>
            <a:off x="1530625" y="3070352"/>
            <a:ext cx="6294783"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(Malachi 3:6-12, Ephesians 4:17-32)</a:t>
            </a:r>
          </a:p>
        </p:txBody>
      </p:sp>
      <p:cxnSp>
        <p:nvCxnSpPr>
          <p:cNvPr id="10" name="Straight Connector 9">
            <a:extLst>
              <a:ext uri="{FF2B5EF4-FFF2-40B4-BE49-F238E27FC236}">
                <a16:creationId xmlns:a16="http://schemas.microsoft.com/office/drawing/2014/main" id="{7CC3AB04-AA84-588A-9B80-4603BDC5A543}"/>
              </a:ext>
            </a:extLst>
          </p:cNvPr>
          <p:cNvCxnSpPr>
            <a:cxnSpLocks/>
          </p:cNvCxnSpPr>
          <p:nvPr/>
        </p:nvCxnSpPr>
        <p:spPr>
          <a:xfrm flipV="1">
            <a:off x="622850" y="3724170"/>
            <a:ext cx="8110331" cy="66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6608FEE-795C-35FF-D277-64DF031A36C7}"/>
              </a:ext>
            </a:extLst>
          </p:cNvPr>
          <p:cNvSpPr txBox="1"/>
          <p:nvPr/>
        </p:nvSpPr>
        <p:spPr>
          <a:xfrm>
            <a:off x="622850" y="3963354"/>
            <a:ext cx="7805531" cy="2492990"/>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1. THE WAY WE ARE SUPPOSED TO LIVE</a:t>
            </a:r>
          </a:p>
          <a:p>
            <a:pPr algn="ctr"/>
            <a:endParaRPr lang="en-US" sz="1200" b="1" dirty="0">
              <a:latin typeface="Arial" panose="020B0604020202020204" pitchFamily="34" charset="0"/>
              <a:cs typeface="Arial" panose="020B0604020202020204" pitchFamily="34" charset="0"/>
            </a:endParaRPr>
          </a:p>
          <a:p>
            <a:pPr algn="ctr"/>
            <a:r>
              <a:rPr lang="en-US" sz="3000" b="1" dirty="0">
                <a:latin typeface="Arial" panose="020B0604020202020204" pitchFamily="34" charset="0"/>
                <a:cs typeface="Arial" panose="020B0604020202020204" pitchFamily="34" charset="0"/>
              </a:rPr>
              <a:t>2. WRONG TAKING</a:t>
            </a:r>
          </a:p>
          <a:p>
            <a:pPr algn="ctr"/>
            <a:endParaRPr lang="en-US" sz="1200" b="1" dirty="0">
              <a:latin typeface="Arial" panose="020B0604020202020204" pitchFamily="34" charset="0"/>
              <a:cs typeface="Arial" panose="020B0604020202020204" pitchFamily="34" charset="0"/>
            </a:endParaRPr>
          </a:p>
          <a:p>
            <a:pPr algn="ctr"/>
            <a:r>
              <a:rPr lang="en-US" sz="3000" b="1" dirty="0">
                <a:latin typeface="Arial" panose="020B0604020202020204" pitchFamily="34" charset="0"/>
                <a:cs typeface="Arial" panose="020B0604020202020204" pitchFamily="34" charset="0"/>
              </a:rPr>
              <a:t>3. WRONG KEEPING</a:t>
            </a:r>
          </a:p>
          <a:p>
            <a:pPr algn="ctr"/>
            <a:endParaRPr lang="en-US" sz="1200" b="1" dirty="0">
              <a:latin typeface="Arial" panose="020B0604020202020204" pitchFamily="34" charset="0"/>
              <a:cs typeface="Arial" panose="020B0604020202020204" pitchFamily="34" charset="0"/>
            </a:endParaRPr>
          </a:p>
          <a:p>
            <a:pPr algn="ctr"/>
            <a:r>
              <a:rPr lang="en-US" sz="3000" b="1" dirty="0">
                <a:latin typeface="Arial" panose="020B0604020202020204" pitchFamily="34" charset="0"/>
                <a:cs typeface="Arial" panose="020B0604020202020204" pitchFamily="34" charset="0"/>
              </a:rPr>
              <a:t>4. HOW DO WE LIVE AS WE SHOULD?</a:t>
            </a:r>
          </a:p>
        </p:txBody>
      </p:sp>
    </p:spTree>
    <p:extLst>
      <p:ext uri="{BB962C8B-B14F-4D97-AF65-F5344CB8AC3E}">
        <p14:creationId xmlns:p14="http://schemas.microsoft.com/office/powerpoint/2010/main" val="47354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Patenting plants is still allowed - Agro &amp; Chemistry">
            <a:extLst>
              <a:ext uri="{FF2B5EF4-FFF2-40B4-BE49-F238E27FC236}">
                <a16:creationId xmlns:a16="http://schemas.microsoft.com/office/drawing/2014/main" id="{A41D9771-A182-39A7-C638-BF1E6C9C7F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586" r="19080"/>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EA2F847-9125-F861-39D2-3BC60D1B1693}"/>
              </a:ext>
            </a:extLst>
          </p:cNvPr>
          <p:cNvSpPr txBox="1"/>
          <p:nvPr/>
        </p:nvSpPr>
        <p:spPr>
          <a:xfrm>
            <a:off x="198783" y="106017"/>
            <a:ext cx="7671053"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1. THE WAY WE’RE SUPPOSED TO LIVE</a:t>
            </a:r>
          </a:p>
        </p:txBody>
      </p:sp>
      <p:sp>
        <p:nvSpPr>
          <p:cNvPr id="5" name="TextBox 4">
            <a:extLst>
              <a:ext uri="{FF2B5EF4-FFF2-40B4-BE49-F238E27FC236}">
                <a16:creationId xmlns:a16="http://schemas.microsoft.com/office/drawing/2014/main" id="{ACDC4A48-7B02-E0CC-C0B4-72BA97B70C72}"/>
              </a:ext>
            </a:extLst>
          </p:cNvPr>
          <p:cNvSpPr txBox="1"/>
          <p:nvPr/>
        </p:nvSpPr>
        <p:spPr>
          <a:xfrm>
            <a:off x="357809" y="4426018"/>
            <a:ext cx="9501809" cy="984885"/>
          </a:xfrm>
          <a:prstGeom prst="rect">
            <a:avLst/>
          </a:prstGeom>
          <a:solidFill>
            <a:schemeClr val="tx1">
              <a:alpha val="10000"/>
            </a:schemeClr>
          </a:solidFill>
        </p:spPr>
        <p:txBody>
          <a:bodyPr wrap="square" rtlCol="0">
            <a:spAutoFit/>
          </a:bodyPr>
          <a:lstStyle/>
          <a:p>
            <a:pPr algn="ctr"/>
            <a:r>
              <a:rPr lang="en-AU" sz="2900" b="1" i="0" u="none" strike="noStrike" dirty="0">
                <a:solidFill>
                  <a:schemeClr val="bg1"/>
                </a:solidFill>
                <a:effectLst/>
                <a:latin typeface="Arial" panose="020B0604020202020204" pitchFamily="34" charset="0"/>
                <a:cs typeface="Arial" panose="020B0604020202020204" pitchFamily="34" charset="0"/>
              </a:rPr>
              <a:t>Everything we have comes from God (1 Chron 29:14) </a:t>
            </a:r>
            <a:r>
              <a:rPr lang="en-US" sz="2900" b="1" dirty="0">
                <a:solidFill>
                  <a:schemeClr val="bg1"/>
                </a:solidFill>
                <a:latin typeface="Arial" panose="020B0604020202020204" pitchFamily="34" charset="0"/>
                <a:cs typeface="Arial" panose="020B0604020202020204" pitchFamily="34" charset="0"/>
              </a:rPr>
              <a:t>= we were created to appreciate &amp; care for things.</a:t>
            </a:r>
          </a:p>
        </p:txBody>
      </p:sp>
      <p:sp>
        <p:nvSpPr>
          <p:cNvPr id="6" name="TextBox 5">
            <a:extLst>
              <a:ext uri="{FF2B5EF4-FFF2-40B4-BE49-F238E27FC236}">
                <a16:creationId xmlns:a16="http://schemas.microsoft.com/office/drawing/2014/main" id="{6A80FA3C-DF8F-9772-CE2E-4882BBEF0A29}"/>
              </a:ext>
            </a:extLst>
          </p:cNvPr>
          <p:cNvSpPr txBox="1"/>
          <p:nvPr/>
        </p:nvSpPr>
        <p:spPr>
          <a:xfrm>
            <a:off x="99389" y="896685"/>
            <a:ext cx="8024193" cy="1877437"/>
          </a:xfrm>
          <a:prstGeom prst="rect">
            <a:avLst/>
          </a:prstGeom>
          <a:noFill/>
        </p:spPr>
        <p:txBody>
          <a:bodyPr wrap="square" rtlCol="0">
            <a:spAutoFit/>
          </a:bodyPr>
          <a:lstStyle/>
          <a:p>
            <a:pPr algn="ctr"/>
            <a:r>
              <a:rPr lang="en-AU" sz="2900" b="1" i="1" u="none" strike="noStrike" dirty="0">
                <a:solidFill>
                  <a:schemeClr val="bg1"/>
                </a:solidFill>
                <a:effectLst/>
                <a:latin typeface="Arial" panose="020B0604020202020204" pitchFamily="34" charset="0"/>
                <a:cs typeface="Arial" panose="020B0604020202020204" pitchFamily="34" charset="0"/>
              </a:rPr>
              <a:t>“Fill the earth and govern it. Reign over the fish, birds and all the animals. Look! I have given you all the seed-bearing plants and fruit trees for your food.”</a:t>
            </a:r>
            <a:r>
              <a:rPr lang="en-AU" sz="2900" b="1" i="0" u="none" strike="noStrike" dirty="0">
                <a:solidFill>
                  <a:schemeClr val="bg1"/>
                </a:solidFill>
                <a:effectLst/>
                <a:latin typeface="Arial" panose="020B0604020202020204" pitchFamily="34" charset="0"/>
                <a:cs typeface="Arial" panose="020B0604020202020204" pitchFamily="34" charset="0"/>
              </a:rPr>
              <a:t> (Gen 1:28-29)</a:t>
            </a:r>
            <a:endParaRPr lang="en-US" sz="2900" dirty="0"/>
          </a:p>
        </p:txBody>
      </p:sp>
      <p:sp>
        <p:nvSpPr>
          <p:cNvPr id="7" name="TextBox 6">
            <a:extLst>
              <a:ext uri="{FF2B5EF4-FFF2-40B4-BE49-F238E27FC236}">
                <a16:creationId xmlns:a16="http://schemas.microsoft.com/office/drawing/2014/main" id="{36E26282-F4D2-0734-57F1-95413B44A161}"/>
              </a:ext>
            </a:extLst>
          </p:cNvPr>
          <p:cNvSpPr txBox="1"/>
          <p:nvPr/>
        </p:nvSpPr>
        <p:spPr>
          <a:xfrm>
            <a:off x="99390" y="3115716"/>
            <a:ext cx="8150085" cy="984885"/>
          </a:xfrm>
          <a:prstGeom prst="rect">
            <a:avLst/>
          </a:prstGeom>
          <a:noFill/>
        </p:spPr>
        <p:txBody>
          <a:bodyPr wrap="square" rtlCol="0">
            <a:spAutoFit/>
          </a:bodyPr>
          <a:lstStyle/>
          <a:p>
            <a:pPr algn="ctr"/>
            <a:r>
              <a:rPr lang="en-AU" sz="2900" b="1" i="1" u="none" strike="noStrike" dirty="0">
                <a:solidFill>
                  <a:schemeClr val="bg1"/>
                </a:solidFill>
                <a:effectLst/>
                <a:latin typeface="Arial" panose="020B0604020202020204" pitchFamily="34" charset="0"/>
                <a:cs typeface="Arial" panose="020B0604020202020204" pitchFamily="34" charset="0"/>
              </a:rPr>
              <a:t>“The Lord God placed the man in the Garden to tend and watch over it.”</a:t>
            </a:r>
            <a:r>
              <a:rPr lang="en-AU" sz="2900" b="1" i="0" u="none" strike="noStrike" dirty="0">
                <a:solidFill>
                  <a:schemeClr val="bg1"/>
                </a:solidFill>
                <a:effectLst/>
                <a:latin typeface="Arial" panose="020B0604020202020204" pitchFamily="34" charset="0"/>
                <a:cs typeface="Arial" panose="020B0604020202020204" pitchFamily="34" charset="0"/>
              </a:rPr>
              <a:t> (Gen 3:15)</a:t>
            </a:r>
            <a:endParaRPr lang="en-US" sz="2900" b="1"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8C45491-4AC6-8C7A-4A1F-DD645B01A50C}"/>
              </a:ext>
            </a:extLst>
          </p:cNvPr>
          <p:cNvSpPr txBox="1"/>
          <p:nvPr/>
        </p:nvSpPr>
        <p:spPr>
          <a:xfrm>
            <a:off x="622853" y="5736320"/>
            <a:ext cx="10190920"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Stealing = taking something that doesn’t belong to us = trampling on the caretaking rights of others.</a:t>
            </a:r>
          </a:p>
        </p:txBody>
      </p:sp>
    </p:spTree>
    <p:extLst>
      <p:ext uri="{BB962C8B-B14F-4D97-AF65-F5344CB8AC3E}">
        <p14:creationId xmlns:p14="http://schemas.microsoft.com/office/powerpoint/2010/main" val="304195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fabric, clothing, aqua, blue&#10;&#10;Description automatically generated">
            <a:extLst>
              <a:ext uri="{FF2B5EF4-FFF2-40B4-BE49-F238E27FC236}">
                <a16:creationId xmlns:a16="http://schemas.microsoft.com/office/drawing/2014/main" id="{A1A61678-0D3C-5490-53B0-F03B3A21923E}"/>
              </a:ext>
            </a:extLst>
          </p:cNvPr>
          <p:cNvPicPr>
            <a:picLocks noChangeAspect="1"/>
          </p:cNvPicPr>
          <p:nvPr/>
        </p:nvPicPr>
        <p:blipFill>
          <a:blip r:embed="rId3">
            <a:alphaModFix amt="35000"/>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2D0D73A0-FFC6-DFF4-8C2A-65FD872E6871}"/>
              </a:ext>
            </a:extLst>
          </p:cNvPr>
          <p:cNvSpPr txBox="1"/>
          <p:nvPr/>
        </p:nvSpPr>
        <p:spPr>
          <a:xfrm>
            <a:off x="1080161" y="86532"/>
            <a:ext cx="7010400" cy="553998"/>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2. WRONG TAKING</a:t>
            </a:r>
          </a:p>
        </p:txBody>
      </p:sp>
      <p:pic>
        <p:nvPicPr>
          <p:cNvPr id="5" name="Picture 4">
            <a:extLst>
              <a:ext uri="{FF2B5EF4-FFF2-40B4-BE49-F238E27FC236}">
                <a16:creationId xmlns:a16="http://schemas.microsoft.com/office/drawing/2014/main" id="{DEFD0CD5-8224-5CB8-1D21-67073033B360}"/>
              </a:ext>
            </a:extLst>
          </p:cNvPr>
          <p:cNvPicPr>
            <a:picLocks noChangeAspect="1"/>
          </p:cNvPicPr>
          <p:nvPr/>
        </p:nvPicPr>
        <p:blipFill rotWithShape="1">
          <a:blip r:embed="rId4"/>
          <a:srcRect l="-550" r="25160" b="3773"/>
          <a:stretch/>
        </p:blipFill>
        <p:spPr>
          <a:xfrm>
            <a:off x="9983449" y="0"/>
            <a:ext cx="2208549" cy="5384800"/>
          </a:xfrm>
          <a:prstGeom prst="rect">
            <a:avLst/>
          </a:prstGeom>
        </p:spPr>
      </p:pic>
      <p:sp>
        <p:nvSpPr>
          <p:cNvPr id="7" name="TextBox 6">
            <a:extLst>
              <a:ext uri="{FF2B5EF4-FFF2-40B4-BE49-F238E27FC236}">
                <a16:creationId xmlns:a16="http://schemas.microsoft.com/office/drawing/2014/main" id="{02AB4FBA-A61B-D7D6-9326-B3ECE0A31052}"/>
              </a:ext>
            </a:extLst>
          </p:cNvPr>
          <p:cNvSpPr txBox="1"/>
          <p:nvPr/>
        </p:nvSpPr>
        <p:spPr>
          <a:xfrm>
            <a:off x="119918" y="697641"/>
            <a:ext cx="10148342" cy="1431161"/>
          </a:xfrm>
          <a:prstGeom prst="rect">
            <a:avLst/>
          </a:prstGeom>
          <a:noFill/>
        </p:spPr>
        <p:txBody>
          <a:bodyPr wrap="square" rtlCol="0">
            <a:spAutoFit/>
          </a:bodyPr>
          <a:lstStyle/>
          <a:p>
            <a:pPr algn="ctr"/>
            <a:r>
              <a:rPr lang="en-US" sz="2900" b="1" dirty="0">
                <a:latin typeface="Arial" panose="020B0604020202020204" pitchFamily="34" charset="0"/>
                <a:cs typeface="Arial" panose="020B0604020202020204" pitchFamily="34" charset="0"/>
              </a:rPr>
              <a:t>a) Unlawful taking of someone else’s property (personal, intellectual or corporate) – theft, robbery, scamming, shoplifting, illegal downloading/streaming, plagiarism…</a:t>
            </a:r>
          </a:p>
        </p:txBody>
      </p:sp>
      <p:sp>
        <p:nvSpPr>
          <p:cNvPr id="8" name="TextBox 7">
            <a:extLst>
              <a:ext uri="{FF2B5EF4-FFF2-40B4-BE49-F238E27FC236}">
                <a16:creationId xmlns:a16="http://schemas.microsoft.com/office/drawing/2014/main" id="{230DD315-F51E-4323-6243-D82C81BCD686}"/>
              </a:ext>
            </a:extLst>
          </p:cNvPr>
          <p:cNvSpPr txBox="1"/>
          <p:nvPr/>
        </p:nvSpPr>
        <p:spPr>
          <a:xfrm>
            <a:off x="119918" y="2436189"/>
            <a:ext cx="11107713" cy="1431161"/>
          </a:xfrm>
          <a:prstGeom prst="rect">
            <a:avLst/>
          </a:prstGeom>
          <a:noFill/>
        </p:spPr>
        <p:txBody>
          <a:bodyPr wrap="square" rtlCol="0">
            <a:spAutoFit/>
          </a:bodyPr>
          <a:lstStyle/>
          <a:p>
            <a:pPr algn="ctr"/>
            <a:r>
              <a:rPr lang="en-US" sz="2900" b="1" dirty="0">
                <a:latin typeface="Arial" panose="020B0604020202020204" pitchFamily="34" charset="0"/>
                <a:cs typeface="Arial" panose="020B0604020202020204" pitchFamily="34" charset="0"/>
              </a:rPr>
              <a:t>b) Unlawful taking of people – slavery or kidnapping. </a:t>
            </a:r>
            <a:r>
              <a:rPr lang="en-AU" sz="2900" b="1" i="1" u="none" strike="noStrike" dirty="0">
                <a:solidFill>
                  <a:srgbClr val="000000"/>
                </a:solidFill>
                <a:effectLst/>
                <a:latin typeface="Arial" panose="020B0604020202020204" pitchFamily="34" charset="0"/>
                <a:cs typeface="Arial" panose="020B0604020202020204" pitchFamily="34" charset="0"/>
              </a:rPr>
              <a:t>“Kidnappers must be put to death, whether they are caught </a:t>
            </a:r>
            <a:r>
              <a:rPr lang="en-AU" sz="2900" b="1" i="1" dirty="0">
                <a:solidFill>
                  <a:srgbClr val="000000"/>
                </a:solidFill>
                <a:latin typeface="Arial" panose="020B0604020202020204" pitchFamily="34" charset="0"/>
                <a:cs typeface="Arial" panose="020B0604020202020204" pitchFamily="34" charset="0"/>
              </a:rPr>
              <a:t>with</a:t>
            </a:r>
            <a:r>
              <a:rPr lang="en-AU" sz="2900" b="1" i="1" u="none" strike="noStrike" dirty="0">
                <a:solidFill>
                  <a:srgbClr val="000000"/>
                </a:solidFill>
                <a:effectLst/>
                <a:latin typeface="Arial" panose="020B0604020202020204" pitchFamily="34" charset="0"/>
                <a:cs typeface="Arial" panose="020B0604020202020204" pitchFamily="34" charset="0"/>
              </a:rPr>
              <a:t> their victims or have sold them as slaves.” </a:t>
            </a:r>
            <a:r>
              <a:rPr lang="en-AU" sz="2900" b="1" i="0" u="none" strike="noStrike" dirty="0">
                <a:solidFill>
                  <a:srgbClr val="000000"/>
                </a:solidFill>
                <a:effectLst/>
                <a:latin typeface="Arial" panose="020B0604020202020204" pitchFamily="34" charset="0"/>
                <a:cs typeface="Arial" panose="020B0604020202020204" pitchFamily="34" charset="0"/>
              </a:rPr>
              <a:t>(Ex 21:16)</a:t>
            </a:r>
            <a:endParaRPr lang="en-US" sz="29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AAF98D16-C07B-42F1-1847-29708A74D087}"/>
              </a:ext>
            </a:extLst>
          </p:cNvPr>
          <p:cNvSpPr txBox="1"/>
          <p:nvPr/>
        </p:nvSpPr>
        <p:spPr>
          <a:xfrm>
            <a:off x="119918" y="4123642"/>
            <a:ext cx="11722311" cy="1431161"/>
          </a:xfrm>
          <a:prstGeom prst="rect">
            <a:avLst/>
          </a:prstGeom>
          <a:noFill/>
        </p:spPr>
        <p:txBody>
          <a:bodyPr wrap="square" rtlCol="0">
            <a:spAutoFit/>
          </a:bodyPr>
          <a:lstStyle/>
          <a:p>
            <a:pPr algn="ctr"/>
            <a:r>
              <a:rPr lang="en-US" sz="2900" b="1" dirty="0">
                <a:latin typeface="Arial" panose="020B0604020202020204" pitchFamily="34" charset="0"/>
                <a:cs typeface="Arial" panose="020B0604020202020204" pitchFamily="34" charset="0"/>
              </a:rPr>
              <a:t>c) Devious business practices – </a:t>
            </a:r>
            <a:r>
              <a:rPr lang="en-US" sz="2900" b="1" i="1" dirty="0">
                <a:latin typeface="Arial" panose="020B0604020202020204" pitchFamily="34" charset="0"/>
                <a:cs typeface="Arial" panose="020B0604020202020204" pitchFamily="34" charset="0"/>
              </a:rPr>
              <a:t>“</a:t>
            </a:r>
            <a:r>
              <a:rPr lang="en-AU" sz="2900" b="1" i="1" u="none" strike="noStrike" dirty="0">
                <a:solidFill>
                  <a:srgbClr val="000000"/>
                </a:solidFill>
                <a:effectLst/>
                <a:latin typeface="Arial" panose="020B0604020202020204" pitchFamily="34" charset="0"/>
                <a:cs typeface="Arial" panose="020B0604020202020204" pitchFamily="34" charset="0"/>
              </a:rPr>
              <a:t>The Lord detests the use of dishonest scales..” </a:t>
            </a:r>
            <a:r>
              <a:rPr lang="en-AU" sz="2900" b="1" i="0" u="none" strike="noStrike" dirty="0">
                <a:solidFill>
                  <a:srgbClr val="000000"/>
                </a:solidFill>
                <a:effectLst/>
                <a:latin typeface="Arial" panose="020B0604020202020204" pitchFamily="34" charset="0"/>
                <a:cs typeface="Arial" panose="020B0604020202020204" pitchFamily="34" charset="0"/>
              </a:rPr>
              <a:t>(Prov 11:1)</a:t>
            </a:r>
            <a:r>
              <a:rPr lang="en-US" sz="2900" b="1" dirty="0">
                <a:latin typeface="Arial" panose="020B0604020202020204" pitchFamily="34" charset="0"/>
                <a:cs typeface="Arial" panose="020B0604020202020204" pitchFamily="34" charset="0"/>
              </a:rPr>
              <a:t> = price gouging,  high surcharges, fraud, enticement, exorbitant interest, unfair wages…</a:t>
            </a:r>
          </a:p>
        </p:txBody>
      </p:sp>
      <p:sp>
        <p:nvSpPr>
          <p:cNvPr id="10" name="TextBox 9">
            <a:extLst>
              <a:ext uri="{FF2B5EF4-FFF2-40B4-BE49-F238E27FC236}">
                <a16:creationId xmlns:a16="http://schemas.microsoft.com/office/drawing/2014/main" id="{93E71A74-F9B5-0AE5-F061-CBDDCEE8E60D}"/>
              </a:ext>
            </a:extLst>
          </p:cNvPr>
          <p:cNvSpPr txBox="1"/>
          <p:nvPr/>
        </p:nvSpPr>
        <p:spPr>
          <a:xfrm>
            <a:off x="1785257" y="5811096"/>
            <a:ext cx="10296813" cy="984885"/>
          </a:xfrm>
          <a:prstGeom prst="rect">
            <a:avLst/>
          </a:prstGeom>
          <a:noFill/>
        </p:spPr>
        <p:txBody>
          <a:bodyPr wrap="square" rtlCol="0">
            <a:spAutoFit/>
          </a:bodyPr>
          <a:lstStyle/>
          <a:p>
            <a:pPr algn="ctr"/>
            <a:r>
              <a:rPr lang="en-US" sz="2900" b="1" dirty="0">
                <a:latin typeface="Arial" panose="020B0604020202020204" pitchFamily="34" charset="0"/>
                <a:cs typeface="Arial" panose="020B0604020202020204" pitchFamily="34" charset="0"/>
              </a:rPr>
              <a:t>d) Devious personal practices – false tax, insurance or welfare claims, gossip or slander (steal reputation).</a:t>
            </a:r>
          </a:p>
        </p:txBody>
      </p:sp>
      <p:pic>
        <p:nvPicPr>
          <p:cNvPr id="11" name="Picture 10">
            <a:extLst>
              <a:ext uri="{FF2B5EF4-FFF2-40B4-BE49-F238E27FC236}">
                <a16:creationId xmlns:a16="http://schemas.microsoft.com/office/drawing/2014/main" id="{5FF40368-3991-8564-BC6B-016E85D04726}"/>
              </a:ext>
            </a:extLst>
          </p:cNvPr>
          <p:cNvPicPr>
            <a:picLocks noChangeAspect="1"/>
          </p:cNvPicPr>
          <p:nvPr/>
        </p:nvPicPr>
        <p:blipFill rotWithShape="1">
          <a:blip r:embed="rId5"/>
          <a:srcRect l="18846"/>
          <a:stretch/>
        </p:blipFill>
        <p:spPr>
          <a:xfrm>
            <a:off x="1" y="5167085"/>
            <a:ext cx="2096007" cy="1709305"/>
          </a:xfrm>
          <a:prstGeom prst="rect">
            <a:avLst/>
          </a:prstGeom>
        </p:spPr>
      </p:pic>
    </p:spTree>
    <p:extLst>
      <p:ext uri="{BB962C8B-B14F-4D97-AF65-F5344CB8AC3E}">
        <p14:creationId xmlns:p14="http://schemas.microsoft.com/office/powerpoint/2010/main" val="106851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green, screenshot, rectangle&#10;&#10;Description automatically generated">
            <a:extLst>
              <a:ext uri="{FF2B5EF4-FFF2-40B4-BE49-F238E27FC236}">
                <a16:creationId xmlns:a16="http://schemas.microsoft.com/office/drawing/2014/main" id="{25E8C761-3562-15B1-CE6C-4B178698E8E5}"/>
              </a:ext>
            </a:extLst>
          </p:cNvPr>
          <p:cNvPicPr>
            <a:picLocks noChangeAspect="1"/>
          </p:cNvPicPr>
          <p:nvPr/>
        </p:nvPicPr>
        <p:blipFill>
          <a:blip r:embed="rId3"/>
          <a:stretch>
            <a:fillRect/>
          </a:stretch>
        </p:blipFill>
        <p:spPr>
          <a:xfrm>
            <a:off x="-1473" y="0"/>
            <a:ext cx="12193473" cy="6858000"/>
          </a:xfrm>
          <a:prstGeom prst="rect">
            <a:avLst/>
          </a:prstGeom>
        </p:spPr>
      </p:pic>
      <p:sp>
        <p:nvSpPr>
          <p:cNvPr id="4" name="TextBox 3">
            <a:extLst>
              <a:ext uri="{FF2B5EF4-FFF2-40B4-BE49-F238E27FC236}">
                <a16:creationId xmlns:a16="http://schemas.microsoft.com/office/drawing/2014/main" id="{CE31A143-59C1-8547-87A6-A70D42BDF7AA}"/>
              </a:ext>
            </a:extLst>
          </p:cNvPr>
          <p:cNvSpPr txBox="1"/>
          <p:nvPr/>
        </p:nvSpPr>
        <p:spPr>
          <a:xfrm>
            <a:off x="203200" y="130628"/>
            <a:ext cx="11785600" cy="1477328"/>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3. WRONG KEEPING - </a:t>
            </a:r>
            <a:r>
              <a:rPr lang="en-US" sz="3000" b="1" i="1" dirty="0">
                <a:latin typeface="Arial" panose="020B0604020202020204" pitchFamily="34" charset="0"/>
                <a:cs typeface="Arial" panose="020B0604020202020204" pitchFamily="34" charset="0"/>
              </a:rPr>
              <a:t>“</a:t>
            </a:r>
            <a:r>
              <a:rPr lang="en-AU" sz="3000" b="1" i="1" u="none" strike="noStrike" dirty="0">
                <a:solidFill>
                  <a:srgbClr val="000000"/>
                </a:solidFill>
                <a:effectLst/>
                <a:latin typeface="Arial" panose="020B0604020202020204" pitchFamily="34" charset="0"/>
                <a:cs typeface="Arial" panose="020B0604020202020204" pitchFamily="34" charset="0"/>
              </a:rPr>
              <a:t>If you are a thief, quit stealing. Instead, use your hands for good hard work, and then give generously to others in need.” </a:t>
            </a:r>
            <a:r>
              <a:rPr lang="en-AU" sz="3000" b="1" i="0" u="none" strike="noStrike" dirty="0">
                <a:solidFill>
                  <a:srgbClr val="000000"/>
                </a:solidFill>
                <a:effectLst/>
                <a:latin typeface="Arial" panose="020B0604020202020204" pitchFamily="34" charset="0"/>
                <a:cs typeface="Arial" panose="020B0604020202020204" pitchFamily="34" charset="0"/>
              </a:rPr>
              <a:t>(Ephesians 4:28)</a:t>
            </a:r>
            <a:endParaRPr lang="en-US" sz="3000"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C527941-A63D-E0AD-859A-7460B24713C5}"/>
              </a:ext>
            </a:extLst>
          </p:cNvPr>
          <p:cNvPicPr>
            <a:picLocks noChangeAspect="1"/>
          </p:cNvPicPr>
          <p:nvPr/>
        </p:nvPicPr>
        <p:blipFill rotWithShape="1">
          <a:blip r:embed="rId4"/>
          <a:srcRect r="18684" b="26145"/>
          <a:stretch/>
        </p:blipFill>
        <p:spPr>
          <a:xfrm>
            <a:off x="7878378" y="4412343"/>
            <a:ext cx="4313622" cy="2445658"/>
          </a:xfrm>
          <a:prstGeom prst="rect">
            <a:avLst/>
          </a:prstGeom>
        </p:spPr>
      </p:pic>
      <p:sp>
        <p:nvSpPr>
          <p:cNvPr id="6" name="TextBox 5">
            <a:extLst>
              <a:ext uri="{FF2B5EF4-FFF2-40B4-BE49-F238E27FC236}">
                <a16:creationId xmlns:a16="http://schemas.microsoft.com/office/drawing/2014/main" id="{15B67AAD-5CA3-9DCD-9D73-3160B0AA8973}"/>
              </a:ext>
            </a:extLst>
          </p:cNvPr>
          <p:cNvSpPr txBox="1"/>
          <p:nvPr/>
        </p:nvSpPr>
        <p:spPr>
          <a:xfrm>
            <a:off x="275771" y="1945927"/>
            <a:ext cx="11640457" cy="1477328"/>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You are either a thief or you are radically generous person – there is nothing in between. Everything you have is a gift from God, given to you to care for </a:t>
            </a:r>
            <a:r>
              <a:rPr lang="en-US" sz="3000" b="1" u="sng" dirty="0">
                <a:latin typeface="Arial" panose="020B0604020202020204" pitchFamily="34" charset="0"/>
                <a:cs typeface="Arial" panose="020B0604020202020204" pitchFamily="34" charset="0"/>
              </a:rPr>
              <a:t>according to His priorities.</a:t>
            </a:r>
          </a:p>
        </p:txBody>
      </p:sp>
      <p:sp>
        <p:nvSpPr>
          <p:cNvPr id="7" name="TextBox 6">
            <a:extLst>
              <a:ext uri="{FF2B5EF4-FFF2-40B4-BE49-F238E27FC236}">
                <a16:creationId xmlns:a16="http://schemas.microsoft.com/office/drawing/2014/main" id="{022F759F-8BA6-4E0A-0757-DB97CAB99535}"/>
              </a:ext>
            </a:extLst>
          </p:cNvPr>
          <p:cNvSpPr txBox="1"/>
          <p:nvPr/>
        </p:nvSpPr>
        <p:spPr>
          <a:xfrm>
            <a:off x="275771" y="4788380"/>
            <a:ext cx="9506858" cy="1938992"/>
          </a:xfrm>
          <a:prstGeom prst="rect">
            <a:avLst/>
          </a:prstGeom>
          <a:noFill/>
        </p:spPr>
        <p:txBody>
          <a:bodyPr wrap="square" rtlCol="0">
            <a:spAutoFit/>
          </a:bodyPr>
          <a:lstStyle/>
          <a:p>
            <a:pPr algn="ctr"/>
            <a:r>
              <a:rPr lang="en-AU" sz="3000" b="1" i="1" u="none" strike="noStrike" dirty="0">
                <a:solidFill>
                  <a:srgbClr val="000000"/>
                </a:solidFill>
                <a:effectLst/>
                <a:latin typeface="Arial" panose="020B0604020202020204" pitchFamily="34" charset="0"/>
                <a:cs typeface="Arial" panose="020B0604020202020204" pitchFamily="34" charset="0"/>
              </a:rPr>
              <a:t>“Will a mere mortal rob God? Yet you rob me. “But you ask, ‘How are we robbing you?’ “In your tithes and offerings. You are under a curse because you are robbing me.” </a:t>
            </a:r>
            <a:r>
              <a:rPr lang="en-AU" sz="3000" b="1" i="0" u="none" strike="noStrike" dirty="0">
                <a:solidFill>
                  <a:srgbClr val="000000"/>
                </a:solidFill>
                <a:effectLst/>
                <a:latin typeface="Arial" panose="020B0604020202020204" pitchFamily="34" charset="0"/>
                <a:cs typeface="Arial" panose="020B0604020202020204" pitchFamily="34" charset="0"/>
              </a:rPr>
              <a:t>(Malachi 3:8-9)</a:t>
            </a:r>
          </a:p>
        </p:txBody>
      </p:sp>
      <p:sp>
        <p:nvSpPr>
          <p:cNvPr id="11" name="TextBox 10">
            <a:extLst>
              <a:ext uri="{FF2B5EF4-FFF2-40B4-BE49-F238E27FC236}">
                <a16:creationId xmlns:a16="http://schemas.microsoft.com/office/drawing/2014/main" id="{FDCA6693-0FB1-9B69-C3F1-0497007B5012}"/>
              </a:ext>
            </a:extLst>
          </p:cNvPr>
          <p:cNvSpPr txBox="1"/>
          <p:nvPr/>
        </p:nvSpPr>
        <p:spPr>
          <a:xfrm>
            <a:off x="130628" y="3828818"/>
            <a:ext cx="11959771" cy="553998"/>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We don’t own what God gives us – we’re His trustees, managers.</a:t>
            </a:r>
          </a:p>
        </p:txBody>
      </p:sp>
    </p:spTree>
    <p:extLst>
      <p:ext uri="{BB962C8B-B14F-4D97-AF65-F5344CB8AC3E}">
        <p14:creationId xmlns:p14="http://schemas.microsoft.com/office/powerpoint/2010/main" val="19456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America's Not-So-Generous Billionaires - Giving Compass">
            <a:extLst>
              <a:ext uri="{FF2B5EF4-FFF2-40B4-BE49-F238E27FC236}">
                <a16:creationId xmlns:a16="http://schemas.microsoft.com/office/drawing/2014/main" id="{5D409B0A-35D0-70DE-37A8-7E8D0FF150A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12184264"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48A219A-9B8B-A738-709C-FFB0CAD1EDAE}"/>
              </a:ext>
            </a:extLst>
          </p:cNvPr>
          <p:cNvSpPr txBox="1"/>
          <p:nvPr/>
        </p:nvSpPr>
        <p:spPr>
          <a:xfrm>
            <a:off x="232229" y="145143"/>
            <a:ext cx="11756571"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God’s priorities = the poor (Deuteronomy 15:7-11), the mission of His church (1 Corinthians 16:1-2), those who lead or work in  the church (1 Corinthians 9:9-14), the needs of other believers (1 John 3:17) and family (1 Timothy 5:8). </a:t>
            </a:r>
          </a:p>
        </p:txBody>
      </p:sp>
      <p:sp>
        <p:nvSpPr>
          <p:cNvPr id="10" name="TextBox 9">
            <a:extLst>
              <a:ext uri="{FF2B5EF4-FFF2-40B4-BE49-F238E27FC236}">
                <a16:creationId xmlns:a16="http://schemas.microsoft.com/office/drawing/2014/main" id="{E6DC5845-DF33-CA61-D3ED-85F802F42581}"/>
              </a:ext>
            </a:extLst>
          </p:cNvPr>
          <p:cNvSpPr txBox="1"/>
          <p:nvPr/>
        </p:nvSpPr>
        <p:spPr>
          <a:xfrm>
            <a:off x="232228" y="2435944"/>
            <a:ext cx="11654971"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You are a thief if your attitude to your finances isn’t right – if you see it as yours to use </a:t>
            </a:r>
            <a:r>
              <a:rPr lang="en-US" sz="3000" b="1" u="sng" dirty="0">
                <a:solidFill>
                  <a:schemeClr val="bg1"/>
                </a:solidFill>
                <a:latin typeface="Arial" panose="020B0604020202020204" pitchFamily="34" charset="0"/>
                <a:cs typeface="Arial" panose="020B0604020202020204" pitchFamily="34" charset="0"/>
              </a:rPr>
              <a:t>according to your priorities</a:t>
            </a:r>
            <a:r>
              <a:rPr lang="en-US" sz="3000" b="1" dirty="0">
                <a:solidFill>
                  <a:schemeClr val="bg1"/>
                </a:solidFill>
                <a:latin typeface="Arial" panose="020B0604020202020204" pitchFamily="34" charset="0"/>
                <a:cs typeface="Arial" panose="020B0604020202020204" pitchFamily="34" charset="0"/>
              </a:rPr>
              <a:t>.</a:t>
            </a:r>
          </a:p>
        </p:txBody>
      </p:sp>
      <p:sp>
        <p:nvSpPr>
          <p:cNvPr id="11" name="TextBox 10">
            <a:extLst>
              <a:ext uri="{FF2B5EF4-FFF2-40B4-BE49-F238E27FC236}">
                <a16:creationId xmlns:a16="http://schemas.microsoft.com/office/drawing/2014/main" id="{657E3AB4-77D7-CB3A-5A25-CFD50B6559C5}"/>
              </a:ext>
            </a:extLst>
          </p:cNvPr>
          <p:cNvSpPr txBox="1"/>
          <p:nvPr/>
        </p:nvSpPr>
        <p:spPr>
          <a:xfrm>
            <a:off x="217714" y="3878080"/>
            <a:ext cx="11756571"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Is that fair? I worked hard for that money! I earned it! But what did you earn it with? Talents, mind, strength, opportunities, health, time… All gifts from God.</a:t>
            </a:r>
          </a:p>
        </p:txBody>
      </p:sp>
      <p:sp>
        <p:nvSpPr>
          <p:cNvPr id="12" name="TextBox 11">
            <a:extLst>
              <a:ext uri="{FF2B5EF4-FFF2-40B4-BE49-F238E27FC236}">
                <a16:creationId xmlns:a16="http://schemas.microsoft.com/office/drawing/2014/main" id="{6D03A6FA-5791-A6C4-411C-79B8257263C5}"/>
              </a:ext>
            </a:extLst>
          </p:cNvPr>
          <p:cNvSpPr txBox="1"/>
          <p:nvPr/>
        </p:nvSpPr>
        <p:spPr>
          <a:xfrm>
            <a:off x="232228" y="5781881"/>
            <a:ext cx="11756571"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To misuse what God has entrusted us with for ourselves = stealing. Not stealing = giving radically, joyfully and generously.</a:t>
            </a:r>
          </a:p>
        </p:txBody>
      </p:sp>
    </p:spTree>
    <p:extLst>
      <p:ext uri="{BB962C8B-B14F-4D97-AF65-F5344CB8AC3E}">
        <p14:creationId xmlns:p14="http://schemas.microsoft.com/office/powerpoint/2010/main" val="317729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2" descr="2,645 Tight Fisted Images, Stock Photos &amp; Vectors | Shutterstock">
            <a:extLst>
              <a:ext uri="{FF2B5EF4-FFF2-40B4-BE49-F238E27FC236}">
                <a16:creationId xmlns:a16="http://schemas.microsoft.com/office/drawing/2014/main" id="{76FF16AF-6C34-509E-12A5-6B8BEEB4DB9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55814" b="8214"/>
          <a:stretch/>
        </p:blipFill>
        <p:spPr bwMode="auto">
          <a:xfrm>
            <a:off x="0" y="1094509"/>
            <a:ext cx="4336473" cy="57634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4F97C62-CF56-3E61-33AE-1ED1EC084652}"/>
              </a:ext>
            </a:extLst>
          </p:cNvPr>
          <p:cNvSpPr txBox="1"/>
          <p:nvPr/>
        </p:nvSpPr>
        <p:spPr>
          <a:xfrm>
            <a:off x="2286001" y="2274838"/>
            <a:ext cx="9601200" cy="1938992"/>
          </a:xfrm>
          <a:prstGeom prst="rect">
            <a:avLst/>
          </a:prstGeom>
          <a:noFill/>
        </p:spPr>
        <p:txBody>
          <a:bodyPr wrap="square" rtlCol="0">
            <a:spAutoFit/>
          </a:bodyPr>
          <a:lstStyle/>
          <a:p>
            <a:pPr algn="ctr"/>
            <a:r>
              <a:rPr lang="en-US" sz="3000" b="1" dirty="0">
                <a:solidFill>
                  <a:schemeClr val="accent4">
                    <a:lumMod val="20000"/>
                    <a:lumOff val="80000"/>
                  </a:schemeClr>
                </a:solidFill>
                <a:latin typeface="Arial" panose="020B0604020202020204" pitchFamily="34" charset="0"/>
                <a:cs typeface="Arial" panose="020B0604020202020204" pitchFamily="34" charset="0"/>
              </a:rPr>
              <a:t>Three options = steal to have (illegal), work to have (legal) or work to give (radical). The first two are driven by selfishness and greed/discontent </a:t>
            </a:r>
          </a:p>
          <a:p>
            <a:pPr algn="ctr"/>
            <a:r>
              <a:rPr lang="en-US" sz="3000" b="1" dirty="0">
                <a:solidFill>
                  <a:schemeClr val="accent4">
                    <a:lumMod val="20000"/>
                    <a:lumOff val="80000"/>
                  </a:schemeClr>
                </a:solidFill>
                <a:latin typeface="Arial" panose="020B0604020202020204" pitchFamily="34" charset="0"/>
                <a:cs typeface="Arial" panose="020B0604020202020204" pitchFamily="34" charset="0"/>
              </a:rPr>
              <a:t>- not pleasing to God (sinful).  </a:t>
            </a:r>
          </a:p>
        </p:txBody>
      </p:sp>
      <p:sp>
        <p:nvSpPr>
          <p:cNvPr id="6" name="TextBox 5">
            <a:extLst>
              <a:ext uri="{FF2B5EF4-FFF2-40B4-BE49-F238E27FC236}">
                <a16:creationId xmlns:a16="http://schemas.microsoft.com/office/drawing/2014/main" id="{1BE3D48C-2EC8-B311-3402-E0FC467A45E4}"/>
              </a:ext>
            </a:extLst>
          </p:cNvPr>
          <p:cNvSpPr txBox="1"/>
          <p:nvPr/>
        </p:nvSpPr>
        <p:spPr>
          <a:xfrm>
            <a:off x="4003964" y="4780462"/>
            <a:ext cx="8021781" cy="1938992"/>
          </a:xfrm>
          <a:prstGeom prst="rect">
            <a:avLst/>
          </a:prstGeom>
          <a:noFill/>
        </p:spPr>
        <p:txBody>
          <a:bodyPr wrap="square" rtlCol="0">
            <a:spAutoFit/>
          </a:bodyPr>
          <a:lstStyle/>
          <a:p>
            <a:pPr algn="ctr"/>
            <a:r>
              <a:rPr lang="en-US" sz="3000" b="1" dirty="0">
                <a:solidFill>
                  <a:schemeClr val="accent4">
                    <a:lumMod val="20000"/>
                    <a:lumOff val="80000"/>
                  </a:schemeClr>
                </a:solidFill>
                <a:latin typeface="Arial" panose="020B0604020202020204" pitchFamily="34" charset="0"/>
                <a:cs typeface="Arial" panose="020B0604020202020204" pitchFamily="34" charset="0"/>
              </a:rPr>
              <a:t>Working in order to have is an Australian ideal, but its not a Christian ideal. </a:t>
            </a:r>
            <a:r>
              <a:rPr lang="en-US" sz="3000" b="1" u="sng" dirty="0">
                <a:solidFill>
                  <a:schemeClr val="accent4">
                    <a:lumMod val="20000"/>
                    <a:lumOff val="80000"/>
                  </a:schemeClr>
                </a:solidFill>
                <a:latin typeface="Arial" panose="020B0604020202020204" pitchFamily="34" charset="0"/>
                <a:cs typeface="Arial" panose="020B0604020202020204" pitchFamily="34" charset="0"/>
              </a:rPr>
              <a:t>Don’t steal, work and give</a:t>
            </a:r>
            <a:r>
              <a:rPr lang="en-US" sz="3000" b="1" dirty="0">
                <a:solidFill>
                  <a:schemeClr val="accent4">
                    <a:lumMod val="20000"/>
                    <a:lumOff val="80000"/>
                  </a:schemeClr>
                </a:solidFill>
                <a:latin typeface="Arial" panose="020B0604020202020204" pitchFamily="34" charset="0"/>
                <a:cs typeface="Arial" panose="020B0604020202020204" pitchFamily="34" charset="0"/>
              </a:rPr>
              <a:t> = God’s radical financial plan. How do we get there? </a:t>
            </a:r>
          </a:p>
        </p:txBody>
      </p:sp>
      <p:sp>
        <p:nvSpPr>
          <p:cNvPr id="4" name="TextBox 3">
            <a:extLst>
              <a:ext uri="{FF2B5EF4-FFF2-40B4-BE49-F238E27FC236}">
                <a16:creationId xmlns:a16="http://schemas.microsoft.com/office/drawing/2014/main" id="{9F479D81-C247-094D-AE9C-B1A0C912A549}"/>
              </a:ext>
            </a:extLst>
          </p:cNvPr>
          <p:cNvSpPr txBox="1"/>
          <p:nvPr/>
        </p:nvSpPr>
        <p:spPr>
          <a:xfrm>
            <a:off x="152400" y="138546"/>
            <a:ext cx="11873345" cy="1569660"/>
          </a:xfrm>
          <a:prstGeom prst="rect">
            <a:avLst/>
          </a:prstGeom>
          <a:noFill/>
        </p:spPr>
        <p:txBody>
          <a:bodyPr wrap="square" rtlCol="0">
            <a:spAutoFit/>
          </a:bodyPr>
          <a:lstStyle/>
          <a:p>
            <a:pPr algn="ctr"/>
            <a:r>
              <a:rPr lang="en-US" sz="3200" b="1" dirty="0">
                <a:solidFill>
                  <a:schemeClr val="accent4">
                    <a:lumMod val="20000"/>
                    <a:lumOff val="80000"/>
                  </a:schemeClr>
                </a:solidFill>
                <a:latin typeface="Arial" panose="020B0604020202020204" pitchFamily="34" charset="0"/>
                <a:cs typeface="Arial" panose="020B0604020202020204" pitchFamily="34" charset="0"/>
              </a:rPr>
              <a:t>4. HOW DO WE GET THERE? - </a:t>
            </a:r>
            <a:r>
              <a:rPr lang="en-US" sz="3200" b="1" i="1" dirty="0">
                <a:solidFill>
                  <a:schemeClr val="accent4">
                    <a:lumMod val="20000"/>
                    <a:lumOff val="80000"/>
                  </a:schemeClr>
                </a:solidFill>
                <a:latin typeface="Arial" panose="020B0604020202020204" pitchFamily="34" charset="0"/>
                <a:cs typeface="Arial" panose="020B0604020202020204" pitchFamily="34" charset="0"/>
              </a:rPr>
              <a:t>“</a:t>
            </a:r>
            <a:r>
              <a:rPr lang="en-AU" sz="3200" b="1" i="1" u="none" strike="noStrike" dirty="0">
                <a:solidFill>
                  <a:schemeClr val="accent4">
                    <a:lumMod val="20000"/>
                    <a:lumOff val="80000"/>
                  </a:schemeClr>
                </a:solidFill>
                <a:effectLst/>
                <a:latin typeface="Arial" panose="020B0604020202020204" pitchFamily="34" charset="0"/>
                <a:cs typeface="Arial" panose="020B0604020202020204" pitchFamily="34" charset="0"/>
              </a:rPr>
              <a:t>If you are a thief, quit stealing. Instead, use your hands for good hard work, and then give generously to others in need.” </a:t>
            </a:r>
            <a:r>
              <a:rPr lang="en-AU" sz="3200" b="1" i="0" u="none" strike="noStrike" dirty="0">
                <a:solidFill>
                  <a:schemeClr val="accent4">
                    <a:lumMod val="20000"/>
                    <a:lumOff val="80000"/>
                  </a:schemeClr>
                </a:solidFill>
                <a:effectLst/>
                <a:latin typeface="Arial" panose="020B0604020202020204" pitchFamily="34" charset="0"/>
                <a:cs typeface="Arial" panose="020B0604020202020204" pitchFamily="34" charset="0"/>
              </a:rPr>
              <a:t>(Ephesians 4:28)</a:t>
            </a:r>
            <a:endParaRPr lang="en-US" sz="3200" b="1" dirty="0">
              <a:solidFill>
                <a:schemeClr val="accent4">
                  <a:lumMod val="20000"/>
                  <a:lumOff val="8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166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vector graphics, design, art&#10;&#10;Description automatically generated">
            <a:extLst>
              <a:ext uri="{FF2B5EF4-FFF2-40B4-BE49-F238E27FC236}">
                <a16:creationId xmlns:a16="http://schemas.microsoft.com/office/drawing/2014/main" id="{62067BFE-F01C-C392-4161-3781874F264D}"/>
              </a:ext>
            </a:extLst>
          </p:cNvPr>
          <p:cNvPicPr>
            <a:picLocks noChangeAspect="1"/>
          </p:cNvPicPr>
          <p:nvPr/>
        </p:nvPicPr>
        <p:blipFill rotWithShape="1">
          <a:blip r:embed="rId3">
            <a:alphaModFix amt="75000"/>
          </a:blip>
          <a:srcRect t="7296" b="14069"/>
          <a:stretch/>
        </p:blipFill>
        <p:spPr>
          <a:xfrm>
            <a:off x="-1" y="0"/>
            <a:ext cx="12192001" cy="6856502"/>
          </a:xfrm>
          <a:prstGeom prst="rect">
            <a:avLst/>
          </a:prstGeom>
        </p:spPr>
      </p:pic>
      <p:sp>
        <p:nvSpPr>
          <p:cNvPr id="4" name="TextBox 3">
            <a:extLst>
              <a:ext uri="{FF2B5EF4-FFF2-40B4-BE49-F238E27FC236}">
                <a16:creationId xmlns:a16="http://schemas.microsoft.com/office/drawing/2014/main" id="{2C4CEA61-82EA-6A87-B113-ED61F4FDB5DB}"/>
              </a:ext>
            </a:extLst>
          </p:cNvPr>
          <p:cNvSpPr txBox="1"/>
          <p:nvPr/>
        </p:nvSpPr>
        <p:spPr>
          <a:xfrm>
            <a:off x="207818" y="138545"/>
            <a:ext cx="11817927" cy="1938992"/>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a) A changed heart and a new focus – </a:t>
            </a:r>
            <a:r>
              <a:rPr lang="en-US" sz="3000" b="1" i="1" dirty="0">
                <a:latin typeface="Arial" panose="020B0604020202020204" pitchFamily="34" charset="0"/>
                <a:cs typeface="Arial" panose="020B0604020202020204" pitchFamily="34" charset="0"/>
              </a:rPr>
              <a:t>“</a:t>
            </a:r>
            <a:r>
              <a:rPr lang="en-AU" sz="3000" b="1" i="1" u="none" strike="noStrike" dirty="0">
                <a:solidFill>
                  <a:srgbClr val="000000"/>
                </a:solidFill>
                <a:effectLst/>
                <a:latin typeface="Arial" panose="020B0604020202020204" pitchFamily="34" charset="0"/>
                <a:cs typeface="Arial" panose="020B0604020202020204" pitchFamily="34" charset="0"/>
              </a:rPr>
              <a:t>You know the </a:t>
            </a:r>
            <a:r>
              <a:rPr lang="en-AU" sz="3000" b="1" i="1" u="sng" strike="noStrike" dirty="0">
                <a:solidFill>
                  <a:srgbClr val="000000"/>
                </a:solidFill>
                <a:effectLst/>
                <a:latin typeface="Arial" panose="020B0604020202020204" pitchFamily="34" charset="0"/>
                <a:cs typeface="Arial" panose="020B0604020202020204" pitchFamily="34" charset="0"/>
              </a:rPr>
              <a:t>generous grace of our Lord Jesus Christ. </a:t>
            </a:r>
            <a:r>
              <a:rPr lang="en-AU" sz="3000" b="1" i="1" u="none" strike="noStrike" dirty="0">
                <a:solidFill>
                  <a:srgbClr val="000000"/>
                </a:solidFill>
                <a:effectLst/>
                <a:latin typeface="Arial" panose="020B0604020202020204" pitchFamily="34" charset="0"/>
                <a:cs typeface="Arial" panose="020B0604020202020204" pitchFamily="34" charset="0"/>
              </a:rPr>
              <a:t>Though he was rich, yet for your sakes he became poor, so that by his poverty he could </a:t>
            </a:r>
            <a:r>
              <a:rPr lang="en-AU" sz="3000" b="1" i="1" u="sng" strike="noStrike" dirty="0">
                <a:solidFill>
                  <a:srgbClr val="000000"/>
                </a:solidFill>
                <a:effectLst/>
                <a:latin typeface="Arial" panose="020B0604020202020204" pitchFamily="34" charset="0"/>
                <a:cs typeface="Arial" panose="020B0604020202020204" pitchFamily="34" charset="0"/>
              </a:rPr>
              <a:t>make you rich</a:t>
            </a:r>
            <a:r>
              <a:rPr lang="en-AU" sz="3000" b="1" i="1" u="none" strike="noStrike" dirty="0">
                <a:solidFill>
                  <a:srgbClr val="000000"/>
                </a:solidFill>
                <a:effectLst/>
                <a:latin typeface="Arial" panose="020B0604020202020204" pitchFamily="34" charset="0"/>
                <a:cs typeface="Arial" panose="020B0604020202020204" pitchFamily="34" charset="0"/>
              </a:rPr>
              <a:t>.”</a:t>
            </a:r>
            <a:r>
              <a:rPr lang="en-AU" sz="3000" b="1" i="0" u="none" strike="noStrike" dirty="0">
                <a:solidFill>
                  <a:srgbClr val="000000"/>
                </a:solidFill>
                <a:effectLst/>
                <a:latin typeface="Arial" panose="020B0604020202020204" pitchFamily="34" charset="0"/>
                <a:cs typeface="Arial" panose="020B0604020202020204" pitchFamily="34" charset="0"/>
              </a:rPr>
              <a:t> (2 Corinthians 8:9)</a:t>
            </a:r>
            <a:r>
              <a:rPr lang="en-US" sz="3000" b="1" dirty="0">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BE90C485-1297-95A4-1AC8-AE9AF42066AF}"/>
              </a:ext>
            </a:extLst>
          </p:cNvPr>
          <p:cNvSpPr txBox="1"/>
          <p:nvPr/>
        </p:nvSpPr>
        <p:spPr>
          <a:xfrm>
            <a:off x="207818" y="2511020"/>
            <a:ext cx="10945091" cy="1015663"/>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Jesus stripped himself of everything for you – the pain it cost Him is far greater than the pain it will cost us.</a:t>
            </a:r>
          </a:p>
        </p:txBody>
      </p:sp>
      <p:sp>
        <p:nvSpPr>
          <p:cNvPr id="8" name="TextBox 7">
            <a:extLst>
              <a:ext uri="{FF2B5EF4-FFF2-40B4-BE49-F238E27FC236}">
                <a16:creationId xmlns:a16="http://schemas.microsoft.com/office/drawing/2014/main" id="{B9363F74-5293-2534-1863-97298E39D8AC}"/>
              </a:ext>
            </a:extLst>
          </p:cNvPr>
          <p:cNvSpPr txBox="1"/>
          <p:nvPr/>
        </p:nvSpPr>
        <p:spPr>
          <a:xfrm>
            <a:off x="207818" y="5749636"/>
            <a:ext cx="9947564" cy="1015663"/>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We all think about money too much. We love it too much and we let it define us – let Christ define you.</a:t>
            </a:r>
          </a:p>
        </p:txBody>
      </p:sp>
      <p:pic>
        <p:nvPicPr>
          <p:cNvPr id="11" name="Picture 10" descr="A picture containing text, cash, banknote, money handling&#10;&#10;Description automatically generated">
            <a:extLst>
              <a:ext uri="{FF2B5EF4-FFF2-40B4-BE49-F238E27FC236}">
                <a16:creationId xmlns:a16="http://schemas.microsoft.com/office/drawing/2014/main" id="{335048A2-FD03-292B-02E0-4CDC002EBBCF}"/>
              </a:ext>
            </a:extLst>
          </p:cNvPr>
          <p:cNvPicPr>
            <a:picLocks noChangeAspect="1"/>
          </p:cNvPicPr>
          <p:nvPr/>
        </p:nvPicPr>
        <p:blipFill rotWithShape="1">
          <a:blip r:embed="rId4"/>
          <a:srcRect r="30120"/>
          <a:stretch/>
        </p:blipFill>
        <p:spPr>
          <a:xfrm>
            <a:off x="9236138" y="3592608"/>
            <a:ext cx="2955862" cy="3265392"/>
          </a:xfrm>
          <a:prstGeom prst="rect">
            <a:avLst/>
          </a:prstGeom>
        </p:spPr>
      </p:pic>
      <p:sp>
        <p:nvSpPr>
          <p:cNvPr id="7" name="TextBox 6">
            <a:extLst>
              <a:ext uri="{FF2B5EF4-FFF2-40B4-BE49-F238E27FC236}">
                <a16:creationId xmlns:a16="http://schemas.microsoft.com/office/drawing/2014/main" id="{3D16DAD1-F2AD-DF68-D870-B828DDE90342}"/>
              </a:ext>
            </a:extLst>
          </p:cNvPr>
          <p:cNvSpPr txBox="1"/>
          <p:nvPr/>
        </p:nvSpPr>
        <p:spPr>
          <a:xfrm>
            <a:off x="207818" y="3899495"/>
            <a:ext cx="9601200" cy="1477328"/>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We have riches in Christ that can’t be destroyed or stolen (Matt 6:20) – salvation, no condemnation, glory of eternal life with God, prayer, Holy Spirit ….</a:t>
            </a:r>
          </a:p>
        </p:txBody>
      </p:sp>
    </p:spTree>
    <p:extLst>
      <p:ext uri="{BB962C8B-B14F-4D97-AF65-F5344CB8AC3E}">
        <p14:creationId xmlns:p14="http://schemas.microsoft.com/office/powerpoint/2010/main" val="67754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ilhouette of a person holding a cross&#10;&#10;Description automatically generated with medium confidence">
            <a:extLst>
              <a:ext uri="{FF2B5EF4-FFF2-40B4-BE49-F238E27FC236}">
                <a16:creationId xmlns:a16="http://schemas.microsoft.com/office/drawing/2014/main" id="{84B6182C-2C5B-E09B-9CE6-D6129C28BF2F}"/>
              </a:ext>
            </a:extLst>
          </p:cNvPr>
          <p:cNvPicPr>
            <a:picLocks noChangeAspect="1"/>
          </p:cNvPicPr>
          <p:nvPr/>
        </p:nvPicPr>
        <p:blipFill rotWithShape="1">
          <a:blip r:embed="rId3"/>
          <a:srcRect t="18990" b="7659"/>
          <a:stretch/>
        </p:blipFill>
        <p:spPr>
          <a:xfrm>
            <a:off x="-1" y="-10833"/>
            <a:ext cx="12192001" cy="6868833"/>
          </a:xfrm>
          <a:prstGeom prst="rect">
            <a:avLst/>
          </a:prstGeom>
        </p:spPr>
      </p:pic>
      <p:sp>
        <p:nvSpPr>
          <p:cNvPr id="4" name="TextBox 3">
            <a:extLst>
              <a:ext uri="{FF2B5EF4-FFF2-40B4-BE49-F238E27FC236}">
                <a16:creationId xmlns:a16="http://schemas.microsoft.com/office/drawing/2014/main" id="{08E00D91-DBAF-294A-0D91-96C1104C3988}"/>
              </a:ext>
            </a:extLst>
          </p:cNvPr>
          <p:cNvSpPr txBox="1"/>
          <p:nvPr/>
        </p:nvSpPr>
        <p:spPr>
          <a:xfrm>
            <a:off x="138545" y="110837"/>
            <a:ext cx="11914910" cy="1877437"/>
          </a:xfrm>
          <a:prstGeom prst="rect">
            <a:avLst/>
          </a:prstGeom>
          <a:noFill/>
        </p:spPr>
        <p:txBody>
          <a:bodyPr wrap="square" rtlCol="0">
            <a:spAutoFit/>
          </a:bodyPr>
          <a:lstStyle/>
          <a:p>
            <a:pPr algn="ctr"/>
            <a:r>
              <a:rPr lang="en-AU" sz="2900" b="1" i="0" u="none" strike="noStrike" dirty="0">
                <a:solidFill>
                  <a:schemeClr val="bg1"/>
                </a:solidFill>
                <a:effectLst/>
                <a:latin typeface="Arial" panose="020B0604020202020204" pitchFamily="34" charset="0"/>
                <a:cs typeface="Arial" panose="020B0604020202020204" pitchFamily="34" charset="0"/>
              </a:rPr>
              <a:t>b) Faith – </a:t>
            </a:r>
            <a:r>
              <a:rPr lang="en-AU" sz="2900" b="1" i="1" u="none" strike="noStrike" dirty="0">
                <a:solidFill>
                  <a:schemeClr val="bg1"/>
                </a:solidFill>
                <a:effectLst/>
                <a:latin typeface="Arial" panose="020B0604020202020204" pitchFamily="34" charset="0"/>
                <a:cs typeface="Arial" panose="020B0604020202020204" pitchFamily="34" charset="0"/>
              </a:rPr>
              <a:t>“Don’t love money; be satisfied with what you have. For God has said, “I will never fail you.</a:t>
            </a:r>
            <a:r>
              <a:rPr lang="en-AU" sz="2900" b="1" i="1" dirty="0">
                <a:solidFill>
                  <a:schemeClr val="bg1"/>
                </a:solidFill>
                <a:latin typeface="Arial" panose="020B0604020202020204" pitchFamily="34" charset="0"/>
                <a:cs typeface="Arial" panose="020B0604020202020204" pitchFamily="34" charset="0"/>
              </a:rPr>
              <a:t> </a:t>
            </a:r>
            <a:r>
              <a:rPr lang="en-AU" sz="2900" b="1" i="1" u="none" strike="noStrike" dirty="0">
                <a:solidFill>
                  <a:schemeClr val="bg1"/>
                </a:solidFill>
                <a:effectLst/>
                <a:latin typeface="Arial" panose="020B0604020202020204" pitchFamily="34" charset="0"/>
                <a:cs typeface="Arial" panose="020B0604020202020204" pitchFamily="34" charset="0"/>
              </a:rPr>
              <a:t>I will never abandon you.” So we can say with confidence, “The Lord is my helper,</a:t>
            </a:r>
            <a:r>
              <a:rPr lang="en-AU" sz="2900" b="1" i="1" dirty="0">
                <a:solidFill>
                  <a:schemeClr val="bg1"/>
                </a:solidFill>
                <a:latin typeface="Arial" panose="020B0604020202020204" pitchFamily="34" charset="0"/>
                <a:cs typeface="Arial" panose="020B0604020202020204" pitchFamily="34" charset="0"/>
              </a:rPr>
              <a:t> </a:t>
            </a:r>
            <a:r>
              <a:rPr lang="en-AU" sz="2900" b="1" i="1" u="none" strike="noStrike" dirty="0">
                <a:solidFill>
                  <a:schemeClr val="bg1"/>
                </a:solidFill>
                <a:effectLst/>
                <a:latin typeface="Arial" panose="020B0604020202020204" pitchFamily="34" charset="0"/>
                <a:cs typeface="Arial" panose="020B0604020202020204" pitchFamily="34" charset="0"/>
              </a:rPr>
              <a:t>so I will have no fear.</a:t>
            </a:r>
            <a:r>
              <a:rPr lang="en-AU" sz="2900" b="1" i="1" dirty="0">
                <a:solidFill>
                  <a:schemeClr val="bg1"/>
                </a:solidFill>
                <a:latin typeface="Arial" panose="020B0604020202020204" pitchFamily="34" charset="0"/>
                <a:cs typeface="Arial" panose="020B0604020202020204" pitchFamily="34" charset="0"/>
              </a:rPr>
              <a:t> </a:t>
            </a:r>
            <a:r>
              <a:rPr lang="en-AU" sz="2900" b="1" i="1" u="none" strike="noStrike" dirty="0">
                <a:solidFill>
                  <a:schemeClr val="bg1"/>
                </a:solidFill>
                <a:effectLst/>
                <a:latin typeface="Arial" panose="020B0604020202020204" pitchFamily="34" charset="0"/>
                <a:cs typeface="Arial" panose="020B0604020202020204" pitchFamily="34" charset="0"/>
              </a:rPr>
              <a:t>What can mere people do to me?” </a:t>
            </a:r>
            <a:r>
              <a:rPr lang="en-AU" sz="2900" b="1" i="0" u="none" strike="noStrike" dirty="0">
                <a:solidFill>
                  <a:schemeClr val="bg1"/>
                </a:solidFill>
                <a:effectLst/>
                <a:latin typeface="Arial" panose="020B0604020202020204" pitchFamily="34" charset="0"/>
                <a:cs typeface="Arial" panose="020B0604020202020204" pitchFamily="34" charset="0"/>
              </a:rPr>
              <a:t>(Hebrews 13:5-6)</a:t>
            </a:r>
          </a:p>
        </p:txBody>
      </p:sp>
      <p:sp>
        <p:nvSpPr>
          <p:cNvPr id="5" name="TextBox 4">
            <a:extLst>
              <a:ext uri="{FF2B5EF4-FFF2-40B4-BE49-F238E27FC236}">
                <a16:creationId xmlns:a16="http://schemas.microsoft.com/office/drawing/2014/main" id="{EAAD7C4B-7A77-09A5-E16F-ED843D54034B}"/>
              </a:ext>
            </a:extLst>
          </p:cNvPr>
          <p:cNvSpPr txBox="1"/>
          <p:nvPr/>
        </p:nvSpPr>
        <p:spPr>
          <a:xfrm>
            <a:off x="249382" y="2266538"/>
            <a:ext cx="11610109" cy="984885"/>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Discontent and unbelief = ‘steal to have or work to have’. To walk by faith = ‘work to give’.</a:t>
            </a:r>
          </a:p>
        </p:txBody>
      </p:sp>
      <p:sp>
        <p:nvSpPr>
          <p:cNvPr id="6" name="TextBox 5">
            <a:extLst>
              <a:ext uri="{FF2B5EF4-FFF2-40B4-BE49-F238E27FC236}">
                <a16:creationId xmlns:a16="http://schemas.microsoft.com/office/drawing/2014/main" id="{6AE8958E-1F18-B43E-FA98-F51A028FF202}"/>
              </a:ext>
            </a:extLst>
          </p:cNvPr>
          <p:cNvSpPr txBox="1"/>
          <p:nvPr/>
        </p:nvSpPr>
        <p:spPr>
          <a:xfrm>
            <a:off x="138545" y="3606578"/>
            <a:ext cx="11914910" cy="2323713"/>
          </a:xfrm>
          <a:prstGeom prst="rect">
            <a:avLst/>
          </a:prstGeom>
          <a:noFill/>
        </p:spPr>
        <p:txBody>
          <a:bodyPr wrap="square" rtlCol="0">
            <a:spAutoFit/>
          </a:bodyPr>
          <a:lstStyle/>
          <a:p>
            <a:pPr algn="ctr"/>
            <a:r>
              <a:rPr lang="en-AU" sz="2900" b="1" i="1" u="none" strike="noStrike" dirty="0">
                <a:solidFill>
                  <a:schemeClr val="bg1"/>
                </a:solidFill>
                <a:effectLst/>
                <a:latin typeface="Arial" panose="020B0604020202020204" pitchFamily="34" charset="0"/>
                <a:cs typeface="Arial" panose="020B0604020202020204" pitchFamily="34" charset="0"/>
              </a:rPr>
              <a:t>“I know the Lord is always with me.</a:t>
            </a:r>
            <a:r>
              <a:rPr lang="en-AU" sz="2900" b="1" i="1" dirty="0">
                <a:solidFill>
                  <a:schemeClr val="bg1"/>
                </a:solidFill>
                <a:latin typeface="Arial" panose="020B0604020202020204" pitchFamily="34" charset="0"/>
                <a:cs typeface="Arial" panose="020B0604020202020204" pitchFamily="34" charset="0"/>
              </a:rPr>
              <a:t> </a:t>
            </a:r>
            <a:r>
              <a:rPr lang="en-AU" sz="2900" b="1" i="1" u="none" strike="noStrike" dirty="0">
                <a:solidFill>
                  <a:schemeClr val="bg1"/>
                </a:solidFill>
                <a:effectLst/>
                <a:latin typeface="Arial" panose="020B0604020202020204" pitchFamily="34" charset="0"/>
                <a:cs typeface="Arial" panose="020B0604020202020204" pitchFamily="34" charset="0"/>
              </a:rPr>
              <a:t>I will not be shaken, for he is right beside me. No wonder my heart is glad, and I rejoice.</a:t>
            </a:r>
            <a:r>
              <a:rPr lang="en-AU" sz="2900" b="1" i="1" baseline="30000" dirty="0">
                <a:solidFill>
                  <a:schemeClr val="bg1"/>
                </a:solidFill>
                <a:latin typeface="Arial" panose="020B0604020202020204" pitchFamily="34" charset="0"/>
                <a:cs typeface="Arial" panose="020B0604020202020204" pitchFamily="34" charset="0"/>
              </a:rPr>
              <a:t> </a:t>
            </a:r>
            <a:r>
              <a:rPr lang="en-AU" sz="2900" b="1" i="1" u="none" strike="noStrike" dirty="0">
                <a:solidFill>
                  <a:schemeClr val="bg1"/>
                </a:solidFill>
                <a:effectLst/>
                <a:latin typeface="Arial" panose="020B0604020202020204" pitchFamily="34" charset="0"/>
                <a:cs typeface="Arial" panose="020B0604020202020204" pitchFamily="34" charset="0"/>
              </a:rPr>
              <a:t>My body rests in safety… for</a:t>
            </a:r>
            <a:r>
              <a:rPr lang="en-AU" sz="2900" b="1" i="1" dirty="0">
                <a:solidFill>
                  <a:schemeClr val="bg1"/>
                </a:solidFill>
                <a:latin typeface="Arial" panose="020B0604020202020204" pitchFamily="34" charset="0"/>
                <a:cs typeface="Arial" panose="020B0604020202020204" pitchFamily="34" charset="0"/>
              </a:rPr>
              <a:t> you </a:t>
            </a:r>
            <a:r>
              <a:rPr lang="en-AU" sz="2900" b="1" i="1" u="none" strike="noStrike" dirty="0">
                <a:solidFill>
                  <a:schemeClr val="bg1"/>
                </a:solidFill>
                <a:effectLst/>
                <a:latin typeface="Arial" panose="020B0604020202020204" pitchFamily="34" charset="0"/>
                <a:cs typeface="Arial" panose="020B0604020202020204" pitchFamily="34" charset="0"/>
              </a:rPr>
              <a:t>will show me the way of life,</a:t>
            </a:r>
            <a:r>
              <a:rPr lang="en-AU" sz="2900" b="1" i="1" dirty="0">
                <a:solidFill>
                  <a:schemeClr val="bg1"/>
                </a:solidFill>
                <a:latin typeface="Arial" panose="020B0604020202020204" pitchFamily="34" charset="0"/>
                <a:cs typeface="Arial" panose="020B0604020202020204" pitchFamily="34" charset="0"/>
              </a:rPr>
              <a:t> </a:t>
            </a:r>
            <a:r>
              <a:rPr lang="en-AU" sz="2900" b="1" i="1" u="none" strike="noStrike" dirty="0">
                <a:solidFill>
                  <a:schemeClr val="bg1"/>
                </a:solidFill>
                <a:effectLst/>
                <a:latin typeface="Arial" panose="020B0604020202020204" pitchFamily="34" charset="0"/>
                <a:cs typeface="Arial" panose="020B0604020202020204" pitchFamily="34" charset="0"/>
              </a:rPr>
              <a:t>granting me the joy of your presence</a:t>
            </a:r>
            <a:r>
              <a:rPr lang="en-AU" sz="2900" b="1" i="1" dirty="0">
                <a:solidFill>
                  <a:schemeClr val="bg1"/>
                </a:solidFill>
                <a:latin typeface="Arial" panose="020B0604020202020204" pitchFamily="34" charset="0"/>
                <a:cs typeface="Arial" panose="020B0604020202020204" pitchFamily="34" charset="0"/>
              </a:rPr>
              <a:t> </a:t>
            </a:r>
            <a:r>
              <a:rPr lang="en-AU" sz="2900" b="1" i="1" u="none" strike="noStrike" dirty="0">
                <a:solidFill>
                  <a:schemeClr val="bg1"/>
                </a:solidFill>
                <a:effectLst/>
                <a:latin typeface="Arial" panose="020B0604020202020204" pitchFamily="34" charset="0"/>
                <a:cs typeface="Arial" panose="020B0604020202020204" pitchFamily="34" charset="0"/>
              </a:rPr>
              <a:t>and the pleasures of living with you forever.</a:t>
            </a:r>
            <a:r>
              <a:rPr lang="en-AU" sz="2900" b="1" i="1" baseline="30000" dirty="0">
                <a:solidFill>
                  <a:schemeClr val="bg1"/>
                </a:solidFill>
                <a:latin typeface="Arial" panose="020B0604020202020204" pitchFamily="34" charset="0"/>
                <a:cs typeface="Arial" panose="020B0604020202020204" pitchFamily="34" charset="0"/>
              </a:rPr>
              <a:t>” </a:t>
            </a:r>
            <a:r>
              <a:rPr lang="en-AU" sz="2900" b="1" dirty="0">
                <a:solidFill>
                  <a:schemeClr val="bg1"/>
                </a:solidFill>
                <a:latin typeface="Arial" panose="020B0604020202020204" pitchFamily="34" charset="0"/>
                <a:cs typeface="Arial" panose="020B0604020202020204" pitchFamily="34" charset="0"/>
              </a:rPr>
              <a:t>(Psalm 16:8-11)</a:t>
            </a:r>
            <a:endParaRPr lang="en-AU" sz="2900" b="1" i="0" u="none" strike="noStrike" dirty="0">
              <a:solidFill>
                <a:schemeClr val="bg1"/>
              </a:solidFill>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D7E299D-2AD9-B437-60EB-923981C2A18E}"/>
              </a:ext>
            </a:extLst>
          </p:cNvPr>
          <p:cNvSpPr txBox="1"/>
          <p:nvPr/>
        </p:nvSpPr>
        <p:spPr>
          <a:xfrm>
            <a:off x="623454" y="6208554"/>
            <a:ext cx="10861963" cy="538609"/>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God alone (not money) = true security, life, joy &amp; pleasure. </a:t>
            </a:r>
          </a:p>
        </p:txBody>
      </p:sp>
    </p:spTree>
    <p:extLst>
      <p:ext uri="{BB962C8B-B14F-4D97-AF65-F5344CB8AC3E}">
        <p14:creationId xmlns:p14="http://schemas.microsoft.com/office/powerpoint/2010/main" val="107381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Easter Cross Backdrop BELECO 7x5ft Fabric Crucifixion of Jesus Christ  Backdrop Salvation Cross Clouded Sky Background Bible Story Jesus  Crucifixion Christian Belief Church Event Party Decoration : Amazon.com.au:  Electronics">
            <a:extLst>
              <a:ext uri="{FF2B5EF4-FFF2-40B4-BE49-F238E27FC236}">
                <a16:creationId xmlns:a16="http://schemas.microsoft.com/office/drawing/2014/main" id="{FA4526A1-A012-5680-41E4-67206883E11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7691" b="9697"/>
          <a:stretch/>
        </p:blipFill>
        <p:spPr bwMode="auto">
          <a:xfrm>
            <a:off x="-2" y="9237"/>
            <a:ext cx="12192001" cy="68227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0D0FE05-8812-400F-5F5C-68EBB4510587}"/>
              </a:ext>
            </a:extLst>
          </p:cNvPr>
          <p:cNvSpPr txBox="1"/>
          <p:nvPr/>
        </p:nvSpPr>
        <p:spPr>
          <a:xfrm>
            <a:off x="207818" y="138545"/>
            <a:ext cx="11831782" cy="984885"/>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c) Assurance – all of us stand before God guilty in some way of breaking this commandment. But remember what Christ has done. </a:t>
            </a:r>
          </a:p>
        </p:txBody>
      </p:sp>
      <p:sp>
        <p:nvSpPr>
          <p:cNvPr id="5" name="TextBox 4">
            <a:extLst>
              <a:ext uri="{FF2B5EF4-FFF2-40B4-BE49-F238E27FC236}">
                <a16:creationId xmlns:a16="http://schemas.microsoft.com/office/drawing/2014/main" id="{9DDFDCD0-3BB2-47B5-5AA5-DC6787897F07}"/>
              </a:ext>
            </a:extLst>
          </p:cNvPr>
          <p:cNvSpPr txBox="1"/>
          <p:nvPr/>
        </p:nvSpPr>
        <p:spPr>
          <a:xfrm>
            <a:off x="207818" y="1669473"/>
            <a:ext cx="11831782" cy="1431161"/>
          </a:xfrm>
          <a:prstGeom prst="rect">
            <a:avLst/>
          </a:prstGeom>
          <a:noFill/>
        </p:spPr>
        <p:txBody>
          <a:bodyPr wrap="square" rtlCol="0">
            <a:spAutoFit/>
          </a:bodyPr>
          <a:lstStyle/>
          <a:p>
            <a:pPr algn="ctr"/>
            <a:r>
              <a:rPr lang="en-AU" sz="2900" b="1" i="1" u="none" strike="noStrike" dirty="0">
                <a:solidFill>
                  <a:schemeClr val="bg1"/>
                </a:solidFill>
                <a:effectLst/>
                <a:latin typeface="Arial" panose="020B0604020202020204" pitchFamily="34" charset="0"/>
                <a:cs typeface="Arial" panose="020B0604020202020204" pitchFamily="34" charset="0"/>
              </a:rPr>
              <a:t>“Then the thief said, “Jesus, remember me when you come into your Kingdom.” And Jesus replied, “I assure you, today you will be with me in paradise.” </a:t>
            </a:r>
            <a:r>
              <a:rPr lang="en-AU" sz="2900" b="1" i="0" u="none" strike="noStrike" dirty="0">
                <a:solidFill>
                  <a:schemeClr val="bg1"/>
                </a:solidFill>
                <a:effectLst/>
                <a:latin typeface="Arial" panose="020B0604020202020204" pitchFamily="34" charset="0"/>
                <a:cs typeface="Arial" panose="020B0604020202020204" pitchFamily="34" charset="0"/>
              </a:rPr>
              <a:t>(Luke 23:42-43)</a:t>
            </a:r>
          </a:p>
        </p:txBody>
      </p:sp>
      <p:sp>
        <p:nvSpPr>
          <p:cNvPr id="9" name="TextBox 8">
            <a:extLst>
              <a:ext uri="{FF2B5EF4-FFF2-40B4-BE49-F238E27FC236}">
                <a16:creationId xmlns:a16="http://schemas.microsoft.com/office/drawing/2014/main" id="{B1007B3E-9EE6-E6A7-2F09-55C6771AF1A8}"/>
              </a:ext>
            </a:extLst>
          </p:cNvPr>
          <p:cNvSpPr txBox="1"/>
          <p:nvPr/>
        </p:nvSpPr>
        <p:spPr>
          <a:xfrm>
            <a:off x="2978727" y="3745671"/>
            <a:ext cx="9060873" cy="1877437"/>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A great way to be a light for Jesus, to be radically different in this world = </a:t>
            </a:r>
            <a:r>
              <a:rPr lang="en-US" sz="2900" b="1" i="1" dirty="0">
                <a:solidFill>
                  <a:schemeClr val="bg1"/>
                </a:solidFill>
                <a:latin typeface="Arial" panose="020B0604020202020204" pitchFamily="34" charset="0"/>
                <a:cs typeface="Arial" panose="020B0604020202020204" pitchFamily="34" charset="0"/>
              </a:rPr>
              <a:t>“Don’t steal to have, don’t work to have but (in the grace &amp; power of Christ) work to have, so that you can give.” </a:t>
            </a:r>
            <a:endParaRPr lang="en-US" sz="2900" i="1" dirty="0"/>
          </a:p>
        </p:txBody>
      </p:sp>
      <p:pic>
        <p:nvPicPr>
          <p:cNvPr id="10" name="Picture 9">
            <a:extLst>
              <a:ext uri="{FF2B5EF4-FFF2-40B4-BE49-F238E27FC236}">
                <a16:creationId xmlns:a16="http://schemas.microsoft.com/office/drawing/2014/main" id="{27D99FFD-5292-0222-FCD9-2612F9534D4D}"/>
              </a:ext>
            </a:extLst>
          </p:cNvPr>
          <p:cNvPicPr>
            <a:picLocks noChangeAspect="1"/>
          </p:cNvPicPr>
          <p:nvPr/>
        </p:nvPicPr>
        <p:blipFill rotWithShape="1">
          <a:blip r:embed="rId5"/>
          <a:srcRect l="9079" t="16381" b="19855"/>
          <a:stretch/>
        </p:blipFill>
        <p:spPr>
          <a:xfrm>
            <a:off x="0" y="2740415"/>
            <a:ext cx="3190888" cy="3731357"/>
          </a:xfrm>
          <a:prstGeom prst="rect">
            <a:avLst/>
          </a:prstGeom>
        </p:spPr>
      </p:pic>
      <p:sp>
        <p:nvSpPr>
          <p:cNvPr id="11" name="TextBox 10">
            <a:extLst>
              <a:ext uri="{FF2B5EF4-FFF2-40B4-BE49-F238E27FC236}">
                <a16:creationId xmlns:a16="http://schemas.microsoft.com/office/drawing/2014/main" id="{D08DBC28-55A0-EBF5-2BCE-92D00D2B3433}"/>
              </a:ext>
            </a:extLst>
          </p:cNvPr>
          <p:cNvSpPr txBox="1"/>
          <p:nvPr/>
        </p:nvSpPr>
        <p:spPr>
          <a:xfrm>
            <a:off x="1052945" y="6067106"/>
            <a:ext cx="10986655" cy="584775"/>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DO NOT STEAL = DON’T LIVE TO GET! LIVE TO GIVE!</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066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9246</TotalTime>
  <Words>3118</Words>
  <Application>Microsoft Office PowerPoint</Application>
  <PresentationFormat>Widescreen</PresentationFormat>
  <Paragraphs>67</Paragraphs>
  <Slides>9</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JohnG</dc:creator>
  <cp:lastModifiedBy>Sue Roberts</cp:lastModifiedBy>
  <cp:revision>52</cp:revision>
  <cp:lastPrinted>2023-06-10T22:28:22Z</cp:lastPrinted>
  <dcterms:created xsi:type="dcterms:W3CDTF">2023-06-04T12:41:40Z</dcterms:created>
  <dcterms:modified xsi:type="dcterms:W3CDTF">2023-06-11T05:56:43Z</dcterms:modified>
</cp:coreProperties>
</file>