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60" r:id="rId4"/>
    <p:sldId id="261" r:id="rId5"/>
    <p:sldId id="262" r:id="rId6"/>
    <p:sldId id="263" r:id="rId7"/>
    <p:sldId id="264" r:id="rId8"/>
    <p:sldId id="265" r:id="rId9"/>
    <p:sldId id="266" r:id="rId10"/>
    <p:sldId id="267" r:id="rId11"/>
    <p:sldId id="258" r:id="rId12"/>
    <p:sldId id="2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92"/>
  </p:normalViewPr>
  <p:slideViewPr>
    <p:cSldViewPr snapToGrid="0">
      <p:cViewPr varScale="1">
        <p:scale>
          <a:sx n="103" d="100"/>
          <a:sy n="103" d="100"/>
        </p:scale>
        <p:origin x="114" y="4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16" d="100"/>
          <a:sy n="116" d="100"/>
        </p:scale>
        <p:origin x="3210" y="-118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C9137-2FD3-6B4A-8A15-1DDE73F845DB}" type="datetimeFigureOut">
              <a:rPr lang="en-US" smtClean="0"/>
              <a:t>5/22/2023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46DCD-5B3E-6B4E-98D8-9AA06272400D}" type="slidenum">
              <a:rPr lang="en-US" smtClean="0"/>
              <a:t>‹#›</a:t>
            </a:fld>
            <a:endParaRPr lang="en-US" dirty="0"/>
          </a:p>
        </p:txBody>
      </p:sp>
    </p:spTree>
    <p:extLst>
      <p:ext uri="{BB962C8B-B14F-4D97-AF65-F5344CB8AC3E}">
        <p14:creationId xmlns:p14="http://schemas.microsoft.com/office/powerpoint/2010/main" val="4152313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show this paragraph, it looks like I have made a mistake. There is no punctuation, no spaces and its all capitals. As a result, it is very difficult to read – stressful and probably likely to give up trying to read it. It might surprise you to know that is how the written language looked until about the 9</a:t>
            </a:r>
            <a:r>
              <a:rPr lang="en-US" baseline="30000" dirty="0"/>
              <a:t>th</a:t>
            </a:r>
            <a:r>
              <a:rPr lang="en-US" dirty="0"/>
              <a:t> century. It was then that punctuation etc. started to come in. This is how that paragraph looks today – the spaces make all the difference – suddenly reading became a lot easier. The Sabbath is God’s space and punctuation marks in our activity of life. It is God’s way of allowing time to pause – to protect us against the impact of a 24/7 lifestyle. </a:t>
            </a:r>
          </a:p>
        </p:txBody>
      </p:sp>
      <p:sp>
        <p:nvSpPr>
          <p:cNvPr id="4" name="Slide Number Placeholder 3"/>
          <p:cNvSpPr>
            <a:spLocks noGrp="1"/>
          </p:cNvSpPr>
          <p:nvPr>
            <p:ph type="sldNum" sz="quarter" idx="5"/>
          </p:nvPr>
        </p:nvSpPr>
        <p:spPr/>
        <p:txBody>
          <a:bodyPr/>
          <a:lstStyle/>
          <a:p>
            <a:fld id="{62846DCD-5B3E-6B4E-98D8-9AA06272400D}" type="slidenum">
              <a:rPr lang="en-US" smtClean="0"/>
              <a:t>1</a:t>
            </a:fld>
            <a:endParaRPr lang="en-US" dirty="0"/>
          </a:p>
        </p:txBody>
      </p:sp>
    </p:spTree>
    <p:extLst>
      <p:ext uri="{BB962C8B-B14F-4D97-AF65-F5344CB8AC3E}">
        <p14:creationId xmlns:p14="http://schemas.microsoft.com/office/powerpoint/2010/main" val="108538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it a good gift. Be careful of adding our own rules and preferences. Paul tells us there is latitude and freedom in the how, the what and even the when of the Sabbath. </a:t>
            </a:r>
          </a:p>
        </p:txBody>
      </p:sp>
      <p:sp>
        <p:nvSpPr>
          <p:cNvPr id="4" name="Slide Number Placeholder 3"/>
          <p:cNvSpPr>
            <a:spLocks noGrp="1"/>
          </p:cNvSpPr>
          <p:nvPr>
            <p:ph type="sldNum" sz="quarter" idx="5"/>
          </p:nvPr>
        </p:nvSpPr>
        <p:spPr/>
        <p:txBody>
          <a:bodyPr/>
          <a:lstStyle/>
          <a:p>
            <a:fld id="{62846DCD-5B3E-6B4E-98D8-9AA06272400D}" type="slidenum">
              <a:rPr lang="en-US" smtClean="0"/>
              <a:t>10</a:t>
            </a:fld>
            <a:endParaRPr lang="en-US" dirty="0"/>
          </a:p>
        </p:txBody>
      </p:sp>
    </p:spTree>
    <p:extLst>
      <p:ext uri="{BB962C8B-B14F-4D97-AF65-F5344CB8AC3E}">
        <p14:creationId xmlns:p14="http://schemas.microsoft.com/office/powerpoint/2010/main" val="3382032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start of my message, I asked you to look at some capital letters. As I conclude this message, I want us to look at some random numbers. When God gave Moses his ten commandments he used 4 words = murder and stealing. 5 words = adultery. 29 words = coveting. 8 words = lying. 24 words = not using his name in vain. 9 words = no other gods. 23 words – honouring parents. 103 words = no idols.</a:t>
            </a:r>
          </a:p>
        </p:txBody>
      </p:sp>
      <p:sp>
        <p:nvSpPr>
          <p:cNvPr id="4" name="Slide Number Placeholder 3"/>
          <p:cNvSpPr>
            <a:spLocks noGrp="1"/>
          </p:cNvSpPr>
          <p:nvPr>
            <p:ph type="sldNum" sz="quarter" idx="5"/>
          </p:nvPr>
        </p:nvSpPr>
        <p:spPr/>
        <p:txBody>
          <a:bodyPr/>
          <a:lstStyle/>
          <a:p>
            <a:fld id="{62846DCD-5B3E-6B4E-98D8-9AA06272400D}" type="slidenum">
              <a:rPr lang="en-US" smtClean="0"/>
              <a:t>11</a:t>
            </a:fld>
            <a:endParaRPr lang="en-US" dirty="0"/>
          </a:p>
        </p:txBody>
      </p:sp>
    </p:spTree>
    <p:extLst>
      <p:ext uri="{BB962C8B-B14F-4D97-AF65-F5344CB8AC3E}">
        <p14:creationId xmlns:p14="http://schemas.microsoft.com/office/powerpoint/2010/main" val="1771487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how serious this is to God. Not just a coincidence that God talks the most about this commandment. Its critical to us living an abundant life on earth. Remember the sabbath – let God be God. Rest in Him, what he has done and what he has promised to do. </a:t>
            </a:r>
          </a:p>
        </p:txBody>
      </p:sp>
      <p:sp>
        <p:nvSpPr>
          <p:cNvPr id="4" name="Slide Number Placeholder 3"/>
          <p:cNvSpPr>
            <a:spLocks noGrp="1"/>
          </p:cNvSpPr>
          <p:nvPr>
            <p:ph type="sldNum" sz="quarter" idx="5"/>
          </p:nvPr>
        </p:nvSpPr>
        <p:spPr/>
        <p:txBody>
          <a:bodyPr/>
          <a:lstStyle/>
          <a:p>
            <a:fld id="{62846DCD-5B3E-6B4E-98D8-9AA06272400D}" type="slidenum">
              <a:rPr lang="en-US" smtClean="0"/>
              <a:t>12</a:t>
            </a:fld>
            <a:endParaRPr lang="en-US" dirty="0"/>
          </a:p>
        </p:txBody>
      </p:sp>
    </p:spTree>
    <p:extLst>
      <p:ext uri="{BB962C8B-B14F-4D97-AF65-F5344CB8AC3E}">
        <p14:creationId xmlns:p14="http://schemas.microsoft.com/office/powerpoint/2010/main" val="346662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gave us the Sabbath as a timeless gift, not a punishment – many of us who grew up in homes where the Sabbath or Sunday was grim and strictly enforced, would probably disagree. The problem we have today is that we have largely abandoned the idea of a Sabbath and it is killing us. Even as Christians we struggle to understand the Sabbath – what is it, what day is it, is it relevant to us today (isn’t it only an OT thing). This is a big topic – and to help us get a better understanding of this commandment and the importance of the Sabbath I will do three things. First, take you on a helicopter look (brief, picture) at the Sabbath through the Bible, look at the three gifts of the Sabbath and give us some tips on how the keep the Sabbath as a good gift – keep it in a right Biblical perspective.</a:t>
            </a:r>
          </a:p>
        </p:txBody>
      </p:sp>
      <p:sp>
        <p:nvSpPr>
          <p:cNvPr id="4" name="Slide Number Placeholder 3"/>
          <p:cNvSpPr>
            <a:spLocks noGrp="1"/>
          </p:cNvSpPr>
          <p:nvPr>
            <p:ph type="sldNum" sz="quarter" idx="5"/>
          </p:nvPr>
        </p:nvSpPr>
        <p:spPr/>
        <p:txBody>
          <a:bodyPr/>
          <a:lstStyle/>
          <a:p>
            <a:fld id="{62846DCD-5B3E-6B4E-98D8-9AA06272400D}" type="slidenum">
              <a:rPr lang="en-US" smtClean="0"/>
              <a:t>2</a:t>
            </a:fld>
            <a:endParaRPr lang="en-US" dirty="0"/>
          </a:p>
        </p:txBody>
      </p:sp>
    </p:spTree>
    <p:extLst>
      <p:ext uri="{BB962C8B-B14F-4D97-AF65-F5344CB8AC3E}">
        <p14:creationId xmlns:p14="http://schemas.microsoft.com/office/powerpoint/2010/main" val="1075839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Creation &amp; Sabbath = God introduced the Sabbath even before sin entered the world and well before Moses went up Mt Sinai to hear from God. The fall of man and sin didn’t erase it – in fact only made it more necessary for us to do. God established 6 creation ordinances that are foundation for human life. And see how sin and Satan attacks them all today – marriage (same sex, gender fluidity, divorce, sex outside marriage), procreation (abortion, zero population targets), subdue the earth (greed &amp; radical environmental views), dominion over creatures (animal rights), labour (welfare state, less work more fun), sabbath (busyness of life, 24/7 living – shops open more than they used to be)</a:t>
            </a:r>
          </a:p>
        </p:txBody>
      </p:sp>
      <p:sp>
        <p:nvSpPr>
          <p:cNvPr id="4" name="Slide Number Placeholder 3"/>
          <p:cNvSpPr>
            <a:spLocks noGrp="1"/>
          </p:cNvSpPr>
          <p:nvPr>
            <p:ph type="sldNum" sz="quarter" idx="5"/>
          </p:nvPr>
        </p:nvSpPr>
        <p:spPr/>
        <p:txBody>
          <a:bodyPr/>
          <a:lstStyle/>
          <a:p>
            <a:fld id="{62846DCD-5B3E-6B4E-98D8-9AA06272400D}" type="slidenum">
              <a:rPr lang="en-US" smtClean="0"/>
              <a:t>3</a:t>
            </a:fld>
            <a:endParaRPr lang="en-US" dirty="0"/>
          </a:p>
        </p:txBody>
      </p:sp>
    </p:spTree>
    <p:extLst>
      <p:ext uri="{BB962C8B-B14F-4D97-AF65-F5344CB8AC3E}">
        <p14:creationId xmlns:p14="http://schemas.microsoft.com/office/powerpoint/2010/main" val="2089408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 and the Sabbath – this next stage starts when the people of Israel escape the bondage of Egypt and start journeying through the wilderness. They complain about food and God promises them manna each day. They are to collect enough for one day only (an extra would spoil the next morning) and on the sixth day God would give them twice as much so they could rest on the Sabbath. There was no manna on the Saturday. God wanted them to rest from their labours – needed to be refreshed and reminded that God is their provider – dependent on him. Remember to keep the Sabbath holy – the day God rested from his creation work. He didn’t rest because he was tired (like we get tired) but because it was all very good – he was satisfied with creation and us. We should find our satisfaction in  him. </a:t>
            </a:r>
          </a:p>
        </p:txBody>
      </p:sp>
      <p:sp>
        <p:nvSpPr>
          <p:cNvPr id="4" name="Slide Number Placeholder 3"/>
          <p:cNvSpPr>
            <a:spLocks noGrp="1"/>
          </p:cNvSpPr>
          <p:nvPr>
            <p:ph type="sldNum" sz="quarter" idx="5"/>
          </p:nvPr>
        </p:nvSpPr>
        <p:spPr/>
        <p:txBody>
          <a:bodyPr/>
          <a:lstStyle/>
          <a:p>
            <a:fld id="{62846DCD-5B3E-6B4E-98D8-9AA06272400D}" type="slidenum">
              <a:rPr lang="en-US" smtClean="0"/>
              <a:t>4</a:t>
            </a:fld>
            <a:endParaRPr lang="en-US" dirty="0"/>
          </a:p>
        </p:txBody>
      </p:sp>
    </p:spTree>
    <p:extLst>
      <p:ext uri="{BB962C8B-B14F-4D97-AF65-F5344CB8AC3E}">
        <p14:creationId xmlns:p14="http://schemas.microsoft.com/office/powerpoint/2010/main" val="2019111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Deuteronomy account of the Ten Commandments is Moses reminding them as they get closer to the Promised Land – this one adds another dimension in regard to the saving work of God. Their freedom from slavery had nothing to do with their work, it was all God’s grace. As slaves they weren’t entitled to rest, but by his power they now have that blessing. We can’t add anything to what he has done. </a:t>
            </a:r>
          </a:p>
          <a:p>
            <a:r>
              <a:rPr lang="en-US" dirty="0"/>
              <a:t>Jesus and the Sabbath – Jesus famously clashed with the Pharisees over the issue of the Sabbath – 6 times they accused him of breaking the Sabbath. Picking wheat on the Sabbath (Mark 2:23-28) and other five times were healing on the Sabbath (Luke 13:10-17, Mark 3:1-6, Luke 14:1-6, John 5:1-9, John 9:1-41). The Pharisees had invented over 1500 rules relating to the Sabbath – none of them from God. They had turned God’s good gift into an unbearable, joyless burden. On one of those occasions he responded to their accusations with these profound words – the Sabbath is not about you earning your own rest. Its about God giving you the rest. And I am the fulfillment of all that it is. Jesus never abolished the sabbath – he fulfilled it. He only cancelled the baseless traditions of the Pharisees.</a:t>
            </a:r>
          </a:p>
        </p:txBody>
      </p:sp>
      <p:sp>
        <p:nvSpPr>
          <p:cNvPr id="4" name="Slide Number Placeholder 3"/>
          <p:cNvSpPr>
            <a:spLocks noGrp="1"/>
          </p:cNvSpPr>
          <p:nvPr>
            <p:ph type="sldNum" sz="quarter" idx="5"/>
          </p:nvPr>
        </p:nvSpPr>
        <p:spPr/>
        <p:txBody>
          <a:bodyPr/>
          <a:lstStyle/>
          <a:p>
            <a:fld id="{62846DCD-5B3E-6B4E-98D8-9AA06272400D}" type="slidenum">
              <a:rPr lang="en-US" smtClean="0"/>
              <a:t>5</a:t>
            </a:fld>
            <a:endParaRPr lang="en-US" dirty="0"/>
          </a:p>
        </p:txBody>
      </p:sp>
    </p:spTree>
    <p:extLst>
      <p:ext uri="{BB962C8B-B14F-4D97-AF65-F5344CB8AC3E}">
        <p14:creationId xmlns:p14="http://schemas.microsoft.com/office/powerpoint/2010/main" val="51945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Resurrection and the Sabbath - prior to his resurrection we read how Jesus and his disciples (as with all Jews) kept the Sabbath on the 7</a:t>
            </a:r>
            <a:r>
              <a:rPr lang="en-US" baseline="30000" dirty="0"/>
              <a:t>th</a:t>
            </a:r>
            <a:r>
              <a:rPr lang="en-US" dirty="0"/>
              <a:t> day – the Saturday after Jesus death and before his resurrection the disciples were resting on the Sabbath. The Sabbath has changed day but it hasn’t been cancelled. </a:t>
            </a:r>
          </a:p>
        </p:txBody>
      </p:sp>
      <p:sp>
        <p:nvSpPr>
          <p:cNvPr id="4" name="Slide Number Placeholder 3"/>
          <p:cNvSpPr>
            <a:spLocks noGrp="1"/>
          </p:cNvSpPr>
          <p:nvPr>
            <p:ph type="sldNum" sz="quarter" idx="5"/>
          </p:nvPr>
        </p:nvSpPr>
        <p:spPr/>
        <p:txBody>
          <a:bodyPr/>
          <a:lstStyle/>
          <a:p>
            <a:fld id="{62846DCD-5B3E-6B4E-98D8-9AA06272400D}" type="slidenum">
              <a:rPr lang="en-US" smtClean="0"/>
              <a:t>6</a:t>
            </a:fld>
            <a:endParaRPr lang="en-US" dirty="0"/>
          </a:p>
        </p:txBody>
      </p:sp>
    </p:spTree>
    <p:extLst>
      <p:ext uri="{BB962C8B-B14F-4D97-AF65-F5344CB8AC3E}">
        <p14:creationId xmlns:p14="http://schemas.microsoft.com/office/powerpoint/2010/main" val="3005834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GIFTS OF THE SABBATH –When we make a commitment to remember and keep the Sabbath (subscribe) in our lives then we get three gifts delivered to our doorstep. Gifts are not just for you as individuals, but for families and couples to do together. A 24/7 lifestyle can pull families and relationships apart – no time to share together. </a:t>
            </a:r>
          </a:p>
          <a:p>
            <a:pPr marL="228600" indent="-228600">
              <a:buAutoNum type="alphaUcPeriod"/>
            </a:pPr>
            <a:r>
              <a:rPr lang="en-US" dirty="0"/>
              <a:t>Rhythm of the Sabbath – God has put rhythm into his creation – a time for everything.. Sunrise and sunset, four seasons, age from toddler to childhood, to adolescence to adulthood. But in all that we are not made to work 24/7. But we live in a world that loves to be busy, that celebrates achievement, where technology allows us to work anywhere, anytime. Where we love to prove ourselves. Where we need more and more to be satisfied – but never really satisfied.</a:t>
            </a:r>
          </a:p>
          <a:p>
            <a:pPr marL="228600" indent="-228600">
              <a:buAutoNum type="alphaUcPeriod"/>
            </a:pPr>
            <a:r>
              <a:rPr lang="en-US" dirty="0"/>
              <a:t>Refreshment – in 1929 people were struggling financially, economy was on the brink of collapse, anxiety and fear everywhere. Coca Cola thought of an advertising slogan to make people buy their drink. The Pause that Refreshes was a success. That’s what the Sabbath is to us. It is a God given pause to refresh us. But the pause from work needs to be more intentional than just stopping work. The Hebrew word for refresh is to breathe deeply.</a:t>
            </a:r>
          </a:p>
        </p:txBody>
      </p:sp>
      <p:sp>
        <p:nvSpPr>
          <p:cNvPr id="4" name="Slide Number Placeholder 3"/>
          <p:cNvSpPr>
            <a:spLocks noGrp="1"/>
          </p:cNvSpPr>
          <p:nvPr>
            <p:ph type="sldNum" sz="quarter" idx="5"/>
          </p:nvPr>
        </p:nvSpPr>
        <p:spPr/>
        <p:txBody>
          <a:bodyPr/>
          <a:lstStyle/>
          <a:p>
            <a:fld id="{62846DCD-5B3E-6B4E-98D8-9AA06272400D}" type="slidenum">
              <a:rPr lang="en-US" smtClean="0"/>
              <a:t>7</a:t>
            </a:fld>
            <a:endParaRPr lang="en-US" dirty="0"/>
          </a:p>
        </p:txBody>
      </p:sp>
    </p:spTree>
    <p:extLst>
      <p:ext uri="{BB962C8B-B14F-4D97-AF65-F5344CB8AC3E}">
        <p14:creationId xmlns:p14="http://schemas.microsoft.com/office/powerpoint/2010/main" val="421737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mindful of competitive activities if you are competitive person – playing sport on Sabbath is OK but if its representative sport might not be so relaxing.  Good to make your recreational time avocational – not related to your normal work. If you mow yards, don’t mow on Sabbath. If you preach, don’t read commentaries etc.. To others it might be relaxing, but not if its your job. The great reformer John Calvin loved to play lawn bowls on Sunday after he had preached. It was his favourite way to be refreshed.</a:t>
            </a:r>
          </a:p>
        </p:txBody>
      </p:sp>
      <p:sp>
        <p:nvSpPr>
          <p:cNvPr id="4" name="Slide Number Placeholder 3"/>
          <p:cNvSpPr>
            <a:spLocks noGrp="1"/>
          </p:cNvSpPr>
          <p:nvPr>
            <p:ph type="sldNum" sz="quarter" idx="5"/>
          </p:nvPr>
        </p:nvSpPr>
        <p:spPr/>
        <p:txBody>
          <a:bodyPr/>
          <a:lstStyle/>
          <a:p>
            <a:fld id="{62846DCD-5B3E-6B4E-98D8-9AA06272400D}" type="slidenum">
              <a:rPr lang="en-US" smtClean="0"/>
              <a:t>8</a:t>
            </a:fld>
            <a:endParaRPr lang="en-US" dirty="0"/>
          </a:p>
        </p:txBody>
      </p:sp>
    </p:spTree>
    <p:extLst>
      <p:ext uri="{BB962C8B-B14F-4D97-AF65-F5344CB8AC3E}">
        <p14:creationId xmlns:p14="http://schemas.microsoft.com/office/powerpoint/2010/main" val="920694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Rejoicing – praising and worshipping God is a great way to start the week. Seek him first on the first day of the week. What lies ahead may be uncertain but we can stand confidently – be sure it will all be OK. In 1998 a Rabbi was being interviewed by a journalist from the BBC and he was asked about the Sabbath.</a:t>
            </a:r>
          </a:p>
        </p:txBody>
      </p:sp>
      <p:sp>
        <p:nvSpPr>
          <p:cNvPr id="4" name="Slide Number Placeholder 3"/>
          <p:cNvSpPr>
            <a:spLocks noGrp="1"/>
          </p:cNvSpPr>
          <p:nvPr>
            <p:ph type="sldNum" sz="quarter" idx="5"/>
          </p:nvPr>
        </p:nvSpPr>
        <p:spPr/>
        <p:txBody>
          <a:bodyPr/>
          <a:lstStyle/>
          <a:p>
            <a:fld id="{62846DCD-5B3E-6B4E-98D8-9AA06272400D}" type="slidenum">
              <a:rPr lang="en-US" smtClean="0"/>
              <a:t>9</a:t>
            </a:fld>
            <a:endParaRPr lang="en-US" dirty="0"/>
          </a:p>
        </p:txBody>
      </p:sp>
    </p:spTree>
    <p:extLst>
      <p:ext uri="{BB962C8B-B14F-4D97-AF65-F5344CB8AC3E}">
        <p14:creationId xmlns:p14="http://schemas.microsoft.com/office/powerpoint/2010/main" val="2291738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7555A-47A6-D9BF-FC0C-49D6E76C8E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BBD9F-5C85-7651-B206-905F0DD89A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F90BFC-872F-144B-F7B1-74FCAC5E3A96}"/>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5" name="Footer Placeholder 4">
            <a:extLst>
              <a:ext uri="{FF2B5EF4-FFF2-40B4-BE49-F238E27FC236}">
                <a16:creationId xmlns:a16="http://schemas.microsoft.com/office/drawing/2014/main" id="{36E158DB-4DFB-B5E0-9B50-10C927428B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A6CE4A-93C8-EC40-DB4E-C5C396A4118A}"/>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57108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A9D73-ECBC-1106-6ECF-B72DA5CA1B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8807D4-F138-393C-5094-B44FC29071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FB70E-0F40-C51B-14B8-FAB318348933}"/>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5" name="Footer Placeholder 4">
            <a:extLst>
              <a:ext uri="{FF2B5EF4-FFF2-40B4-BE49-F238E27FC236}">
                <a16:creationId xmlns:a16="http://schemas.microsoft.com/office/drawing/2014/main" id="{65B5ABCB-CCA6-C011-94DC-8CFEE4567C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6A904E-BD2B-BABB-8FD9-3EE180BBBBCD}"/>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103898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FF42C-6AFA-6992-3D62-A07D94A7A0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F6A26C-1B40-00F6-6A72-910AC71CE5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632E8-6F36-40B1-09CA-B9379708FDC6}"/>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5" name="Footer Placeholder 4">
            <a:extLst>
              <a:ext uri="{FF2B5EF4-FFF2-40B4-BE49-F238E27FC236}">
                <a16:creationId xmlns:a16="http://schemas.microsoft.com/office/drawing/2014/main" id="{D559EC06-E7A4-B3FB-02D9-4450419EAE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0933D3-BDC5-3327-6521-E29317714E72}"/>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101378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289DA-9EE2-112D-8D43-858FCD649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D7CC3E-B942-2A4D-BF14-B37BC48D4C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D9A78-E23A-B964-8619-A207A3894624}"/>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5" name="Footer Placeholder 4">
            <a:extLst>
              <a:ext uri="{FF2B5EF4-FFF2-40B4-BE49-F238E27FC236}">
                <a16:creationId xmlns:a16="http://schemas.microsoft.com/office/drawing/2014/main" id="{27F5FC76-FAB8-33E4-265E-7353CD97C0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264303-5BE9-6265-C186-FE7F8AFFAD98}"/>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228102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44A61-B317-195F-F6DB-1C5136096F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7E9B8D-D63A-5408-CE7A-8F7ABD5AF2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B6020B-59F8-53D5-F908-7E015B8C02C8}"/>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5" name="Footer Placeholder 4">
            <a:extLst>
              <a:ext uri="{FF2B5EF4-FFF2-40B4-BE49-F238E27FC236}">
                <a16:creationId xmlns:a16="http://schemas.microsoft.com/office/drawing/2014/main" id="{8519A789-E66F-133D-8555-1C5E2241A0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716645-657C-9FDB-5A35-AD617379975E}"/>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59018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5E46-FD1B-9982-8D72-EBBA37721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DF2A8D-5B4D-9E55-F187-BEF73738B3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7299DF-434F-9FD6-C96D-456AE8C2E4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C8C618-9E5E-3504-DCEC-4C2508E9FFC2}"/>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6" name="Footer Placeholder 5">
            <a:extLst>
              <a:ext uri="{FF2B5EF4-FFF2-40B4-BE49-F238E27FC236}">
                <a16:creationId xmlns:a16="http://schemas.microsoft.com/office/drawing/2014/main" id="{B839F61A-E4CA-DA73-D94B-FAB18D5CFE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4C1795-7E0F-1F50-40FE-56F50E699DCD}"/>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288485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9462-C49B-EDDA-64F3-5F31B24D66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9212CD-1636-3A8A-0C55-9F70B6A297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C184D3-387E-B8C6-1C23-8C957A2B16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6F3061-251F-7834-E429-16A4BCE634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303AF2-3441-43F4-0BC0-6D13887299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1FF44-731E-EA19-FEAE-8A524EB85EF8}"/>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8" name="Footer Placeholder 7">
            <a:extLst>
              <a:ext uri="{FF2B5EF4-FFF2-40B4-BE49-F238E27FC236}">
                <a16:creationId xmlns:a16="http://schemas.microsoft.com/office/drawing/2014/main" id="{DFC3649E-8133-4A8A-A1EA-1EEDD998B63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8DC8392-77A4-DAC4-A05A-DC5F7A475ACB}"/>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172127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9EEC-8C9D-4788-B646-E167CB9C72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1423C-3BE4-8E9A-8841-E97B7CA07B56}"/>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4" name="Footer Placeholder 3">
            <a:extLst>
              <a:ext uri="{FF2B5EF4-FFF2-40B4-BE49-F238E27FC236}">
                <a16:creationId xmlns:a16="http://schemas.microsoft.com/office/drawing/2014/main" id="{A651ED71-83C5-A52B-2ABA-FB24BECFF73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584C97F-9059-8515-3C46-38027F5DD251}"/>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341869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024F1E-3C6C-BFFB-36BC-014A68AA8D00}"/>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3" name="Footer Placeholder 2">
            <a:extLst>
              <a:ext uri="{FF2B5EF4-FFF2-40B4-BE49-F238E27FC236}">
                <a16:creationId xmlns:a16="http://schemas.microsoft.com/office/drawing/2014/main" id="{FC4DFFD7-1A6B-6565-A74C-3E94A78D188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BA26729-AEBA-E999-D844-8E5261E57AAA}"/>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226090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9EF8-597C-CFDC-7C59-84F99F5FC3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72D1E8-D16C-C82F-7D7F-A6E644AB07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74B0B-BCAA-C264-08DC-D6B1EE313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8B2B4-6AA3-D77D-1353-710135BA06D0}"/>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6" name="Footer Placeholder 5">
            <a:extLst>
              <a:ext uri="{FF2B5EF4-FFF2-40B4-BE49-F238E27FC236}">
                <a16:creationId xmlns:a16="http://schemas.microsoft.com/office/drawing/2014/main" id="{78133361-0B62-103C-A04D-D33F89597C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1B5989-47AA-9258-86B3-A20E5A46A6D5}"/>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420646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14D11-E92F-EE07-430A-6BFF2E9622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0A5373-FE79-1F90-FD97-E20AAEF7C9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5C25511-72AB-D04C-39F6-AE3C2B72F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8A4629-B715-8532-2906-A16C5CB33A8F}"/>
              </a:ext>
            </a:extLst>
          </p:cNvPr>
          <p:cNvSpPr>
            <a:spLocks noGrp="1"/>
          </p:cNvSpPr>
          <p:nvPr>
            <p:ph type="dt" sz="half" idx="10"/>
          </p:nvPr>
        </p:nvSpPr>
        <p:spPr/>
        <p:txBody>
          <a:bodyPr/>
          <a:lstStyle/>
          <a:p>
            <a:fld id="{DAE88F28-E4AF-5944-A991-C2AE8AC62671}" type="datetimeFigureOut">
              <a:rPr lang="en-US" smtClean="0"/>
              <a:t>5/22/2023</a:t>
            </a:fld>
            <a:endParaRPr lang="en-US" dirty="0"/>
          </a:p>
        </p:txBody>
      </p:sp>
      <p:sp>
        <p:nvSpPr>
          <p:cNvPr id="6" name="Footer Placeholder 5">
            <a:extLst>
              <a:ext uri="{FF2B5EF4-FFF2-40B4-BE49-F238E27FC236}">
                <a16:creationId xmlns:a16="http://schemas.microsoft.com/office/drawing/2014/main" id="{FAFD0CC2-525F-CF84-6D18-D6AC28090D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D14B75-992F-3872-505A-ED235D406ED7}"/>
              </a:ext>
            </a:extLst>
          </p:cNvPr>
          <p:cNvSpPr>
            <a:spLocks noGrp="1"/>
          </p:cNvSpPr>
          <p:nvPr>
            <p:ph type="sldNum" sz="quarter" idx="12"/>
          </p:nvPr>
        </p:nvSpPr>
        <p:spPr/>
        <p:txBody>
          <a:bodyPr/>
          <a:lstStyle/>
          <a:p>
            <a:fld id="{C630C013-B0E9-AB44-BCD8-FC908BD5FC2E}" type="slidenum">
              <a:rPr lang="en-US" smtClean="0"/>
              <a:t>‹#›</a:t>
            </a:fld>
            <a:endParaRPr lang="en-US" dirty="0"/>
          </a:p>
        </p:txBody>
      </p:sp>
    </p:spTree>
    <p:extLst>
      <p:ext uri="{BB962C8B-B14F-4D97-AF65-F5344CB8AC3E}">
        <p14:creationId xmlns:p14="http://schemas.microsoft.com/office/powerpoint/2010/main" val="420350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53C3F-F41B-FF9A-594A-1E3431F8A8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ABFFD4-0BF2-B968-4AC1-E787E442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44C6EE-7470-BE61-A4D0-594AE87C8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88F28-E4AF-5944-A991-C2AE8AC62671}" type="datetimeFigureOut">
              <a:rPr lang="en-US" smtClean="0"/>
              <a:t>5/22/2023</a:t>
            </a:fld>
            <a:endParaRPr lang="en-US" dirty="0"/>
          </a:p>
        </p:txBody>
      </p:sp>
      <p:sp>
        <p:nvSpPr>
          <p:cNvPr id="5" name="Footer Placeholder 4">
            <a:extLst>
              <a:ext uri="{FF2B5EF4-FFF2-40B4-BE49-F238E27FC236}">
                <a16:creationId xmlns:a16="http://schemas.microsoft.com/office/drawing/2014/main" id="{D90DAC30-EB9B-979A-5D9A-24D05D5A1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36C725-C107-63C9-47D6-2B66965EE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0C013-B0E9-AB44-BCD8-FC908BD5FC2E}" type="slidenum">
              <a:rPr lang="en-US" smtClean="0"/>
              <a:t>‹#›</a:t>
            </a:fld>
            <a:endParaRPr lang="en-US" dirty="0"/>
          </a:p>
        </p:txBody>
      </p:sp>
    </p:spTree>
    <p:extLst>
      <p:ext uri="{BB962C8B-B14F-4D97-AF65-F5344CB8AC3E}">
        <p14:creationId xmlns:p14="http://schemas.microsoft.com/office/powerpoint/2010/main" val="75858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microsoft.com/office/2007/relationships/hdphoto" Target="../media/hdphoto6.wdp"/><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0+ Reading HD Wallpapers and Backgrounds">
            <a:extLst>
              <a:ext uri="{FF2B5EF4-FFF2-40B4-BE49-F238E27FC236}">
                <a16:creationId xmlns:a16="http://schemas.microsoft.com/office/drawing/2014/main" id="{93FFD861-DF20-3A84-07A5-299AC3054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B79D26-4E57-6E73-E728-39CE88ED3B48}"/>
              </a:ext>
            </a:extLst>
          </p:cNvPr>
          <p:cNvSpPr txBox="1"/>
          <p:nvPr/>
        </p:nvSpPr>
        <p:spPr>
          <a:xfrm>
            <a:off x="69954" y="76830"/>
            <a:ext cx="12052092" cy="3108543"/>
          </a:xfrm>
          <a:prstGeom prst="rect">
            <a:avLst/>
          </a:prstGeom>
          <a:noFill/>
        </p:spPr>
        <p:txBody>
          <a:bodyPr wrap="square" rtlCol="0">
            <a:spAutoFit/>
          </a:bodyPr>
          <a:lstStyle/>
          <a:p>
            <a:pPr algn="ctr"/>
            <a:r>
              <a:rPr lang="en-AU" sz="2800" b="1" i="0" u="none" strike="noStrike" dirty="0">
                <a:solidFill>
                  <a:schemeClr val="bg1"/>
                </a:solidFill>
                <a:effectLst/>
                <a:latin typeface="Arial" panose="020B0604020202020204" pitchFamily="34" charset="0"/>
                <a:cs typeface="Arial" panose="020B0604020202020204" pitchFamily="34" charset="0"/>
              </a:rPr>
              <a:t>OBSERVETHESABBATHDAYBYKEEPINGITHOLYASTHELORDYOUR GODHASCOMMANDEDYOUYOUHAVESIXDAYSEACHWEEKFORYOUR</a:t>
            </a:r>
          </a:p>
          <a:p>
            <a:pPr algn="ctr"/>
            <a:r>
              <a:rPr lang="en-AU" sz="2800" b="1" i="0" u="none" strike="noStrike" dirty="0">
                <a:solidFill>
                  <a:schemeClr val="bg1"/>
                </a:solidFill>
                <a:effectLst/>
                <a:latin typeface="Arial" panose="020B0604020202020204" pitchFamily="34" charset="0"/>
                <a:cs typeface="Arial" panose="020B0604020202020204" pitchFamily="34" charset="0"/>
              </a:rPr>
              <a:t>ORDINARYWORKBUTTHESEVENTHDAYISASABBATHDAYOFREST</a:t>
            </a:r>
          </a:p>
          <a:p>
            <a:pPr algn="ctr"/>
            <a:r>
              <a:rPr lang="en-AU" sz="2800" b="1" i="0" u="none" strike="noStrike" dirty="0">
                <a:solidFill>
                  <a:schemeClr val="bg1"/>
                </a:solidFill>
                <a:effectLst/>
                <a:latin typeface="Arial" panose="020B0604020202020204" pitchFamily="34" charset="0"/>
                <a:cs typeface="Arial" panose="020B0604020202020204" pitchFamily="34" charset="0"/>
              </a:rPr>
              <a:t>DEDICATEDTOTHELORDYOURGODREMEMBERTHATYOUWERE</a:t>
            </a:r>
          </a:p>
          <a:p>
            <a:pPr algn="ctr"/>
            <a:r>
              <a:rPr lang="en-AU" sz="2800" b="1" i="0" u="none" strike="noStrike" dirty="0">
                <a:solidFill>
                  <a:schemeClr val="bg1"/>
                </a:solidFill>
                <a:effectLst/>
                <a:latin typeface="Arial" panose="020B0604020202020204" pitchFamily="34" charset="0"/>
                <a:cs typeface="Arial" panose="020B0604020202020204" pitchFamily="34" charset="0"/>
              </a:rPr>
              <a:t>ONCESLAVESINEGYPTBUTTHELORDYOURGODBROUGHTYOUOUTWITHHISSTRONGHANDANDPOWERFULARMTHATISWHYTHELORD</a:t>
            </a:r>
          </a:p>
          <a:p>
            <a:pPr algn="ctr"/>
            <a:r>
              <a:rPr lang="en-AU" sz="2800" b="1" i="0" u="none" strike="noStrike" dirty="0">
                <a:solidFill>
                  <a:schemeClr val="bg1"/>
                </a:solidFill>
                <a:effectLst/>
                <a:latin typeface="Arial" panose="020B0604020202020204" pitchFamily="34" charset="0"/>
                <a:cs typeface="Arial" panose="020B0604020202020204" pitchFamily="34" charset="0"/>
              </a:rPr>
              <a:t>YOURGODHASCOMMANDEDYOUTORESTONTHESABBATHDAY</a:t>
            </a:r>
            <a:endParaRPr lang="en-US" sz="28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2EC23F7-037E-8EDE-34DE-3BCE59BDBA3A}"/>
              </a:ext>
            </a:extLst>
          </p:cNvPr>
          <p:cNvSpPr txBox="1"/>
          <p:nvPr/>
        </p:nvSpPr>
        <p:spPr>
          <a:xfrm>
            <a:off x="184150" y="3672627"/>
            <a:ext cx="11823700" cy="3108543"/>
          </a:xfrm>
          <a:prstGeom prst="rect">
            <a:avLst/>
          </a:prstGeom>
          <a:noFill/>
        </p:spPr>
        <p:txBody>
          <a:bodyPr wrap="square" rtlCol="0">
            <a:spAutoFit/>
          </a:bodyPr>
          <a:lstStyle/>
          <a:p>
            <a:pPr algn="ctr"/>
            <a:r>
              <a:rPr lang="en-AU" sz="2800" b="1" i="1" u="none" strike="noStrike" dirty="0">
                <a:solidFill>
                  <a:schemeClr val="bg1"/>
                </a:solidFill>
                <a:effectLst/>
                <a:latin typeface="Arial" panose="020B0604020202020204" pitchFamily="34" charset="0"/>
                <a:cs typeface="Arial" panose="020B0604020202020204" pitchFamily="34" charset="0"/>
              </a:rPr>
              <a:t>“Observe the Sabbath day by keeping it holy, as the Lord your God has commanded you. You have six days each week for your ordinary work, but the seventh day is a Sabbath day of rest dedicated to the Lord your God... Remember that you were once slaves in Egypt, but the Lord your God brought you out with his strong hand and powerful arm. That is why the Lord your God has commanded you to rest on the Sabbath day.” </a:t>
            </a:r>
            <a:r>
              <a:rPr lang="en-AU" sz="2800" b="1" i="0" u="none" strike="noStrike" dirty="0">
                <a:solidFill>
                  <a:schemeClr val="bg1"/>
                </a:solidFill>
                <a:effectLst/>
                <a:latin typeface="Arial" panose="020B0604020202020204" pitchFamily="34" charset="0"/>
                <a:cs typeface="Arial" panose="020B0604020202020204" pitchFamily="34" charset="0"/>
              </a:rPr>
              <a:t>(Deuteronomy 5:15)</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66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10,000+ Free Present &amp; Christmas Images - Pixabay">
            <a:extLst>
              <a:ext uri="{FF2B5EF4-FFF2-40B4-BE49-F238E27FC236}">
                <a16:creationId xmlns:a16="http://schemas.microsoft.com/office/drawing/2014/main" id="{6CCA0AA7-3F31-A755-777E-2DB243CCA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FC7A53-1D8E-1775-C8F6-1ABF8F0CD3B6}"/>
              </a:ext>
            </a:extLst>
          </p:cNvPr>
          <p:cNvSpPr txBox="1"/>
          <p:nvPr/>
        </p:nvSpPr>
        <p:spPr>
          <a:xfrm>
            <a:off x="1524000" y="130629"/>
            <a:ext cx="9376229"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KEEPING THE SABBATH AS A GOOD GIFT</a:t>
            </a:r>
          </a:p>
        </p:txBody>
      </p:sp>
      <p:sp>
        <p:nvSpPr>
          <p:cNvPr id="5" name="TextBox 4">
            <a:extLst>
              <a:ext uri="{FF2B5EF4-FFF2-40B4-BE49-F238E27FC236}">
                <a16:creationId xmlns:a16="http://schemas.microsoft.com/office/drawing/2014/main" id="{9741711E-0621-8090-E389-B49D68C5F395}"/>
              </a:ext>
            </a:extLst>
          </p:cNvPr>
          <p:cNvSpPr txBox="1"/>
          <p:nvPr/>
        </p:nvSpPr>
        <p:spPr>
          <a:xfrm>
            <a:off x="304799" y="928315"/>
            <a:ext cx="11713029" cy="2323713"/>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“So don’t let anyone condemn you for what you eat or drink, or for not celebrating certain holy days or new moon ceremonies or Sabbaths.” One person considers one day more sacred than another; another considers every day alike. Each of them should be fully convinced in their own mind.  </a:t>
            </a:r>
            <a:r>
              <a:rPr lang="en-AU" sz="2900" b="1" i="0" u="none" strike="noStrike" dirty="0">
                <a:solidFill>
                  <a:schemeClr val="bg1"/>
                </a:solidFill>
                <a:effectLst/>
                <a:latin typeface="Arial" panose="020B0604020202020204" pitchFamily="34" charset="0"/>
                <a:cs typeface="Arial" panose="020B0604020202020204" pitchFamily="34" charset="0"/>
              </a:rPr>
              <a:t>(Romans 14:5)</a:t>
            </a:r>
            <a:endParaRPr lang="en-US" sz="29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78E6E7F-B473-5550-1DC4-B5C0DA903F6E}"/>
              </a:ext>
            </a:extLst>
          </p:cNvPr>
          <p:cNvSpPr txBox="1"/>
          <p:nvPr/>
        </p:nvSpPr>
        <p:spPr>
          <a:xfrm>
            <a:off x="239485" y="3818666"/>
            <a:ext cx="11713029"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Sabbath principle = dedicate one day a week to have a time of rhythm, refreshment &amp; rejoicing. How you celebrate that is between you &amp; the Lord – a matter of choice and conscience. </a:t>
            </a:r>
          </a:p>
        </p:txBody>
      </p:sp>
      <p:sp>
        <p:nvSpPr>
          <p:cNvPr id="7" name="TextBox 6">
            <a:extLst>
              <a:ext uri="{FF2B5EF4-FFF2-40B4-BE49-F238E27FC236}">
                <a16:creationId xmlns:a16="http://schemas.microsoft.com/office/drawing/2014/main" id="{81FE8422-8DB1-CB67-6F34-736DEA33F890}"/>
              </a:ext>
            </a:extLst>
          </p:cNvPr>
          <p:cNvSpPr txBox="1"/>
          <p:nvPr/>
        </p:nvSpPr>
        <p:spPr>
          <a:xfrm>
            <a:off x="304798" y="5742486"/>
            <a:ext cx="11713029"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 God who sees all will notice when you are truly seeking him first </a:t>
            </a:r>
            <a:r>
              <a:rPr lang="en-US" sz="2900" b="1" i="1" dirty="0">
                <a:solidFill>
                  <a:schemeClr val="bg1"/>
                </a:solidFill>
                <a:latin typeface="Arial" panose="020B0604020202020204" pitchFamily="34" charset="0"/>
                <a:cs typeface="Arial" panose="020B0604020202020204" pitchFamily="34" charset="0"/>
              </a:rPr>
              <a:t>“and he will give you everything you need.”</a:t>
            </a:r>
            <a:r>
              <a:rPr lang="en-US" sz="2900" b="1" dirty="0">
                <a:solidFill>
                  <a:schemeClr val="bg1"/>
                </a:solidFill>
                <a:latin typeface="Arial" panose="020B0604020202020204" pitchFamily="34" charset="0"/>
                <a:cs typeface="Arial" panose="020B0604020202020204" pitchFamily="34" charset="0"/>
              </a:rPr>
              <a:t> (Matthew 6:33)</a:t>
            </a:r>
          </a:p>
        </p:txBody>
      </p:sp>
    </p:spTree>
    <p:extLst>
      <p:ext uri="{BB962C8B-B14F-4D97-AF65-F5344CB8AC3E}">
        <p14:creationId xmlns:p14="http://schemas.microsoft.com/office/powerpoint/2010/main" val="183255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with writing on it&#10;&#10;Description automatically generated with low confidence">
            <a:extLst>
              <a:ext uri="{FF2B5EF4-FFF2-40B4-BE49-F238E27FC236}">
                <a16:creationId xmlns:a16="http://schemas.microsoft.com/office/drawing/2014/main" id="{E40CAB6F-6C36-E832-79EF-74B5EA226B4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0"/>
            <a:ext cx="12193473" cy="6858000"/>
          </a:xfrm>
          <a:prstGeom prst="rect">
            <a:avLst/>
          </a:prstGeom>
        </p:spPr>
      </p:pic>
      <p:pic>
        <p:nvPicPr>
          <p:cNvPr id="2052" name="Picture 4" descr="Number 4 PNG transparent image download, size: 1946x2575px">
            <a:extLst>
              <a:ext uri="{FF2B5EF4-FFF2-40B4-BE49-F238E27FC236}">
                <a16:creationId xmlns:a16="http://schemas.microsoft.com/office/drawing/2014/main" id="{2EEA5484-A711-41BB-48D1-22A012989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9" y="128589"/>
            <a:ext cx="1539874" cy="17246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FDDF74-DC47-624C-9031-A2B823E5D8D2}"/>
              </a:ext>
            </a:extLst>
          </p:cNvPr>
          <p:cNvSpPr txBox="1"/>
          <p:nvPr/>
        </p:nvSpPr>
        <p:spPr>
          <a:xfrm>
            <a:off x="1535218" y="128589"/>
            <a:ext cx="2497398"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WORDS TO TALK ABOUT MURDER &amp; STEALING</a:t>
            </a:r>
          </a:p>
        </p:txBody>
      </p:sp>
      <p:sp>
        <p:nvSpPr>
          <p:cNvPr id="9" name="TextBox 8">
            <a:extLst>
              <a:ext uri="{FF2B5EF4-FFF2-40B4-BE49-F238E27FC236}">
                <a16:creationId xmlns:a16="http://schemas.microsoft.com/office/drawing/2014/main" id="{ACB8BA70-BA9B-AC4A-F714-145D821DD7F8}"/>
              </a:ext>
            </a:extLst>
          </p:cNvPr>
          <p:cNvSpPr txBox="1"/>
          <p:nvPr/>
        </p:nvSpPr>
        <p:spPr>
          <a:xfrm>
            <a:off x="5567834" y="82962"/>
            <a:ext cx="2259046"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WORDS TO TALK ABOUT ADULTERY</a:t>
            </a:r>
          </a:p>
        </p:txBody>
      </p:sp>
      <p:pic>
        <p:nvPicPr>
          <p:cNvPr id="2056" name="Picture 8" descr="Number 29 Yellow Metal Paint 3D Render 16652955 PNG">
            <a:extLst>
              <a:ext uri="{FF2B5EF4-FFF2-40B4-BE49-F238E27FC236}">
                <a16:creationId xmlns:a16="http://schemas.microsoft.com/office/drawing/2014/main" id="{D5FE2AED-F6AF-7F1A-E5B1-D36CF46FAF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6561" y="154992"/>
            <a:ext cx="1564185" cy="16982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umber 5 PNG Images, 5 Clipart Images Free Download - Free Transparent PNG  Logos">
            <a:extLst>
              <a:ext uri="{FF2B5EF4-FFF2-40B4-BE49-F238E27FC236}">
                <a16:creationId xmlns:a16="http://schemas.microsoft.com/office/drawing/2014/main" id="{2ACAE572-AA92-DB9A-1356-4DB9E910735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860" t="6250" r="20140" b="6043"/>
          <a:stretch/>
        </p:blipFill>
        <p:spPr bwMode="auto">
          <a:xfrm>
            <a:off x="4335495" y="154992"/>
            <a:ext cx="1338107" cy="18158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19D3304-253E-BED3-27A8-418B3255E030}"/>
              </a:ext>
            </a:extLst>
          </p:cNvPr>
          <p:cNvSpPr txBox="1"/>
          <p:nvPr/>
        </p:nvSpPr>
        <p:spPr>
          <a:xfrm>
            <a:off x="9770746" y="154992"/>
            <a:ext cx="2300287"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WORDS TO TO TALK ABOUT COVETING</a:t>
            </a:r>
          </a:p>
        </p:txBody>
      </p:sp>
      <p:pic>
        <p:nvPicPr>
          <p:cNvPr id="2060" name="Picture 12" descr="8 Number Background PNG | PNG Mart">
            <a:extLst>
              <a:ext uri="{FF2B5EF4-FFF2-40B4-BE49-F238E27FC236}">
                <a16:creationId xmlns:a16="http://schemas.microsoft.com/office/drawing/2014/main" id="{25EEA98D-BB33-1EAA-AAC7-893C35882A3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225" t="7500" r="20344" b="7292"/>
          <a:stretch/>
        </p:blipFill>
        <p:spPr bwMode="auto">
          <a:xfrm>
            <a:off x="103189" y="2494099"/>
            <a:ext cx="1469243" cy="18158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A43C1C3-E4B5-1F7F-82A6-7C77C0631DEB}"/>
              </a:ext>
            </a:extLst>
          </p:cNvPr>
          <p:cNvSpPr txBox="1"/>
          <p:nvPr/>
        </p:nvSpPr>
        <p:spPr>
          <a:xfrm>
            <a:off x="1572432" y="2507580"/>
            <a:ext cx="2137712"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WORDS TO TO TALK ABOUT LYING</a:t>
            </a:r>
          </a:p>
        </p:txBody>
      </p:sp>
      <p:pic>
        <p:nvPicPr>
          <p:cNvPr id="2062" name="Picture 14" descr="24 PNGs for Free Download">
            <a:extLst>
              <a:ext uri="{FF2B5EF4-FFF2-40B4-BE49-F238E27FC236}">
                <a16:creationId xmlns:a16="http://schemas.microsoft.com/office/drawing/2014/main" id="{3A56E9EE-69F0-8B22-8C15-5862A830A3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3670" y="2573427"/>
            <a:ext cx="1744648" cy="16841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2A27560-C38C-FA62-6257-708FABFDFED8}"/>
              </a:ext>
            </a:extLst>
          </p:cNvPr>
          <p:cNvSpPr txBox="1"/>
          <p:nvPr/>
        </p:nvSpPr>
        <p:spPr>
          <a:xfrm>
            <a:off x="5784745" y="2534540"/>
            <a:ext cx="2137712"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WORDS TO TO TALK ABOUT HIS NAME</a:t>
            </a:r>
          </a:p>
        </p:txBody>
      </p:sp>
      <p:pic>
        <p:nvPicPr>
          <p:cNvPr id="2064" name="Picture 16" descr="Number 9 PNG transparent image download, size: 1280x1280px">
            <a:extLst>
              <a:ext uri="{FF2B5EF4-FFF2-40B4-BE49-F238E27FC236}">
                <a16:creationId xmlns:a16="http://schemas.microsoft.com/office/drawing/2014/main" id="{919B4398-4C90-4B7E-5A18-F8E9D195FE3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576" t="4791" r="21010" b="6250"/>
          <a:stretch/>
        </p:blipFill>
        <p:spPr bwMode="auto">
          <a:xfrm>
            <a:off x="8317006" y="2534540"/>
            <a:ext cx="1343294" cy="18428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1C01341-452E-F76A-A5E1-5B736015223B}"/>
              </a:ext>
            </a:extLst>
          </p:cNvPr>
          <p:cNvSpPr txBox="1"/>
          <p:nvPr/>
        </p:nvSpPr>
        <p:spPr>
          <a:xfrm>
            <a:off x="9601200" y="2536217"/>
            <a:ext cx="2487611"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WORDS TO TALK ABOUT NO OTHER GODS</a:t>
            </a:r>
          </a:p>
        </p:txBody>
      </p:sp>
      <p:pic>
        <p:nvPicPr>
          <p:cNvPr id="2066" name="Picture 18" descr="23 PNGs for Free Download">
            <a:extLst>
              <a:ext uri="{FF2B5EF4-FFF2-40B4-BE49-F238E27FC236}">
                <a16:creationId xmlns:a16="http://schemas.microsoft.com/office/drawing/2014/main" id="{C04BEB37-2ED4-2CDB-5F2D-07DAC79F28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810" y="5002878"/>
            <a:ext cx="1771406" cy="17265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20F2A00-E6BD-448D-7E10-4427B9A4771E}"/>
              </a:ext>
            </a:extLst>
          </p:cNvPr>
          <p:cNvSpPr txBox="1"/>
          <p:nvPr/>
        </p:nvSpPr>
        <p:spPr>
          <a:xfrm>
            <a:off x="2641288" y="4981367"/>
            <a:ext cx="2487611"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WORDS TO TALK ABOUT HONOURINGPARENTS</a:t>
            </a:r>
          </a:p>
        </p:txBody>
      </p:sp>
      <p:pic>
        <p:nvPicPr>
          <p:cNvPr id="17" name="Picture 16" descr="A gold number on a black background&#10;&#10;Description automatically generated with medium confidence">
            <a:extLst>
              <a:ext uri="{FF2B5EF4-FFF2-40B4-BE49-F238E27FC236}">
                <a16:creationId xmlns:a16="http://schemas.microsoft.com/office/drawing/2014/main" id="{A84E1E48-966B-C9C0-5575-A548059F395C}"/>
              </a:ext>
            </a:extLst>
          </p:cNvPr>
          <p:cNvPicPr>
            <a:picLocks noChangeAspect="1"/>
          </p:cNvPicPr>
          <p:nvPr/>
        </p:nvPicPr>
        <p:blipFill>
          <a:blip r:embed="rId12"/>
          <a:stretch>
            <a:fillRect/>
          </a:stretch>
        </p:blipFill>
        <p:spPr>
          <a:xfrm>
            <a:off x="5866525" y="5013455"/>
            <a:ext cx="1900117" cy="1716890"/>
          </a:xfrm>
          <a:prstGeom prst="rect">
            <a:avLst/>
          </a:prstGeom>
        </p:spPr>
      </p:pic>
      <p:pic>
        <p:nvPicPr>
          <p:cNvPr id="2068" name="Picture 20" descr="Download 3 Number Png HQ PNG Image | FreePNGImg">
            <a:extLst>
              <a:ext uri="{FF2B5EF4-FFF2-40B4-BE49-F238E27FC236}">
                <a16:creationId xmlns:a16="http://schemas.microsoft.com/office/drawing/2014/main" id="{CAF59ECC-A04C-953D-6631-2A5BB962B35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343" t="6249" r="17614" b="5625"/>
          <a:stretch/>
        </p:blipFill>
        <p:spPr bwMode="auto">
          <a:xfrm>
            <a:off x="7782620" y="4954407"/>
            <a:ext cx="1236289" cy="18428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6840283-C0C6-1B03-722A-C97A5F39DC1A}"/>
              </a:ext>
            </a:extLst>
          </p:cNvPr>
          <p:cNvSpPr txBox="1"/>
          <p:nvPr/>
        </p:nvSpPr>
        <p:spPr>
          <a:xfrm>
            <a:off x="8988653" y="4963959"/>
            <a:ext cx="2487611"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WORDS TO TALK ABOUT HAVING NO IDOLS</a:t>
            </a:r>
          </a:p>
        </p:txBody>
      </p:sp>
    </p:spTree>
    <p:extLst>
      <p:ext uri="{BB962C8B-B14F-4D97-AF65-F5344CB8AC3E}">
        <p14:creationId xmlns:p14="http://schemas.microsoft.com/office/powerpoint/2010/main" val="341195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2" grpId="0"/>
      <p:bldP spid="13" grpId="0"/>
      <p:bldP spid="14"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Christian Counseling – Meier Clinics">
            <a:extLst>
              <a:ext uri="{FF2B5EF4-FFF2-40B4-BE49-F238E27FC236}">
                <a16:creationId xmlns:a16="http://schemas.microsoft.com/office/drawing/2014/main" id="{090E3FBD-8EDB-0FE2-A67F-AC089621EB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86"/>
          <a:stretch/>
        </p:blipFill>
        <p:spPr bwMode="auto">
          <a:xfrm>
            <a:off x="-8736" y="-4914"/>
            <a:ext cx="12200736" cy="68629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umber 5 PNG Images, 5 Clipart Images Free Download - Free Transparent PNG  Logos">
            <a:extLst>
              <a:ext uri="{FF2B5EF4-FFF2-40B4-BE49-F238E27FC236}">
                <a16:creationId xmlns:a16="http://schemas.microsoft.com/office/drawing/2014/main" id="{24916B93-B29E-BA1B-CF94-0124D7B71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02" t="6458" r="20972" b="6250"/>
          <a:stretch/>
        </p:blipFill>
        <p:spPr bwMode="auto">
          <a:xfrm>
            <a:off x="1741715" y="227231"/>
            <a:ext cx="943428" cy="14426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old number on a black background&#10;&#10;Description automatically generated with medium confidence">
            <a:extLst>
              <a:ext uri="{FF2B5EF4-FFF2-40B4-BE49-F238E27FC236}">
                <a16:creationId xmlns:a16="http://schemas.microsoft.com/office/drawing/2014/main" id="{9443139C-E355-3FA6-0EB1-9FDF1F7ED487}"/>
              </a:ext>
            </a:extLst>
          </p:cNvPr>
          <p:cNvPicPr>
            <a:picLocks noChangeAspect="1"/>
          </p:cNvPicPr>
          <p:nvPr/>
        </p:nvPicPr>
        <p:blipFill>
          <a:blip r:embed="rId5"/>
          <a:stretch>
            <a:fillRect/>
          </a:stretch>
        </p:blipFill>
        <p:spPr>
          <a:xfrm>
            <a:off x="122471" y="157660"/>
            <a:ext cx="1619244" cy="1442658"/>
          </a:xfrm>
          <a:prstGeom prst="rect">
            <a:avLst/>
          </a:prstGeom>
        </p:spPr>
      </p:pic>
      <p:sp>
        <p:nvSpPr>
          <p:cNvPr id="6" name="TextBox 5">
            <a:extLst>
              <a:ext uri="{FF2B5EF4-FFF2-40B4-BE49-F238E27FC236}">
                <a16:creationId xmlns:a16="http://schemas.microsoft.com/office/drawing/2014/main" id="{6729F48E-D376-6FBF-0CFA-987B4CBAEB04}"/>
              </a:ext>
            </a:extLst>
          </p:cNvPr>
          <p:cNvSpPr txBox="1"/>
          <p:nvPr/>
        </p:nvSpPr>
        <p:spPr>
          <a:xfrm>
            <a:off x="2685142" y="122990"/>
            <a:ext cx="938438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WORDS TO REMIND US TO LET GOD BE GOD &amp; ACCEPT THE GOOD GIFT OF THE SABBATH = RHYTHM, REFRESHMENT &amp; REJOICING. </a:t>
            </a:r>
          </a:p>
        </p:txBody>
      </p:sp>
      <p:sp>
        <p:nvSpPr>
          <p:cNvPr id="7" name="TextBox 6">
            <a:extLst>
              <a:ext uri="{FF2B5EF4-FFF2-40B4-BE49-F238E27FC236}">
                <a16:creationId xmlns:a16="http://schemas.microsoft.com/office/drawing/2014/main" id="{6E5559AD-A9F5-41E4-84E2-9CEFEC36364A}"/>
              </a:ext>
            </a:extLst>
          </p:cNvPr>
          <p:cNvSpPr txBox="1"/>
          <p:nvPr/>
        </p:nvSpPr>
        <p:spPr>
          <a:xfrm>
            <a:off x="143751" y="1972628"/>
            <a:ext cx="1189576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Remember you don’t have to earn or prove anything. Your salvation does not depend on you - praise God for His grace. </a:t>
            </a:r>
          </a:p>
        </p:txBody>
      </p:sp>
      <p:sp>
        <p:nvSpPr>
          <p:cNvPr id="8" name="TextBox 7">
            <a:extLst>
              <a:ext uri="{FF2B5EF4-FFF2-40B4-BE49-F238E27FC236}">
                <a16:creationId xmlns:a16="http://schemas.microsoft.com/office/drawing/2014/main" id="{B658A534-245F-C489-CB72-B93069106693}"/>
              </a:ext>
            </a:extLst>
          </p:cNvPr>
          <p:cNvSpPr txBox="1"/>
          <p:nvPr/>
        </p:nvSpPr>
        <p:spPr>
          <a:xfrm>
            <a:off x="301220" y="3430172"/>
            <a:ext cx="7981862" cy="1477328"/>
          </a:xfrm>
          <a:prstGeom prst="rect">
            <a:avLst/>
          </a:prstGeom>
          <a:solidFill>
            <a:schemeClr val="tx1">
              <a:alpha val="1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Remember </a:t>
            </a:r>
            <a:r>
              <a:rPr lang="en-AU" sz="3000" b="1" dirty="0">
                <a:solidFill>
                  <a:schemeClr val="bg1"/>
                </a:solidFill>
                <a:latin typeface="Arial" panose="020B0604020202020204" pitchFamily="34" charset="0"/>
                <a:cs typeface="Arial" panose="020B0604020202020204" pitchFamily="34" charset="0"/>
              </a:rPr>
              <a:t>that God is the creator of the universe and He</a:t>
            </a:r>
            <a:r>
              <a:rPr lang="en-AU" sz="3000" b="1" i="0" u="none" strike="noStrike" dirty="0">
                <a:solidFill>
                  <a:schemeClr val="bg1"/>
                </a:solidFill>
                <a:effectLst/>
                <a:latin typeface="Arial" panose="020B0604020202020204" pitchFamily="34" charset="0"/>
                <a:cs typeface="Arial" panose="020B0604020202020204" pitchFamily="34" charset="0"/>
              </a:rPr>
              <a:t> will meet all your needs – rejoice &amp; give thanks for His provision.</a:t>
            </a:r>
            <a:endParaRPr lang="en-US" sz="3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88AEF67-65E3-8AE8-B142-341BE9817A9E}"/>
              </a:ext>
            </a:extLst>
          </p:cNvPr>
          <p:cNvSpPr txBox="1"/>
          <p:nvPr/>
        </p:nvSpPr>
        <p:spPr>
          <a:xfrm>
            <a:off x="122472" y="5223012"/>
            <a:ext cx="11947058"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Remember Jesus’ invitation, </a:t>
            </a:r>
            <a:r>
              <a:rPr lang="en-AU" sz="3000" b="1" i="1" u="none" strike="noStrike" dirty="0">
                <a:solidFill>
                  <a:schemeClr val="bg1"/>
                </a:solidFill>
                <a:effectLst/>
                <a:latin typeface="Arial" panose="020B0604020202020204" pitchFamily="34" charset="0"/>
                <a:cs typeface="Arial" panose="020B0604020202020204" pitchFamily="34" charset="0"/>
              </a:rPr>
              <a:t>“Come to me, all who are weary &amp; burdened, and I will give you rest.”</a:t>
            </a:r>
            <a:r>
              <a:rPr lang="en-AU" sz="3000" b="1" i="0" u="none" strike="noStrike" dirty="0">
                <a:solidFill>
                  <a:schemeClr val="bg1"/>
                </a:solidFill>
                <a:effectLst/>
                <a:latin typeface="Arial" panose="020B0604020202020204" pitchFamily="34" charset="0"/>
                <a:cs typeface="Arial" panose="020B0604020202020204" pitchFamily="34" charset="0"/>
              </a:rPr>
              <a:t> Take Him at His word - believe Him, trust Him &amp; find perfect &amp; eternal joy &amp; rest in Him.</a:t>
            </a:r>
            <a:endParaRPr lang="en-US" sz="3000" b="1" dirty="0">
              <a:solidFill>
                <a:schemeClr val="bg1"/>
              </a:solidFill>
              <a:latin typeface="Arial" panose="020B0604020202020204" pitchFamily="34" charset="0"/>
              <a:cs typeface="Arial" panose="020B0604020202020204" pitchFamily="34" charset="0"/>
            </a:endParaRPr>
          </a:p>
        </p:txBody>
      </p:sp>
      <p:pic>
        <p:nvPicPr>
          <p:cNvPr id="11" name="Picture 10" descr="A yellow post-it note with a red push pin&#10;&#10;Description automatically generated">
            <a:extLst>
              <a:ext uri="{FF2B5EF4-FFF2-40B4-BE49-F238E27FC236}">
                <a16:creationId xmlns:a16="http://schemas.microsoft.com/office/drawing/2014/main" id="{7CBD54ED-0D4E-7F57-0580-4CA8FADEADC3}"/>
              </a:ext>
            </a:extLst>
          </p:cNvPr>
          <p:cNvPicPr>
            <a:picLocks noChangeAspect="1"/>
          </p:cNvPicPr>
          <p:nvPr/>
        </p:nvPicPr>
        <p:blipFill>
          <a:blip r:embed="rId6"/>
          <a:stretch>
            <a:fillRect/>
          </a:stretch>
        </p:blipFill>
        <p:spPr>
          <a:xfrm>
            <a:off x="9078555" y="3199877"/>
            <a:ext cx="2027685" cy="1937918"/>
          </a:xfrm>
          <a:prstGeom prst="rect">
            <a:avLst/>
          </a:prstGeom>
        </p:spPr>
      </p:pic>
    </p:spTree>
    <p:extLst>
      <p:ext uri="{BB962C8B-B14F-4D97-AF65-F5344CB8AC3E}">
        <p14:creationId xmlns:p14="http://schemas.microsoft.com/office/powerpoint/2010/main" val="168295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0,000+ Free Present &amp; Christmas Images - Pixabay">
            <a:extLst>
              <a:ext uri="{FF2B5EF4-FFF2-40B4-BE49-F238E27FC236}">
                <a16:creationId xmlns:a16="http://schemas.microsoft.com/office/drawing/2014/main" id="{082B86BA-E3AC-42BC-6902-02DB6A2A4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2339DC-BC85-9DFA-A4C9-7B7120E52C08}"/>
              </a:ext>
            </a:extLst>
          </p:cNvPr>
          <p:cNvSpPr txBox="1"/>
          <p:nvPr/>
        </p:nvSpPr>
        <p:spPr>
          <a:xfrm>
            <a:off x="262062" y="2053506"/>
            <a:ext cx="11667875" cy="2923877"/>
          </a:xfrm>
          <a:prstGeom prst="rect">
            <a:avLst/>
          </a:prstGeom>
          <a:noFill/>
        </p:spPr>
        <p:txBody>
          <a:bodyPr wrap="square" rtlCol="0">
            <a:spAutoFit/>
          </a:bodyPr>
          <a:lstStyle/>
          <a:p>
            <a:pPr algn="ctr"/>
            <a:r>
              <a:rPr lang="en-US" sz="9600" b="1" dirty="0">
                <a:solidFill>
                  <a:srgbClr val="FFFF00"/>
                </a:solidFill>
                <a:latin typeface="Arial" panose="020B0604020202020204" pitchFamily="34" charset="0"/>
                <a:cs typeface="Arial" panose="020B0604020202020204" pitchFamily="34" charset="0"/>
              </a:rPr>
              <a:t>SABBATH DAY -</a:t>
            </a:r>
          </a:p>
          <a:p>
            <a:pPr algn="ctr"/>
            <a:r>
              <a:rPr lang="en-US" sz="4400" b="1" dirty="0">
                <a:solidFill>
                  <a:srgbClr val="FFFF00"/>
                </a:solidFill>
                <a:latin typeface="Arial" panose="020B0604020202020204" pitchFamily="34" charset="0"/>
                <a:cs typeface="Arial" panose="020B0604020202020204" pitchFamily="34" charset="0"/>
              </a:rPr>
              <a:t>GOD’S GIFT OF RHYTHM, REFRESHMENT &amp; REJOICING (Deut 5:1-15, Matt 12:1-8)</a:t>
            </a:r>
          </a:p>
        </p:txBody>
      </p:sp>
      <p:sp>
        <p:nvSpPr>
          <p:cNvPr id="7" name="TextBox 6">
            <a:extLst>
              <a:ext uri="{FF2B5EF4-FFF2-40B4-BE49-F238E27FC236}">
                <a16:creationId xmlns:a16="http://schemas.microsoft.com/office/drawing/2014/main" id="{55559E88-9707-31DB-B17F-25E43C279718}"/>
              </a:ext>
            </a:extLst>
          </p:cNvPr>
          <p:cNvSpPr txBox="1"/>
          <p:nvPr/>
        </p:nvSpPr>
        <p:spPr>
          <a:xfrm>
            <a:off x="219325" y="5274716"/>
            <a:ext cx="3221707" cy="1477328"/>
          </a:xfrm>
          <a:prstGeom prst="rect">
            <a:avLst/>
          </a:prstGeom>
          <a:noFill/>
          <a:ln>
            <a:noFill/>
          </a:ln>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SABBATH THROUGH THE BIBLE</a:t>
            </a:r>
          </a:p>
        </p:txBody>
      </p:sp>
      <p:sp>
        <p:nvSpPr>
          <p:cNvPr id="8" name="TextBox 7">
            <a:extLst>
              <a:ext uri="{FF2B5EF4-FFF2-40B4-BE49-F238E27FC236}">
                <a16:creationId xmlns:a16="http://schemas.microsoft.com/office/drawing/2014/main" id="{B8FDD09A-5171-1BAA-F612-9AAFBA1CBDB9}"/>
              </a:ext>
            </a:extLst>
          </p:cNvPr>
          <p:cNvSpPr txBox="1"/>
          <p:nvPr/>
        </p:nvSpPr>
        <p:spPr>
          <a:xfrm>
            <a:off x="4567989" y="5274716"/>
            <a:ext cx="3056021"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THREE GIFTS OF THE SABBATH</a:t>
            </a:r>
          </a:p>
        </p:txBody>
      </p:sp>
      <p:sp>
        <p:nvSpPr>
          <p:cNvPr id="9" name="TextBox 8">
            <a:extLst>
              <a:ext uri="{FF2B5EF4-FFF2-40B4-BE49-F238E27FC236}">
                <a16:creationId xmlns:a16="http://schemas.microsoft.com/office/drawing/2014/main" id="{47EF0D10-6470-A264-ED20-5EC8D6110852}"/>
              </a:ext>
            </a:extLst>
          </p:cNvPr>
          <p:cNvSpPr txBox="1"/>
          <p:nvPr/>
        </p:nvSpPr>
        <p:spPr>
          <a:xfrm>
            <a:off x="8879306" y="5298779"/>
            <a:ext cx="277929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KEEPING THE SABBATH AS A GOOD GIFT</a:t>
            </a:r>
          </a:p>
        </p:txBody>
      </p:sp>
      <p:cxnSp>
        <p:nvCxnSpPr>
          <p:cNvPr id="11" name="Straight Connector 10">
            <a:extLst>
              <a:ext uri="{FF2B5EF4-FFF2-40B4-BE49-F238E27FC236}">
                <a16:creationId xmlns:a16="http://schemas.microsoft.com/office/drawing/2014/main" id="{6C097254-A525-286B-2A3B-2213BCBCE219}"/>
              </a:ext>
            </a:extLst>
          </p:cNvPr>
          <p:cNvCxnSpPr/>
          <p:nvPr/>
        </p:nvCxnSpPr>
        <p:spPr>
          <a:xfrm>
            <a:off x="219325" y="5089358"/>
            <a:ext cx="1166787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DAF432-33D4-2592-C106-4B79C5908DFC}"/>
              </a:ext>
            </a:extLst>
          </p:cNvPr>
          <p:cNvCxnSpPr/>
          <p:nvPr/>
        </p:nvCxnSpPr>
        <p:spPr>
          <a:xfrm>
            <a:off x="262062" y="2164724"/>
            <a:ext cx="1166787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9E7932-AFE4-B1C9-3A26-CAA603291BAD}"/>
              </a:ext>
            </a:extLst>
          </p:cNvPr>
          <p:cNvSpPr txBox="1"/>
          <p:nvPr/>
        </p:nvSpPr>
        <p:spPr>
          <a:xfrm>
            <a:off x="219326" y="185738"/>
            <a:ext cx="11439276"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Our world has mainly rejected the Sabbath and it’s killing us.</a:t>
            </a:r>
          </a:p>
        </p:txBody>
      </p:sp>
      <p:sp>
        <p:nvSpPr>
          <p:cNvPr id="14" name="TextBox 13">
            <a:extLst>
              <a:ext uri="{FF2B5EF4-FFF2-40B4-BE49-F238E27FC236}">
                <a16:creationId xmlns:a16="http://schemas.microsoft.com/office/drawing/2014/main" id="{9AB51C67-B8FE-4A47-DFF6-F2D00694AA1E}"/>
              </a:ext>
            </a:extLst>
          </p:cNvPr>
          <p:cNvSpPr txBox="1"/>
          <p:nvPr/>
        </p:nvSpPr>
        <p:spPr>
          <a:xfrm>
            <a:off x="172451" y="963704"/>
            <a:ext cx="1095751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Christians are ignorant or confused about Sabbath – what is it, is it applicable, what day, what does it look like?</a:t>
            </a:r>
          </a:p>
        </p:txBody>
      </p:sp>
    </p:spTree>
    <p:extLst>
      <p:ext uri="{BB962C8B-B14F-4D97-AF65-F5344CB8AC3E}">
        <p14:creationId xmlns:p14="http://schemas.microsoft.com/office/powerpoint/2010/main" val="3718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0" name="Picture 4" descr="Hand holding earth illustration HD wallpaper | Wallpaper Flare">
            <a:extLst>
              <a:ext uri="{FF2B5EF4-FFF2-40B4-BE49-F238E27FC236}">
                <a16:creationId xmlns:a16="http://schemas.microsoft.com/office/drawing/2014/main" id="{DF02EA69-6B76-BACB-A25F-DD8D2C96E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0"/>
            <a:ext cx="8878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B2A2CF-2038-B586-154D-545341F2F878}"/>
              </a:ext>
            </a:extLst>
          </p:cNvPr>
          <p:cNvSpPr txBox="1"/>
          <p:nvPr/>
        </p:nvSpPr>
        <p:spPr>
          <a:xfrm>
            <a:off x="274369" y="145142"/>
            <a:ext cx="10856686" cy="55399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THE SABBATH THROUGH THE BIBLE</a:t>
            </a:r>
          </a:p>
        </p:txBody>
      </p:sp>
      <p:sp>
        <p:nvSpPr>
          <p:cNvPr id="5" name="TextBox 4">
            <a:extLst>
              <a:ext uri="{FF2B5EF4-FFF2-40B4-BE49-F238E27FC236}">
                <a16:creationId xmlns:a16="http://schemas.microsoft.com/office/drawing/2014/main" id="{5B6BC38A-497A-F17A-FA4F-14F022EF2A8A}"/>
              </a:ext>
            </a:extLst>
          </p:cNvPr>
          <p:cNvSpPr txBox="1"/>
          <p:nvPr/>
        </p:nvSpPr>
        <p:spPr>
          <a:xfrm>
            <a:off x="145143" y="1028343"/>
            <a:ext cx="11901714" cy="2400657"/>
          </a:xfrm>
          <a:prstGeom prst="rect">
            <a:avLst/>
          </a:prstGeom>
          <a:solidFill>
            <a:schemeClr val="tx1">
              <a:alpha val="25000"/>
            </a:schemeClr>
          </a:solidFill>
        </p:spPr>
        <p:txBody>
          <a:bodyPr wrap="square" rtlCol="0">
            <a:spAutoFit/>
          </a:bodyPr>
          <a:lstStyle/>
          <a:p>
            <a:pPr algn="ctr"/>
            <a:r>
              <a:rPr lang="en-US" sz="3000" b="1" u="sng" dirty="0">
                <a:solidFill>
                  <a:srgbClr val="FFFF00"/>
                </a:solidFill>
                <a:latin typeface="Arial" panose="020B0604020202020204" pitchFamily="34" charset="0"/>
                <a:cs typeface="Arial" panose="020B0604020202020204" pitchFamily="34" charset="0"/>
              </a:rPr>
              <a:t>A. Creation &amp; the Sabbath</a:t>
            </a:r>
            <a:r>
              <a:rPr lang="en-US" sz="3000" b="1" dirty="0">
                <a:solidFill>
                  <a:srgbClr val="FFFF00"/>
                </a:solidFill>
                <a:latin typeface="Arial" panose="020B0604020202020204" pitchFamily="34" charset="0"/>
                <a:cs typeface="Arial" panose="020B0604020202020204" pitchFamily="34" charset="0"/>
              </a:rPr>
              <a:t> – </a:t>
            </a:r>
            <a:r>
              <a:rPr lang="en-US" sz="3000" b="1" i="1" dirty="0">
                <a:solidFill>
                  <a:srgbClr val="FFFF00"/>
                </a:solidFill>
                <a:latin typeface="Arial" panose="020B0604020202020204" pitchFamily="34" charset="0"/>
                <a:cs typeface="Arial" panose="020B0604020202020204" pitchFamily="34" charset="0"/>
              </a:rPr>
              <a:t>“</a:t>
            </a:r>
            <a:r>
              <a:rPr lang="en-AU" sz="3000" b="1" i="1" dirty="0">
                <a:solidFill>
                  <a:srgbClr val="FFFF00"/>
                </a:solidFill>
                <a:latin typeface="Arial" panose="020B0604020202020204" pitchFamily="34" charset="0"/>
                <a:cs typeface="Arial" panose="020B0604020202020204" pitchFamily="34" charset="0"/>
              </a:rPr>
              <a:t>By the seventh day God had finished the work he had been doing and so he rested from all his work.</a:t>
            </a:r>
            <a:r>
              <a:rPr lang="en-AU" sz="3000" b="1" i="1" u="none" strike="noStrike" dirty="0">
                <a:solidFill>
                  <a:srgbClr val="FFFF00"/>
                </a:solidFill>
                <a:effectLst/>
                <a:latin typeface="Arial" panose="020B0604020202020204" pitchFamily="34" charset="0"/>
                <a:cs typeface="Arial" panose="020B0604020202020204" pitchFamily="34" charset="0"/>
              </a:rPr>
              <a:t> Then God blessed the seventh day and made it holy, because on it he rested from all the work of creating that he had done.”</a:t>
            </a:r>
            <a:r>
              <a:rPr lang="en-AU" sz="3000" b="1" i="0" u="none" strike="noStrike" dirty="0">
                <a:solidFill>
                  <a:srgbClr val="FFFF00"/>
                </a:solidFill>
                <a:effectLst/>
                <a:latin typeface="Arial" panose="020B0604020202020204" pitchFamily="34" charset="0"/>
                <a:cs typeface="Arial" panose="020B0604020202020204" pitchFamily="34" charset="0"/>
              </a:rPr>
              <a:t> (Gen 2:2-3)</a:t>
            </a:r>
            <a:endParaRPr lang="en-US" sz="3000" b="1"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AC23F5E-962D-3EA0-CC07-20BA61852015}"/>
              </a:ext>
            </a:extLst>
          </p:cNvPr>
          <p:cNvSpPr txBox="1"/>
          <p:nvPr/>
        </p:nvSpPr>
        <p:spPr>
          <a:xfrm>
            <a:off x="261257" y="3824433"/>
            <a:ext cx="11785600" cy="1015663"/>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Sabbath = cease, stop from work &amp; exertion. A day for humans to be restored spiritually, mentally, emotionally &amp; physically. </a:t>
            </a:r>
          </a:p>
        </p:txBody>
      </p:sp>
      <p:sp>
        <p:nvSpPr>
          <p:cNvPr id="7" name="TextBox 6">
            <a:extLst>
              <a:ext uri="{FF2B5EF4-FFF2-40B4-BE49-F238E27FC236}">
                <a16:creationId xmlns:a16="http://schemas.microsoft.com/office/drawing/2014/main" id="{B331DD0F-DB07-87EB-5CEC-05D3EA03989E}"/>
              </a:ext>
            </a:extLst>
          </p:cNvPr>
          <p:cNvSpPr txBox="1"/>
          <p:nvPr/>
        </p:nvSpPr>
        <p:spPr>
          <a:xfrm>
            <a:off x="366485" y="5235530"/>
            <a:ext cx="11575143" cy="147732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Six creation commands that last until Christ comes again – marriage + procreation + subdue the earth (use resources wisely) + dominion over creatures + work + Sabbath.</a:t>
            </a:r>
          </a:p>
        </p:txBody>
      </p:sp>
    </p:spTree>
    <p:extLst>
      <p:ext uri="{BB962C8B-B14F-4D97-AF65-F5344CB8AC3E}">
        <p14:creationId xmlns:p14="http://schemas.microsoft.com/office/powerpoint/2010/main" val="91236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re isn't much science supporting wilderness therapy for teens">
            <a:extLst>
              <a:ext uri="{FF2B5EF4-FFF2-40B4-BE49-F238E27FC236}">
                <a16:creationId xmlns:a16="http://schemas.microsoft.com/office/drawing/2014/main" id="{80A63C71-6359-236B-3A01-F03222F13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C9F226-B978-C20A-E9F7-B423E14981A4}"/>
              </a:ext>
            </a:extLst>
          </p:cNvPr>
          <p:cNvSpPr txBox="1"/>
          <p:nvPr/>
        </p:nvSpPr>
        <p:spPr>
          <a:xfrm>
            <a:off x="1624084" y="95535"/>
            <a:ext cx="8079475" cy="553998"/>
          </a:xfrm>
          <a:prstGeom prst="rect">
            <a:avLst/>
          </a:prstGeom>
          <a:noFill/>
        </p:spPr>
        <p:txBody>
          <a:bodyPr wrap="square" rtlCol="0">
            <a:spAutoFit/>
          </a:bodyPr>
          <a:lstStyle/>
          <a:p>
            <a:pPr algn="ctr"/>
            <a:r>
              <a:rPr lang="en-US" sz="2900" b="1" u="sng" dirty="0">
                <a:solidFill>
                  <a:schemeClr val="bg1"/>
                </a:solidFill>
                <a:latin typeface="Arial" panose="020B0604020202020204" pitchFamily="34" charset="0"/>
                <a:cs typeface="Arial" panose="020B0604020202020204" pitchFamily="34" charset="0"/>
              </a:rPr>
              <a:t>B. Israel and the Sabbath</a:t>
            </a:r>
          </a:p>
        </p:txBody>
      </p:sp>
      <p:sp>
        <p:nvSpPr>
          <p:cNvPr id="5" name="TextBox 4">
            <a:extLst>
              <a:ext uri="{FF2B5EF4-FFF2-40B4-BE49-F238E27FC236}">
                <a16:creationId xmlns:a16="http://schemas.microsoft.com/office/drawing/2014/main" id="{F874BD76-D491-0640-8AB1-1B6225501F21}"/>
              </a:ext>
            </a:extLst>
          </p:cNvPr>
          <p:cNvSpPr txBox="1"/>
          <p:nvPr/>
        </p:nvSpPr>
        <p:spPr>
          <a:xfrm>
            <a:off x="163771" y="659011"/>
            <a:ext cx="11900848" cy="2769989"/>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“Each day you can go out and pick up as much food as you need for that day…. On the sixth day </a:t>
            </a:r>
            <a:r>
              <a:rPr lang="en-AU" sz="2900" b="1" i="1" dirty="0">
                <a:solidFill>
                  <a:schemeClr val="bg1"/>
                </a:solidFill>
                <a:latin typeface="Arial" panose="020B0604020202020204" pitchFamily="34" charset="0"/>
                <a:cs typeface="Arial" panose="020B0604020202020204" pitchFamily="34" charset="0"/>
              </a:rPr>
              <a:t>y</a:t>
            </a:r>
            <a:r>
              <a:rPr lang="en-AU" sz="2900" b="1" i="1" u="none" strike="noStrike" dirty="0">
                <a:solidFill>
                  <a:schemeClr val="bg1"/>
                </a:solidFill>
                <a:effectLst/>
                <a:latin typeface="Arial" panose="020B0604020202020204" pitchFamily="34" charset="0"/>
                <a:cs typeface="Arial" panose="020B0604020202020204" pitchFamily="34" charset="0"/>
              </a:rPr>
              <a:t>ou can gather food and there will be twice as much as usual…. The Sabbath is the Lord’s gift to you. That is why he gives you a two-day supply on the sixth day.. On the Sabbath day you must stay in your place and not pick up food on the seventh day.” </a:t>
            </a:r>
            <a:r>
              <a:rPr lang="en-AU" sz="2900" b="1" i="0" u="none" strike="noStrike" dirty="0">
                <a:solidFill>
                  <a:schemeClr val="bg1"/>
                </a:solidFill>
                <a:effectLst/>
                <a:latin typeface="Arial" panose="020B0604020202020204" pitchFamily="34" charset="0"/>
                <a:cs typeface="Arial" panose="020B0604020202020204" pitchFamily="34" charset="0"/>
              </a:rPr>
              <a:t>(Ex 16:4-5, 29) – </a:t>
            </a:r>
            <a:r>
              <a:rPr lang="en-AU" sz="2900" b="1" i="0" u="sng" strike="noStrike" dirty="0">
                <a:solidFill>
                  <a:schemeClr val="bg1"/>
                </a:solidFill>
                <a:effectLst/>
                <a:latin typeface="Arial" panose="020B0604020202020204" pitchFamily="34" charset="0"/>
                <a:cs typeface="Arial" panose="020B0604020202020204" pitchFamily="34" charset="0"/>
              </a:rPr>
              <a:t>thank Him for his provision</a:t>
            </a:r>
            <a:r>
              <a:rPr lang="en-AU" sz="2900" b="1" i="0" u="none" strike="noStrike" dirty="0">
                <a:solidFill>
                  <a:schemeClr val="bg1"/>
                </a:solidFill>
                <a:effectLst/>
                <a:latin typeface="Arial" panose="020B0604020202020204" pitchFamily="34" charset="0"/>
                <a:cs typeface="Arial" panose="020B0604020202020204" pitchFamily="34" charset="0"/>
              </a:rPr>
              <a:t>. </a:t>
            </a:r>
            <a:endParaRPr lang="en-US" sz="29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28351EA-E295-E327-AD17-14B4859E1E22}"/>
              </a:ext>
            </a:extLst>
          </p:cNvPr>
          <p:cNvSpPr txBox="1"/>
          <p:nvPr/>
        </p:nvSpPr>
        <p:spPr>
          <a:xfrm>
            <a:off x="71134" y="3875276"/>
            <a:ext cx="12049729" cy="2323713"/>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“Remember to observe the Sabbath day by keeping it holy. You have six days each week for your ordinary work, but the seventh day is a Sabbath day of rest dedicated to the Lord your God… For in six days the Lord made the heavens, the earth, the sea, and everything in them; but on the seventh day he rested.” </a:t>
            </a:r>
            <a:r>
              <a:rPr lang="en-AU" sz="2900" b="1" i="0" u="none" strike="noStrike" dirty="0">
                <a:solidFill>
                  <a:schemeClr val="bg1"/>
                </a:solidFill>
                <a:effectLst/>
                <a:latin typeface="Arial" panose="020B0604020202020204" pitchFamily="34" charset="0"/>
                <a:cs typeface="Arial" panose="020B0604020202020204" pitchFamily="34" charset="0"/>
              </a:rPr>
              <a:t>(Ex 20:8-11)</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770025C-246C-3E46-A1B0-63DA5540C6A1}"/>
              </a:ext>
            </a:extLst>
          </p:cNvPr>
          <p:cNvSpPr txBox="1"/>
          <p:nvPr/>
        </p:nvSpPr>
        <p:spPr>
          <a:xfrm>
            <a:off x="891962" y="6198989"/>
            <a:ext cx="10444466"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God (rested) was satisfied – </a:t>
            </a:r>
            <a:r>
              <a:rPr lang="en-US" sz="2900" b="1" u="sng" dirty="0">
                <a:solidFill>
                  <a:schemeClr val="bg1"/>
                </a:solidFill>
                <a:latin typeface="Arial" panose="020B0604020202020204" pitchFamily="34" charset="0"/>
                <a:cs typeface="Arial" panose="020B0604020202020204" pitchFamily="34" charset="0"/>
              </a:rPr>
              <a:t>find your satisfaction in Him</a:t>
            </a:r>
            <a:r>
              <a:rPr lang="en-US" sz="29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4820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The Road to Personal Freedom - Business Doctors">
            <a:extLst>
              <a:ext uri="{FF2B5EF4-FFF2-40B4-BE49-F238E27FC236}">
                <a16:creationId xmlns:a16="http://schemas.microsoft.com/office/drawing/2014/main" id="{3EA8EC86-A7FA-CDE0-36C4-D738F84592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11429"/>
          <a:stretch/>
        </p:blipFill>
        <p:spPr bwMode="auto">
          <a:xfrm>
            <a:off x="0" y="0"/>
            <a:ext cx="12192000" cy="68273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D44408-506F-DE4A-8E21-B1D88EF32B5C}"/>
              </a:ext>
            </a:extLst>
          </p:cNvPr>
          <p:cNvSpPr txBox="1"/>
          <p:nvPr/>
        </p:nvSpPr>
        <p:spPr>
          <a:xfrm>
            <a:off x="228600" y="91583"/>
            <a:ext cx="11712388" cy="2323713"/>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“Observe the Sabbath day by keeping it holy… Remember that you were once slaves in Egypt, but the Lord your God brought you out with his strong hand and powerful arm. That is why the Lord your God has commanded you to rest on the Sabbath day.”</a:t>
            </a:r>
            <a:r>
              <a:rPr lang="en-AU" sz="2900" b="1" i="0" u="none" strike="noStrike" dirty="0">
                <a:solidFill>
                  <a:schemeClr val="bg1"/>
                </a:solidFill>
                <a:effectLst/>
                <a:latin typeface="Arial" panose="020B0604020202020204" pitchFamily="34" charset="0"/>
                <a:cs typeface="Arial" panose="020B0604020202020204" pitchFamily="34" charset="0"/>
              </a:rPr>
              <a:t> (Deut 5:12-15) – </a:t>
            </a:r>
            <a:r>
              <a:rPr lang="en-AU" sz="2900" b="1" i="0" u="sng" strike="noStrike" dirty="0">
                <a:solidFill>
                  <a:schemeClr val="bg1"/>
                </a:solidFill>
                <a:effectLst/>
                <a:latin typeface="Arial" panose="020B0604020202020204" pitchFamily="34" charset="0"/>
                <a:cs typeface="Arial" panose="020B0604020202020204" pitchFamily="34" charset="0"/>
              </a:rPr>
              <a:t>rejoice in His salvation</a:t>
            </a:r>
            <a:r>
              <a:rPr lang="en-AU" sz="2900" b="1" i="0" u="none" strike="noStrike" dirty="0">
                <a:solidFill>
                  <a:schemeClr val="bg1"/>
                </a:solidFill>
                <a:effectLst/>
                <a:latin typeface="Arial" panose="020B0604020202020204" pitchFamily="34" charset="0"/>
                <a:cs typeface="Arial" panose="020B0604020202020204" pitchFamily="34" charset="0"/>
              </a:rPr>
              <a:t>.</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476009-ACF9-DB33-C686-198477C463BA}"/>
              </a:ext>
            </a:extLst>
          </p:cNvPr>
          <p:cNvSpPr txBox="1"/>
          <p:nvPr/>
        </p:nvSpPr>
        <p:spPr>
          <a:xfrm>
            <a:off x="3025588" y="2890391"/>
            <a:ext cx="5580529" cy="538609"/>
          </a:xfrm>
          <a:prstGeom prst="rect">
            <a:avLst/>
          </a:prstGeom>
          <a:noFill/>
        </p:spPr>
        <p:txBody>
          <a:bodyPr wrap="square" rtlCol="0">
            <a:spAutoFit/>
          </a:bodyPr>
          <a:lstStyle/>
          <a:p>
            <a:r>
              <a:rPr lang="en-US" sz="2900" b="1" u="sng" dirty="0">
                <a:solidFill>
                  <a:schemeClr val="bg1"/>
                </a:solidFill>
                <a:latin typeface="Arial" panose="020B0604020202020204" pitchFamily="34" charset="0"/>
                <a:cs typeface="Arial" panose="020B0604020202020204" pitchFamily="34" charset="0"/>
              </a:rPr>
              <a:t>C. Jesus and the Sabbath</a:t>
            </a:r>
          </a:p>
        </p:txBody>
      </p:sp>
      <p:sp>
        <p:nvSpPr>
          <p:cNvPr id="8" name="TextBox 7">
            <a:extLst>
              <a:ext uri="{FF2B5EF4-FFF2-40B4-BE49-F238E27FC236}">
                <a16:creationId xmlns:a16="http://schemas.microsoft.com/office/drawing/2014/main" id="{289ECC57-B1FE-D289-1CBB-99F3F6741377}"/>
              </a:ext>
            </a:extLst>
          </p:cNvPr>
          <p:cNvSpPr txBox="1"/>
          <p:nvPr/>
        </p:nvSpPr>
        <p:spPr>
          <a:xfrm>
            <a:off x="121024" y="3509295"/>
            <a:ext cx="11940988" cy="1431161"/>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“Then Jesus said, “The Sabbath was made to meet the needs of people, &amp; not people to meet the requirements of the Sabbath. </a:t>
            </a:r>
            <a:r>
              <a:rPr lang="en-AU" sz="2900" b="1" i="1" dirty="0">
                <a:solidFill>
                  <a:schemeClr val="bg1"/>
                </a:solidFill>
                <a:latin typeface="Arial" panose="020B0604020202020204" pitchFamily="34" charset="0"/>
                <a:cs typeface="Arial" panose="020B0604020202020204" pitchFamily="34" charset="0"/>
              </a:rPr>
              <a:t>T</a:t>
            </a:r>
            <a:r>
              <a:rPr lang="en-AU" sz="2900" b="1" i="1" u="none" strike="noStrike" dirty="0">
                <a:solidFill>
                  <a:schemeClr val="bg1"/>
                </a:solidFill>
                <a:effectLst/>
                <a:latin typeface="Arial" panose="020B0604020202020204" pitchFamily="34" charset="0"/>
                <a:cs typeface="Arial" panose="020B0604020202020204" pitchFamily="34" charset="0"/>
              </a:rPr>
              <a:t>he Son of Man is Lord, even over the Sabbath!” </a:t>
            </a:r>
            <a:r>
              <a:rPr lang="en-AU" sz="2900" b="1" i="0" u="none" strike="noStrike" dirty="0">
                <a:solidFill>
                  <a:schemeClr val="bg1"/>
                </a:solidFill>
                <a:effectLst/>
                <a:latin typeface="Arial" panose="020B0604020202020204" pitchFamily="34" charset="0"/>
                <a:cs typeface="Arial" panose="020B0604020202020204" pitchFamily="34" charset="0"/>
              </a:rPr>
              <a:t>(Mark 2:27-28)</a:t>
            </a:r>
            <a:endParaRPr lang="en-US" sz="29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59AA261-052E-AE32-2B06-C8A7192A5105}"/>
              </a:ext>
            </a:extLst>
          </p:cNvPr>
          <p:cNvSpPr txBox="1"/>
          <p:nvPr/>
        </p:nvSpPr>
        <p:spPr>
          <a:xfrm>
            <a:off x="228600" y="5318874"/>
            <a:ext cx="11833412"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Jesus is Lord &amp; created all things (Col 1:16), including the Sabbath. The Sabbath points to Him (Col 2:17). He is the ultimate rest, provision, satisfaction &amp; salvation we all desperately need.  </a:t>
            </a:r>
          </a:p>
        </p:txBody>
      </p:sp>
    </p:spTree>
    <p:extLst>
      <p:ext uri="{BB962C8B-B14F-4D97-AF65-F5344CB8AC3E}">
        <p14:creationId xmlns:p14="http://schemas.microsoft.com/office/powerpoint/2010/main" val="349073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Only One Empty Tomb">
            <a:extLst>
              <a:ext uri="{FF2B5EF4-FFF2-40B4-BE49-F238E27FC236}">
                <a16:creationId xmlns:a16="http://schemas.microsoft.com/office/drawing/2014/main" id="{D156A1AC-B299-5613-A8C2-12FAC6AD4D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2E057A-583B-733E-B85E-7FCA18A7461A}"/>
              </a:ext>
            </a:extLst>
          </p:cNvPr>
          <p:cNvSpPr txBox="1"/>
          <p:nvPr/>
        </p:nvSpPr>
        <p:spPr>
          <a:xfrm>
            <a:off x="1134319" y="173620"/>
            <a:ext cx="9225023" cy="538609"/>
          </a:xfrm>
          <a:prstGeom prst="rect">
            <a:avLst/>
          </a:prstGeom>
          <a:noFill/>
        </p:spPr>
        <p:txBody>
          <a:bodyPr wrap="square" rtlCol="0">
            <a:spAutoFit/>
          </a:bodyPr>
          <a:lstStyle/>
          <a:p>
            <a:pPr algn="ctr"/>
            <a:r>
              <a:rPr lang="en-US" sz="2900" b="1" u="sng" dirty="0">
                <a:solidFill>
                  <a:schemeClr val="bg1"/>
                </a:solidFill>
                <a:latin typeface="Arial" panose="020B0604020202020204" pitchFamily="34" charset="0"/>
                <a:cs typeface="Arial" panose="020B0604020202020204" pitchFamily="34" charset="0"/>
              </a:rPr>
              <a:t>D. The Resurrection and the Sabbath.</a:t>
            </a:r>
          </a:p>
        </p:txBody>
      </p:sp>
      <p:sp>
        <p:nvSpPr>
          <p:cNvPr id="5" name="TextBox 4">
            <a:extLst>
              <a:ext uri="{FF2B5EF4-FFF2-40B4-BE49-F238E27FC236}">
                <a16:creationId xmlns:a16="http://schemas.microsoft.com/office/drawing/2014/main" id="{B8585663-861D-81DA-4505-81E1942860B8}"/>
              </a:ext>
            </a:extLst>
          </p:cNvPr>
          <p:cNvSpPr txBox="1"/>
          <p:nvPr/>
        </p:nvSpPr>
        <p:spPr>
          <a:xfrm>
            <a:off x="127322" y="972273"/>
            <a:ext cx="11933498"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Prior to Jesus’ resurrection, He and his disciples observed the Sabbath on the 7</a:t>
            </a:r>
            <a:r>
              <a:rPr lang="en-US" sz="2900" b="1" baseline="30000" dirty="0">
                <a:solidFill>
                  <a:schemeClr val="bg1"/>
                </a:solidFill>
                <a:latin typeface="Arial" panose="020B0604020202020204" pitchFamily="34" charset="0"/>
                <a:cs typeface="Arial" panose="020B0604020202020204" pitchFamily="34" charset="0"/>
              </a:rPr>
              <a:t>th</a:t>
            </a:r>
            <a:r>
              <a:rPr lang="en-US" sz="2900" b="1" dirty="0">
                <a:solidFill>
                  <a:schemeClr val="bg1"/>
                </a:solidFill>
                <a:latin typeface="Arial" panose="020B0604020202020204" pitchFamily="34" charset="0"/>
                <a:cs typeface="Arial" panose="020B0604020202020204" pitchFamily="34" charset="0"/>
              </a:rPr>
              <a:t> day (Saturday). The day before the resurrection the disciples were resting on the Sabbath (Luke 23:56).</a:t>
            </a:r>
          </a:p>
        </p:txBody>
      </p:sp>
      <p:sp>
        <p:nvSpPr>
          <p:cNvPr id="6" name="TextBox 5">
            <a:extLst>
              <a:ext uri="{FF2B5EF4-FFF2-40B4-BE49-F238E27FC236}">
                <a16:creationId xmlns:a16="http://schemas.microsoft.com/office/drawing/2014/main" id="{5D2EA5D4-5C1C-7C66-2742-6DA9FCAF9268}"/>
              </a:ext>
            </a:extLst>
          </p:cNvPr>
          <p:cNvSpPr txBox="1"/>
          <p:nvPr/>
        </p:nvSpPr>
        <p:spPr>
          <a:xfrm>
            <a:off x="185194" y="2901182"/>
            <a:ext cx="11817752" cy="1877437"/>
          </a:xfrm>
          <a:prstGeom prst="rect">
            <a:avLst/>
          </a:prstGeom>
          <a:solidFill>
            <a:schemeClr val="tx1">
              <a:alpha val="15000"/>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After Jesus’ resurrection, the early church started to meet, rest and worship on the Sunday, the Lord’s Day. The only mention of the Sabbath was as a tolerated option for Jewish believers (Rom 14:5) or when Paul shared the gospel with the Jews (Acts 13:41).  </a:t>
            </a:r>
          </a:p>
        </p:txBody>
      </p:sp>
      <p:sp>
        <p:nvSpPr>
          <p:cNvPr id="7" name="TextBox 6">
            <a:extLst>
              <a:ext uri="{FF2B5EF4-FFF2-40B4-BE49-F238E27FC236}">
                <a16:creationId xmlns:a16="http://schemas.microsoft.com/office/drawing/2014/main" id="{1FB48F0D-821B-2049-0223-88C10C343CCD}"/>
              </a:ext>
            </a:extLst>
          </p:cNvPr>
          <p:cNvSpPr txBox="1"/>
          <p:nvPr/>
        </p:nvSpPr>
        <p:spPr>
          <a:xfrm>
            <a:off x="127322" y="5314868"/>
            <a:ext cx="11933497"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This change of day didn’t cancel the Sabbath (creation command) – </a:t>
            </a:r>
            <a:r>
              <a:rPr lang="en-US" sz="2900" b="1" i="1" dirty="0">
                <a:solidFill>
                  <a:schemeClr val="bg1"/>
                </a:solidFill>
                <a:latin typeface="Arial" panose="020B0604020202020204" pitchFamily="34" charset="0"/>
                <a:cs typeface="Arial" panose="020B0604020202020204" pitchFamily="34" charset="0"/>
              </a:rPr>
              <a:t>“Christ took the Sabbath into the grave with Him and bought the Lord’s Day out of the grave with Him.” </a:t>
            </a:r>
            <a:r>
              <a:rPr lang="en-US" sz="2900" b="1" dirty="0">
                <a:solidFill>
                  <a:schemeClr val="bg1"/>
                </a:solidFill>
                <a:latin typeface="Arial" panose="020B0604020202020204" pitchFamily="34" charset="0"/>
                <a:cs typeface="Arial" panose="020B0604020202020204" pitchFamily="34" charset="0"/>
              </a:rPr>
              <a:t>(B.B Warfield)</a:t>
            </a:r>
          </a:p>
        </p:txBody>
      </p:sp>
    </p:spTree>
    <p:extLst>
      <p:ext uri="{BB962C8B-B14F-4D97-AF65-F5344CB8AC3E}">
        <p14:creationId xmlns:p14="http://schemas.microsoft.com/office/powerpoint/2010/main" val="36020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4" descr="Heartbeat HD wallpaper | Pxfuel">
            <a:extLst>
              <a:ext uri="{FF2B5EF4-FFF2-40B4-BE49-F238E27FC236}">
                <a16:creationId xmlns:a16="http://schemas.microsoft.com/office/drawing/2014/main" id="{CFA4B60C-D577-56FD-F2CC-C1047E2B9EB3}"/>
              </a:ext>
            </a:extLst>
          </p:cNvPr>
          <p:cNvPicPr>
            <a:picLocks noChangeAspect="1" noChangeArrowheads="1"/>
          </p:cNvPicPr>
          <p:nvPr/>
        </p:nvPicPr>
        <p:blipFill rotWithShape="1">
          <a:blip r:embed="rId3">
            <a:alphaModFix amt="69000"/>
            <a:extLst>
              <a:ext uri="{28A0092B-C50C-407E-A947-70E740481C1C}">
                <a14:useLocalDpi xmlns:a14="http://schemas.microsoft.com/office/drawing/2010/main" val="0"/>
              </a:ext>
            </a:extLst>
          </a:blip>
          <a:srcRect t="16788"/>
          <a:stretch/>
        </p:blipFill>
        <p:spPr bwMode="auto">
          <a:xfrm>
            <a:off x="491672" y="606034"/>
            <a:ext cx="7839529" cy="41691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03B41C-CD59-14DB-E01E-C55CE221E455}"/>
              </a:ext>
            </a:extLst>
          </p:cNvPr>
          <p:cNvSpPr txBox="1"/>
          <p:nvPr/>
        </p:nvSpPr>
        <p:spPr>
          <a:xfrm>
            <a:off x="1526722" y="52035"/>
            <a:ext cx="1028700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THREE GIFTS OF THE SABBATH</a:t>
            </a:r>
          </a:p>
        </p:txBody>
      </p:sp>
      <p:sp>
        <p:nvSpPr>
          <p:cNvPr id="5" name="TextBox 4">
            <a:extLst>
              <a:ext uri="{FF2B5EF4-FFF2-40B4-BE49-F238E27FC236}">
                <a16:creationId xmlns:a16="http://schemas.microsoft.com/office/drawing/2014/main" id="{2149E235-6078-45CB-40DA-D5A77317D332}"/>
              </a:ext>
            </a:extLst>
          </p:cNvPr>
          <p:cNvSpPr txBox="1"/>
          <p:nvPr/>
        </p:nvSpPr>
        <p:spPr>
          <a:xfrm>
            <a:off x="491672" y="784887"/>
            <a:ext cx="11495314" cy="55399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A. Rhythm</a:t>
            </a:r>
            <a:r>
              <a:rPr lang="en-US" sz="3000" b="1" dirty="0">
                <a:solidFill>
                  <a:schemeClr val="bg1"/>
                </a:solidFill>
                <a:latin typeface="Arial" panose="020B0604020202020204" pitchFamily="34" charset="0"/>
                <a:cs typeface="Arial" panose="020B0604020202020204" pitchFamily="34" charset="0"/>
              </a:rPr>
              <a:t> = a strong, regular repeated pattern of movement.</a:t>
            </a:r>
          </a:p>
        </p:txBody>
      </p:sp>
      <p:sp>
        <p:nvSpPr>
          <p:cNvPr id="8" name="TextBox 7">
            <a:extLst>
              <a:ext uri="{FF2B5EF4-FFF2-40B4-BE49-F238E27FC236}">
                <a16:creationId xmlns:a16="http://schemas.microsoft.com/office/drawing/2014/main" id="{8180BD0D-D2AE-3F9A-4E03-E24FD28704E5}"/>
              </a:ext>
            </a:extLst>
          </p:cNvPr>
          <p:cNvSpPr txBox="1"/>
          <p:nvPr/>
        </p:nvSpPr>
        <p:spPr>
          <a:xfrm>
            <a:off x="318408" y="1789118"/>
            <a:ext cx="11495314" cy="55399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“There is a time for every activity under heaven..” </a:t>
            </a:r>
            <a:r>
              <a:rPr lang="en-US" sz="3000" b="1" dirty="0">
                <a:solidFill>
                  <a:schemeClr val="bg1"/>
                </a:solidFill>
                <a:latin typeface="Arial" panose="020B0604020202020204" pitchFamily="34" charset="0"/>
                <a:cs typeface="Arial" panose="020B0604020202020204" pitchFamily="34" charset="0"/>
              </a:rPr>
              <a:t>(Eccles 3:1) </a:t>
            </a:r>
          </a:p>
        </p:txBody>
      </p:sp>
      <p:sp>
        <p:nvSpPr>
          <p:cNvPr id="9" name="TextBox 8">
            <a:extLst>
              <a:ext uri="{FF2B5EF4-FFF2-40B4-BE49-F238E27FC236}">
                <a16:creationId xmlns:a16="http://schemas.microsoft.com/office/drawing/2014/main" id="{AD7B46DD-937C-4AB6-DFFF-2CCF1860F365}"/>
              </a:ext>
            </a:extLst>
          </p:cNvPr>
          <p:cNvSpPr txBox="1"/>
          <p:nvPr/>
        </p:nvSpPr>
        <p:spPr>
          <a:xfrm>
            <a:off x="318408" y="5054857"/>
            <a:ext cx="7838622" cy="1015663"/>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B. Refreshment</a:t>
            </a:r>
            <a:r>
              <a:rPr lang="en-US" sz="3000" b="1" dirty="0">
                <a:solidFill>
                  <a:schemeClr val="bg1"/>
                </a:solidFill>
                <a:latin typeface="Arial" panose="020B0604020202020204" pitchFamily="34" charset="0"/>
                <a:cs typeface="Arial" panose="020B0604020202020204" pitchFamily="34" charset="0"/>
              </a:rPr>
              <a:t> – fresh energy &amp; strength, to take a deep breath (Hebrew). </a:t>
            </a:r>
          </a:p>
        </p:txBody>
      </p:sp>
      <p:pic>
        <p:nvPicPr>
          <p:cNvPr id="8194" name="Picture 2" descr="Coca-Cola Slogans through the Years | Coca-Cola Australia">
            <a:extLst>
              <a:ext uri="{FF2B5EF4-FFF2-40B4-BE49-F238E27FC236}">
                <a16:creationId xmlns:a16="http://schemas.microsoft.com/office/drawing/2014/main" id="{C3AE3AE0-ED84-2586-8D05-AE5DF65822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76"/>
          <a:stretch/>
        </p:blipFill>
        <p:spPr bwMode="auto">
          <a:xfrm>
            <a:off x="8504465" y="2467430"/>
            <a:ext cx="3642544" cy="39943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0B371-61F7-EC44-62EF-8F0CCC0A56E1}"/>
              </a:ext>
            </a:extLst>
          </p:cNvPr>
          <p:cNvSpPr txBox="1"/>
          <p:nvPr/>
        </p:nvSpPr>
        <p:spPr>
          <a:xfrm>
            <a:off x="491672" y="6184799"/>
            <a:ext cx="10988221"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Pausing to be refreshed is more than just stopping work.</a:t>
            </a:r>
          </a:p>
        </p:txBody>
      </p:sp>
      <p:sp>
        <p:nvSpPr>
          <p:cNvPr id="6" name="TextBox 5">
            <a:extLst>
              <a:ext uri="{FF2B5EF4-FFF2-40B4-BE49-F238E27FC236}">
                <a16:creationId xmlns:a16="http://schemas.microsoft.com/office/drawing/2014/main" id="{8CB234C1-56C1-146E-C086-05F1550A602B}"/>
              </a:ext>
            </a:extLst>
          </p:cNvPr>
          <p:cNvSpPr txBox="1"/>
          <p:nvPr/>
        </p:nvSpPr>
        <p:spPr>
          <a:xfrm>
            <a:off x="44991" y="2700825"/>
            <a:ext cx="8839200" cy="1938992"/>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“A life without rhythm turns into a rut.” </a:t>
            </a:r>
            <a:r>
              <a:rPr lang="en-US" sz="3000" b="1" dirty="0">
                <a:solidFill>
                  <a:schemeClr val="bg1"/>
                </a:solidFill>
                <a:latin typeface="Arial" panose="020B0604020202020204" pitchFamily="34" charset="0"/>
                <a:cs typeface="Arial" panose="020B0604020202020204" pitchFamily="34" charset="0"/>
              </a:rPr>
              <a:t>(Steve Farrar) – we’re  not created to work 24/7. The Sabbath is our maintenance schedule – to be physically, emotionally &amp; spiritually tweaked. </a:t>
            </a:r>
          </a:p>
        </p:txBody>
      </p:sp>
    </p:spTree>
    <p:extLst>
      <p:ext uri="{BB962C8B-B14F-4D97-AF65-F5344CB8AC3E}">
        <p14:creationId xmlns:p14="http://schemas.microsoft.com/office/powerpoint/2010/main" val="177183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 Ways to Relax in Nature and Stress Less | American Heart Association">
            <a:extLst>
              <a:ext uri="{FF2B5EF4-FFF2-40B4-BE49-F238E27FC236}">
                <a16:creationId xmlns:a16="http://schemas.microsoft.com/office/drawing/2014/main" id="{3FA20BCD-E927-2E08-3F34-55C8F15693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FE849A-8F5B-866F-4C3A-80E98EC353CF}"/>
              </a:ext>
            </a:extLst>
          </p:cNvPr>
          <p:cNvSpPr txBox="1"/>
          <p:nvPr/>
        </p:nvSpPr>
        <p:spPr>
          <a:xfrm>
            <a:off x="261257" y="145143"/>
            <a:ext cx="1175657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Resting – from work, stress, achievement &amp; competition.</a:t>
            </a:r>
          </a:p>
        </p:txBody>
      </p:sp>
      <p:sp>
        <p:nvSpPr>
          <p:cNvPr id="5" name="TextBox 4">
            <a:extLst>
              <a:ext uri="{FF2B5EF4-FFF2-40B4-BE49-F238E27FC236}">
                <a16:creationId xmlns:a16="http://schemas.microsoft.com/office/drawing/2014/main" id="{DFFAA72B-DA7A-08F0-74FB-C030C7DCAFB0}"/>
              </a:ext>
            </a:extLst>
          </p:cNvPr>
          <p:cNvSpPr txBox="1"/>
          <p:nvPr/>
        </p:nvSpPr>
        <p:spPr>
          <a:xfrm>
            <a:off x="261256" y="1030516"/>
            <a:ext cx="1162594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Reflection – unstructured, unplanned time to think and feel whatever comes into your mind and heart. </a:t>
            </a:r>
          </a:p>
        </p:txBody>
      </p:sp>
      <p:sp>
        <p:nvSpPr>
          <p:cNvPr id="6" name="TextBox 5">
            <a:extLst>
              <a:ext uri="{FF2B5EF4-FFF2-40B4-BE49-F238E27FC236}">
                <a16:creationId xmlns:a16="http://schemas.microsoft.com/office/drawing/2014/main" id="{A3AF28F9-A1ED-FCFE-A247-AA3E0966E73A}"/>
              </a:ext>
            </a:extLst>
          </p:cNvPr>
          <p:cNvSpPr txBox="1"/>
          <p:nvPr/>
        </p:nvSpPr>
        <p:spPr>
          <a:xfrm>
            <a:off x="442685" y="2377552"/>
            <a:ext cx="1126308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Recreation – spend time in nature, exercise, crafts, art … (good to make it avocational).</a:t>
            </a:r>
          </a:p>
        </p:txBody>
      </p:sp>
      <p:sp>
        <p:nvSpPr>
          <p:cNvPr id="7" name="TextBox 6">
            <a:extLst>
              <a:ext uri="{FF2B5EF4-FFF2-40B4-BE49-F238E27FC236}">
                <a16:creationId xmlns:a16="http://schemas.microsoft.com/office/drawing/2014/main" id="{3366D4EE-FECD-A6D1-6A64-0444198274B9}"/>
              </a:ext>
            </a:extLst>
          </p:cNvPr>
          <p:cNvSpPr txBox="1"/>
          <p:nvPr/>
        </p:nvSpPr>
        <p:spPr>
          <a:xfrm>
            <a:off x="442684" y="3858653"/>
            <a:ext cx="11263086"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“Rabbi, how have the Jews managed to preserve the Sabbath over thousands of years.” </a:t>
            </a:r>
            <a:r>
              <a:rPr lang="en-US" sz="3000" b="1" dirty="0">
                <a:solidFill>
                  <a:schemeClr val="bg1"/>
                </a:solidFill>
                <a:latin typeface="Arial" panose="020B0604020202020204" pitchFamily="34" charset="0"/>
                <a:cs typeface="Arial" panose="020B0604020202020204" pitchFamily="34" charset="0"/>
              </a:rPr>
              <a:t>(BBC Commentator) </a:t>
            </a:r>
          </a:p>
        </p:txBody>
      </p:sp>
      <p:sp>
        <p:nvSpPr>
          <p:cNvPr id="8" name="TextBox 7">
            <a:extLst>
              <a:ext uri="{FF2B5EF4-FFF2-40B4-BE49-F238E27FC236}">
                <a16:creationId xmlns:a16="http://schemas.microsoft.com/office/drawing/2014/main" id="{595AE0E6-7F16-7E76-7A04-317219BF0B94}"/>
              </a:ext>
            </a:extLst>
          </p:cNvPr>
          <p:cNvSpPr txBox="1"/>
          <p:nvPr/>
        </p:nvSpPr>
        <p:spPr>
          <a:xfrm>
            <a:off x="442685" y="5281696"/>
            <a:ext cx="11444514" cy="1431161"/>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“It is not the Jews who have preserved the Sabbath over thousands of years. It is the Sabbath that has preserved the Jews over thousands of years.” </a:t>
            </a:r>
            <a:r>
              <a:rPr lang="en-US" sz="2900" b="1" dirty="0">
                <a:solidFill>
                  <a:schemeClr val="bg1"/>
                </a:solidFill>
                <a:latin typeface="Arial" panose="020B0604020202020204" pitchFamily="34" charset="0"/>
                <a:cs typeface="Arial" panose="020B0604020202020204" pitchFamily="34" charset="0"/>
              </a:rPr>
              <a:t>(Rabbi)</a:t>
            </a:r>
          </a:p>
        </p:txBody>
      </p:sp>
    </p:spTree>
    <p:extLst>
      <p:ext uri="{BB962C8B-B14F-4D97-AF65-F5344CB8AC3E}">
        <p14:creationId xmlns:p14="http://schemas.microsoft.com/office/powerpoint/2010/main" val="333479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backlighting, person, silhouette&#10;&#10;Description automatically generated">
            <a:extLst>
              <a:ext uri="{FF2B5EF4-FFF2-40B4-BE49-F238E27FC236}">
                <a16:creationId xmlns:a16="http://schemas.microsoft.com/office/drawing/2014/main" id="{7331F2AF-5571-CBBF-6A05-0246DDA7DAB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t="25570"/>
          <a:stretch/>
        </p:blipFill>
        <p:spPr>
          <a:xfrm>
            <a:off x="-1" y="0"/>
            <a:ext cx="12192001" cy="6856929"/>
          </a:xfrm>
          <a:prstGeom prst="rect">
            <a:avLst/>
          </a:prstGeom>
        </p:spPr>
      </p:pic>
      <p:sp>
        <p:nvSpPr>
          <p:cNvPr id="4" name="TextBox 3">
            <a:extLst>
              <a:ext uri="{FF2B5EF4-FFF2-40B4-BE49-F238E27FC236}">
                <a16:creationId xmlns:a16="http://schemas.microsoft.com/office/drawing/2014/main" id="{A4CF2166-7E37-0667-7D58-3FC83BD9438E}"/>
              </a:ext>
            </a:extLst>
          </p:cNvPr>
          <p:cNvSpPr txBox="1"/>
          <p:nvPr/>
        </p:nvSpPr>
        <p:spPr>
          <a:xfrm>
            <a:off x="159657" y="174171"/>
            <a:ext cx="1190171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Rejoicing – the Sabbath should cause us to stop and be reminded that we are ultimately dependent on God (our creator and redeemer) for everything. </a:t>
            </a:r>
          </a:p>
        </p:txBody>
      </p:sp>
      <p:sp>
        <p:nvSpPr>
          <p:cNvPr id="5" name="TextBox 4">
            <a:extLst>
              <a:ext uri="{FF2B5EF4-FFF2-40B4-BE49-F238E27FC236}">
                <a16:creationId xmlns:a16="http://schemas.microsoft.com/office/drawing/2014/main" id="{57305872-1B54-2FE4-ECCC-E6C4ED655DC7}"/>
              </a:ext>
            </a:extLst>
          </p:cNvPr>
          <p:cNvSpPr txBox="1"/>
          <p:nvPr/>
        </p:nvSpPr>
        <p:spPr>
          <a:xfrm>
            <a:off x="377371" y="2068286"/>
            <a:ext cx="11538858"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“But </a:t>
            </a:r>
            <a:r>
              <a:rPr lang="en-AU" sz="3000" b="1" i="1" u="sng" strike="noStrike" dirty="0">
                <a:solidFill>
                  <a:schemeClr val="bg1"/>
                </a:solidFill>
                <a:effectLst/>
                <a:latin typeface="Arial" panose="020B0604020202020204" pitchFamily="34" charset="0"/>
                <a:cs typeface="Arial" panose="020B0604020202020204" pitchFamily="34" charset="0"/>
              </a:rPr>
              <a:t>seek first</a:t>
            </a:r>
            <a:r>
              <a:rPr lang="en-AU" sz="3000" b="1" i="1" strike="noStrike" dirty="0">
                <a:solidFill>
                  <a:schemeClr val="bg1"/>
                </a:solidFill>
                <a:effectLst/>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his kingdom and his righteousness…” </a:t>
            </a:r>
            <a:r>
              <a:rPr lang="en-AU" sz="3000" b="1" i="0" u="none" strike="noStrike" dirty="0">
                <a:solidFill>
                  <a:schemeClr val="bg1"/>
                </a:solidFill>
                <a:effectLst/>
                <a:latin typeface="Arial" panose="020B0604020202020204" pitchFamily="34" charset="0"/>
                <a:cs typeface="Arial" panose="020B0604020202020204" pitchFamily="34" charset="0"/>
              </a:rPr>
              <a:t>(Matthew 6:33) = a great way to start the week by focusing on his truth, provision, grace, mercy, power and promises. </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8C50213-6013-2B15-8349-F6249EADF71A}"/>
              </a:ext>
            </a:extLst>
          </p:cNvPr>
          <p:cNvSpPr txBox="1"/>
          <p:nvPr/>
        </p:nvSpPr>
        <p:spPr>
          <a:xfrm>
            <a:off x="377371" y="3933371"/>
            <a:ext cx="116840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From the time of Moses through to the early church, the Sabbath = corporate worship.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And let us not neglect our meeting together, as some people do..” </a:t>
            </a:r>
            <a:r>
              <a:rPr lang="en-AU" sz="3000" b="1" i="0" u="none" strike="noStrike" dirty="0">
                <a:solidFill>
                  <a:schemeClr val="bg1"/>
                </a:solidFill>
                <a:effectLst/>
                <a:latin typeface="Arial" panose="020B0604020202020204" pitchFamily="34" charset="0"/>
                <a:cs typeface="Arial" panose="020B0604020202020204" pitchFamily="34" charset="0"/>
              </a:rPr>
              <a:t>(Hebrews 10:25)</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ECD3250-A3E8-3951-292E-498BDF0A2BC7}"/>
              </a:ext>
            </a:extLst>
          </p:cNvPr>
          <p:cNvSpPr txBox="1"/>
          <p:nvPr/>
        </p:nvSpPr>
        <p:spPr>
          <a:xfrm>
            <a:off x="159656" y="5776686"/>
            <a:ext cx="1153885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do we say when we regularly forsake Sunday worship to kick a ball, sleep in, party, fish, have family time...?</a:t>
            </a:r>
          </a:p>
        </p:txBody>
      </p:sp>
    </p:spTree>
    <p:extLst>
      <p:ext uri="{BB962C8B-B14F-4D97-AF65-F5344CB8AC3E}">
        <p14:creationId xmlns:p14="http://schemas.microsoft.com/office/powerpoint/2010/main" val="920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TotalTime>
  <Words>2932</Words>
  <Application>Microsoft Office PowerPoint</Application>
  <PresentationFormat>Widescreen</PresentationFormat>
  <Paragraphs>87</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37</cp:revision>
  <dcterms:created xsi:type="dcterms:W3CDTF">2023-05-18T11:18:22Z</dcterms:created>
  <dcterms:modified xsi:type="dcterms:W3CDTF">2023-05-22T03:17:33Z</dcterms:modified>
</cp:coreProperties>
</file>