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62" r:id="rId4"/>
    <p:sldId id="263" r:id="rId5"/>
    <p:sldId id="264" r:id="rId6"/>
    <p:sldId id="259" r:id="rId7"/>
    <p:sldId id="260" r:id="rId8"/>
    <p:sldId id="261"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84"/>
  </p:normalViewPr>
  <p:slideViewPr>
    <p:cSldViewPr snapToGrid="0">
      <p:cViewPr varScale="1">
        <p:scale>
          <a:sx n="103" d="100"/>
          <a:sy n="103" d="100"/>
        </p:scale>
        <p:origin x="84" y="426"/>
      </p:cViewPr>
      <p:guideLst/>
    </p:cSldViewPr>
  </p:slideViewPr>
  <p:notesTextViewPr>
    <p:cViewPr>
      <p:scale>
        <a:sx n="1" d="1"/>
        <a:sy n="1" d="1"/>
      </p:scale>
      <p:origin x="0" y="0"/>
    </p:cViewPr>
  </p:notesTextViewPr>
  <p:notesViewPr>
    <p:cSldViewPr snapToGrid="0">
      <p:cViewPr>
        <p:scale>
          <a:sx n="110" d="100"/>
          <a:sy n="110" d="100"/>
        </p:scale>
        <p:origin x="3348" y="-82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43EBA-24C3-B04E-A58B-902C38C60A14}"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E6C45-5D4F-AE40-8827-75867C84091F}" type="slidenum">
              <a:rPr lang="en-US" smtClean="0"/>
              <a:t>‹#›</a:t>
            </a:fld>
            <a:endParaRPr lang="en-US"/>
          </a:p>
        </p:txBody>
      </p:sp>
    </p:spTree>
    <p:extLst>
      <p:ext uri="{BB962C8B-B14F-4D97-AF65-F5344CB8AC3E}">
        <p14:creationId xmlns:p14="http://schemas.microsoft.com/office/powerpoint/2010/main" val="95131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DDE6C45-5D4F-AE40-8827-75867C84091F}" type="slidenum">
              <a:rPr lang="en-US" smtClean="0"/>
              <a:t>1</a:t>
            </a:fld>
            <a:endParaRPr lang="en-US"/>
          </a:p>
        </p:txBody>
      </p:sp>
    </p:spTree>
    <p:extLst>
      <p:ext uri="{BB962C8B-B14F-4D97-AF65-F5344CB8AC3E}">
        <p14:creationId xmlns:p14="http://schemas.microsoft.com/office/powerpoint/2010/main" val="243922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DDE6C45-5D4F-AE40-8827-75867C84091F}" type="slidenum">
              <a:rPr lang="en-US" smtClean="0"/>
              <a:t>2</a:t>
            </a:fld>
            <a:endParaRPr lang="en-US"/>
          </a:p>
        </p:txBody>
      </p:sp>
    </p:spTree>
    <p:extLst>
      <p:ext uri="{BB962C8B-B14F-4D97-AF65-F5344CB8AC3E}">
        <p14:creationId xmlns:p14="http://schemas.microsoft.com/office/powerpoint/2010/main" val="361102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name is not just a convenient way to address him. It is his identity, the very essence of who he is. God revealed his name long before the day he gave the Israelites the Ten Commandments on Mt Sinai.</a:t>
            </a:r>
          </a:p>
        </p:txBody>
      </p:sp>
      <p:sp>
        <p:nvSpPr>
          <p:cNvPr id="4" name="Slide Number Placeholder 3"/>
          <p:cNvSpPr>
            <a:spLocks noGrp="1"/>
          </p:cNvSpPr>
          <p:nvPr>
            <p:ph type="sldNum" sz="quarter" idx="5"/>
          </p:nvPr>
        </p:nvSpPr>
        <p:spPr/>
        <p:txBody>
          <a:bodyPr/>
          <a:lstStyle/>
          <a:p>
            <a:fld id="{1DDE6C45-5D4F-AE40-8827-75867C84091F}" type="slidenum">
              <a:rPr lang="en-US" smtClean="0"/>
              <a:t>3</a:t>
            </a:fld>
            <a:endParaRPr lang="en-US"/>
          </a:p>
        </p:txBody>
      </p:sp>
    </p:spTree>
    <p:extLst>
      <p:ext uri="{BB962C8B-B14F-4D97-AF65-F5344CB8AC3E}">
        <p14:creationId xmlns:p14="http://schemas.microsoft.com/office/powerpoint/2010/main" val="112993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Majestic and glorious – the pomp and pageantry that the world gave King Charles (with limited power Commonwealth) at his coronation yesterday is nothing compared to the </a:t>
            </a:r>
            <a:r>
              <a:rPr lang="en-US" dirty="0" err="1"/>
              <a:t>honour</a:t>
            </a:r>
            <a:r>
              <a:rPr lang="en-US" dirty="0"/>
              <a:t> and praise God deserves. If you are wondering why I am including references to Jesus, because he has the same name as God. Philippians 2:10-11 tells us that at the end of history God declares Jesus Christ is Lord. If he is given that </a:t>
            </a:r>
            <a:r>
              <a:rPr lang="en-US" dirty="0" err="1"/>
              <a:t>honour</a:t>
            </a:r>
            <a:r>
              <a:rPr lang="en-US" dirty="0"/>
              <a:t> then , he deserves it now!</a:t>
            </a:r>
          </a:p>
        </p:txBody>
      </p:sp>
      <p:sp>
        <p:nvSpPr>
          <p:cNvPr id="4" name="Slide Number Placeholder 3"/>
          <p:cNvSpPr>
            <a:spLocks noGrp="1"/>
          </p:cNvSpPr>
          <p:nvPr>
            <p:ph type="sldNum" sz="quarter" idx="5"/>
          </p:nvPr>
        </p:nvSpPr>
        <p:spPr/>
        <p:txBody>
          <a:bodyPr/>
          <a:lstStyle/>
          <a:p>
            <a:fld id="{1DDE6C45-5D4F-AE40-8827-75867C84091F}" type="slidenum">
              <a:rPr lang="en-US" smtClean="0"/>
              <a:t>4</a:t>
            </a:fld>
            <a:endParaRPr lang="en-US"/>
          </a:p>
        </p:txBody>
      </p:sp>
    </p:spTree>
    <p:extLst>
      <p:ext uri="{BB962C8B-B14F-4D97-AF65-F5344CB8AC3E}">
        <p14:creationId xmlns:p14="http://schemas.microsoft.com/office/powerpoint/2010/main" val="83419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Literally is saying “You must not lift up the name of the Lord your God for nothingness.”  He gives a stern warning to anyone who disobeys this commandment. The precise punishment is left unspecified but its serious. Called a meiosis – less is said but more is intended. Like saying “I wouldn’t do that if I was you.” – can be more threatening without saying it. </a:t>
            </a:r>
          </a:p>
        </p:txBody>
      </p:sp>
      <p:sp>
        <p:nvSpPr>
          <p:cNvPr id="4" name="Slide Number Placeholder 3"/>
          <p:cNvSpPr>
            <a:spLocks noGrp="1"/>
          </p:cNvSpPr>
          <p:nvPr>
            <p:ph type="sldNum" sz="quarter" idx="5"/>
          </p:nvPr>
        </p:nvSpPr>
        <p:spPr/>
        <p:txBody>
          <a:bodyPr/>
          <a:lstStyle/>
          <a:p>
            <a:fld id="{1DDE6C45-5D4F-AE40-8827-75867C84091F}" type="slidenum">
              <a:rPr lang="en-US" smtClean="0"/>
              <a:t>5</a:t>
            </a:fld>
            <a:endParaRPr lang="en-US"/>
          </a:p>
        </p:txBody>
      </p:sp>
    </p:spTree>
    <p:extLst>
      <p:ext uri="{BB962C8B-B14F-4D97-AF65-F5344CB8AC3E}">
        <p14:creationId xmlns:p14="http://schemas.microsoft.com/office/powerpoint/2010/main" val="237577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talks about a number of ways we can misuse God’s name – use it in vain. I will list 6 of them and some will probably be applicable – don’t write this off as me just being legalistic. These are God’s standards – we need to be very cautious about being too lazy and free with the use of God’s name.</a:t>
            </a:r>
          </a:p>
          <a:p>
            <a:pPr marL="228600" indent="-228600">
              <a:buAutoNum type="arabicPeriod"/>
            </a:pPr>
            <a:r>
              <a:rPr lang="en-US" dirty="0"/>
              <a:t>The most obvious way is to blaspheme his name. Leviticus 24:11 – young man used it while in a fight. But also using his name carelessly – or even intentionally using a euphemism such as jeez (Jesus), gosh, gee (God) – although many don’t probably know that when you don’t mean it at all. </a:t>
            </a:r>
          </a:p>
          <a:p>
            <a:pPr marL="228600" indent="-228600">
              <a:buAutoNum type="arabicPeriod"/>
            </a:pPr>
            <a:r>
              <a:rPr lang="en-US" dirty="0"/>
              <a:t>Adding God’s name to oaths and promises – particularly when they don’t intend to keep them. </a:t>
            </a:r>
          </a:p>
          <a:p>
            <a:pPr marL="228600" indent="-228600">
              <a:buAutoNum type="arabicPeriod"/>
            </a:pPr>
            <a:r>
              <a:rPr lang="en-US" dirty="0"/>
              <a:t>Attaching God’s name to our plans (God told me to build a café at the church), purchases (God wanted me to have that expensive car) That’s why I have never claimed God told me to build a café and extensions. The best we can say is that I have sought the Lord’s will and looked at all the options and as your leaders we feel that this is the right move for our church and we think God will be </a:t>
            </a:r>
            <a:r>
              <a:rPr lang="en-US" dirty="0" err="1"/>
              <a:t>honoured</a:t>
            </a:r>
            <a:r>
              <a:rPr lang="en-US" dirty="0"/>
              <a:t> if we move forward together. – in Acts 19 the sons of </a:t>
            </a:r>
            <a:r>
              <a:rPr lang="en-US" dirty="0" err="1"/>
              <a:t>Sceva</a:t>
            </a:r>
            <a:r>
              <a:rPr lang="en-US" dirty="0"/>
              <a:t> wanted to get the same fame as the disciples by claiming to drive out demons. When they tried to command the evil spirits to come out in the name of Jesus, the spirits said we know Jesus but we don’t know you. Then the demon possessed man attacked them , beat them and stripped then naked in public.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DDE6C45-5D4F-AE40-8827-75867C84091F}" type="slidenum">
              <a:rPr lang="en-US" smtClean="0"/>
              <a:t>6</a:t>
            </a:fld>
            <a:endParaRPr lang="en-US"/>
          </a:p>
        </p:txBody>
      </p:sp>
    </p:spTree>
    <p:extLst>
      <p:ext uri="{BB962C8B-B14F-4D97-AF65-F5344CB8AC3E}">
        <p14:creationId xmlns:p14="http://schemas.microsoft.com/office/powerpoint/2010/main" val="258993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a:t>
            </a:r>
            <a:r>
              <a:rPr lang="en-US" dirty="0" err="1"/>
              <a:t>embarassing</a:t>
            </a:r>
            <a:r>
              <a:rPr lang="en-US" dirty="0"/>
              <a:t> event regarding the sons of </a:t>
            </a:r>
            <a:r>
              <a:rPr lang="en-US" dirty="0" err="1"/>
              <a:t>Sceva</a:t>
            </a:r>
            <a:r>
              <a:rPr lang="en-US" dirty="0"/>
              <a:t> the name of Christ was feared and </a:t>
            </a:r>
            <a:r>
              <a:rPr lang="en-US" dirty="0" err="1"/>
              <a:t>honoured</a:t>
            </a:r>
            <a:r>
              <a:rPr lang="en-US" dirty="0"/>
              <a:t> and it had a powerful effect on the city. Instead of trying to grow God’s kingdom by manipulating and controlling God – using our plans, not his, the best way to grow his kingdom and impact our community is by </a:t>
            </a:r>
            <a:r>
              <a:rPr lang="en-US" dirty="0" err="1"/>
              <a:t>honouring</a:t>
            </a:r>
            <a:r>
              <a:rPr lang="en-US" dirty="0"/>
              <a:t> God’s name. </a:t>
            </a:r>
          </a:p>
          <a:p>
            <a:r>
              <a:rPr lang="en-US" dirty="0"/>
              <a:t>4. Convenient worship – the priests and worshippers were bringing second rate sacrifices, selectively obeying His commandments and claiming that it was often too hard to serve the Lord. The things we cut corners for are the things we prefer over God = idols. The areas where we may keep the best for ourselves – time, financial blessings, talents..</a:t>
            </a:r>
          </a:p>
          <a:p>
            <a:r>
              <a:rPr lang="en-US" dirty="0"/>
              <a:t>5. Forcing God to punish us – Israelites hadn’t obeyed God and so he let them go into captivity as a punishment. They were scattered and God said that his name would be shamed (character and strength questioned) because other nations would say These are the people of God and yet God couldn’t keep them safe in their own land.</a:t>
            </a:r>
          </a:p>
        </p:txBody>
      </p:sp>
      <p:sp>
        <p:nvSpPr>
          <p:cNvPr id="4" name="Slide Number Placeholder 3"/>
          <p:cNvSpPr>
            <a:spLocks noGrp="1"/>
          </p:cNvSpPr>
          <p:nvPr>
            <p:ph type="sldNum" sz="quarter" idx="5"/>
          </p:nvPr>
        </p:nvSpPr>
        <p:spPr/>
        <p:txBody>
          <a:bodyPr/>
          <a:lstStyle/>
          <a:p>
            <a:fld id="{1DDE6C45-5D4F-AE40-8827-75867C84091F}" type="slidenum">
              <a:rPr lang="en-US" smtClean="0"/>
              <a:t>7</a:t>
            </a:fld>
            <a:endParaRPr lang="en-US"/>
          </a:p>
        </p:txBody>
      </p:sp>
    </p:spTree>
    <p:extLst>
      <p:ext uri="{BB962C8B-B14F-4D97-AF65-F5344CB8AC3E}">
        <p14:creationId xmlns:p14="http://schemas.microsoft.com/office/powerpoint/2010/main" val="299205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This last one comes from what many call the scariest passage in the Bible. This is perhaps the one most relevant to us – on that day I return there will ‘many’ (probably from churches) who will say my name Lord, Lord but will be saying it in vain – they will be misusing it. These are people with good theology – calling Jesus Lord, acknowledging his divinity. They are also emotionally engaged – Lord, Lord. In Jewish culture you show the intensity of your emotion by repeating the name. Like David did when his son Absalom was killed (2 Sam 18:33) or Jesus said to Martha when he wanted to lovingly correct her after she accused Mary of not helping her (she chose to listen to Jesus teaching instead). They are also heavily engaged in ministry – preaching the gospel (prophesying), healing, doing miracles etc. That could describe most of us – it should describe most of us. But theology, emotion and being active don’t necessarily mean that you have a true relationship with Jesus, Judas did those things too but was a phony follower of Jesus. Jesus is saying you are misusing his name if you don’t have a real relationship with him. You can’t just claim his name because he is exciting, relevant and can meet all your needs (he is all those things) but not before he is your King and Lord = you must give him your independence – let him into, and rule your life. Misuse of his name by not honestly seeing him as </a:t>
            </a:r>
            <a:r>
              <a:rPr lang="en-US" dirty="0" err="1"/>
              <a:t>Saviour</a:t>
            </a:r>
            <a:r>
              <a:rPr lang="en-US" dirty="0"/>
              <a:t> (instead, having yourself). You must renounce being your own </a:t>
            </a:r>
            <a:r>
              <a:rPr lang="en-US" dirty="0" err="1"/>
              <a:t>Saviour</a:t>
            </a:r>
            <a:r>
              <a:rPr lang="en-US" dirty="0"/>
              <a:t>.  </a:t>
            </a:r>
          </a:p>
        </p:txBody>
      </p:sp>
      <p:sp>
        <p:nvSpPr>
          <p:cNvPr id="4" name="Slide Number Placeholder 3"/>
          <p:cNvSpPr>
            <a:spLocks noGrp="1"/>
          </p:cNvSpPr>
          <p:nvPr>
            <p:ph type="sldNum" sz="quarter" idx="5"/>
          </p:nvPr>
        </p:nvSpPr>
        <p:spPr/>
        <p:txBody>
          <a:bodyPr/>
          <a:lstStyle/>
          <a:p>
            <a:fld id="{1DDE6C45-5D4F-AE40-8827-75867C84091F}" type="slidenum">
              <a:rPr lang="en-US" smtClean="0"/>
              <a:t>8</a:t>
            </a:fld>
            <a:endParaRPr lang="en-US"/>
          </a:p>
        </p:txBody>
      </p:sp>
    </p:spTree>
    <p:extLst>
      <p:ext uri="{BB962C8B-B14F-4D97-AF65-F5344CB8AC3E}">
        <p14:creationId xmlns:p14="http://schemas.microsoft.com/office/powerpoint/2010/main" val="20971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summary of what God is saying in the 3</a:t>
            </a:r>
            <a:r>
              <a:rPr lang="en-US" baseline="30000" dirty="0"/>
              <a:t>rd</a:t>
            </a:r>
            <a:r>
              <a:rPr lang="en-US" dirty="0"/>
              <a:t> commandment is Colossians 3:17. </a:t>
            </a:r>
            <a:r>
              <a:rPr lang="en-AU" b="0" i="0" u="none" strike="noStrike" dirty="0">
                <a:solidFill>
                  <a:srgbClr val="3F4950"/>
                </a:solidFill>
                <a:effectLst/>
                <a:latin typeface="Charis SIL"/>
              </a:rPr>
              <a:t>By using the term “word or deed” Paul is not ignoring thoughts or anything else that isn’t a word or deed. The term span the spectrum of all possible activities, whether they be physical, mental, spiritual, vocal, or whatever. </a:t>
            </a:r>
            <a:r>
              <a:rPr lang="en-US" dirty="0"/>
              <a:t>Living as followers of Jesus and children of God = speaking and doing everything according to the family name. </a:t>
            </a:r>
            <a:r>
              <a:rPr lang="en-AU" b="0" i="0" u="none" strike="noStrike" dirty="0">
                <a:solidFill>
                  <a:srgbClr val="3F4950"/>
                </a:solidFill>
                <a:effectLst/>
                <a:latin typeface="Charis SIL"/>
              </a:rPr>
              <a:t>There is no event, activity</a:t>
            </a:r>
            <a:r>
              <a:rPr lang="en-AU" b="0" i="0" u="none" strike="noStrike">
                <a:solidFill>
                  <a:srgbClr val="3F4950"/>
                </a:solidFill>
                <a:effectLst/>
                <a:latin typeface="Charis SIL"/>
              </a:rPr>
              <a:t>, endeavour</a:t>
            </a:r>
            <a:r>
              <a:rPr lang="en-AU" b="0" i="0" u="none" strike="noStrike" dirty="0">
                <a:solidFill>
                  <a:srgbClr val="3F4950"/>
                </a:solidFill>
                <a:effectLst/>
                <a:latin typeface="Charis SIL"/>
              </a:rPr>
              <a:t>, or goal that is exempt from the Lordship of Jesus. There is no idea, aspiration, dream, or belief that does not come under his sovereign sway. There is no achievement, accomplishment, work, or word that does not exist for the glory of the Son of God. This passage covers all the grey areas that the Bible doesn’t specifically talk about – all human endeavours and all human experiences. There is no secular (where we can leave our Christianity at the door and live as if we know nothing of Jesus) or sacred. It all needs to be done in name of Jesus. WE can’t compartmentalise our life. Every square inch includes your mind, your thoughts, your will… - everything about you.</a:t>
            </a:r>
            <a:endParaRPr lang="en-US" dirty="0"/>
          </a:p>
        </p:txBody>
      </p:sp>
      <p:sp>
        <p:nvSpPr>
          <p:cNvPr id="4" name="Slide Number Placeholder 3"/>
          <p:cNvSpPr>
            <a:spLocks noGrp="1"/>
          </p:cNvSpPr>
          <p:nvPr>
            <p:ph type="sldNum" sz="quarter" idx="5"/>
          </p:nvPr>
        </p:nvSpPr>
        <p:spPr/>
        <p:txBody>
          <a:bodyPr/>
          <a:lstStyle/>
          <a:p>
            <a:fld id="{1DDE6C45-5D4F-AE40-8827-75867C84091F}" type="slidenum">
              <a:rPr lang="en-US" smtClean="0"/>
              <a:t>9</a:t>
            </a:fld>
            <a:endParaRPr lang="en-US"/>
          </a:p>
        </p:txBody>
      </p:sp>
    </p:spTree>
    <p:extLst>
      <p:ext uri="{BB962C8B-B14F-4D97-AF65-F5344CB8AC3E}">
        <p14:creationId xmlns:p14="http://schemas.microsoft.com/office/powerpoint/2010/main" val="415247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2A45-FF74-F71E-C575-5A80C909A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ED4DED-2F81-B9C1-9BD6-2952CA1EA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37304-3A59-77F1-E66C-026DA077901E}"/>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C09A2EE3-D4FE-F4E8-C46A-5EFDC9FE1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70574-F8DD-0BA2-0FAA-B42C5B7EFC5D}"/>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2473922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0794-6207-7D97-8753-223BF198B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74AAB-AE35-A384-D638-2ECA114F7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0E05D-E797-D48B-8AEB-42FEB100C8FA}"/>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E96BC75D-7A7B-C779-F367-267E07B8E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FEE5B-4193-122F-49B3-7720261CCD9A}"/>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371347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8C1B0-F230-B985-1014-8799EB72C5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836D0-D8DB-0450-ACEE-3F497DB02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95BF8-240F-8D90-98EF-073C19EF8FF8}"/>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34BC1DB9-78CF-E8DA-1D64-698B942F9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2740B-080B-9927-BBF3-3163E4D806A3}"/>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385462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EA5C-E331-D18F-B6E6-83EDC5C20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170810-4933-6C1E-1CCE-37D9B33B5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9A6DF-16A8-0ADB-7DDD-5DF8CC9F4C33}"/>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DAA20203-FDB7-0684-AE45-5D430A035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6B90E-6333-2185-C2DE-5A0B5F151699}"/>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250485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28C3-01FD-E7C0-94FE-A6870D3577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3FCB1E-5BCD-6A98-D9CC-3A19F30E7D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0536D-B15C-76A7-0579-25F0A5FC1087}"/>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804F067E-B42E-11BC-5E1B-59E168A54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C323C-2E8E-D790-8A15-808CB294B831}"/>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193518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4ADA-648B-36DC-7649-CF151CB383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9BEC5-9DF1-9AEF-FB88-EF779B0B7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721B01-062E-DB17-C0B3-06E80D99D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431AAA-9895-0417-FCB7-E54E33A5AA1F}"/>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6" name="Footer Placeholder 5">
            <a:extLst>
              <a:ext uri="{FF2B5EF4-FFF2-40B4-BE49-F238E27FC236}">
                <a16:creationId xmlns:a16="http://schemas.microsoft.com/office/drawing/2014/main" id="{87AD8024-F6F0-B9C4-C173-04F8C3E8D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1E0F-B3BB-4CFB-26C3-D3023ED9BA59}"/>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15995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F19E-94A6-DCEB-351B-A04EE00A74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D58361-DF56-A0AF-6A8B-9939F892A9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A6D960-A3C1-8511-7722-A70DCE322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068CF2-323F-DD71-79E5-A7C7492C3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9175A-162C-B44F-7163-E333D9E9C4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CDF5F-8CA3-6F88-FFA7-0C8A5BAB30E5}"/>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8" name="Footer Placeholder 7">
            <a:extLst>
              <a:ext uri="{FF2B5EF4-FFF2-40B4-BE49-F238E27FC236}">
                <a16:creationId xmlns:a16="http://schemas.microsoft.com/office/drawing/2014/main" id="{91CC208C-F258-F3CA-9A36-A8C02B8BC7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E8C470-1331-988F-3C0D-CE3894164C0A}"/>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122118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1F1D-3FCA-9D99-4589-FA5F0E7C0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880ED5-8D76-7232-517A-2ED38F56F337}"/>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4" name="Footer Placeholder 3">
            <a:extLst>
              <a:ext uri="{FF2B5EF4-FFF2-40B4-BE49-F238E27FC236}">
                <a16:creationId xmlns:a16="http://schemas.microsoft.com/office/drawing/2014/main" id="{2DBFC0C4-563D-4C0F-8570-F92293106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46068D-F654-2281-1E2E-E1DCA1B2B85B}"/>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202032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7F5BE-0B1D-CAAB-B61D-3E758EC7BD76}"/>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3" name="Footer Placeholder 2">
            <a:extLst>
              <a:ext uri="{FF2B5EF4-FFF2-40B4-BE49-F238E27FC236}">
                <a16:creationId xmlns:a16="http://schemas.microsoft.com/office/drawing/2014/main" id="{35F9566E-EB23-6AE6-2610-07F2A3233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E0160-59C7-62D0-5BED-B5DABC35DFD8}"/>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390182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3BD3-FD4E-ED8B-5E26-E45DE9DDC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B03326-2501-A777-B2D7-66CA9480F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BBC1AA-862D-258A-2766-D93D82CFB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EB49C-9DD0-EBFC-2E22-C0A9F55C403A}"/>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6" name="Footer Placeholder 5">
            <a:extLst>
              <a:ext uri="{FF2B5EF4-FFF2-40B4-BE49-F238E27FC236}">
                <a16:creationId xmlns:a16="http://schemas.microsoft.com/office/drawing/2014/main" id="{8B7327A3-4F05-37BC-4999-B263CF1AA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664E0-2277-7F97-2B11-A38E75986E6A}"/>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363134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329F-0B17-8924-B38D-0128F4F2F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967F7E-AA6C-A3C3-5FB9-B900A030EE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FFEB00-1501-6724-46C9-9EEFCE4E1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E267CB-F9BC-45F9-28EF-E8620C08C9D3}"/>
              </a:ext>
            </a:extLst>
          </p:cNvPr>
          <p:cNvSpPr>
            <a:spLocks noGrp="1"/>
          </p:cNvSpPr>
          <p:nvPr>
            <p:ph type="dt" sz="half" idx="10"/>
          </p:nvPr>
        </p:nvSpPr>
        <p:spPr/>
        <p:txBody>
          <a:bodyPr/>
          <a:lstStyle/>
          <a:p>
            <a:fld id="{B345A840-1E67-364C-8E47-8FF84AF9A320}" type="datetimeFigureOut">
              <a:rPr lang="en-US" smtClean="0"/>
              <a:t>5/9/2023</a:t>
            </a:fld>
            <a:endParaRPr lang="en-US"/>
          </a:p>
        </p:txBody>
      </p:sp>
      <p:sp>
        <p:nvSpPr>
          <p:cNvPr id="6" name="Footer Placeholder 5">
            <a:extLst>
              <a:ext uri="{FF2B5EF4-FFF2-40B4-BE49-F238E27FC236}">
                <a16:creationId xmlns:a16="http://schemas.microsoft.com/office/drawing/2014/main" id="{2482AE4F-15E8-DC73-0784-CC2A2E118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026AF-B7D7-326B-0023-182EE08F7C3C}"/>
              </a:ext>
            </a:extLst>
          </p:cNvPr>
          <p:cNvSpPr>
            <a:spLocks noGrp="1"/>
          </p:cNvSpPr>
          <p:nvPr>
            <p:ph type="sldNum" sz="quarter" idx="12"/>
          </p:nvPr>
        </p:nvSpPr>
        <p:spPr/>
        <p:txBody>
          <a:bodyPr/>
          <a:lstStyle/>
          <a:p>
            <a:fld id="{3A680E5F-0419-5A4D-ACD7-8306E4FE9CB9}" type="slidenum">
              <a:rPr lang="en-US" smtClean="0"/>
              <a:t>‹#›</a:t>
            </a:fld>
            <a:endParaRPr lang="en-US"/>
          </a:p>
        </p:txBody>
      </p:sp>
    </p:spTree>
    <p:extLst>
      <p:ext uri="{BB962C8B-B14F-4D97-AF65-F5344CB8AC3E}">
        <p14:creationId xmlns:p14="http://schemas.microsoft.com/office/powerpoint/2010/main" val="390502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839FD-F153-6E13-A130-6C06F7CDE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E7187-8A2C-79BE-F3D2-B08DD85F7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CE62D-05B4-03A3-54A4-E479BA374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5A840-1E67-364C-8E47-8FF84AF9A320}" type="datetimeFigureOut">
              <a:rPr lang="en-US" smtClean="0"/>
              <a:t>5/9/2023</a:t>
            </a:fld>
            <a:endParaRPr lang="en-US"/>
          </a:p>
        </p:txBody>
      </p:sp>
      <p:sp>
        <p:nvSpPr>
          <p:cNvPr id="5" name="Footer Placeholder 4">
            <a:extLst>
              <a:ext uri="{FF2B5EF4-FFF2-40B4-BE49-F238E27FC236}">
                <a16:creationId xmlns:a16="http://schemas.microsoft.com/office/drawing/2014/main" id="{458F6C20-9454-89DE-FD1F-214D27F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B1B758-D446-2AFF-A11D-6A134B1017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80E5F-0419-5A4D-ACD7-8306E4FE9CB9}" type="slidenum">
              <a:rPr lang="en-US" smtClean="0"/>
              <a:t>‹#›</a:t>
            </a:fld>
            <a:endParaRPr lang="en-US"/>
          </a:p>
        </p:txBody>
      </p:sp>
    </p:spTree>
    <p:extLst>
      <p:ext uri="{BB962C8B-B14F-4D97-AF65-F5344CB8AC3E}">
        <p14:creationId xmlns:p14="http://schemas.microsoft.com/office/powerpoint/2010/main" val="402283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different colors&#10;&#10;Description automatically generated with low confidence">
            <a:extLst>
              <a:ext uri="{FF2B5EF4-FFF2-40B4-BE49-F238E27FC236}">
                <a16:creationId xmlns:a16="http://schemas.microsoft.com/office/drawing/2014/main" id="{FE47516A-1BE9-FC61-765C-1A85F40A02BD}"/>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What's in a Name? - Own it on disc &amp; digital">
            <a:extLst>
              <a:ext uri="{FF2B5EF4-FFF2-40B4-BE49-F238E27FC236}">
                <a16:creationId xmlns:a16="http://schemas.microsoft.com/office/drawing/2014/main" id="{F095AE79-D432-40F2-E964-4EEA31E3CF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71" r="25484"/>
          <a:stretch/>
        </p:blipFill>
        <p:spPr bwMode="auto">
          <a:xfrm>
            <a:off x="94639" y="1287243"/>
            <a:ext cx="2287614" cy="1551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F84509-177D-7F7C-A034-E534E10B3283}"/>
              </a:ext>
            </a:extLst>
          </p:cNvPr>
          <p:cNvSpPr txBox="1"/>
          <p:nvPr/>
        </p:nvSpPr>
        <p:spPr>
          <a:xfrm>
            <a:off x="2382253" y="1287243"/>
            <a:ext cx="9695447" cy="1015663"/>
          </a:xfrm>
          <a:prstGeom prst="rect">
            <a:avLst/>
          </a:prstGeom>
          <a:noFill/>
        </p:spPr>
        <p:txBody>
          <a:bodyPr wrap="square" rtlCol="0">
            <a:spAutoFit/>
          </a:bodyPr>
          <a:lstStyle/>
          <a:p>
            <a:pPr algn="ctr"/>
            <a:r>
              <a:rPr lang="en-AU" sz="3000" b="1" i="1" u="none" strike="noStrike" dirty="0">
                <a:solidFill>
                  <a:srgbClr val="333333"/>
                </a:solidFill>
                <a:effectLst/>
                <a:latin typeface="Arial" panose="020B0604020202020204" pitchFamily="34" charset="0"/>
                <a:cs typeface="Arial" panose="020B0604020202020204" pitchFamily="34" charset="0"/>
              </a:rPr>
              <a:t>“That which we call a rose by any other name would smell as sweet.” </a:t>
            </a:r>
            <a:r>
              <a:rPr lang="en-AU" sz="3000" b="1" u="none" strike="noStrike" dirty="0">
                <a:solidFill>
                  <a:srgbClr val="333333"/>
                </a:solidFill>
                <a:effectLst/>
                <a:latin typeface="Arial" panose="020B0604020202020204" pitchFamily="34" charset="0"/>
                <a:cs typeface="Arial" panose="020B0604020202020204" pitchFamily="34" charset="0"/>
              </a:rPr>
              <a:t>(Juliet – William Shakespeare)</a:t>
            </a:r>
          </a:p>
        </p:txBody>
      </p:sp>
      <p:sp>
        <p:nvSpPr>
          <p:cNvPr id="7" name="TextBox 6">
            <a:extLst>
              <a:ext uri="{FF2B5EF4-FFF2-40B4-BE49-F238E27FC236}">
                <a16:creationId xmlns:a16="http://schemas.microsoft.com/office/drawing/2014/main" id="{61BE3448-C517-CEB2-409B-D81933411344}"/>
              </a:ext>
            </a:extLst>
          </p:cNvPr>
          <p:cNvSpPr txBox="1"/>
          <p:nvPr/>
        </p:nvSpPr>
        <p:spPr>
          <a:xfrm>
            <a:off x="467227" y="2719001"/>
            <a:ext cx="11610473" cy="286232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“Our names are an important part of our identity. They give us a sense of who we are. That is why any intentional misuse of a name can negatively hurt and affect people. Such misuse of a name can be experienced as a microaggression, leading to anxiety and resentment between two parties.” </a:t>
            </a:r>
          </a:p>
          <a:p>
            <a:pPr algn="ctr"/>
            <a:r>
              <a:rPr lang="en-US" sz="3000" b="1" dirty="0">
                <a:latin typeface="Arial" panose="020B0604020202020204" pitchFamily="34" charset="0"/>
                <a:cs typeface="Arial" panose="020B0604020202020204" pitchFamily="34" charset="0"/>
              </a:rPr>
              <a:t>(HR Department, Drexel University)</a:t>
            </a:r>
          </a:p>
        </p:txBody>
      </p:sp>
    </p:spTree>
    <p:extLst>
      <p:ext uri="{BB962C8B-B14F-4D97-AF65-F5344CB8AC3E}">
        <p14:creationId xmlns:p14="http://schemas.microsoft.com/office/powerpoint/2010/main" val="34354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stone wall&#10;&#10;Description automatically generated with low confidence">
            <a:extLst>
              <a:ext uri="{FF2B5EF4-FFF2-40B4-BE49-F238E27FC236}">
                <a16:creationId xmlns:a16="http://schemas.microsoft.com/office/drawing/2014/main" id="{4F819ADC-6D71-E350-4443-C4B9FF42C5A2}"/>
              </a:ext>
            </a:extLst>
          </p:cNvPr>
          <p:cNvPicPr>
            <a:picLocks noChangeAspect="1"/>
          </p:cNvPicPr>
          <p:nvPr/>
        </p:nvPicPr>
        <p:blipFill rotWithShape="1">
          <a:blip r:embed="rId3">
            <a:alphaModFix amt="40000"/>
          </a:blip>
          <a:srcRect t="33593" r="29976"/>
          <a:stretch/>
        </p:blipFill>
        <p:spPr>
          <a:xfrm>
            <a:off x="-1" y="0"/>
            <a:ext cx="12189702" cy="6857999"/>
          </a:xfrm>
          <a:prstGeom prst="rect">
            <a:avLst/>
          </a:prstGeom>
        </p:spPr>
      </p:pic>
      <p:pic>
        <p:nvPicPr>
          <p:cNvPr id="2056" name="Picture 8" descr="What's in a name? | MovingOn Magazine">
            <a:extLst>
              <a:ext uri="{FF2B5EF4-FFF2-40B4-BE49-F238E27FC236}">
                <a16:creationId xmlns:a16="http://schemas.microsoft.com/office/drawing/2014/main" id="{B49CC6BD-EB50-D4A6-F164-0C9C887D9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144068"/>
            <a:ext cx="11746405" cy="2945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705F0E-98DC-CC1A-26BD-D7CEE39B78EE}"/>
              </a:ext>
            </a:extLst>
          </p:cNvPr>
          <p:cNvSpPr txBox="1"/>
          <p:nvPr/>
        </p:nvSpPr>
        <p:spPr>
          <a:xfrm>
            <a:off x="4743450" y="206374"/>
            <a:ext cx="558641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Exodus 20:1-7, Matthew 7:15-29</a:t>
            </a:r>
          </a:p>
        </p:txBody>
      </p:sp>
      <p:cxnSp>
        <p:nvCxnSpPr>
          <p:cNvPr id="6" name="Straight Connector 5">
            <a:extLst>
              <a:ext uri="{FF2B5EF4-FFF2-40B4-BE49-F238E27FC236}">
                <a16:creationId xmlns:a16="http://schemas.microsoft.com/office/drawing/2014/main" id="{A102313B-6FB1-BF1A-3060-3BD7B930945C}"/>
              </a:ext>
            </a:extLst>
          </p:cNvPr>
          <p:cNvCxnSpPr>
            <a:cxnSpLocks/>
          </p:cNvCxnSpPr>
          <p:nvPr/>
        </p:nvCxnSpPr>
        <p:spPr>
          <a:xfrm flipV="1">
            <a:off x="466725" y="3265177"/>
            <a:ext cx="11258550" cy="157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9B81AE-6D83-06DB-C9D6-6F031891D01E}"/>
              </a:ext>
            </a:extLst>
          </p:cNvPr>
          <p:cNvSpPr txBox="1"/>
          <p:nvPr/>
        </p:nvSpPr>
        <p:spPr>
          <a:xfrm>
            <a:off x="90981" y="3442504"/>
            <a:ext cx="11955381" cy="1477328"/>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“You must not misuse the name of the Lord your God. The Lord will not let you go unpunished if you misuse his name.”</a:t>
            </a:r>
            <a:r>
              <a:rPr lang="en-AU" sz="3000" b="1" i="0" u="none" strike="noStrike" dirty="0">
                <a:solidFill>
                  <a:srgbClr val="000000"/>
                </a:solidFill>
                <a:effectLst/>
                <a:latin typeface="Arial" panose="020B0604020202020204" pitchFamily="34" charset="0"/>
                <a:cs typeface="Arial" panose="020B0604020202020204" pitchFamily="34" charset="0"/>
              </a:rPr>
              <a:t> (Exodus 20:7)</a:t>
            </a:r>
            <a:endParaRPr lang="en-US" sz="30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99E354E4-0E93-FDC1-425A-AEC44E698942}"/>
              </a:ext>
            </a:extLst>
          </p:cNvPr>
          <p:cNvCxnSpPr/>
          <p:nvPr/>
        </p:nvCxnSpPr>
        <p:spPr>
          <a:xfrm>
            <a:off x="638176" y="5081587"/>
            <a:ext cx="112585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60" name="Picture 12" descr="THE RECORDING | The Ten Commandments">
            <a:extLst>
              <a:ext uri="{FF2B5EF4-FFF2-40B4-BE49-F238E27FC236}">
                <a16:creationId xmlns:a16="http://schemas.microsoft.com/office/drawing/2014/main" id="{A16C9EFF-A7D7-C19D-9799-584401656FD5}"/>
              </a:ext>
            </a:extLst>
          </p:cNvPr>
          <p:cNvPicPr>
            <a:picLocks noChangeAspect="1" noChangeArrowheads="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12955" r="11135" b="17515"/>
          <a:stretch/>
        </p:blipFill>
        <p:spPr bwMode="auto">
          <a:xfrm>
            <a:off x="90980" y="940544"/>
            <a:ext cx="2687845" cy="20301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F50A3CC-AE35-5F4A-F84E-069856A93EE6}"/>
              </a:ext>
            </a:extLst>
          </p:cNvPr>
          <p:cNvSpPr txBox="1"/>
          <p:nvPr/>
        </p:nvSpPr>
        <p:spPr>
          <a:xfrm>
            <a:off x="8820130" y="5256847"/>
            <a:ext cx="3076596"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HOW CAN WE  MISUSE GOD’S NAME?</a:t>
            </a:r>
          </a:p>
        </p:txBody>
      </p:sp>
      <p:sp>
        <p:nvSpPr>
          <p:cNvPr id="14" name="TextBox 13">
            <a:extLst>
              <a:ext uri="{FF2B5EF4-FFF2-40B4-BE49-F238E27FC236}">
                <a16:creationId xmlns:a16="http://schemas.microsoft.com/office/drawing/2014/main" id="{2112A650-1984-6CD7-C208-7504E133B0E1}"/>
              </a:ext>
            </a:extLst>
          </p:cNvPr>
          <p:cNvSpPr txBox="1"/>
          <p:nvPr/>
        </p:nvSpPr>
        <p:spPr>
          <a:xfrm>
            <a:off x="268288" y="5256847"/>
            <a:ext cx="2106778"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WHAT IS GOD’S NAME?</a:t>
            </a:r>
          </a:p>
        </p:txBody>
      </p:sp>
      <p:sp>
        <p:nvSpPr>
          <p:cNvPr id="15" name="TextBox 14">
            <a:extLst>
              <a:ext uri="{FF2B5EF4-FFF2-40B4-BE49-F238E27FC236}">
                <a16:creationId xmlns:a16="http://schemas.microsoft.com/office/drawing/2014/main" id="{A7540D4F-E033-17FF-0E18-614B41034863}"/>
              </a:ext>
            </a:extLst>
          </p:cNvPr>
          <p:cNvSpPr txBox="1"/>
          <p:nvPr/>
        </p:nvSpPr>
        <p:spPr>
          <a:xfrm>
            <a:off x="3430997" y="5256160"/>
            <a:ext cx="4333202"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GOD IS SERIOUS ABOUT PROTECTING HIS NAME.</a:t>
            </a:r>
          </a:p>
        </p:txBody>
      </p:sp>
    </p:spTree>
    <p:extLst>
      <p:ext uri="{BB962C8B-B14F-4D97-AF65-F5344CB8AC3E}">
        <p14:creationId xmlns:p14="http://schemas.microsoft.com/office/powerpoint/2010/main" val="401572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Yeshiva.net - Moses Confronts the Inner Human Struggle | Essay Shemos/24  Teves">
            <a:extLst>
              <a:ext uri="{FF2B5EF4-FFF2-40B4-BE49-F238E27FC236}">
                <a16:creationId xmlns:a16="http://schemas.microsoft.com/office/drawing/2014/main" id="{FA905553-4AF7-C641-D8ED-4B5C5D720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4" t="14950"/>
          <a:stretch/>
        </p:blipFill>
        <p:spPr bwMode="auto">
          <a:xfrm>
            <a:off x="0" y="1580"/>
            <a:ext cx="12192000" cy="6856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39A2D4-2AD7-F56F-311F-607B43758E23}"/>
              </a:ext>
            </a:extLst>
          </p:cNvPr>
          <p:cNvSpPr txBox="1"/>
          <p:nvPr/>
        </p:nvSpPr>
        <p:spPr>
          <a:xfrm>
            <a:off x="2418608" y="123952"/>
            <a:ext cx="957547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GOD’S NAME (IDENTITY, REPUTATION)?</a:t>
            </a:r>
          </a:p>
        </p:txBody>
      </p:sp>
      <p:sp>
        <p:nvSpPr>
          <p:cNvPr id="5" name="TextBox 4">
            <a:extLst>
              <a:ext uri="{FF2B5EF4-FFF2-40B4-BE49-F238E27FC236}">
                <a16:creationId xmlns:a16="http://schemas.microsoft.com/office/drawing/2014/main" id="{B44D6021-3CA6-6E30-5780-FD73F13FE9D4}"/>
              </a:ext>
            </a:extLst>
          </p:cNvPr>
          <p:cNvSpPr txBox="1"/>
          <p:nvPr/>
        </p:nvSpPr>
        <p:spPr>
          <a:xfrm>
            <a:off x="3847605" y="829202"/>
            <a:ext cx="8241475" cy="332398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“God replied to Moses, “I AM WHO I AM.</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Say this to the people of Israel: I AM has sent me to you.” God also said to Moses, “Say this to the people of Israel: Yahweh,</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the God of your ancestors - the God of Abraham, the God of Isaac, and the God of Jacob has sent me to you. This is my eternal name,</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64A55E-2DB1-C742-4940-E9BE07A1BB0B}"/>
              </a:ext>
            </a:extLst>
          </p:cNvPr>
          <p:cNvSpPr txBox="1"/>
          <p:nvPr/>
        </p:nvSpPr>
        <p:spPr>
          <a:xfrm>
            <a:off x="273133" y="5256720"/>
            <a:ext cx="1172094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 AM = self existence, self sufficiency, supreme authority, eternal and personal (relational) = promise keeper, trustworthy, all powerful, all present and all knowing. </a:t>
            </a:r>
          </a:p>
        </p:txBody>
      </p:sp>
      <p:sp>
        <p:nvSpPr>
          <p:cNvPr id="7" name="TextBox 6">
            <a:extLst>
              <a:ext uri="{FF2B5EF4-FFF2-40B4-BE49-F238E27FC236}">
                <a16:creationId xmlns:a16="http://schemas.microsoft.com/office/drawing/2014/main" id="{2AC68E19-4BBE-4614-994D-B6D1C37B34E9}"/>
              </a:ext>
            </a:extLst>
          </p:cNvPr>
          <p:cNvSpPr txBox="1"/>
          <p:nvPr/>
        </p:nvSpPr>
        <p:spPr>
          <a:xfrm>
            <a:off x="1460664" y="4027442"/>
            <a:ext cx="10628416" cy="55399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 my name to remember for all generations.</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(Ex 3:14-15)</a:t>
            </a:r>
            <a:endParaRPr lang="en-US" sz="3000" dirty="0"/>
          </a:p>
        </p:txBody>
      </p:sp>
    </p:spTree>
    <p:extLst>
      <p:ext uri="{BB962C8B-B14F-4D97-AF65-F5344CB8AC3E}">
        <p14:creationId xmlns:p14="http://schemas.microsoft.com/office/powerpoint/2010/main" val="3527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oded Cross With Jesus Names And Atributes On A Old Paper Stock Photo -  Download Image Now - iStock">
            <a:extLst>
              <a:ext uri="{FF2B5EF4-FFF2-40B4-BE49-F238E27FC236}">
                <a16:creationId xmlns:a16="http://schemas.microsoft.com/office/drawing/2014/main" id="{F674EC06-19CF-4008-BDCF-2721E0A607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1" cy="6856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4A918C-3F90-C129-1ABB-AD973EECC59D}"/>
              </a:ext>
            </a:extLst>
          </p:cNvPr>
          <p:cNvSpPr txBox="1"/>
          <p:nvPr/>
        </p:nvSpPr>
        <p:spPr>
          <a:xfrm>
            <a:off x="249380" y="78282"/>
            <a:ext cx="505888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Majestic (Psalm 8:1) &amp; glorious (Ps 29:2) = fully worthy of </a:t>
            </a:r>
            <a:r>
              <a:rPr lang="en-US" sz="3000" b="1" dirty="0" err="1">
                <a:solidFill>
                  <a:schemeClr val="bg1"/>
                </a:solidFill>
                <a:latin typeface="Arial" panose="020B0604020202020204" pitchFamily="34" charset="0"/>
                <a:cs typeface="Arial" panose="020B0604020202020204" pitchFamily="34" charset="0"/>
              </a:rPr>
              <a:t>honour</a:t>
            </a:r>
            <a:r>
              <a:rPr lang="en-US" sz="3000" b="1" dirty="0">
                <a:solidFill>
                  <a:schemeClr val="bg1"/>
                </a:solidFill>
                <a:latin typeface="Arial" panose="020B0604020202020204" pitchFamily="34" charset="0"/>
                <a:cs typeface="Arial" panose="020B0604020202020204" pitchFamily="34" charset="0"/>
              </a:rPr>
              <a:t> &amp; praise.</a:t>
            </a:r>
          </a:p>
        </p:txBody>
      </p:sp>
      <p:sp>
        <p:nvSpPr>
          <p:cNvPr id="5" name="TextBox 4">
            <a:extLst>
              <a:ext uri="{FF2B5EF4-FFF2-40B4-BE49-F238E27FC236}">
                <a16:creationId xmlns:a16="http://schemas.microsoft.com/office/drawing/2014/main" id="{EDB96BB8-1311-F559-191E-F76B8164F0AE}"/>
              </a:ext>
            </a:extLst>
          </p:cNvPr>
          <p:cNvSpPr txBox="1"/>
          <p:nvPr/>
        </p:nvSpPr>
        <p:spPr>
          <a:xfrm>
            <a:off x="7156864" y="78282"/>
            <a:ext cx="478575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Holy (Isa 57:14, Matt 6:9) = sinless, blameless, perfect, trusted. </a:t>
            </a:r>
          </a:p>
        </p:txBody>
      </p:sp>
      <p:sp>
        <p:nvSpPr>
          <p:cNvPr id="6" name="TextBox 5">
            <a:extLst>
              <a:ext uri="{FF2B5EF4-FFF2-40B4-BE49-F238E27FC236}">
                <a16:creationId xmlns:a16="http://schemas.microsoft.com/office/drawing/2014/main" id="{DE1DFF75-23A4-8330-C348-07CB0A0573D3}"/>
              </a:ext>
            </a:extLst>
          </p:cNvPr>
          <p:cNvSpPr txBox="1"/>
          <p:nvPr/>
        </p:nvSpPr>
        <p:spPr>
          <a:xfrm>
            <a:off x="53788" y="2040870"/>
            <a:ext cx="12079301"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 am Yahweh! The LORD! The God of </a:t>
            </a:r>
            <a:r>
              <a:rPr lang="en-AU" sz="3000" b="1" i="1" strike="noStrike" dirty="0">
                <a:solidFill>
                  <a:schemeClr val="bg1"/>
                </a:solidFill>
                <a:effectLst/>
                <a:latin typeface="Arial" panose="020B0604020202020204" pitchFamily="34" charset="0"/>
                <a:cs typeface="Arial" panose="020B0604020202020204" pitchFamily="34" charset="0"/>
              </a:rPr>
              <a:t>compassion &amp; mercy</a:t>
            </a:r>
            <a:r>
              <a:rPr lang="en-AU" sz="3000" b="1" i="1" u="none" strike="noStrike" dirty="0">
                <a:solidFill>
                  <a:schemeClr val="bg1"/>
                </a:solidFill>
                <a:effectLst/>
                <a:latin typeface="Arial" panose="020B0604020202020204" pitchFamily="34" charset="0"/>
                <a:cs typeface="Arial" panose="020B0604020202020204" pitchFamily="34" charset="0"/>
              </a:rPr>
              <a:t>! I am slow to anger </a:t>
            </a:r>
            <a:r>
              <a:rPr lang="en-AU" sz="3000" b="1" i="1" dirty="0">
                <a:solidFill>
                  <a:schemeClr val="bg1"/>
                </a:solidFill>
                <a:latin typeface="Arial" panose="020B0604020202020204" pitchFamily="34" charset="0"/>
                <a:cs typeface="Arial" panose="020B0604020202020204" pitchFamily="34" charset="0"/>
              </a:rPr>
              <a:t>&amp;</a:t>
            </a:r>
            <a:r>
              <a:rPr lang="en-AU" sz="3000" b="1" i="1" u="none" strike="noStrike" dirty="0">
                <a:solidFill>
                  <a:schemeClr val="bg1"/>
                </a:solidFill>
                <a:effectLst/>
                <a:latin typeface="Arial" panose="020B0604020202020204" pitchFamily="34" charset="0"/>
                <a:cs typeface="Arial" panose="020B0604020202020204" pitchFamily="34" charset="0"/>
              </a:rPr>
              <a:t> filled with unfailing love &amp; faithfulness. I lavish unfailing love to a thousand generations. I forgive iniquity, rebellion &amp; sin. But I do not excuse the guilty.” </a:t>
            </a:r>
            <a:r>
              <a:rPr lang="en-AU" sz="3000" b="1" i="0" u="none" strike="noStrike" dirty="0">
                <a:solidFill>
                  <a:schemeClr val="bg1"/>
                </a:solidFill>
                <a:effectLst/>
                <a:latin typeface="Arial" panose="020B0604020202020204" pitchFamily="34" charset="0"/>
                <a:cs typeface="Arial" panose="020B0604020202020204" pitchFamily="34" charset="0"/>
              </a:rPr>
              <a:t>(Ex 34:6-7)</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D8CC174-8023-2C34-2047-0EA1517E2C0E}"/>
              </a:ext>
            </a:extLst>
          </p:cNvPr>
          <p:cNvSpPr txBox="1"/>
          <p:nvPr/>
        </p:nvSpPr>
        <p:spPr>
          <a:xfrm>
            <a:off x="114911" y="4379061"/>
            <a:ext cx="8280944" cy="1015663"/>
          </a:xfrm>
          <a:prstGeom prst="rect">
            <a:avLst/>
          </a:prstGeom>
          <a:noFill/>
        </p:spPr>
        <p:txBody>
          <a:bodyPr wrap="square" rtlCol="0">
            <a:spAutoFit/>
          </a:bodyPr>
          <a:lstStyle/>
          <a:p>
            <a:pPr algn="ctr"/>
            <a:r>
              <a:rPr lang="en-AU" sz="3000" b="1" u="none" strike="noStrike" dirty="0">
                <a:solidFill>
                  <a:schemeClr val="bg1"/>
                </a:solidFill>
                <a:effectLst/>
                <a:latin typeface="Arial" panose="020B0604020202020204" pitchFamily="34" charset="0"/>
                <a:cs typeface="Arial" panose="020B0604020202020204" pitchFamily="34" charset="0"/>
              </a:rPr>
              <a:t>Wonderful Counsellor,</a:t>
            </a:r>
            <a:r>
              <a:rPr lang="en-AU" sz="3000" b="1" baseline="30000" dirty="0">
                <a:solidFill>
                  <a:schemeClr val="bg1"/>
                </a:solidFill>
                <a:latin typeface="Arial" panose="020B0604020202020204" pitchFamily="34" charset="0"/>
                <a:cs typeface="Arial" panose="020B0604020202020204" pitchFamily="34" charset="0"/>
              </a:rPr>
              <a:t> </a:t>
            </a:r>
            <a:r>
              <a:rPr lang="en-AU" sz="3000" b="1" u="none" strike="noStrike" dirty="0">
                <a:solidFill>
                  <a:schemeClr val="bg1"/>
                </a:solidFill>
                <a:effectLst/>
                <a:latin typeface="Arial" panose="020B0604020202020204" pitchFamily="34" charset="0"/>
                <a:cs typeface="Arial" panose="020B0604020202020204" pitchFamily="34" charset="0"/>
              </a:rPr>
              <a:t>Mighty God, Everlasting Father, Prince of Peace (Isa 9:6). </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7790810-B9F6-A85C-D9D4-89BC74C5492E}"/>
              </a:ext>
            </a:extLst>
          </p:cNvPr>
          <p:cNvSpPr txBox="1"/>
          <p:nvPr/>
        </p:nvSpPr>
        <p:spPr>
          <a:xfrm>
            <a:off x="9345881" y="4364127"/>
            <a:ext cx="2695695" cy="1015663"/>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Saviour </a:t>
            </a:r>
          </a:p>
          <a:p>
            <a:pPr algn="ctr"/>
            <a:r>
              <a:rPr lang="en-AU" sz="3000" b="1" i="0" u="none" strike="noStrike" dirty="0">
                <a:solidFill>
                  <a:schemeClr val="bg1"/>
                </a:solidFill>
                <a:effectLst/>
                <a:latin typeface="Arial" panose="020B0604020202020204" pitchFamily="34" charset="0"/>
                <a:cs typeface="Arial" panose="020B0604020202020204" pitchFamily="34" charset="0"/>
              </a:rPr>
              <a:t>(Matt 1:21).</a:t>
            </a:r>
            <a:endParaRPr lang="en-US" dirty="0">
              <a:solidFill>
                <a:schemeClr val="bg1"/>
              </a:solidFill>
            </a:endParaRPr>
          </a:p>
        </p:txBody>
      </p:sp>
      <p:sp>
        <p:nvSpPr>
          <p:cNvPr id="11" name="TextBox 10">
            <a:extLst>
              <a:ext uri="{FF2B5EF4-FFF2-40B4-BE49-F238E27FC236}">
                <a16:creationId xmlns:a16="http://schemas.microsoft.com/office/drawing/2014/main" id="{81349B47-8837-6906-A082-BB7FCC46099C}"/>
              </a:ext>
            </a:extLst>
          </p:cNvPr>
          <p:cNvSpPr txBox="1"/>
          <p:nvPr/>
        </p:nvSpPr>
        <p:spPr>
          <a:xfrm>
            <a:off x="249380" y="5764055"/>
            <a:ext cx="11792197" cy="1015663"/>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a:t>
            </a:r>
            <a:r>
              <a:rPr lang="en-AU" sz="3000" b="1" i="1" u="none" strike="noStrike" dirty="0">
                <a:solidFill>
                  <a:schemeClr val="bg1"/>
                </a:solidFill>
                <a:effectLst/>
                <a:latin typeface="Arial" panose="020B0604020202020204" pitchFamily="34" charset="0"/>
                <a:cs typeface="Arial" panose="020B0604020202020204" pitchFamily="34" charset="0"/>
              </a:rPr>
              <a:t>t the name of Jesus every knee will bow.. &amp;</a:t>
            </a:r>
            <a:r>
              <a:rPr lang="en-AU" sz="3000" b="1" i="1" dirty="0">
                <a:solidFill>
                  <a:schemeClr val="bg1"/>
                </a:solidFill>
                <a:latin typeface="Arial" panose="020B0604020202020204" pitchFamily="34" charset="0"/>
                <a:cs typeface="Arial" panose="020B0604020202020204" pitchFamily="34" charset="0"/>
              </a:rPr>
              <a:t> every tongue will declare that Jesus Christ is Lord.” </a:t>
            </a:r>
            <a:r>
              <a:rPr lang="en-AU" sz="3000" b="1" dirty="0">
                <a:solidFill>
                  <a:schemeClr val="bg1"/>
                </a:solidFill>
                <a:latin typeface="Arial" panose="020B0604020202020204" pitchFamily="34" charset="0"/>
                <a:cs typeface="Arial" panose="020B0604020202020204" pitchFamily="34" charset="0"/>
              </a:rPr>
              <a:t>(Phil 2:10-11) – sovereign.</a:t>
            </a:r>
            <a:r>
              <a:rPr lang="en-AU" sz="3000" b="1" i="0" u="none" strike="noStrike" dirty="0">
                <a:solidFill>
                  <a:schemeClr val="bg1"/>
                </a:solidFill>
                <a:effectLst/>
                <a:latin typeface="Arial" panose="020B0604020202020204" pitchFamily="34" charset="0"/>
                <a:cs typeface="Arial" panose="020B0604020202020204" pitchFamily="34" charset="0"/>
              </a:rPr>
              <a:t> </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3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pinion | The Wrong Trump Judge at the Right Time Can Wreak Havoc - The New  York Times">
            <a:extLst>
              <a:ext uri="{FF2B5EF4-FFF2-40B4-BE49-F238E27FC236}">
                <a16:creationId xmlns:a16="http://schemas.microsoft.com/office/drawing/2014/main" id="{9FE814B8-CA19-12EE-46F9-BBEA05DCBE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EF1E66-AE10-E7F3-3467-746EE6E17B5E}"/>
              </a:ext>
            </a:extLst>
          </p:cNvPr>
          <p:cNvSpPr txBox="1"/>
          <p:nvPr/>
        </p:nvSpPr>
        <p:spPr>
          <a:xfrm>
            <a:off x="130629" y="106878"/>
            <a:ext cx="1183969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IS SERIOUS ABOUT PROTECTING HIS NAME - </a:t>
            </a:r>
            <a:r>
              <a:rPr lang="en-AU" sz="3000" b="1" i="1" u="none" strike="noStrike" dirty="0">
                <a:solidFill>
                  <a:schemeClr val="bg1"/>
                </a:solidFill>
                <a:effectLst/>
                <a:latin typeface="Arial" panose="020B0604020202020204" pitchFamily="34" charset="0"/>
                <a:cs typeface="Arial" panose="020B0604020202020204" pitchFamily="34" charset="0"/>
              </a:rPr>
              <a:t>“You must not misuse the name of the Lord your God. The Lord will not let you go unpunished if you misuse his name.”</a:t>
            </a:r>
            <a:r>
              <a:rPr lang="en-AU" sz="3000" b="1" i="0" u="none" strike="noStrike" dirty="0">
                <a:solidFill>
                  <a:schemeClr val="bg1"/>
                </a:solidFill>
                <a:effectLst/>
                <a:latin typeface="Arial" panose="020B0604020202020204" pitchFamily="34" charset="0"/>
                <a:cs typeface="Arial" panose="020B0604020202020204" pitchFamily="34" charset="0"/>
              </a:rPr>
              <a:t> (Exodus 20:7)</a:t>
            </a:r>
            <a:r>
              <a:rPr lang="en-US" sz="3000" b="1" dirty="0">
                <a:solidFill>
                  <a:schemeClr val="bg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AD246C30-702F-8775-6CB5-5B54A64CEBD2}"/>
              </a:ext>
            </a:extLst>
          </p:cNvPr>
          <p:cNvSpPr txBox="1"/>
          <p:nvPr/>
        </p:nvSpPr>
        <p:spPr>
          <a:xfrm>
            <a:off x="217713" y="1898234"/>
            <a:ext cx="1175657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Misuse = treat his name as being empty or worthless or say his name in a careless and thoughtless way. </a:t>
            </a:r>
          </a:p>
        </p:txBody>
      </p:sp>
      <p:sp>
        <p:nvSpPr>
          <p:cNvPr id="6" name="TextBox 5">
            <a:extLst>
              <a:ext uri="{FF2B5EF4-FFF2-40B4-BE49-F238E27FC236}">
                <a16:creationId xmlns:a16="http://schemas.microsoft.com/office/drawing/2014/main" id="{76AA6E83-A1C6-9221-4CC6-2A92A6416103}"/>
              </a:ext>
            </a:extLst>
          </p:cNvPr>
          <p:cNvSpPr txBox="1"/>
          <p:nvPr/>
        </p:nvSpPr>
        <p:spPr>
          <a:xfrm>
            <a:off x="878771" y="3243557"/>
            <a:ext cx="1043445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Punishment = not specified but it is serious (Lev 24:16)  </a:t>
            </a:r>
          </a:p>
        </p:txBody>
      </p:sp>
      <p:sp>
        <p:nvSpPr>
          <p:cNvPr id="7" name="TextBox 6">
            <a:extLst>
              <a:ext uri="{FF2B5EF4-FFF2-40B4-BE49-F238E27FC236}">
                <a16:creationId xmlns:a16="http://schemas.microsoft.com/office/drawing/2014/main" id="{42C11FA9-022F-1C13-B8A1-67CA3626CC15}"/>
              </a:ext>
            </a:extLst>
          </p:cNvPr>
          <p:cNvSpPr txBox="1"/>
          <p:nvPr/>
        </p:nvSpPr>
        <p:spPr>
          <a:xfrm>
            <a:off x="70621" y="4350465"/>
            <a:ext cx="12050751" cy="2400657"/>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“In modern terms, God has trademarked his valuable name &amp; graciously licensed the use of his name to anyone who will use it according to his written instructions. There is no public domain. All violations will be prosecuted to the full limit of the law. The prosecutor, judge , jury and enforcer is God.” </a:t>
            </a:r>
            <a:r>
              <a:rPr lang="en-US" sz="3000" b="1" dirty="0">
                <a:solidFill>
                  <a:schemeClr val="bg1"/>
                </a:solidFill>
                <a:latin typeface="Arial" panose="020B0604020202020204" pitchFamily="34" charset="0"/>
                <a:cs typeface="Arial" panose="020B0604020202020204" pitchFamily="34" charset="0"/>
              </a:rPr>
              <a:t>(Gary North)</a:t>
            </a:r>
          </a:p>
        </p:txBody>
      </p:sp>
    </p:spTree>
    <p:extLst>
      <p:ext uri="{BB962C8B-B14F-4D97-AF65-F5344CB8AC3E}">
        <p14:creationId xmlns:p14="http://schemas.microsoft.com/office/powerpoint/2010/main" val="368579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um Disease Treatments | Aiken, SC | Bela Family Dentistry">
            <a:extLst>
              <a:ext uri="{FF2B5EF4-FFF2-40B4-BE49-F238E27FC236}">
                <a16:creationId xmlns:a16="http://schemas.microsoft.com/office/drawing/2014/main" id="{8BD7D775-3750-69C0-74BC-1359CF72BB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121"/>
          <a:stretch/>
        </p:blipFill>
        <p:spPr bwMode="auto">
          <a:xfrm>
            <a:off x="1" y="-2"/>
            <a:ext cx="12186404"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CA6FCB-3C02-EA12-479A-16B1B87559AF}"/>
              </a:ext>
            </a:extLst>
          </p:cNvPr>
          <p:cNvSpPr txBox="1"/>
          <p:nvPr/>
        </p:nvSpPr>
        <p:spPr>
          <a:xfrm>
            <a:off x="450375" y="109183"/>
            <a:ext cx="11586949"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CAN WE MISUSE GOD’S NAME?</a:t>
            </a:r>
          </a:p>
        </p:txBody>
      </p:sp>
      <p:sp>
        <p:nvSpPr>
          <p:cNvPr id="5" name="TextBox 4">
            <a:extLst>
              <a:ext uri="{FF2B5EF4-FFF2-40B4-BE49-F238E27FC236}">
                <a16:creationId xmlns:a16="http://schemas.microsoft.com/office/drawing/2014/main" id="{8BE38CDB-2C6F-A873-C169-2F4F59546947}"/>
              </a:ext>
            </a:extLst>
          </p:cNvPr>
          <p:cNvSpPr txBox="1"/>
          <p:nvPr/>
        </p:nvSpPr>
        <p:spPr>
          <a:xfrm>
            <a:off x="67112" y="1023582"/>
            <a:ext cx="1204659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Blasphemy = mock, insult and disrespect. Thoughtlessly using it (or an intentional euphemism) as a swear word while angry, surprised or hurt (Lev 24:11) – OMG, jeez, gosh, gee…. </a:t>
            </a:r>
            <a:endParaRPr lang="en-US" sz="3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85272C-EF89-A9AC-10D7-18878848BBE0}"/>
              </a:ext>
            </a:extLst>
          </p:cNvPr>
          <p:cNvSpPr txBox="1"/>
          <p:nvPr/>
        </p:nvSpPr>
        <p:spPr>
          <a:xfrm>
            <a:off x="67112" y="2921166"/>
            <a:ext cx="1195901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Empty or false oaths and declarations </a:t>
            </a:r>
            <a:r>
              <a:rPr lang="en-US" sz="3000" b="1" dirty="0" err="1">
                <a:solidFill>
                  <a:schemeClr val="bg1"/>
                </a:solidFill>
                <a:latin typeface="Arial" panose="020B0604020202020204" pitchFamily="34" charset="0"/>
                <a:cs typeface="Arial" panose="020B0604020202020204" pitchFamily="34" charset="0"/>
              </a:rPr>
              <a:t>eg.</a:t>
            </a:r>
            <a:r>
              <a:rPr lang="en-US" sz="3000" b="1" dirty="0">
                <a:solidFill>
                  <a:schemeClr val="bg1"/>
                </a:solidFill>
                <a:latin typeface="Arial" panose="020B0604020202020204" pitchFamily="34" charset="0"/>
                <a:cs typeface="Arial" panose="020B0604020202020204" pitchFamily="34" charset="0"/>
              </a:rPr>
              <a:t> </a:t>
            </a:r>
            <a:r>
              <a:rPr lang="en-US" sz="3000" b="1" i="1" dirty="0">
                <a:solidFill>
                  <a:schemeClr val="bg1"/>
                </a:solidFill>
                <a:latin typeface="Arial" panose="020B0604020202020204" pitchFamily="34" charset="0"/>
                <a:cs typeface="Arial" panose="020B0604020202020204" pitchFamily="34" charset="0"/>
              </a:rPr>
              <a:t>“As surely as the Lord lives I will..”, “Praise the Lord!”, “God bless!” </a:t>
            </a:r>
            <a:r>
              <a:rPr lang="en-US" sz="3000" b="1" dirty="0">
                <a:solidFill>
                  <a:schemeClr val="bg1"/>
                </a:solidFill>
                <a:latin typeface="Arial" panose="020B0604020202020204" pitchFamily="34" charset="0"/>
                <a:cs typeface="Arial" panose="020B0604020202020204" pitchFamily="34" charset="0"/>
              </a:rPr>
              <a:t> (Lev 19:12).</a:t>
            </a:r>
          </a:p>
        </p:txBody>
      </p:sp>
      <p:sp>
        <p:nvSpPr>
          <p:cNvPr id="7" name="TextBox 6">
            <a:extLst>
              <a:ext uri="{FF2B5EF4-FFF2-40B4-BE49-F238E27FC236}">
                <a16:creationId xmlns:a16="http://schemas.microsoft.com/office/drawing/2014/main" id="{699504FC-6056-3022-2E27-EFC434E31098}"/>
              </a:ext>
            </a:extLst>
          </p:cNvPr>
          <p:cNvSpPr txBox="1"/>
          <p:nvPr/>
        </p:nvSpPr>
        <p:spPr>
          <a:xfrm>
            <a:off x="154681" y="4348160"/>
            <a:ext cx="11871449"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Prophesying in his name to advance our own agenda = falsely attaching God’s name to our visions, revelations, plans (</a:t>
            </a:r>
            <a:r>
              <a:rPr lang="en-US" sz="3000" b="1" dirty="0" err="1">
                <a:solidFill>
                  <a:schemeClr val="bg1"/>
                </a:solidFill>
                <a:latin typeface="Arial" panose="020B0604020202020204" pitchFamily="34" charset="0"/>
                <a:cs typeface="Arial" panose="020B0604020202020204" pitchFamily="34" charset="0"/>
              </a:rPr>
              <a:t>Jer</a:t>
            </a:r>
            <a:r>
              <a:rPr lang="en-US" sz="3000" b="1" dirty="0">
                <a:solidFill>
                  <a:schemeClr val="bg1"/>
                </a:solidFill>
                <a:latin typeface="Arial" panose="020B0604020202020204" pitchFamily="34" charset="0"/>
                <a:cs typeface="Arial" panose="020B0604020202020204" pitchFamily="34" charset="0"/>
              </a:rPr>
              <a:t> 14:14-15, 23:25-27) &amp; ministry (Acts 19:13-16). Just because we feel strongly about something doesn’t mean we can claim divine authority for it – God will not be controlled or manipulated.</a:t>
            </a:r>
          </a:p>
        </p:txBody>
      </p:sp>
    </p:spTree>
    <p:extLst>
      <p:ext uri="{BB962C8B-B14F-4D97-AF65-F5344CB8AC3E}">
        <p14:creationId xmlns:p14="http://schemas.microsoft.com/office/powerpoint/2010/main" val="136438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covering his mouth with his hand&#10;&#10;Description automatically generated with medium confidence">
            <a:extLst>
              <a:ext uri="{FF2B5EF4-FFF2-40B4-BE49-F238E27FC236}">
                <a16:creationId xmlns:a16="http://schemas.microsoft.com/office/drawing/2014/main" id="{8077207B-5D3B-87D5-9639-DC1357717E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4913" b="20553"/>
          <a:stretch/>
        </p:blipFill>
        <p:spPr>
          <a:xfrm flipH="1">
            <a:off x="0" y="0"/>
            <a:ext cx="12192000" cy="6913876"/>
          </a:xfrm>
          <a:prstGeom prst="rect">
            <a:avLst/>
          </a:prstGeom>
        </p:spPr>
      </p:pic>
      <p:sp>
        <p:nvSpPr>
          <p:cNvPr id="4" name="TextBox 3">
            <a:extLst>
              <a:ext uri="{FF2B5EF4-FFF2-40B4-BE49-F238E27FC236}">
                <a16:creationId xmlns:a16="http://schemas.microsoft.com/office/drawing/2014/main" id="{98003ED7-4DD6-4625-E4B2-228FC98404DB}"/>
              </a:ext>
            </a:extLst>
          </p:cNvPr>
          <p:cNvSpPr txBox="1"/>
          <p:nvPr/>
        </p:nvSpPr>
        <p:spPr>
          <a:xfrm>
            <a:off x="145677" y="898338"/>
            <a:ext cx="11900646"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“The story of what happened spread quickly through all Ephesus and a solemn fear descended on the city and the name of the Lord Jesus was greatly </a:t>
            </a:r>
            <a:r>
              <a:rPr lang="en-US" sz="3000" b="1" i="1" dirty="0" err="1">
                <a:solidFill>
                  <a:schemeClr val="bg1"/>
                </a:solidFill>
                <a:latin typeface="Arial" panose="020B0604020202020204" pitchFamily="34" charset="0"/>
                <a:cs typeface="Arial" panose="020B0604020202020204" pitchFamily="34" charset="0"/>
              </a:rPr>
              <a:t>honoured</a:t>
            </a:r>
            <a:r>
              <a:rPr lang="en-US" sz="3000" b="1" i="1" dirty="0">
                <a:solidFill>
                  <a:schemeClr val="bg1"/>
                </a:solidFill>
                <a:latin typeface="Arial" panose="020B0604020202020204" pitchFamily="34" charset="0"/>
                <a:cs typeface="Arial" panose="020B0604020202020204" pitchFamily="34" charset="0"/>
              </a:rPr>
              <a:t>. So the message about the Lord spread widely &amp; had a powerful effect.”</a:t>
            </a:r>
            <a:r>
              <a:rPr lang="en-US" sz="3000" b="1" dirty="0">
                <a:solidFill>
                  <a:schemeClr val="bg1"/>
                </a:solidFill>
                <a:latin typeface="Arial" panose="020B0604020202020204" pitchFamily="34" charset="0"/>
                <a:cs typeface="Arial" panose="020B0604020202020204" pitchFamily="34" charset="0"/>
              </a:rPr>
              <a:t> (Acts 19:17-20</a:t>
            </a:r>
            <a:r>
              <a:rPr lang="en-US" sz="3000" b="1"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7A31BDFC-1A64-CE18-0204-8410B75ADB74}"/>
              </a:ext>
            </a:extLst>
          </p:cNvPr>
          <p:cNvSpPr txBox="1"/>
          <p:nvPr/>
        </p:nvSpPr>
        <p:spPr>
          <a:xfrm>
            <a:off x="129988" y="60102"/>
            <a:ext cx="11900646" cy="553998"/>
          </a:xfrm>
          <a:prstGeom prst="rect">
            <a:avLst/>
          </a:prstGeom>
          <a:noFill/>
        </p:spPr>
        <p:txBody>
          <a:bodyPr wrap="square" rtlCol="0">
            <a:spAutoFit/>
          </a:bodyPr>
          <a:lstStyle/>
          <a:p>
            <a:pPr algn="ctr"/>
            <a:r>
              <a:rPr lang="en-US" sz="3000" b="1" dirty="0" err="1">
                <a:solidFill>
                  <a:schemeClr val="bg1"/>
                </a:solidFill>
                <a:latin typeface="Arial" panose="020B0604020202020204" pitchFamily="34" charset="0"/>
                <a:cs typeface="Arial" panose="020B0604020202020204" pitchFamily="34" charset="0"/>
              </a:rPr>
              <a:t>Honouring</a:t>
            </a:r>
            <a:r>
              <a:rPr lang="en-US" sz="3000" b="1" dirty="0">
                <a:solidFill>
                  <a:schemeClr val="bg1"/>
                </a:solidFill>
                <a:latin typeface="Arial" panose="020B0604020202020204" pitchFamily="34" charset="0"/>
                <a:cs typeface="Arial" panose="020B0604020202020204" pitchFamily="34" charset="0"/>
              </a:rPr>
              <a:t>, not manipulating God’s name = His kingdom grows</a:t>
            </a:r>
            <a:r>
              <a:rPr lang="en-US" sz="3000" b="1"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9210EFF-6868-9E2C-A198-6522DAE7F6AF}"/>
              </a:ext>
            </a:extLst>
          </p:cNvPr>
          <p:cNvSpPr txBox="1"/>
          <p:nvPr/>
        </p:nvSpPr>
        <p:spPr>
          <a:xfrm>
            <a:off x="355600" y="3282007"/>
            <a:ext cx="1160328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4. Cutting corners in worship = we claim to love God but our sacrifices, service &amp; obedience is all about convenience (Mal 1:12-14) – constantly distracted in our worship (idols).</a:t>
            </a:r>
          </a:p>
        </p:txBody>
      </p:sp>
      <p:sp>
        <p:nvSpPr>
          <p:cNvPr id="8" name="TextBox 7">
            <a:extLst>
              <a:ext uri="{FF2B5EF4-FFF2-40B4-BE49-F238E27FC236}">
                <a16:creationId xmlns:a16="http://schemas.microsoft.com/office/drawing/2014/main" id="{6849B3D3-980C-D801-F115-2C540BB831D9}"/>
              </a:ext>
            </a:extLst>
          </p:cNvPr>
          <p:cNvSpPr txBox="1"/>
          <p:nvPr/>
        </p:nvSpPr>
        <p:spPr>
          <a:xfrm>
            <a:off x="194594" y="5320570"/>
            <a:ext cx="119253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5. Forcing God to remove his blessings from us = living a rebellious, disobedient life that brings God’s discipline = people question God’s love, power and protection. (</a:t>
            </a:r>
            <a:r>
              <a:rPr lang="en-US" sz="3000" b="1" dirty="0" err="1">
                <a:solidFill>
                  <a:schemeClr val="bg1"/>
                </a:solidFill>
                <a:latin typeface="Arial" panose="020B0604020202020204" pitchFamily="34" charset="0"/>
                <a:cs typeface="Arial" panose="020B0604020202020204" pitchFamily="34" charset="0"/>
              </a:rPr>
              <a:t>Ezek</a:t>
            </a:r>
            <a:r>
              <a:rPr lang="en-US" sz="3000" b="1" dirty="0">
                <a:solidFill>
                  <a:schemeClr val="bg1"/>
                </a:solidFill>
                <a:latin typeface="Arial" panose="020B0604020202020204" pitchFamily="34" charset="0"/>
                <a:cs typeface="Arial" panose="020B0604020202020204" pitchFamily="34" charset="0"/>
              </a:rPr>
              <a:t> 36:16-23)</a:t>
            </a:r>
          </a:p>
        </p:txBody>
      </p:sp>
    </p:spTree>
    <p:extLst>
      <p:ext uri="{BB962C8B-B14F-4D97-AF65-F5344CB8AC3E}">
        <p14:creationId xmlns:p14="http://schemas.microsoft.com/office/powerpoint/2010/main" val="14933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Photo | Black man with his hand over his mouth in silence concept  of racism and oppression">
            <a:extLst>
              <a:ext uri="{FF2B5EF4-FFF2-40B4-BE49-F238E27FC236}">
                <a16:creationId xmlns:a16="http://schemas.microsoft.com/office/drawing/2014/main" id="{24E7EC02-0D2F-0868-FF3A-40B3B4CB942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9204" b="6417"/>
          <a:stretch/>
        </p:blipFill>
        <p:spPr bwMode="auto">
          <a:xfrm>
            <a:off x="-1" y="7714"/>
            <a:ext cx="12192001" cy="6852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4E93CC-C443-C0DA-E4DA-020EE73B12C6}"/>
              </a:ext>
            </a:extLst>
          </p:cNvPr>
          <p:cNvSpPr txBox="1"/>
          <p:nvPr/>
        </p:nvSpPr>
        <p:spPr>
          <a:xfrm>
            <a:off x="139700" y="78602"/>
            <a:ext cx="11938000" cy="553998"/>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6. Living a phony Christian life = the scariest verses in the Bible.</a:t>
            </a:r>
          </a:p>
        </p:txBody>
      </p:sp>
      <p:sp>
        <p:nvSpPr>
          <p:cNvPr id="7" name="TextBox 6">
            <a:extLst>
              <a:ext uri="{FF2B5EF4-FFF2-40B4-BE49-F238E27FC236}">
                <a16:creationId xmlns:a16="http://schemas.microsoft.com/office/drawing/2014/main" id="{A0F4A81A-E65B-253B-6ADA-9CAFE6579639}"/>
              </a:ext>
            </a:extLst>
          </p:cNvPr>
          <p:cNvSpPr txBox="1"/>
          <p:nvPr/>
        </p:nvSpPr>
        <p:spPr>
          <a:xfrm>
            <a:off x="139700" y="942519"/>
            <a:ext cx="11938000" cy="2769989"/>
          </a:xfrm>
          <a:prstGeom prst="rect">
            <a:avLst/>
          </a:prstGeom>
          <a:noFill/>
        </p:spPr>
        <p:txBody>
          <a:bodyPr wrap="square" rtlCol="0">
            <a:spAutoFit/>
          </a:bodyPr>
          <a:lstStyle/>
          <a:p>
            <a:pPr algn="ctr"/>
            <a:r>
              <a:rPr lang="en-AU" sz="2900" b="1" i="1" dirty="0">
                <a:solidFill>
                  <a:schemeClr val="bg1"/>
                </a:solidFill>
                <a:latin typeface="Arial" panose="020B0604020202020204" pitchFamily="34" charset="0"/>
                <a:cs typeface="Arial" panose="020B0604020202020204" pitchFamily="34" charset="0"/>
              </a:rPr>
              <a:t>“Not everyone who says to me, ‘Lord, Lord,’ will enter the kingdom of heaven, </a:t>
            </a:r>
            <a:r>
              <a:rPr lang="en-AU" sz="2900" b="1" i="1" u="sng" dirty="0">
                <a:solidFill>
                  <a:schemeClr val="bg1"/>
                </a:solidFill>
                <a:latin typeface="Arial" panose="020B0604020202020204" pitchFamily="34" charset="0"/>
                <a:cs typeface="Arial" panose="020B0604020202020204" pitchFamily="34" charset="0"/>
              </a:rPr>
              <a:t>but only the one who does the will of my Father who is in heaven</a:t>
            </a:r>
            <a:r>
              <a:rPr lang="en-AU" sz="2900" b="1" i="1" dirty="0">
                <a:solidFill>
                  <a:schemeClr val="bg1"/>
                </a:solidFill>
                <a:latin typeface="Arial" panose="020B0604020202020204" pitchFamily="34" charset="0"/>
                <a:cs typeface="Arial" panose="020B0604020202020204" pitchFamily="34" charset="0"/>
              </a:rPr>
              <a:t>.</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dirty="0">
                <a:solidFill>
                  <a:schemeClr val="bg1"/>
                </a:solidFill>
                <a:latin typeface="Arial" panose="020B0604020202020204" pitchFamily="34" charset="0"/>
                <a:cs typeface="Arial" panose="020B0604020202020204" pitchFamily="34" charset="0"/>
              </a:rPr>
              <a:t>Many will say to me on that day, ‘Lord, Lord, did we not prophesy in your name and in your name drive out demons and in your name perform many miracles?’ Then I will tell them plainly, ‘I never knew you. Away from me, you evildoers!” </a:t>
            </a:r>
            <a:r>
              <a:rPr lang="en-AU" sz="2900" b="1" dirty="0">
                <a:solidFill>
                  <a:schemeClr val="bg1"/>
                </a:solidFill>
                <a:latin typeface="Arial" panose="020B0604020202020204" pitchFamily="34" charset="0"/>
                <a:cs typeface="Arial" panose="020B0604020202020204" pitchFamily="34" charset="0"/>
              </a:rPr>
              <a:t>(Matthew 7:21-23)</a:t>
            </a:r>
            <a:endParaRPr lang="en-US" sz="2900" dirty="0">
              <a:solidFill>
                <a:schemeClr val="bg1"/>
              </a:solidFill>
            </a:endParaRPr>
          </a:p>
        </p:txBody>
      </p:sp>
      <p:sp>
        <p:nvSpPr>
          <p:cNvPr id="9" name="TextBox 8">
            <a:extLst>
              <a:ext uri="{FF2B5EF4-FFF2-40B4-BE49-F238E27FC236}">
                <a16:creationId xmlns:a16="http://schemas.microsoft.com/office/drawing/2014/main" id="{C45D9EE7-8E31-E089-B567-37D625F51CBF}"/>
              </a:ext>
            </a:extLst>
          </p:cNvPr>
          <p:cNvSpPr txBox="1"/>
          <p:nvPr/>
        </p:nvSpPr>
        <p:spPr>
          <a:xfrm>
            <a:off x="139700" y="4053686"/>
            <a:ext cx="11938000" cy="1938992"/>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Misusing = </a:t>
            </a:r>
            <a:r>
              <a:rPr lang="en-AU" sz="2900" b="1" i="1" u="none" strike="noStrike" dirty="0">
                <a:solidFill>
                  <a:schemeClr val="bg1"/>
                </a:solidFill>
                <a:effectLst/>
                <a:latin typeface="Arial" panose="020B0604020202020204" pitchFamily="34" charset="0"/>
                <a:cs typeface="Arial" panose="020B0604020202020204" pitchFamily="34" charset="0"/>
              </a:rPr>
              <a:t>“These people say they are mine. They honour me with their lips,</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but their hearts are far from me. And their worship of me</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is nothing but man-made rules learned by rote.</a:t>
            </a:r>
            <a:r>
              <a:rPr lang="en-AU" sz="2900" b="1" i="1" u="none" strike="noStrike" baseline="30000" dirty="0">
                <a:solidFill>
                  <a:schemeClr val="bg1"/>
                </a:solidFill>
                <a:effectLst/>
                <a:latin typeface="Arial" panose="020B0604020202020204" pitchFamily="34" charset="0"/>
                <a:cs typeface="Arial" panose="020B0604020202020204" pitchFamily="34" charset="0"/>
              </a:rPr>
              <a:t>” </a:t>
            </a:r>
            <a:r>
              <a:rPr lang="en-AU" sz="2900" b="1" i="0" u="none" strike="noStrike" dirty="0">
                <a:solidFill>
                  <a:schemeClr val="bg1"/>
                </a:solidFill>
                <a:effectLst/>
                <a:latin typeface="Arial" panose="020B0604020202020204" pitchFamily="34" charset="0"/>
                <a:cs typeface="Arial" panose="020B0604020202020204" pitchFamily="34" charset="0"/>
              </a:rPr>
              <a:t>(Isaiah 29:13) = claiming His name, but having no real relationship with Him.</a:t>
            </a:r>
          </a:p>
        </p:txBody>
      </p:sp>
      <p:sp>
        <p:nvSpPr>
          <p:cNvPr id="10" name="TextBox 9">
            <a:extLst>
              <a:ext uri="{FF2B5EF4-FFF2-40B4-BE49-F238E27FC236}">
                <a16:creationId xmlns:a16="http://schemas.microsoft.com/office/drawing/2014/main" id="{E541CF3E-5B18-AB84-4465-D1773D731389}"/>
              </a:ext>
            </a:extLst>
          </p:cNvPr>
          <p:cNvSpPr txBox="1"/>
          <p:nvPr/>
        </p:nvSpPr>
        <p:spPr>
          <a:xfrm>
            <a:off x="64736" y="6256178"/>
            <a:ext cx="12000264"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No relationship = not submitting to His will or grasping His grace. </a:t>
            </a:r>
          </a:p>
        </p:txBody>
      </p:sp>
    </p:spTree>
    <p:extLst>
      <p:ext uri="{BB962C8B-B14F-4D97-AF65-F5344CB8AC3E}">
        <p14:creationId xmlns:p14="http://schemas.microsoft.com/office/powerpoint/2010/main" val="15685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lhouette of a person holding a cross&#10;&#10;Description automatically generated with medium confidence">
            <a:extLst>
              <a:ext uri="{FF2B5EF4-FFF2-40B4-BE49-F238E27FC236}">
                <a16:creationId xmlns:a16="http://schemas.microsoft.com/office/drawing/2014/main" id="{7CA68239-FE4E-E604-682A-D80DAF213868}"/>
              </a:ext>
            </a:extLst>
          </p:cNvPr>
          <p:cNvPicPr>
            <a:picLocks noChangeAspect="1"/>
          </p:cNvPicPr>
          <p:nvPr/>
        </p:nvPicPr>
        <p:blipFill rotWithShape="1">
          <a:blip r:embed="rId3"/>
          <a:srcRect t="13690" b="7026"/>
          <a:stretch/>
        </p:blipFill>
        <p:spPr>
          <a:xfrm>
            <a:off x="-1" y="5242"/>
            <a:ext cx="12192001" cy="6881740"/>
          </a:xfrm>
          <a:prstGeom prst="rect">
            <a:avLst/>
          </a:prstGeom>
        </p:spPr>
      </p:pic>
      <p:sp>
        <p:nvSpPr>
          <p:cNvPr id="4" name="TextBox 3">
            <a:extLst>
              <a:ext uri="{FF2B5EF4-FFF2-40B4-BE49-F238E27FC236}">
                <a16:creationId xmlns:a16="http://schemas.microsoft.com/office/drawing/2014/main" id="{0E32EB02-7DB8-ECF0-E034-67445E15C6D2}"/>
              </a:ext>
            </a:extLst>
          </p:cNvPr>
          <p:cNvSpPr txBox="1"/>
          <p:nvPr/>
        </p:nvSpPr>
        <p:spPr>
          <a:xfrm>
            <a:off x="359569" y="96867"/>
            <a:ext cx="11472862"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W</a:t>
            </a:r>
            <a:r>
              <a:rPr lang="en-AU" sz="3000" b="1" i="1" u="none" strike="noStrike" dirty="0">
                <a:solidFill>
                  <a:schemeClr val="bg1"/>
                </a:solidFill>
                <a:effectLst/>
                <a:latin typeface="Arial" panose="020B0604020202020204" pitchFamily="34" charset="0"/>
                <a:cs typeface="Arial" panose="020B0604020202020204" pitchFamily="34" charset="0"/>
              </a:rPr>
              <a:t>hatever you do, whether in word or deed, do it all in THE NAME OF THE LORD Jesus, giving thanks to God the Father through him.”</a:t>
            </a:r>
            <a:r>
              <a:rPr lang="en-AU" sz="3000" b="1" i="0" u="none" strike="noStrike" dirty="0">
                <a:solidFill>
                  <a:schemeClr val="bg1"/>
                </a:solidFill>
                <a:effectLst/>
                <a:latin typeface="Arial" panose="020B0604020202020204" pitchFamily="34" charset="0"/>
                <a:cs typeface="Arial" panose="020B0604020202020204" pitchFamily="34" charset="0"/>
              </a:rPr>
              <a:t> (Colossians 3:17)</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7DA82B-68B5-5B16-5BBF-12C758BA9155}"/>
              </a:ext>
            </a:extLst>
          </p:cNvPr>
          <p:cNvSpPr txBox="1"/>
          <p:nvPr/>
        </p:nvSpPr>
        <p:spPr>
          <a:xfrm>
            <a:off x="171450" y="5339609"/>
            <a:ext cx="118872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Doing all that we do in Christ’s NAME, for Christ’s NAME and through Christ’s NAME is proving that His is the NAME we value - the NAME we love and the NAME that is above all names.</a:t>
            </a:r>
          </a:p>
        </p:txBody>
      </p:sp>
      <p:sp>
        <p:nvSpPr>
          <p:cNvPr id="7" name="TextBox 6">
            <a:extLst>
              <a:ext uri="{FF2B5EF4-FFF2-40B4-BE49-F238E27FC236}">
                <a16:creationId xmlns:a16="http://schemas.microsoft.com/office/drawing/2014/main" id="{F19E1FB7-FAF9-0691-4E5E-9483B1C7F232}"/>
              </a:ext>
            </a:extLst>
          </p:cNvPr>
          <p:cNvSpPr txBox="1"/>
          <p:nvPr/>
        </p:nvSpPr>
        <p:spPr>
          <a:xfrm>
            <a:off x="99483" y="2061105"/>
            <a:ext cx="12031134"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 word or deed, do it all …”</a:t>
            </a:r>
            <a:r>
              <a:rPr lang="en-US" sz="3000" b="1" dirty="0">
                <a:solidFill>
                  <a:schemeClr val="bg1"/>
                </a:solidFill>
                <a:latin typeface="Arial" panose="020B0604020202020204" pitchFamily="34" charset="0"/>
                <a:cs typeface="Arial" panose="020B0604020202020204" pitchFamily="34" charset="0"/>
              </a:rPr>
              <a:t> = there should be no event, activity, </a:t>
            </a:r>
            <a:r>
              <a:rPr lang="en-US" sz="3000" b="1" dirty="0" err="1">
                <a:solidFill>
                  <a:schemeClr val="bg1"/>
                </a:solidFill>
                <a:latin typeface="Arial" panose="020B0604020202020204" pitchFamily="34" charset="0"/>
                <a:cs typeface="Arial" panose="020B0604020202020204" pitchFamily="34" charset="0"/>
              </a:rPr>
              <a:t>endeavour</a:t>
            </a:r>
            <a:r>
              <a:rPr lang="en-US" sz="3000" b="1" dirty="0">
                <a:solidFill>
                  <a:schemeClr val="bg1"/>
                </a:solidFill>
                <a:latin typeface="Arial" panose="020B0604020202020204" pitchFamily="34" charset="0"/>
                <a:cs typeface="Arial" panose="020B0604020202020204" pitchFamily="34" charset="0"/>
              </a:rPr>
              <a:t>, hope, goal, plan, belief, relationship, purchase, word, thought … where Jesus’ NAME isn’t considered</a:t>
            </a:r>
            <a:r>
              <a:rPr lang="en-US" sz="3000" b="1"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7C3A176-9C86-3581-2F9A-71B07A880A42}"/>
              </a:ext>
            </a:extLst>
          </p:cNvPr>
          <p:cNvSpPr txBox="1"/>
          <p:nvPr/>
        </p:nvSpPr>
        <p:spPr>
          <a:xfrm>
            <a:off x="171450" y="3952530"/>
            <a:ext cx="1188720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“There is not one square inch in all the universe over which Jesus Christ does not say: ‘Mine!’” </a:t>
            </a:r>
            <a:r>
              <a:rPr lang="en-AU" sz="3000" b="1" i="0" u="none" strike="noStrike" dirty="0">
                <a:solidFill>
                  <a:schemeClr val="bg1"/>
                </a:solidFill>
                <a:effectLst/>
                <a:latin typeface="Arial" panose="020B0604020202020204" pitchFamily="34" charset="0"/>
                <a:cs typeface="Arial" panose="020B0604020202020204" pitchFamily="34" charset="0"/>
              </a:rPr>
              <a:t>(Adrian Kuyper)</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62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2410</Words>
  <Application>Microsoft Office PowerPoint</Application>
  <PresentationFormat>Widescreen</PresentationFormat>
  <Paragraphs>60</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Charis SIL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40</cp:revision>
  <dcterms:created xsi:type="dcterms:W3CDTF">2023-05-06T06:42:01Z</dcterms:created>
  <dcterms:modified xsi:type="dcterms:W3CDTF">2023-05-09T05:43:20Z</dcterms:modified>
</cp:coreProperties>
</file>