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9" r:id="rId3"/>
    <p:sldId id="257" r:id="rId4"/>
    <p:sldId id="259" r:id="rId5"/>
    <p:sldId id="260" r:id="rId6"/>
    <p:sldId id="261" r:id="rId7"/>
    <p:sldId id="263" r:id="rId8"/>
    <p:sldId id="264" r:id="rId9"/>
    <p:sldId id="265" r:id="rId10"/>
    <p:sldId id="26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8892" autoAdjust="0"/>
    <p:restoredTop sz="73892"/>
  </p:normalViewPr>
  <p:slideViewPr>
    <p:cSldViewPr snapToGrid="0">
      <p:cViewPr varScale="1">
        <p:scale>
          <a:sx n="91" d="100"/>
          <a:sy n="91" d="100"/>
        </p:scale>
        <p:origin x="552" y="96"/>
      </p:cViewPr>
      <p:guideLst/>
    </p:cSldViewPr>
  </p:slideViewPr>
  <p:notesTextViewPr>
    <p:cViewPr>
      <p:scale>
        <a:sx n="1" d="1"/>
        <a:sy n="1" d="1"/>
      </p:scale>
      <p:origin x="0" y="0"/>
    </p:cViewPr>
  </p:notesTextViewPr>
  <p:notesViewPr>
    <p:cSldViewPr snapToGrid="0">
      <p:cViewPr>
        <p:scale>
          <a:sx n="146" d="100"/>
          <a:sy n="146" d="100"/>
        </p:scale>
        <p:origin x="2562" y="-29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A2EC52D2-50F0-9B4C-B9A7-17BB4FA79FC1}" type="datetimeFigureOut">
              <a:rPr lang="en-US" smtClean="0"/>
              <a:t>5/16/2023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78274-C6BC-494D-B90F-A728302373FC}" type="slidenum">
              <a:rPr lang="en-US" smtClean="0"/>
              <a:t>‹#›</a:t>
            </a:fld>
            <a:endParaRPr lang="en-US"/>
          </a:p>
        </p:txBody>
      </p:sp>
    </p:spTree>
    <p:extLst>
      <p:ext uri="{BB962C8B-B14F-4D97-AF65-F5344CB8AC3E}">
        <p14:creationId xmlns:p14="http://schemas.microsoft.com/office/powerpoint/2010/main" val="641660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Good morning all and happy mother’s day to all the mothers out there</a:t>
            </a:r>
          </a:p>
          <a:p>
            <a:pPr marL="171450" indent="-171450">
              <a:buFont typeface="Arial" panose="020B0604020202020204" pitchFamily="34" charset="0"/>
              <a:buChar char="•"/>
            </a:pPr>
            <a:r>
              <a:rPr lang="en-US" dirty="0"/>
              <a:t>Today I have the privilege of preaching on the 5</a:t>
            </a:r>
            <a:r>
              <a:rPr lang="en-US" baseline="30000" dirty="0"/>
              <a:t>th</a:t>
            </a:r>
            <a:r>
              <a:rPr lang="en-US" dirty="0"/>
              <a:t> commandment, which is </a:t>
            </a:r>
            <a:r>
              <a:rPr lang="en-US" dirty="0" err="1"/>
              <a:t>honouring</a:t>
            </a:r>
            <a:r>
              <a:rPr lang="en-US" dirty="0"/>
              <a:t> your father and mother</a:t>
            </a:r>
          </a:p>
          <a:p>
            <a:pPr marL="171450" indent="-171450">
              <a:buFont typeface="Arial" panose="020B0604020202020204" pitchFamily="34" charset="0"/>
              <a:buChar char="•"/>
            </a:pPr>
            <a:r>
              <a:rPr lang="en-US" dirty="0"/>
              <a:t>We are all at different stages in life, and we are all in different family situations, but I pray that we will all be able to get something out of today’s sermon</a:t>
            </a:r>
          </a:p>
          <a:p>
            <a:pPr marL="171450" indent="-171450">
              <a:buFont typeface="Arial" panose="020B0604020202020204" pitchFamily="34" charset="0"/>
              <a:buChar char="•"/>
            </a:pPr>
            <a:r>
              <a:rPr lang="en-US" dirty="0"/>
              <a:t>But I thought I would begin today with a nice reminder</a:t>
            </a:r>
          </a:p>
        </p:txBody>
      </p:sp>
      <p:sp>
        <p:nvSpPr>
          <p:cNvPr id="4" name="Slide Number Placeholder 3"/>
          <p:cNvSpPr>
            <a:spLocks noGrp="1"/>
          </p:cNvSpPr>
          <p:nvPr>
            <p:ph type="sldNum" sz="quarter" idx="5"/>
          </p:nvPr>
        </p:nvSpPr>
        <p:spPr/>
        <p:txBody>
          <a:bodyPr/>
          <a:lstStyle/>
          <a:p>
            <a:fld id="{89378274-C6BC-494D-B90F-A728302373FC}" type="slidenum">
              <a:rPr lang="en-US" smtClean="0"/>
              <a:t>1</a:t>
            </a:fld>
            <a:endParaRPr lang="en-US"/>
          </a:p>
        </p:txBody>
      </p:sp>
    </p:spTree>
    <p:extLst>
      <p:ext uri="{BB962C8B-B14F-4D97-AF65-F5344CB8AC3E}">
        <p14:creationId xmlns:p14="http://schemas.microsoft.com/office/powerpoint/2010/main" val="1558253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7974" y="4400549"/>
            <a:ext cx="6462793" cy="3600451"/>
          </a:xfrm>
        </p:spPr>
        <p:txBody>
          <a:bodyPr/>
          <a:lstStyle/>
          <a:p>
            <a:pPr marL="171450" indent="-171450">
              <a:buFont typeface="Arial" panose="020B0604020202020204" pitchFamily="34" charset="0"/>
              <a:buChar char="•"/>
            </a:pPr>
            <a:r>
              <a:rPr lang="en-US" dirty="0">
                <a:highlight>
                  <a:srgbClr val="FFFF00"/>
                </a:highlight>
              </a:rPr>
              <a:t>Children, obey and </a:t>
            </a:r>
            <a:r>
              <a:rPr lang="en-US" dirty="0" err="1">
                <a:highlight>
                  <a:srgbClr val="FFFF00"/>
                </a:highlight>
              </a:rPr>
              <a:t>honour</a:t>
            </a:r>
            <a:r>
              <a:rPr lang="en-US" dirty="0">
                <a:highlight>
                  <a:srgbClr val="FFFF00"/>
                </a:highlight>
              </a:rPr>
              <a:t> your parents because it pleases the Lord and it is right</a:t>
            </a:r>
            <a:br>
              <a:rPr lang="en-US" dirty="0">
                <a:highlight>
                  <a:srgbClr val="FFFF00"/>
                </a:highlight>
              </a:rPr>
            </a:br>
            <a:r>
              <a:rPr lang="en-US" dirty="0"/>
              <a:t>- We </a:t>
            </a:r>
            <a:r>
              <a:rPr lang="en-US" dirty="0" err="1"/>
              <a:t>honour</a:t>
            </a:r>
            <a:r>
              <a:rPr lang="en-US" dirty="0"/>
              <a:t> our parents, not because they deserve it, not because of anything they have done</a:t>
            </a:r>
            <a:br>
              <a:rPr lang="en-US" dirty="0"/>
            </a:br>
            <a:r>
              <a:rPr lang="en-US" dirty="0"/>
              <a:t>- We </a:t>
            </a:r>
            <a:r>
              <a:rPr lang="en-US" dirty="0" err="1"/>
              <a:t>honour</a:t>
            </a:r>
            <a:r>
              <a:rPr lang="en-US" dirty="0"/>
              <a:t> them because God’s Word tells us it is pleasing to Him and it is the right thing to do</a:t>
            </a:r>
          </a:p>
          <a:p>
            <a:pPr marL="171450" indent="-171450">
              <a:buFont typeface="Arial" panose="020B0604020202020204" pitchFamily="34" charset="0"/>
              <a:buChar char="•"/>
            </a:pPr>
            <a:r>
              <a:rPr lang="en-US" dirty="0">
                <a:highlight>
                  <a:srgbClr val="FFFF00"/>
                </a:highlight>
              </a:rPr>
              <a:t>Parents, bring your children up in the Lord, show them and tell them about the greatest story ever told</a:t>
            </a:r>
            <a:br>
              <a:rPr lang="en-US" dirty="0"/>
            </a:br>
            <a:r>
              <a:rPr lang="en-US" dirty="0"/>
              <a:t>- The responsibility of raising kids is massive, but the greatest responsibility and God given privilege you have is to tell them about your Lord and </a:t>
            </a:r>
            <a:r>
              <a:rPr lang="en-US" dirty="0" err="1"/>
              <a:t>Saviour</a:t>
            </a:r>
            <a:r>
              <a:rPr lang="en-US" dirty="0"/>
              <a:t> Jesus Christ</a:t>
            </a:r>
            <a:br>
              <a:rPr lang="en-US" dirty="0"/>
            </a:br>
            <a:r>
              <a:rPr lang="en-US" dirty="0"/>
              <a:t>- Seize every opportunity to read the Bible with them, to pray with them, and to show them the love that you have for your heavenly Father</a:t>
            </a:r>
          </a:p>
          <a:p>
            <a:pPr marL="171450" indent="-171450">
              <a:buFont typeface="Arial" panose="020B0604020202020204" pitchFamily="34" charset="0"/>
              <a:buChar char="•"/>
            </a:pPr>
            <a:r>
              <a:rPr lang="en-US" dirty="0">
                <a:highlight>
                  <a:srgbClr val="FFFF00"/>
                </a:highlight>
              </a:rPr>
              <a:t>We all fail as children and parents. God never has and never will fail you. He is worthy of ALL the </a:t>
            </a:r>
            <a:r>
              <a:rPr lang="en-US" dirty="0" err="1">
                <a:highlight>
                  <a:srgbClr val="FFFF00"/>
                </a:highlight>
              </a:rPr>
              <a:t>honour</a:t>
            </a:r>
            <a:br>
              <a:rPr lang="en-US" dirty="0"/>
            </a:br>
            <a:r>
              <a:rPr lang="en-US" dirty="0"/>
              <a:t>- You will fail, but when you do run to God, repent, fall into His arms and rediscover His grace all over again</a:t>
            </a:r>
            <a:br>
              <a:rPr lang="en-US" dirty="0"/>
            </a:br>
            <a:r>
              <a:rPr lang="en-US" dirty="0"/>
              <a:t>- We all strive to be and want to be </a:t>
            </a:r>
            <a:r>
              <a:rPr lang="en-US" dirty="0" err="1"/>
              <a:t>honourable</a:t>
            </a:r>
            <a:r>
              <a:rPr lang="en-US" dirty="0"/>
              <a:t> people, but God alone is the very definition of </a:t>
            </a:r>
            <a:r>
              <a:rPr lang="en-US" dirty="0" err="1"/>
              <a:t>honourable</a:t>
            </a:r>
            <a:r>
              <a:rPr lang="en-US" dirty="0"/>
              <a:t>, so in everything that you do, bring glory to Him</a:t>
            </a:r>
          </a:p>
        </p:txBody>
      </p:sp>
      <p:sp>
        <p:nvSpPr>
          <p:cNvPr id="4" name="Slide Number Placeholder 3"/>
          <p:cNvSpPr>
            <a:spLocks noGrp="1"/>
          </p:cNvSpPr>
          <p:nvPr>
            <p:ph type="sldNum" sz="quarter" idx="5"/>
          </p:nvPr>
        </p:nvSpPr>
        <p:spPr/>
        <p:txBody>
          <a:bodyPr/>
          <a:lstStyle/>
          <a:p>
            <a:fld id="{89378274-C6BC-494D-B90F-A728302373FC}" type="slidenum">
              <a:rPr lang="en-US" smtClean="0"/>
              <a:t>10</a:t>
            </a:fld>
            <a:endParaRPr lang="en-US"/>
          </a:p>
        </p:txBody>
      </p:sp>
    </p:spTree>
    <p:extLst>
      <p:ext uri="{BB962C8B-B14F-4D97-AF65-F5344CB8AC3E}">
        <p14:creationId xmlns:p14="http://schemas.microsoft.com/office/powerpoint/2010/main" val="3831123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Jonathan Edwards, the great theologian, preacher and evangelist died, only one of his daughters was there, and all the rest of his children and his wife were elsewhere</a:t>
            </a:r>
          </a:p>
          <a:p>
            <a:pPr marL="171450" indent="-171450">
              <a:buFont typeface="Arial" panose="020B0604020202020204" pitchFamily="34" charset="0"/>
              <a:buChar char="•"/>
            </a:pPr>
            <a:r>
              <a:rPr lang="en-US" dirty="0"/>
              <a:t>He said “I know I won’t last the night out,” so he turned to his daughter Lucy and he said, </a:t>
            </a:r>
          </a:p>
          <a:p>
            <a:pPr marL="171450" indent="-171450">
              <a:buFont typeface="Arial" panose="020B0604020202020204" pitchFamily="34" charset="0"/>
              <a:buChar char="•"/>
            </a:pPr>
            <a:r>
              <a:rPr lang="en-US" dirty="0"/>
              <a:t>“Write this down. First of all, tell my wife that the uncommon union which has so long subsisted between us is, I think, a spiritual one, and therefore one that will last forever.” </a:t>
            </a:r>
          </a:p>
          <a:p>
            <a:pPr marL="171450" indent="-171450">
              <a:buFont typeface="Arial" panose="020B0604020202020204" pitchFamily="34" charset="0"/>
              <a:buChar char="•"/>
            </a:pPr>
            <a:r>
              <a:rPr lang="en-US" dirty="0"/>
              <a:t>He said, </a:t>
            </a:r>
            <a:r>
              <a:rPr lang="en-US" dirty="0">
                <a:highlight>
                  <a:srgbClr val="00FF00"/>
                </a:highlight>
              </a:rPr>
              <a:t>“I want you to tell your other brothers and sisters it is about time they look to a Father who does not die”</a:t>
            </a:r>
          </a:p>
          <a:p>
            <a:pPr marL="171450" indent="-171450">
              <a:buFont typeface="Arial" panose="020B0604020202020204" pitchFamily="34" charset="0"/>
              <a:buChar char="•"/>
            </a:pPr>
            <a:r>
              <a:rPr lang="en-US" dirty="0"/>
              <a:t>That is the message of fathers who loves their children</a:t>
            </a:r>
          </a:p>
          <a:p>
            <a:pPr marL="171450" indent="-171450">
              <a:buFont typeface="Arial" panose="020B0604020202020204" pitchFamily="34" charset="0"/>
              <a:buChar char="•"/>
            </a:pPr>
            <a:r>
              <a:rPr lang="en-US" dirty="0"/>
              <a:t>No matter what you have been through, no matter what you may be going through, look to a Father who does not die.</a:t>
            </a:r>
          </a:p>
          <a:p>
            <a:pPr marL="171450" indent="-171450">
              <a:buFont typeface="Arial" panose="020B0604020202020204" pitchFamily="34" charset="0"/>
              <a:buChar char="•"/>
            </a:pPr>
            <a:r>
              <a:rPr lang="en-US" dirty="0"/>
              <a:t>This is not just a message from </a:t>
            </a:r>
            <a:r>
              <a:rPr lang="en-US"/>
              <a:t>a parent, </a:t>
            </a:r>
            <a:r>
              <a:rPr lang="en-US" dirty="0"/>
              <a:t>a child, this should be the message of the church to the world, ’Repent and turn to the true Father who loves you deeply, look to God Almighty who does not die for He is your only hope’.</a:t>
            </a:r>
          </a:p>
          <a:p>
            <a:pPr marL="171450" indent="-171450">
              <a:buFont typeface="Arial" panose="020B0604020202020204" pitchFamily="34" charset="0"/>
              <a:buChar char="•"/>
            </a:pPr>
            <a:r>
              <a:rPr lang="en-US" dirty="0"/>
              <a:t>Let’s pray</a:t>
            </a:r>
          </a:p>
        </p:txBody>
      </p:sp>
      <p:sp>
        <p:nvSpPr>
          <p:cNvPr id="4" name="Slide Number Placeholder 3"/>
          <p:cNvSpPr>
            <a:spLocks noGrp="1"/>
          </p:cNvSpPr>
          <p:nvPr>
            <p:ph type="sldNum" sz="quarter" idx="5"/>
          </p:nvPr>
        </p:nvSpPr>
        <p:spPr/>
        <p:txBody>
          <a:bodyPr/>
          <a:lstStyle/>
          <a:p>
            <a:fld id="{89378274-C6BC-494D-B90F-A728302373FC}" type="slidenum">
              <a:rPr lang="en-US" smtClean="0"/>
              <a:t>11</a:t>
            </a:fld>
            <a:endParaRPr lang="en-US"/>
          </a:p>
        </p:txBody>
      </p:sp>
    </p:spTree>
    <p:extLst>
      <p:ext uri="{BB962C8B-B14F-4D97-AF65-F5344CB8AC3E}">
        <p14:creationId xmlns:p14="http://schemas.microsoft.com/office/powerpoint/2010/main" val="763865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One man complained, </a:t>
            </a:r>
            <a:r>
              <a:rPr lang="en-US" dirty="0">
                <a:highlight>
                  <a:srgbClr val="00FF00"/>
                </a:highlight>
              </a:rPr>
              <a:t>“Youth today have luxury. They have bad manners, contempt for authority, no respect for older people, and talk nonsense when they should work. Young people do not stand up any longer when adults enter the room. They contradict their parents, talk too much in company… and </a:t>
            </a:r>
            <a:r>
              <a:rPr lang="en-US" dirty="0" err="1">
                <a:highlight>
                  <a:srgbClr val="00FF00"/>
                </a:highlight>
              </a:rPr>
              <a:t>tyrannise</a:t>
            </a:r>
            <a:r>
              <a:rPr lang="en-US" dirty="0">
                <a:highlight>
                  <a:srgbClr val="00FF00"/>
                </a:highlight>
              </a:rPr>
              <a:t> their elders.”</a:t>
            </a:r>
          </a:p>
          <a:p>
            <a:pPr marL="171450" indent="-171450">
              <a:buFont typeface="Arial" panose="020B0604020202020204" pitchFamily="34" charset="0"/>
              <a:buChar char="•"/>
            </a:pPr>
            <a:r>
              <a:rPr lang="en-US" dirty="0"/>
              <a:t>This may surprise you, but the man who wrote this quote was </a:t>
            </a:r>
            <a:r>
              <a:rPr lang="en-US" dirty="0">
                <a:highlight>
                  <a:srgbClr val="00FF00"/>
                </a:highlight>
              </a:rPr>
              <a:t>Socrates, </a:t>
            </a:r>
            <a:r>
              <a:rPr lang="en-US" dirty="0"/>
              <a:t>who lived 400 years before Christ</a:t>
            </a:r>
          </a:p>
          <a:p>
            <a:pPr marL="171450" indent="-171450">
              <a:buFont typeface="Arial" panose="020B0604020202020204" pitchFamily="34" charset="0"/>
              <a:buChar char="•"/>
            </a:pPr>
            <a:r>
              <a:rPr lang="en-US" dirty="0"/>
              <a:t>It reminds us that every generation of young people have had their issues with their parents</a:t>
            </a:r>
          </a:p>
        </p:txBody>
      </p:sp>
      <p:sp>
        <p:nvSpPr>
          <p:cNvPr id="4" name="Slide Number Placeholder 3"/>
          <p:cNvSpPr>
            <a:spLocks noGrp="1"/>
          </p:cNvSpPr>
          <p:nvPr>
            <p:ph type="sldNum" sz="quarter" idx="5"/>
          </p:nvPr>
        </p:nvSpPr>
        <p:spPr/>
        <p:txBody>
          <a:bodyPr/>
          <a:lstStyle/>
          <a:p>
            <a:fld id="{89378274-C6BC-494D-B90F-A728302373FC}" type="slidenum">
              <a:rPr lang="en-US" smtClean="0"/>
              <a:t>2</a:t>
            </a:fld>
            <a:endParaRPr lang="en-US"/>
          </a:p>
        </p:txBody>
      </p:sp>
    </p:spTree>
    <p:extLst>
      <p:ext uri="{BB962C8B-B14F-4D97-AF65-F5344CB8AC3E}">
        <p14:creationId xmlns:p14="http://schemas.microsoft.com/office/powerpoint/2010/main" val="11461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14338"/>
            <a:ext cx="5486400" cy="3086100"/>
          </a:xfrm>
        </p:spPr>
      </p:sp>
      <p:sp>
        <p:nvSpPr>
          <p:cNvPr id="3" name="Notes Placeholder 2"/>
          <p:cNvSpPr>
            <a:spLocks noGrp="1"/>
          </p:cNvSpPr>
          <p:nvPr>
            <p:ph type="body" idx="1"/>
          </p:nvPr>
        </p:nvSpPr>
        <p:spPr>
          <a:xfrm>
            <a:off x="220852" y="3651546"/>
            <a:ext cx="6416297" cy="5492455"/>
          </a:xfrm>
        </p:spPr>
        <p:txBody>
          <a:bodyPr/>
          <a:lstStyle/>
          <a:p>
            <a:pPr marL="171450" indent="-171450">
              <a:buFont typeface="Arial" panose="020B0604020202020204" pitchFamily="34" charset="0"/>
              <a:buChar char="•"/>
            </a:pPr>
            <a:r>
              <a:rPr lang="en-US" dirty="0">
                <a:highlight>
                  <a:srgbClr val="FFFF00"/>
                </a:highlight>
              </a:rPr>
              <a:t>This is the first command that deals with ‘loving others’</a:t>
            </a:r>
            <a:br>
              <a:rPr lang="en-US" dirty="0"/>
            </a:br>
            <a:r>
              <a:rPr lang="en-US" dirty="0"/>
              <a:t>- The first 4 commands, deal with loving God, 3 of which we have done, but we moved it around to work in with mother’s day</a:t>
            </a:r>
            <a:br>
              <a:rPr lang="en-US" dirty="0"/>
            </a:br>
            <a:r>
              <a:rPr lang="en-US" dirty="0"/>
              <a:t>- So we have looked at how we are to have no other God, do not worship idols, don’t take the Lord’s name in vain, and the one we are yet to do is remember the Sabbath</a:t>
            </a:r>
            <a:br>
              <a:rPr lang="en-US" dirty="0"/>
            </a:br>
            <a:r>
              <a:rPr lang="en-US" dirty="0"/>
              <a:t>- They all deal with our love for God, and it is important that loving God comes first, because God is love and only in and through Him can we truly love others</a:t>
            </a:r>
            <a:br>
              <a:rPr lang="en-US" dirty="0"/>
            </a:br>
            <a:r>
              <a:rPr lang="en-US" dirty="0"/>
              <a:t>- The first command, the first relationship that deals with our love for others, involves the family, involves the relationship of children to parents. That is significant. </a:t>
            </a:r>
            <a:br>
              <a:rPr lang="en-US" dirty="0"/>
            </a:br>
            <a:r>
              <a:rPr lang="en-US" dirty="0"/>
              <a:t>- That says that before you go out and love the lost, you need to learn to </a:t>
            </a:r>
            <a:r>
              <a:rPr lang="en-US" dirty="0" err="1"/>
              <a:t>honour</a:t>
            </a:r>
            <a:r>
              <a:rPr lang="en-US" dirty="0"/>
              <a:t> your parents. </a:t>
            </a:r>
            <a:br>
              <a:rPr lang="en-US" dirty="0"/>
            </a:br>
            <a:r>
              <a:rPr lang="en-US" dirty="0"/>
              <a:t>- Before you can deal with the sinner who is angry with God, you need to get the family relationship right. We will be talking about that more later on.</a:t>
            </a:r>
            <a:br>
              <a:rPr lang="en-US" dirty="0"/>
            </a:br>
            <a:r>
              <a:rPr lang="en-US" dirty="0"/>
              <a:t>- First let’s take a look at what it means to </a:t>
            </a:r>
            <a:r>
              <a:rPr lang="en-US" dirty="0" err="1"/>
              <a:t>honour</a:t>
            </a:r>
            <a:r>
              <a:rPr lang="en-US" dirty="0"/>
              <a:t> your parents</a:t>
            </a:r>
          </a:p>
          <a:p>
            <a:pPr marL="171450" indent="-171450">
              <a:buFont typeface="Arial" panose="020B0604020202020204" pitchFamily="34" charset="0"/>
              <a:buChar char="•"/>
            </a:pPr>
            <a:r>
              <a:rPr lang="en-US" dirty="0" err="1">
                <a:highlight>
                  <a:srgbClr val="FFFF00"/>
                </a:highlight>
              </a:rPr>
              <a:t>Kabod</a:t>
            </a:r>
            <a:r>
              <a:rPr lang="en-US" dirty="0">
                <a:highlight>
                  <a:srgbClr val="FFFF00"/>
                </a:highlight>
              </a:rPr>
              <a:t> (</a:t>
            </a:r>
            <a:r>
              <a:rPr lang="en-US" dirty="0" err="1">
                <a:highlight>
                  <a:srgbClr val="FFFF00"/>
                </a:highlight>
              </a:rPr>
              <a:t>Honour</a:t>
            </a:r>
            <a:r>
              <a:rPr lang="en-US" dirty="0">
                <a:highlight>
                  <a:srgbClr val="FFFF00"/>
                </a:highlight>
              </a:rPr>
              <a:t>) = Old Testament word for “glory” or “weight”</a:t>
            </a:r>
            <a:br>
              <a:rPr lang="en-US" dirty="0"/>
            </a:br>
            <a:r>
              <a:rPr lang="en-US" dirty="0"/>
              <a:t>- </a:t>
            </a:r>
            <a:r>
              <a:rPr lang="en-US" dirty="0" err="1"/>
              <a:t>Kabod</a:t>
            </a:r>
            <a:r>
              <a:rPr lang="en-US" dirty="0"/>
              <a:t> is the Hebrew word used here for </a:t>
            </a:r>
            <a:r>
              <a:rPr lang="en-US" dirty="0" err="1"/>
              <a:t>honour</a:t>
            </a:r>
            <a:r>
              <a:rPr lang="en-US" dirty="0"/>
              <a:t>, and it means glory, or weight, or to be heavy</a:t>
            </a:r>
            <a:br>
              <a:rPr lang="en-US" dirty="0"/>
            </a:br>
            <a:r>
              <a:rPr lang="en-US" dirty="0"/>
              <a:t>- It was the word the Old Testament uses to describe the glory of God, the weightiness of His person</a:t>
            </a:r>
            <a:br>
              <a:rPr lang="en-US" dirty="0"/>
            </a:br>
            <a:r>
              <a:rPr lang="en-US" dirty="0"/>
              <a:t>- And the Greek word for obey used in Ephesians, means to hear under, to submit to, to listen attentively. So we are to listen under something heavy.</a:t>
            </a:r>
            <a:br>
              <a:rPr lang="en-US" dirty="0"/>
            </a:br>
            <a:r>
              <a:rPr lang="en-US" dirty="0"/>
              <a:t>– We are to listen not because the parent deserves the </a:t>
            </a:r>
            <a:r>
              <a:rPr lang="en-US" dirty="0" err="1"/>
              <a:t>honour</a:t>
            </a:r>
            <a:r>
              <a:rPr lang="en-US" dirty="0"/>
              <a:t>, but because God has given parents an </a:t>
            </a:r>
            <a:r>
              <a:rPr lang="en-US" dirty="0" err="1"/>
              <a:t>honourable</a:t>
            </a:r>
            <a:r>
              <a:rPr lang="en-US" dirty="0"/>
              <a:t> position</a:t>
            </a:r>
          </a:p>
          <a:p>
            <a:pPr marL="171450" indent="-171450">
              <a:buFont typeface="Arial" panose="020B0604020202020204" pitchFamily="34" charset="0"/>
              <a:buChar char="•"/>
            </a:pPr>
            <a:r>
              <a:rPr lang="en-US" dirty="0">
                <a:highlight>
                  <a:srgbClr val="FFFF00"/>
                </a:highlight>
              </a:rPr>
              <a:t>All of God’s people, no matter the age of the child or parent, are to </a:t>
            </a:r>
            <a:r>
              <a:rPr lang="en-US" dirty="0" err="1">
                <a:highlight>
                  <a:srgbClr val="FFFF00"/>
                </a:highlight>
              </a:rPr>
              <a:t>honour</a:t>
            </a:r>
            <a:r>
              <a:rPr lang="en-US" dirty="0">
                <a:highlight>
                  <a:srgbClr val="FFFF00"/>
                </a:highlight>
              </a:rPr>
              <a:t> their parents</a:t>
            </a:r>
            <a:br>
              <a:rPr lang="en-US" dirty="0"/>
            </a:br>
            <a:r>
              <a:rPr lang="en-US" dirty="0"/>
              <a:t>- The Ephesians command to obey is to young children, but as we grow up, get married and move away from our parents, we are still to always </a:t>
            </a:r>
            <a:r>
              <a:rPr lang="en-US" dirty="0" err="1"/>
              <a:t>honour</a:t>
            </a:r>
            <a:r>
              <a:rPr lang="en-US" dirty="0"/>
              <a:t> them</a:t>
            </a:r>
            <a:br>
              <a:rPr lang="en-US" dirty="0"/>
            </a:br>
            <a:r>
              <a:rPr lang="en-US" dirty="0"/>
              <a:t>- There are times when children should disobey our parents, but the only time that is, as with any other authority, is when it goes against the Word of God</a:t>
            </a:r>
            <a:br>
              <a:rPr lang="en-US" dirty="0"/>
            </a:br>
            <a:r>
              <a:rPr lang="en-US" dirty="0"/>
              <a:t>-I chose that passage about Saul and Jonathan, because Jonathan was a son, who despite the fact that his own father tried to kill him and wanted to kill his best friend, always </a:t>
            </a:r>
            <a:r>
              <a:rPr lang="en-US" dirty="0" err="1"/>
              <a:t>honoured</a:t>
            </a:r>
            <a:r>
              <a:rPr lang="en-US" dirty="0"/>
              <a:t> his father, even in correction</a:t>
            </a:r>
            <a:br>
              <a:rPr lang="en-US" dirty="0"/>
            </a:br>
            <a:r>
              <a:rPr lang="en-US" dirty="0"/>
              <a:t>- There are a lot of children today, maybe sitting here today, who had parents who weren’t worthy of </a:t>
            </a:r>
            <a:r>
              <a:rPr lang="en-US" dirty="0" err="1"/>
              <a:t>honour</a:t>
            </a:r>
            <a:r>
              <a:rPr lang="en-US" dirty="0"/>
              <a:t>, but God says that by the grace, and love, and power of God at work in us, we are to be a people committed to His Word and therefore </a:t>
            </a:r>
            <a:r>
              <a:rPr lang="en-US" dirty="0" err="1"/>
              <a:t>honouring</a:t>
            </a:r>
            <a:r>
              <a:rPr lang="en-US" dirty="0"/>
              <a:t> our parents</a:t>
            </a:r>
          </a:p>
        </p:txBody>
      </p:sp>
      <p:sp>
        <p:nvSpPr>
          <p:cNvPr id="4" name="Slide Number Placeholder 3"/>
          <p:cNvSpPr>
            <a:spLocks noGrp="1"/>
          </p:cNvSpPr>
          <p:nvPr>
            <p:ph type="sldNum" sz="quarter" idx="5"/>
          </p:nvPr>
        </p:nvSpPr>
        <p:spPr/>
        <p:txBody>
          <a:bodyPr/>
          <a:lstStyle/>
          <a:p>
            <a:fld id="{89378274-C6BC-494D-B90F-A728302373FC}" type="slidenum">
              <a:rPr lang="en-US" smtClean="0"/>
              <a:t>3</a:t>
            </a:fld>
            <a:endParaRPr lang="en-US" dirty="0"/>
          </a:p>
        </p:txBody>
      </p:sp>
    </p:spTree>
    <p:extLst>
      <p:ext uri="{BB962C8B-B14F-4D97-AF65-F5344CB8AC3E}">
        <p14:creationId xmlns:p14="http://schemas.microsoft.com/office/powerpoint/2010/main" val="4101151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7974" y="4400550"/>
            <a:ext cx="6400799" cy="4123519"/>
          </a:xfrm>
        </p:spPr>
        <p:txBody>
          <a:bodyPr/>
          <a:lstStyle/>
          <a:p>
            <a:pPr marL="171450" indent="-171450">
              <a:buFont typeface="Arial" panose="020B0604020202020204" pitchFamily="34" charset="0"/>
              <a:buChar char="•"/>
            </a:pPr>
            <a:r>
              <a:rPr lang="en-US" dirty="0">
                <a:highlight>
                  <a:srgbClr val="FFFF00"/>
                </a:highlight>
              </a:rPr>
              <a:t>“Children, obey your parents BECAUSE YOU BELONG TO THE LORD” (Ephesians 6:1a)</a:t>
            </a:r>
            <a:br>
              <a:rPr lang="en-US" dirty="0"/>
            </a:br>
            <a:r>
              <a:rPr lang="en-US" dirty="0"/>
              <a:t>- Children must obey and </a:t>
            </a:r>
            <a:r>
              <a:rPr lang="en-US" dirty="0" err="1"/>
              <a:t>honour</a:t>
            </a:r>
            <a:r>
              <a:rPr lang="en-US" dirty="0"/>
              <a:t> their parents because God commanded it, period! It’s part of divine law for us to do so</a:t>
            </a:r>
            <a:br>
              <a:rPr lang="en-US" dirty="0"/>
            </a:br>
            <a:r>
              <a:rPr lang="en-US" dirty="0"/>
              <a:t>- As Christians, as people who belong to the Lord, what other reason do we need</a:t>
            </a:r>
            <a:br>
              <a:rPr lang="en-US" dirty="0"/>
            </a:br>
            <a:r>
              <a:rPr lang="en-US" dirty="0"/>
              <a:t>- It’s part of our devotion to Jesus to </a:t>
            </a:r>
            <a:r>
              <a:rPr lang="en-US" dirty="0" err="1"/>
              <a:t>honour</a:t>
            </a:r>
            <a:r>
              <a:rPr lang="en-US" dirty="0"/>
              <a:t> our mum and dad. </a:t>
            </a:r>
          </a:p>
          <a:p>
            <a:pPr marL="171450" indent="-171450">
              <a:buFont typeface="Arial" panose="020B0604020202020204" pitchFamily="34" charset="0"/>
              <a:buChar char="•"/>
            </a:pPr>
            <a:r>
              <a:rPr lang="en-US" dirty="0">
                <a:highlight>
                  <a:srgbClr val="FFFF00"/>
                </a:highlight>
              </a:rPr>
              <a:t>“… Because you belong to the Lord, FOR THIS IS THE RIGHT THING TO DO” (Ephesians 6:1b)</a:t>
            </a:r>
            <a:br>
              <a:rPr lang="en-US" dirty="0"/>
            </a:br>
            <a:r>
              <a:rPr lang="en-US" dirty="0"/>
              <a:t>- The second reason we should obey and </a:t>
            </a:r>
            <a:r>
              <a:rPr lang="en-US" dirty="0" err="1"/>
              <a:t>honour</a:t>
            </a:r>
            <a:r>
              <a:rPr lang="en-US" dirty="0"/>
              <a:t> our parents is because it is the right thing to do</a:t>
            </a:r>
            <a:br>
              <a:rPr lang="en-US" dirty="0"/>
            </a:br>
            <a:r>
              <a:rPr lang="en-US" dirty="0"/>
              <a:t>- Most if not all, cultures across the world would say that </a:t>
            </a:r>
            <a:r>
              <a:rPr lang="en-US" dirty="0" err="1"/>
              <a:t>honouring</a:t>
            </a:r>
            <a:r>
              <a:rPr lang="en-US" dirty="0"/>
              <a:t> your parents is the right thing to do</a:t>
            </a:r>
            <a:br>
              <a:rPr lang="en-US" dirty="0"/>
            </a:br>
            <a:r>
              <a:rPr lang="en-US" dirty="0"/>
              <a:t>- It is part of the moral order of the universe that God has put in place, it is part of the natural law. </a:t>
            </a:r>
            <a:br>
              <a:rPr lang="en-US" dirty="0"/>
            </a:br>
            <a:r>
              <a:rPr lang="en-US" dirty="0"/>
              <a:t>- So it not only accords with divine law, but also with natural law</a:t>
            </a:r>
          </a:p>
          <a:p>
            <a:pPr marL="171450" indent="-171450">
              <a:buFont typeface="Arial" panose="020B0604020202020204" pitchFamily="34" charset="0"/>
              <a:buChar char="•"/>
            </a:pPr>
            <a:r>
              <a:rPr lang="en-US" dirty="0">
                <a:highlight>
                  <a:srgbClr val="FFFF00"/>
                </a:highlight>
              </a:rPr>
              <a:t>Some would say we should do it: because flesh and blood, out of gratitude, because parents are wiser than the kids etc.</a:t>
            </a:r>
            <a:br>
              <a:rPr lang="en-US" dirty="0"/>
            </a:br>
            <a:r>
              <a:rPr lang="en-US" dirty="0"/>
              <a:t>- There are situations out there where the parents aren’t wiser than their kids, where there is very little gratitude owed because there was very little given</a:t>
            </a:r>
            <a:br>
              <a:rPr lang="en-US" dirty="0"/>
            </a:br>
            <a:r>
              <a:rPr lang="en-US" dirty="0"/>
              <a:t>- And as for the flesh and blood sentiment, one of the central themes of the gospel is that we are adopted into the family of God. </a:t>
            </a:r>
            <a:br>
              <a:rPr lang="en-US" dirty="0"/>
            </a:br>
            <a:r>
              <a:rPr lang="en-US" dirty="0"/>
              <a:t>- That an adopted father, an adopted child, brothers and sisters in Christ can be just as much a real family bond as a natural or biological one</a:t>
            </a:r>
            <a:br>
              <a:rPr lang="en-US" dirty="0"/>
            </a:br>
            <a:r>
              <a:rPr lang="en-US" dirty="0"/>
              <a:t>- Why should we </a:t>
            </a:r>
            <a:r>
              <a:rPr lang="en-US" dirty="0" err="1"/>
              <a:t>honour</a:t>
            </a:r>
            <a:r>
              <a:rPr lang="en-US" dirty="0"/>
              <a:t>? The 2 main reasons are right here in the Word of God, because God says so, and because it is the right thing to do</a:t>
            </a:r>
          </a:p>
        </p:txBody>
      </p:sp>
      <p:sp>
        <p:nvSpPr>
          <p:cNvPr id="4" name="Slide Number Placeholder 3"/>
          <p:cNvSpPr>
            <a:spLocks noGrp="1"/>
          </p:cNvSpPr>
          <p:nvPr>
            <p:ph type="sldNum" sz="quarter" idx="5"/>
          </p:nvPr>
        </p:nvSpPr>
        <p:spPr/>
        <p:txBody>
          <a:bodyPr/>
          <a:lstStyle/>
          <a:p>
            <a:fld id="{89378274-C6BC-494D-B90F-A728302373FC}" type="slidenum">
              <a:rPr lang="en-US" smtClean="0"/>
              <a:t>4</a:t>
            </a:fld>
            <a:endParaRPr lang="en-US"/>
          </a:p>
        </p:txBody>
      </p:sp>
    </p:spTree>
    <p:extLst>
      <p:ext uri="{BB962C8B-B14F-4D97-AF65-F5344CB8AC3E}">
        <p14:creationId xmlns:p14="http://schemas.microsoft.com/office/powerpoint/2010/main" val="2533742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6913" y="430213"/>
            <a:ext cx="5486400" cy="3086100"/>
          </a:xfrm>
        </p:spPr>
      </p:sp>
      <p:sp>
        <p:nvSpPr>
          <p:cNvPr id="3" name="Notes Placeholder 2"/>
          <p:cNvSpPr>
            <a:spLocks noGrp="1"/>
          </p:cNvSpPr>
          <p:nvPr>
            <p:ph type="body" idx="1"/>
          </p:nvPr>
        </p:nvSpPr>
        <p:spPr>
          <a:xfrm>
            <a:off x="169970" y="3827463"/>
            <a:ext cx="6540285" cy="4138667"/>
          </a:xfrm>
        </p:spPr>
        <p:txBody>
          <a:bodyPr/>
          <a:lstStyle/>
          <a:p>
            <a:pPr marL="171450" indent="-171450">
              <a:buFont typeface="Arial" panose="020B0604020202020204" pitchFamily="34" charset="0"/>
              <a:buChar char="•"/>
            </a:pPr>
            <a:r>
              <a:rPr lang="en-US" dirty="0">
                <a:highlight>
                  <a:srgbClr val="FFFF00"/>
                </a:highlight>
              </a:rPr>
              <a:t>“Then you will live a long, full life in the land the Lord your God is giving you.” (Exodus 20:12)</a:t>
            </a:r>
            <a:br>
              <a:rPr lang="en-US" dirty="0"/>
            </a:br>
            <a:r>
              <a:rPr lang="en-US" dirty="0"/>
              <a:t>- I love this, it shows where we get this parenting idea from. God knows that children find it easier to obey, and </a:t>
            </a:r>
            <a:r>
              <a:rPr lang="en-US" dirty="0" err="1"/>
              <a:t>honour</a:t>
            </a:r>
            <a:r>
              <a:rPr lang="en-US" dirty="0"/>
              <a:t>, and do the right thing when there is a reward on the line</a:t>
            </a:r>
            <a:br>
              <a:rPr lang="en-US" dirty="0"/>
            </a:br>
            <a:r>
              <a:rPr lang="en-US" dirty="0"/>
              <a:t>- Now for Israel the reward was saying that if you want to enjoy the full blessings that God has in store for you in the Promised Land, you will </a:t>
            </a:r>
            <a:r>
              <a:rPr lang="en-US" dirty="0" err="1"/>
              <a:t>honour</a:t>
            </a:r>
            <a:r>
              <a:rPr lang="en-US" dirty="0"/>
              <a:t> your mum and dad</a:t>
            </a:r>
            <a:br>
              <a:rPr lang="en-US" dirty="0"/>
            </a:br>
            <a:r>
              <a:rPr lang="en-US" dirty="0"/>
              <a:t>- For us today it is saying if you want God’s blessing, if you want the abundant life that God’s Word promises then </a:t>
            </a:r>
            <a:r>
              <a:rPr lang="en-US" dirty="0" err="1"/>
              <a:t>honour</a:t>
            </a:r>
            <a:r>
              <a:rPr lang="en-US" dirty="0"/>
              <a:t> your parents. Spiritual blessing always follows on from obedience to God’s Word</a:t>
            </a:r>
            <a:br>
              <a:rPr lang="en-US" dirty="0"/>
            </a:br>
            <a:r>
              <a:rPr lang="en-US" dirty="0"/>
              <a:t>- Isn’t it great how God motivates us to holiness. He could have just said, “</a:t>
            </a:r>
            <a:r>
              <a:rPr lang="en-US" dirty="0" err="1"/>
              <a:t>Honour</a:t>
            </a:r>
            <a:r>
              <a:rPr lang="en-US" dirty="0"/>
              <a:t> your father and mother, or else”. </a:t>
            </a:r>
            <a:br>
              <a:rPr lang="en-US" dirty="0"/>
            </a:br>
            <a:r>
              <a:rPr lang="en-US" dirty="0"/>
              <a:t>- Instead He says, “let me lay this out for you. You’re not going to want to do this. It’s not within your sin nature to do it, but don’t you want to live long in the land? Don’t you want to experience blessing in life?” </a:t>
            </a:r>
            <a:br>
              <a:rPr lang="en-US" dirty="0"/>
            </a:br>
            <a:r>
              <a:rPr lang="en-US" dirty="0"/>
              <a:t>- God gives us a path toward that end and it starts with </a:t>
            </a:r>
            <a:r>
              <a:rPr lang="en-US" dirty="0" err="1"/>
              <a:t>honouring</a:t>
            </a:r>
            <a:r>
              <a:rPr lang="en-US" dirty="0"/>
              <a:t> your parents</a:t>
            </a:r>
          </a:p>
          <a:p>
            <a:pPr marL="171450" indent="-171450">
              <a:buFont typeface="Arial" panose="020B0604020202020204" pitchFamily="34" charset="0"/>
              <a:buChar char="•"/>
            </a:pPr>
            <a:r>
              <a:rPr lang="en-US" dirty="0">
                <a:highlight>
                  <a:srgbClr val="FFFF00"/>
                </a:highlight>
              </a:rPr>
              <a:t>Jesus was </a:t>
            </a:r>
            <a:r>
              <a:rPr lang="en-US" dirty="0" err="1">
                <a:highlight>
                  <a:srgbClr val="FFFF00"/>
                </a:highlight>
              </a:rPr>
              <a:t>honourable</a:t>
            </a:r>
            <a:r>
              <a:rPr lang="en-US" dirty="0">
                <a:highlight>
                  <a:srgbClr val="FFFF00"/>
                </a:highlight>
              </a:rPr>
              <a:t> from the cradle to the cross</a:t>
            </a:r>
            <a:br>
              <a:rPr lang="en-US" dirty="0"/>
            </a:br>
            <a:r>
              <a:rPr lang="en-US" dirty="0"/>
              <a:t>- Jesus is our perfect example, Jesus is the one whom we are to model our lives after, and if we do that, we will notice that Jesus was the perfect Son, always obeying and </a:t>
            </a:r>
            <a:r>
              <a:rPr lang="en-US" dirty="0" err="1"/>
              <a:t>honouring</a:t>
            </a:r>
            <a:r>
              <a:rPr lang="en-US" dirty="0"/>
              <a:t> his parents</a:t>
            </a:r>
            <a:br>
              <a:rPr lang="en-US" dirty="0"/>
            </a:br>
            <a:r>
              <a:rPr lang="en-US" dirty="0"/>
              <a:t>- When Jesus was found teaching in Nazareth while his parents were frantically looking for him, they asked him to come home, and without a fight, he joyfully submitted to his parents wishes</a:t>
            </a:r>
            <a:br>
              <a:rPr lang="en-US" dirty="0"/>
            </a:br>
            <a:r>
              <a:rPr lang="en-US" dirty="0"/>
              <a:t>- One of the last words that Jesus speaks on the cross, is making sure his mother Mary was going to be looked after by one of his disciples John. Jesus was the perfect child, not only to his earthly parents but also to God the Father, obedient even unto death, for the sake of you and me</a:t>
            </a:r>
          </a:p>
          <a:p>
            <a:pPr marL="171450" indent="-171450">
              <a:buFont typeface="Arial" panose="020B0604020202020204" pitchFamily="34" charset="0"/>
              <a:buChar char="•"/>
            </a:pPr>
            <a:r>
              <a:rPr lang="en-US" dirty="0">
                <a:highlight>
                  <a:srgbClr val="FFFF00"/>
                </a:highlight>
              </a:rPr>
              <a:t>God begins the ‘love others’ section of commandments with ‘</a:t>
            </a:r>
            <a:r>
              <a:rPr lang="en-US" dirty="0" err="1">
                <a:highlight>
                  <a:srgbClr val="FFFF00"/>
                </a:highlight>
              </a:rPr>
              <a:t>honour</a:t>
            </a:r>
            <a:r>
              <a:rPr lang="en-US" dirty="0">
                <a:highlight>
                  <a:srgbClr val="FFFF00"/>
                </a:highlight>
              </a:rPr>
              <a:t> your parents’ because it is the key to all relationships in society</a:t>
            </a:r>
            <a:br>
              <a:rPr lang="en-US" dirty="0"/>
            </a:br>
            <a:r>
              <a:rPr lang="en-US" dirty="0"/>
              <a:t>- This was not randomly placed, nothing God does is random. It is by the relationship between child and parent that a child learns how to navigate the world that they live in</a:t>
            </a:r>
            <a:br>
              <a:rPr lang="en-US" dirty="0"/>
            </a:br>
            <a:r>
              <a:rPr lang="en-US" dirty="0"/>
              <a:t>- It is by learning to respect authority that a child learns to submit to governments, bosses, teachers, and leaders, even when they may tick them off</a:t>
            </a:r>
            <a:br>
              <a:rPr lang="en-US" dirty="0"/>
            </a:br>
            <a:r>
              <a:rPr lang="en-US" dirty="0"/>
              <a:t>- It’s the foundation upon which love for our </a:t>
            </a:r>
            <a:r>
              <a:rPr lang="en-US" dirty="0" err="1"/>
              <a:t>neighbour</a:t>
            </a:r>
            <a:r>
              <a:rPr lang="en-US" dirty="0"/>
              <a:t> is built. As children we learn what it is to have someone in authority over us, to listen to people, to </a:t>
            </a:r>
            <a:r>
              <a:rPr lang="en-US" dirty="0" err="1"/>
              <a:t>honour</a:t>
            </a:r>
            <a:r>
              <a:rPr lang="en-US" dirty="0"/>
              <a:t> them and do things we sometimes don’t want to do</a:t>
            </a:r>
            <a:br>
              <a:rPr lang="en-US" dirty="0"/>
            </a:br>
            <a:r>
              <a:rPr lang="en-US" dirty="0"/>
              <a:t>- Children need a mother and a father, who will stand firm on God’s Word and give them the gospel</a:t>
            </a:r>
          </a:p>
        </p:txBody>
      </p:sp>
      <p:sp>
        <p:nvSpPr>
          <p:cNvPr id="4" name="Slide Number Placeholder 3"/>
          <p:cNvSpPr>
            <a:spLocks noGrp="1"/>
          </p:cNvSpPr>
          <p:nvPr>
            <p:ph type="sldNum" sz="quarter" idx="5"/>
          </p:nvPr>
        </p:nvSpPr>
        <p:spPr/>
        <p:txBody>
          <a:bodyPr/>
          <a:lstStyle/>
          <a:p>
            <a:fld id="{89378274-C6BC-494D-B90F-A728302373FC}" type="slidenum">
              <a:rPr lang="en-US" smtClean="0"/>
              <a:t>5</a:t>
            </a:fld>
            <a:endParaRPr lang="en-US"/>
          </a:p>
        </p:txBody>
      </p:sp>
    </p:spTree>
    <p:extLst>
      <p:ext uri="{BB962C8B-B14F-4D97-AF65-F5344CB8AC3E}">
        <p14:creationId xmlns:p14="http://schemas.microsoft.com/office/powerpoint/2010/main" val="1646026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1479" y="4400550"/>
            <a:ext cx="6431796" cy="4123519"/>
          </a:xfrm>
        </p:spPr>
        <p:txBody>
          <a:bodyPr/>
          <a:lstStyle/>
          <a:p>
            <a:pPr marL="171450" indent="-171450">
              <a:buFont typeface="Arial" panose="020B0604020202020204" pitchFamily="34" charset="0"/>
              <a:buChar char="•"/>
            </a:pPr>
            <a:r>
              <a:rPr lang="en-US" dirty="0">
                <a:highlight>
                  <a:srgbClr val="FFFF00"/>
                </a:highlight>
              </a:rPr>
              <a:t>We joyfully obey/ respect our parents</a:t>
            </a:r>
            <a:br>
              <a:rPr lang="en-US" dirty="0">
                <a:highlight>
                  <a:srgbClr val="FFFF00"/>
                </a:highlight>
              </a:rPr>
            </a:br>
            <a:r>
              <a:rPr lang="en-US" dirty="0"/>
              <a:t>- Young children </a:t>
            </a:r>
            <a:r>
              <a:rPr lang="en-US" dirty="0" err="1"/>
              <a:t>honour</a:t>
            </a:r>
            <a:r>
              <a:rPr lang="en-US" dirty="0"/>
              <a:t> their parents by listening attentively and doing what is asked of them with joy, sounds odd, but doing it kicking and screaming is not </a:t>
            </a:r>
            <a:r>
              <a:rPr lang="en-US" dirty="0" err="1"/>
              <a:t>honourable</a:t>
            </a:r>
            <a:r>
              <a:rPr lang="en-US" dirty="0"/>
              <a:t> </a:t>
            </a:r>
            <a:br>
              <a:rPr lang="en-US" dirty="0"/>
            </a:br>
            <a:r>
              <a:rPr lang="en-US" dirty="0"/>
              <a:t>- Prompt and cheerful obedience, even just with a smile would be a good start</a:t>
            </a:r>
            <a:br>
              <a:rPr lang="en-US" dirty="0"/>
            </a:br>
            <a:r>
              <a:rPr lang="en-US" dirty="0"/>
              <a:t>- Those who no longer are young children, this means you need to respect your parents, talk well of them to others and speak kindly to them</a:t>
            </a:r>
          </a:p>
          <a:p>
            <a:pPr marL="171450" indent="-171450">
              <a:buFont typeface="Arial" panose="020B0604020202020204" pitchFamily="34" charset="0"/>
              <a:buChar char="•"/>
            </a:pPr>
            <a:r>
              <a:rPr lang="en-US" dirty="0">
                <a:highlight>
                  <a:srgbClr val="FFFF00"/>
                </a:highlight>
              </a:rPr>
              <a:t>Being a person of good character</a:t>
            </a:r>
            <a:br>
              <a:rPr lang="en-US" dirty="0"/>
            </a:br>
            <a:r>
              <a:rPr lang="en-US" dirty="0"/>
              <a:t>- We all end up not only looking like our parents in some way, but behaving like them as well</a:t>
            </a:r>
            <a:br>
              <a:rPr lang="en-US" dirty="0"/>
            </a:br>
            <a:r>
              <a:rPr lang="en-US" dirty="0"/>
              <a:t>- </a:t>
            </a:r>
            <a:r>
              <a:rPr lang="en-US" dirty="0" err="1"/>
              <a:t>Honour</a:t>
            </a:r>
            <a:r>
              <a:rPr lang="en-US" dirty="0"/>
              <a:t> your parents by being children of good character, who represent the name of your parents well</a:t>
            </a:r>
            <a:br>
              <a:rPr lang="en-US" dirty="0"/>
            </a:br>
            <a:r>
              <a:rPr lang="en-US" dirty="0"/>
              <a:t>- Upright children become a precious crown to an old, gray head</a:t>
            </a:r>
          </a:p>
          <a:p>
            <a:pPr marL="171450" indent="-171450">
              <a:buFont typeface="Arial" panose="020B0604020202020204" pitchFamily="34" charset="0"/>
              <a:buChar char="•"/>
            </a:pPr>
            <a:r>
              <a:rPr lang="en-US" dirty="0">
                <a:highlight>
                  <a:srgbClr val="FFFF00"/>
                </a:highlight>
              </a:rPr>
              <a:t>Being grateful to them</a:t>
            </a:r>
            <a:br>
              <a:rPr lang="en-US" dirty="0"/>
            </a:br>
            <a:r>
              <a:rPr lang="en-US" dirty="0"/>
              <a:t>- Thank them for everything they have ever done for you, how they may have provided for you</a:t>
            </a:r>
            <a:br>
              <a:rPr lang="en-US" dirty="0"/>
            </a:br>
            <a:r>
              <a:rPr lang="en-US" dirty="0"/>
              <a:t>- In return provide for them in their old age when it is needed. To neglect your parents is to </a:t>
            </a:r>
            <a:r>
              <a:rPr lang="en-US" dirty="0" err="1"/>
              <a:t>dishonour</a:t>
            </a:r>
            <a:r>
              <a:rPr lang="en-US" dirty="0"/>
              <a:t> them and live under the disapproval of God</a:t>
            </a:r>
          </a:p>
          <a:p>
            <a:pPr marL="171450" indent="-171450">
              <a:buFont typeface="Arial" panose="020B0604020202020204" pitchFamily="34" charset="0"/>
              <a:buChar char="•"/>
            </a:pPr>
            <a:r>
              <a:rPr lang="en-US" dirty="0" err="1">
                <a:highlight>
                  <a:srgbClr val="FFFF00"/>
                </a:highlight>
              </a:rPr>
              <a:t>Apologising</a:t>
            </a:r>
            <a:r>
              <a:rPr lang="en-US" dirty="0">
                <a:highlight>
                  <a:srgbClr val="FFFF00"/>
                </a:highlight>
              </a:rPr>
              <a:t> and forgiving</a:t>
            </a:r>
            <a:br>
              <a:rPr lang="en-US" dirty="0"/>
            </a:br>
            <a:r>
              <a:rPr lang="en-US" dirty="0"/>
              <a:t>- </a:t>
            </a:r>
            <a:r>
              <a:rPr lang="en-US" dirty="0" err="1"/>
              <a:t>Honour</a:t>
            </a:r>
            <a:r>
              <a:rPr lang="en-US" dirty="0"/>
              <a:t> your parents by confessing when you have messed up, by </a:t>
            </a:r>
            <a:r>
              <a:rPr lang="en-US" dirty="0" err="1"/>
              <a:t>apologising</a:t>
            </a:r>
            <a:r>
              <a:rPr lang="en-US" dirty="0"/>
              <a:t> for all the times you fell short </a:t>
            </a:r>
            <a:br>
              <a:rPr lang="en-US" dirty="0"/>
            </a:br>
            <a:r>
              <a:rPr lang="en-US" dirty="0"/>
              <a:t>- Don’t be afraid of saying “I’m sorry”</a:t>
            </a:r>
            <a:br>
              <a:rPr lang="en-US" dirty="0"/>
            </a:br>
            <a:r>
              <a:rPr lang="en-US" dirty="0"/>
              <a:t>- You will also be </a:t>
            </a:r>
            <a:r>
              <a:rPr lang="en-US" dirty="0" err="1"/>
              <a:t>honouring</a:t>
            </a:r>
            <a:r>
              <a:rPr lang="en-US" dirty="0"/>
              <a:t> your parents by forgiving them when they mess up, because they also are not perfect. Don’t hold on to grudges, forgive them</a:t>
            </a:r>
          </a:p>
        </p:txBody>
      </p:sp>
      <p:sp>
        <p:nvSpPr>
          <p:cNvPr id="4" name="Slide Number Placeholder 3"/>
          <p:cNvSpPr>
            <a:spLocks noGrp="1"/>
          </p:cNvSpPr>
          <p:nvPr>
            <p:ph type="sldNum" sz="quarter" idx="5"/>
          </p:nvPr>
        </p:nvSpPr>
        <p:spPr/>
        <p:txBody>
          <a:bodyPr/>
          <a:lstStyle/>
          <a:p>
            <a:fld id="{89378274-C6BC-494D-B90F-A728302373FC}" type="slidenum">
              <a:rPr lang="en-US" smtClean="0"/>
              <a:t>6</a:t>
            </a:fld>
            <a:endParaRPr lang="en-US"/>
          </a:p>
        </p:txBody>
      </p:sp>
    </p:spTree>
    <p:extLst>
      <p:ext uri="{BB962C8B-B14F-4D97-AF65-F5344CB8AC3E}">
        <p14:creationId xmlns:p14="http://schemas.microsoft.com/office/powerpoint/2010/main" val="3483705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66700"/>
            <a:ext cx="5486400" cy="3086100"/>
          </a:xfrm>
        </p:spPr>
      </p:sp>
      <p:sp>
        <p:nvSpPr>
          <p:cNvPr id="3" name="Notes Placeholder 2"/>
          <p:cNvSpPr>
            <a:spLocks noGrp="1"/>
          </p:cNvSpPr>
          <p:nvPr>
            <p:ph type="body" idx="1"/>
          </p:nvPr>
        </p:nvSpPr>
        <p:spPr>
          <a:xfrm>
            <a:off x="220852" y="3563641"/>
            <a:ext cx="6416297" cy="5313659"/>
          </a:xfrm>
        </p:spPr>
        <p:txBody>
          <a:bodyPr/>
          <a:lstStyle/>
          <a:p>
            <a:pPr marL="171450" indent="-171450">
              <a:buFont typeface="Arial" panose="020B0604020202020204" pitchFamily="34" charset="0"/>
              <a:buChar char="•"/>
            </a:pPr>
            <a:r>
              <a:rPr lang="en-US" dirty="0">
                <a:highlight>
                  <a:srgbClr val="FFFF00"/>
                </a:highlight>
              </a:rPr>
              <a:t>“Rather, bring them up with the discipline and instruction that comes from the Lord” (Ephesians 6:4)</a:t>
            </a:r>
            <a:br>
              <a:rPr lang="en-US" dirty="0"/>
            </a:br>
            <a:r>
              <a:rPr lang="en-US" dirty="0"/>
              <a:t>- Parents, you have big job to do, an </a:t>
            </a:r>
            <a:r>
              <a:rPr lang="en-US" dirty="0" err="1"/>
              <a:t>honourable</a:t>
            </a:r>
            <a:r>
              <a:rPr lang="en-US" dirty="0"/>
              <a:t> position bestowed upon you by God</a:t>
            </a:r>
            <a:br>
              <a:rPr lang="en-US" dirty="0"/>
            </a:br>
            <a:r>
              <a:rPr lang="en-US" dirty="0"/>
              <a:t>- With great privilege comes great responsibility. There is no greater privilege, apart from knowing Jesus Christ himself, than being able to be a parent, but there is also no greater responsibility</a:t>
            </a:r>
            <a:br>
              <a:rPr lang="en-US" dirty="0"/>
            </a:br>
            <a:r>
              <a:rPr lang="en-US" dirty="0"/>
              <a:t>- You are to bring your kids up, to nourish and feed them. </a:t>
            </a:r>
            <a:br>
              <a:rPr lang="en-US" dirty="0"/>
            </a:br>
            <a:r>
              <a:rPr lang="en-US" dirty="0"/>
              <a:t>- To raise them up, not keep them dependent on you, but on God, to get them to a place where they can make decisions for themselves. </a:t>
            </a:r>
            <a:br>
              <a:rPr lang="en-US" dirty="0"/>
            </a:br>
            <a:r>
              <a:rPr lang="en-US" dirty="0"/>
              <a:t>- To raise them up to one day leave as men and women who can hopefully be mighty ambassadors for Jesus Christ. </a:t>
            </a:r>
          </a:p>
          <a:p>
            <a:pPr marL="171450" indent="-171450">
              <a:buFont typeface="Arial" panose="020B0604020202020204" pitchFamily="34" charset="0"/>
              <a:buChar char="•"/>
            </a:pPr>
            <a:r>
              <a:rPr lang="en-US" dirty="0">
                <a:highlight>
                  <a:srgbClr val="FFFF00"/>
                </a:highlight>
              </a:rPr>
              <a:t>Discipline = To keep accountable. Instruction = To counsel, verbal instruction, verbal warning</a:t>
            </a:r>
            <a:br>
              <a:rPr lang="en-US" dirty="0"/>
            </a:br>
            <a:r>
              <a:rPr lang="en-US" dirty="0"/>
              <a:t>- To discipline means to keep accountable, to hold their feet to the fire, to punish when needed. It sounds harsh but discipline produces practical righteousness, we all need discipline in our lives, none more so than children</a:t>
            </a:r>
            <a:br>
              <a:rPr lang="en-US" dirty="0"/>
            </a:br>
            <a:r>
              <a:rPr lang="en-US" dirty="0"/>
              <a:t>- Parents are also to instruct, to teach and to warn them about the things of the world. To teach them what is right and wrong. It’s the job of the parent to pass along their values</a:t>
            </a:r>
            <a:br>
              <a:rPr lang="en-US" dirty="0"/>
            </a:br>
            <a:r>
              <a:rPr lang="en-US" dirty="0"/>
              <a:t>- Children need solid discipline, clear verbal instruction, all wrapped in nourishing tenderness. This is a time when lives are made or broken</a:t>
            </a:r>
          </a:p>
          <a:p>
            <a:pPr marL="171450" indent="-171450">
              <a:buFont typeface="Arial" panose="020B0604020202020204" pitchFamily="34" charset="0"/>
              <a:buChar char="•"/>
            </a:pPr>
            <a:r>
              <a:rPr lang="en-US" dirty="0">
                <a:highlight>
                  <a:srgbClr val="FFFF00"/>
                </a:highlight>
              </a:rPr>
              <a:t>Parents ought to completely commit themselves to the godly teaching and training of their children</a:t>
            </a:r>
            <a:br>
              <a:rPr lang="en-US" dirty="0"/>
            </a:br>
            <a:r>
              <a:rPr lang="en-US" dirty="0"/>
              <a:t>- Completely and tirelessly commit yourselves to the godly teaching and training of your children, as though their lives depended on it</a:t>
            </a:r>
            <a:br>
              <a:rPr lang="en-US" dirty="0"/>
            </a:br>
            <a:r>
              <a:rPr lang="en-US" dirty="0"/>
              <a:t>- It is important that kids go to school and learn how to read and write and do mathematics. It is important that kids do sport and exercise. </a:t>
            </a:r>
            <a:br>
              <a:rPr lang="en-US" dirty="0"/>
            </a:br>
            <a:r>
              <a:rPr lang="en-US" dirty="0"/>
              <a:t>- But there is nothing more important than teaching our kids the Word of God and what it means to have a relationship with their heavenly Father</a:t>
            </a:r>
            <a:br>
              <a:rPr lang="en-US" dirty="0"/>
            </a:br>
            <a:r>
              <a:rPr lang="en-US" dirty="0"/>
              <a:t>- That is where our priority ought to be. The family unit is taking hits from every which way in the world. Build them up and plant their feet firmly in the one true foundation of Jesus Christ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9378274-C6BC-494D-B90F-A728302373FC}" type="slidenum">
              <a:rPr lang="en-US" smtClean="0"/>
              <a:t>7</a:t>
            </a:fld>
            <a:endParaRPr lang="en-US"/>
          </a:p>
        </p:txBody>
      </p:sp>
    </p:spTree>
    <p:extLst>
      <p:ext uri="{BB962C8B-B14F-4D97-AF65-F5344CB8AC3E}">
        <p14:creationId xmlns:p14="http://schemas.microsoft.com/office/powerpoint/2010/main" val="24331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19100"/>
            <a:ext cx="5486400" cy="3086100"/>
          </a:xfrm>
        </p:spPr>
      </p:sp>
      <p:sp>
        <p:nvSpPr>
          <p:cNvPr id="3" name="Notes Placeholder 2"/>
          <p:cNvSpPr>
            <a:spLocks noGrp="1"/>
          </p:cNvSpPr>
          <p:nvPr>
            <p:ph type="body" idx="1"/>
          </p:nvPr>
        </p:nvSpPr>
        <p:spPr>
          <a:xfrm>
            <a:off x="197604" y="3759281"/>
            <a:ext cx="6462792" cy="4925931"/>
          </a:xfrm>
        </p:spPr>
        <p:txBody>
          <a:bodyPr/>
          <a:lstStyle/>
          <a:p>
            <a:pPr marL="171450" indent="-171450">
              <a:buFont typeface="Arial" panose="020B0604020202020204" pitchFamily="34" charset="0"/>
              <a:buChar char="•"/>
            </a:pPr>
            <a:r>
              <a:rPr lang="en-US" dirty="0">
                <a:highlight>
                  <a:srgbClr val="FFFF00"/>
                </a:highlight>
              </a:rPr>
              <a:t>It takes a church to raise kids, so turn up</a:t>
            </a:r>
            <a:br>
              <a:rPr lang="en-US" dirty="0"/>
            </a:br>
            <a:r>
              <a:rPr lang="en-US" dirty="0"/>
              <a:t>- Jess and I will often say to each other that we are so grateful that Elijah and Ewan get to grow up in the church. It’s like having a whole heap of uncles, aunts, grandmas and grandpas all in the one place, and all who love the Lord Jesus Christ. </a:t>
            </a:r>
            <a:br>
              <a:rPr lang="en-US" dirty="0"/>
            </a:br>
            <a:r>
              <a:rPr lang="en-US" dirty="0"/>
              <a:t>- It is truly such a blessings. But you don’t reap the full reward of that if you don’t bring your kids along to church</a:t>
            </a:r>
            <a:br>
              <a:rPr lang="en-US" dirty="0"/>
            </a:br>
            <a:r>
              <a:rPr lang="en-US" dirty="0"/>
              <a:t>- When I say church, I don’t just mean any old church either. You want your kids to be going to a church where they hear the gospel preached, where the Word of God is revered and preached in its fullness. </a:t>
            </a:r>
            <a:br>
              <a:rPr lang="en-US" dirty="0"/>
            </a:br>
            <a:r>
              <a:rPr lang="en-US" dirty="0"/>
              <a:t>- Where God’s grace is heralded from the pulpit and where they will hear how sinful they are and just how much they need Jesus Christ</a:t>
            </a:r>
            <a:br>
              <a:rPr lang="en-US" dirty="0"/>
            </a:br>
            <a:r>
              <a:rPr lang="en-US" dirty="0"/>
              <a:t>- It is a joy and privilege to be a part of the body of Christ, remind children of that by being present at church</a:t>
            </a:r>
          </a:p>
          <a:p>
            <a:pPr marL="171450" indent="-171450">
              <a:buFont typeface="Arial" panose="020B0604020202020204" pitchFamily="34" charset="0"/>
              <a:buChar char="•"/>
            </a:pPr>
            <a:r>
              <a:rPr lang="en-US" dirty="0">
                <a:highlight>
                  <a:srgbClr val="FFFF00"/>
                </a:highlight>
              </a:rPr>
              <a:t>It takes the gospel to raise kids, so speak up</a:t>
            </a:r>
            <a:br>
              <a:rPr lang="en-US" dirty="0"/>
            </a:br>
            <a:r>
              <a:rPr lang="en-US" dirty="0"/>
              <a:t>- Nothing can change the wickedness of our hearts except for the power of God, the gospel that takes a broken wretch like myself, and by the grace of God I am made whole in Jesus Christ</a:t>
            </a:r>
            <a:br>
              <a:rPr lang="en-US" dirty="0"/>
            </a:br>
            <a:r>
              <a:rPr lang="en-US" dirty="0"/>
              <a:t>- If there is one thing your kids need to hear, young or old, it’s that they are sinners, but Jesus died for them because such is the love of God, and only in Him can they find forgiveness</a:t>
            </a:r>
            <a:br>
              <a:rPr lang="en-US" dirty="0"/>
            </a:br>
            <a:r>
              <a:rPr lang="en-US" dirty="0"/>
              <a:t>- Teaching them how to be functioning members of society is important, but teaching them how to be members of the Kingdom of God is infinitely more important</a:t>
            </a:r>
          </a:p>
          <a:p>
            <a:pPr marL="171450" indent="-171450">
              <a:buFont typeface="Arial" panose="020B0604020202020204" pitchFamily="34" charset="0"/>
              <a:buChar char="•"/>
            </a:pPr>
            <a:r>
              <a:rPr lang="en-US" dirty="0">
                <a:highlight>
                  <a:srgbClr val="FFFF00"/>
                </a:highlight>
              </a:rPr>
              <a:t>It takes God to raise kids, so pray up</a:t>
            </a:r>
            <a:br>
              <a:rPr lang="en-US" dirty="0"/>
            </a:br>
            <a:r>
              <a:rPr lang="en-US" dirty="0"/>
              <a:t>- Parents, we will never be perfect. Children will also never be perfect</a:t>
            </a:r>
            <a:br>
              <a:rPr lang="en-US" dirty="0"/>
            </a:br>
            <a:r>
              <a:rPr lang="en-US" dirty="0"/>
              <a:t>- But God is perfect, He is the perfect Father, and you will need His power, His grace, His patience to raise your kids</a:t>
            </a:r>
            <a:br>
              <a:rPr lang="en-US" dirty="0"/>
            </a:br>
            <a:r>
              <a:rPr lang="en-US" dirty="0"/>
              <a:t>- SO PRAY, Pray leaning fully into God’s grace</a:t>
            </a:r>
          </a:p>
        </p:txBody>
      </p:sp>
      <p:sp>
        <p:nvSpPr>
          <p:cNvPr id="4" name="Slide Number Placeholder 3"/>
          <p:cNvSpPr>
            <a:spLocks noGrp="1"/>
          </p:cNvSpPr>
          <p:nvPr>
            <p:ph type="sldNum" sz="quarter" idx="5"/>
          </p:nvPr>
        </p:nvSpPr>
        <p:spPr/>
        <p:txBody>
          <a:bodyPr/>
          <a:lstStyle/>
          <a:p>
            <a:fld id="{89378274-C6BC-494D-B90F-A728302373FC}" type="slidenum">
              <a:rPr lang="en-US" smtClean="0"/>
              <a:t>8</a:t>
            </a:fld>
            <a:endParaRPr lang="en-US"/>
          </a:p>
        </p:txBody>
      </p:sp>
    </p:spTree>
    <p:extLst>
      <p:ext uri="{BB962C8B-B14F-4D97-AF65-F5344CB8AC3E}">
        <p14:creationId xmlns:p14="http://schemas.microsoft.com/office/powerpoint/2010/main" val="2037849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2263"/>
            <a:ext cx="5486400" cy="3086100"/>
          </a:xfrm>
        </p:spPr>
      </p:sp>
      <p:sp>
        <p:nvSpPr>
          <p:cNvPr id="3" name="Notes Placeholder 2"/>
          <p:cNvSpPr>
            <a:spLocks noGrp="1"/>
          </p:cNvSpPr>
          <p:nvPr>
            <p:ph type="body" idx="1"/>
          </p:nvPr>
        </p:nvSpPr>
        <p:spPr>
          <a:xfrm>
            <a:off x="166608" y="3656633"/>
            <a:ext cx="6524786" cy="4335463"/>
          </a:xfrm>
        </p:spPr>
        <p:txBody>
          <a:bodyPr/>
          <a:lstStyle/>
          <a:p>
            <a:pPr marL="171450" indent="-171450">
              <a:buFont typeface="Arial" panose="020B0604020202020204" pitchFamily="34" charset="0"/>
              <a:buChar char="•"/>
            </a:pPr>
            <a:r>
              <a:rPr lang="en-US" dirty="0">
                <a:highlight>
                  <a:srgbClr val="FFFF00"/>
                </a:highlight>
              </a:rPr>
              <a:t>Love for God comes first. We cannot truly love unless we love God</a:t>
            </a:r>
            <a:br>
              <a:rPr lang="en-US" dirty="0"/>
            </a:br>
            <a:r>
              <a:rPr lang="en-US" dirty="0"/>
              <a:t>- Jesus sums up all the commandments into two, and the first of the two greatest commands is to love God</a:t>
            </a:r>
            <a:br>
              <a:rPr lang="en-US" dirty="0"/>
            </a:br>
            <a:r>
              <a:rPr lang="en-US" dirty="0"/>
              <a:t>- We love God, not because we need Him so we can be better parents, or because He blesses us if we love Him, we love Him because He alone is worthy of </a:t>
            </a:r>
            <a:r>
              <a:rPr lang="en-US" dirty="0" err="1"/>
              <a:t>honour</a:t>
            </a:r>
            <a:r>
              <a:rPr lang="en-US" dirty="0"/>
              <a:t>, because He is our only hope for salvation</a:t>
            </a:r>
            <a:br>
              <a:rPr lang="en-US" dirty="0"/>
            </a:br>
            <a:r>
              <a:rPr lang="en-US" dirty="0"/>
              <a:t>- Remember your salvation, remember who it is that is worthy of all the </a:t>
            </a:r>
            <a:r>
              <a:rPr lang="en-US" dirty="0" err="1"/>
              <a:t>honour</a:t>
            </a:r>
            <a:r>
              <a:rPr lang="en-US" dirty="0"/>
              <a:t> and all the glory. God is love, and only by dying to ourselves and His love to work in us can we truly love others</a:t>
            </a:r>
          </a:p>
          <a:p>
            <a:pPr marL="171450" indent="-171450">
              <a:buFont typeface="Arial" panose="020B0604020202020204" pitchFamily="34" charset="0"/>
              <a:buChar char="•"/>
            </a:pPr>
            <a:r>
              <a:rPr lang="en-US" dirty="0">
                <a:highlight>
                  <a:srgbClr val="FFFF00"/>
                </a:highlight>
              </a:rPr>
              <a:t>We all need family love, unconditional love. </a:t>
            </a:r>
            <a:br>
              <a:rPr lang="en-US" dirty="0"/>
            </a:br>
            <a:r>
              <a:rPr lang="en-US" dirty="0"/>
              <a:t>- Love that says despite all your sin, all your failures, I love you. That can only be found in God the Father</a:t>
            </a:r>
            <a:br>
              <a:rPr lang="en-US" dirty="0"/>
            </a:br>
            <a:r>
              <a:rPr lang="en-US" dirty="0"/>
              <a:t>- This reminds me of Luke 15 the prodigal son. The son says to the Father “I don’t want to wait for you to die, I want your inheritance now”. So the son takes the inheritance and goes and squanders on living a licentious lifestyle</a:t>
            </a:r>
            <a:br>
              <a:rPr lang="en-US" dirty="0"/>
            </a:br>
            <a:r>
              <a:rPr lang="en-US" dirty="0"/>
              <a:t>- But he runs out of money and sees his sin. And he decides to go back to his Father, not as a son, but as a slave, as he feels that is all he is worthy of</a:t>
            </a:r>
            <a:br>
              <a:rPr lang="en-US" dirty="0"/>
            </a:br>
            <a:r>
              <a:rPr lang="en-US" dirty="0"/>
              <a:t>- He says, “I will just come to my father and I will say, ‘Father I have sinned against heaven and in your sight, I’m not worthy to be called your son, but make me a slave.’</a:t>
            </a:r>
            <a:br>
              <a:rPr lang="en-US" dirty="0"/>
            </a:br>
            <a:r>
              <a:rPr lang="en-US" dirty="0"/>
              <a:t>- Do you remember what happens though? Before the son even gets his confession out of his mouth the Father comes running down to him and says, “My son! My son! Put on the best robe. Put on my family ring again. Let’s kill the fattened calf, let’s have a banquet because you have returned</a:t>
            </a:r>
            <a:br>
              <a:rPr lang="en-US" dirty="0"/>
            </a:br>
            <a:r>
              <a:rPr lang="en-US" dirty="0"/>
              <a:t>- That’s the unconditional family love we all crave and long for</a:t>
            </a:r>
          </a:p>
          <a:p>
            <a:pPr marL="171450" indent="-171450">
              <a:buFont typeface="Arial" panose="020B0604020202020204" pitchFamily="34" charset="0"/>
              <a:buChar char="•"/>
            </a:pPr>
            <a:r>
              <a:rPr lang="en-US" dirty="0">
                <a:highlight>
                  <a:srgbClr val="FFFF00"/>
                </a:highlight>
              </a:rPr>
              <a:t>Parents, point to THE Parent. The Father who gave up His one and only Son for a sinner, His enemy, so that we could be adopted as children of God</a:t>
            </a:r>
            <a:br>
              <a:rPr lang="en-US" dirty="0"/>
            </a:br>
            <a:r>
              <a:rPr lang="en-US" dirty="0"/>
              <a:t>- If there is one thing we should want our kids to know, it’s the gospel, it’s the love of a Father who would love them by sending His one and only Son to take the punishment they deserved, and only by the grace of God through Jesus Christ and his life, death and resurrection do they get to experience the love of the Creator of the universe, each and every single day of their lives</a:t>
            </a:r>
            <a:br>
              <a:rPr lang="en-US" dirty="0"/>
            </a:br>
            <a:r>
              <a:rPr lang="en-US" dirty="0"/>
              <a:t>- Use every day situations to remind them of God’s grace, of God’s justice, point them to Jesus Christ, for this is their only hope in life</a:t>
            </a:r>
            <a:br>
              <a:rPr lang="en-US" dirty="0"/>
            </a:br>
            <a:r>
              <a:rPr lang="en-US" dirty="0"/>
              <a:t>- Parents you don’t have to be perfect, and when you mess up point them to the Father who is perfect. Children you will mess up, but God sent Jesus to die for all your failures all your sins. God alone is worthy of </a:t>
            </a:r>
            <a:r>
              <a:rPr lang="en-US" dirty="0" err="1"/>
              <a:t>honour</a:t>
            </a:r>
            <a:endParaRPr lang="en-US" dirty="0"/>
          </a:p>
        </p:txBody>
      </p:sp>
      <p:sp>
        <p:nvSpPr>
          <p:cNvPr id="4" name="Slide Number Placeholder 3"/>
          <p:cNvSpPr>
            <a:spLocks noGrp="1"/>
          </p:cNvSpPr>
          <p:nvPr>
            <p:ph type="sldNum" sz="quarter" idx="5"/>
          </p:nvPr>
        </p:nvSpPr>
        <p:spPr/>
        <p:txBody>
          <a:bodyPr/>
          <a:lstStyle/>
          <a:p>
            <a:fld id="{89378274-C6BC-494D-B90F-A728302373FC}" type="slidenum">
              <a:rPr lang="en-US" smtClean="0"/>
              <a:t>9</a:t>
            </a:fld>
            <a:endParaRPr lang="en-US" dirty="0"/>
          </a:p>
        </p:txBody>
      </p:sp>
    </p:spTree>
    <p:extLst>
      <p:ext uri="{BB962C8B-B14F-4D97-AF65-F5344CB8AC3E}">
        <p14:creationId xmlns:p14="http://schemas.microsoft.com/office/powerpoint/2010/main" val="1866086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A88BF-8EA3-C794-7328-23F1703657A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3D6D01F-3D69-43E9-AD4C-9011CE5715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493B5F2-C194-3AF6-1C66-367653004C2C}"/>
              </a:ext>
            </a:extLst>
          </p:cNvPr>
          <p:cNvSpPr>
            <a:spLocks noGrp="1"/>
          </p:cNvSpPr>
          <p:nvPr>
            <p:ph type="dt" sz="half" idx="10"/>
          </p:nvPr>
        </p:nvSpPr>
        <p:spPr/>
        <p:txBody>
          <a:bodyPr/>
          <a:lstStyle/>
          <a:p>
            <a:fld id="{50039928-6AE2-A048-A31E-6C9C64FE7A39}" type="datetimeFigureOut">
              <a:rPr lang="en-US" smtClean="0"/>
              <a:t>5/16/2023</a:t>
            </a:fld>
            <a:endParaRPr lang="en-US"/>
          </a:p>
        </p:txBody>
      </p:sp>
      <p:sp>
        <p:nvSpPr>
          <p:cNvPr id="5" name="Footer Placeholder 4">
            <a:extLst>
              <a:ext uri="{FF2B5EF4-FFF2-40B4-BE49-F238E27FC236}">
                <a16:creationId xmlns:a16="http://schemas.microsoft.com/office/drawing/2014/main" id="{4739BB69-ED98-CF91-8248-0F949F291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63CC4-324B-6605-412B-AC69E1DA58B9}"/>
              </a:ext>
            </a:extLst>
          </p:cNvPr>
          <p:cNvSpPr>
            <a:spLocks noGrp="1"/>
          </p:cNvSpPr>
          <p:nvPr>
            <p:ph type="sldNum" sz="quarter" idx="12"/>
          </p:nvPr>
        </p:nvSpPr>
        <p:spPr/>
        <p:txBody>
          <a:bodyPr/>
          <a:lstStyle/>
          <a:p>
            <a:fld id="{E0C78DF9-FBF3-9945-AD93-B70E6102C01E}" type="slidenum">
              <a:rPr lang="en-US" smtClean="0"/>
              <a:t>‹#›</a:t>
            </a:fld>
            <a:endParaRPr lang="en-US"/>
          </a:p>
        </p:txBody>
      </p:sp>
    </p:spTree>
    <p:extLst>
      <p:ext uri="{BB962C8B-B14F-4D97-AF65-F5344CB8AC3E}">
        <p14:creationId xmlns:p14="http://schemas.microsoft.com/office/powerpoint/2010/main" val="10202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EAC14-2A9C-A9C8-6F2E-81DD9D74508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4225865-AF65-407C-51A5-EA6C78A54D8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2CE05F-8544-F641-F78D-D28A8F5D0D77}"/>
              </a:ext>
            </a:extLst>
          </p:cNvPr>
          <p:cNvSpPr>
            <a:spLocks noGrp="1"/>
          </p:cNvSpPr>
          <p:nvPr>
            <p:ph type="dt" sz="half" idx="10"/>
          </p:nvPr>
        </p:nvSpPr>
        <p:spPr/>
        <p:txBody>
          <a:bodyPr/>
          <a:lstStyle/>
          <a:p>
            <a:fld id="{50039928-6AE2-A048-A31E-6C9C64FE7A39}" type="datetimeFigureOut">
              <a:rPr lang="en-US" smtClean="0"/>
              <a:t>5/16/2023</a:t>
            </a:fld>
            <a:endParaRPr lang="en-US"/>
          </a:p>
        </p:txBody>
      </p:sp>
      <p:sp>
        <p:nvSpPr>
          <p:cNvPr id="5" name="Footer Placeholder 4">
            <a:extLst>
              <a:ext uri="{FF2B5EF4-FFF2-40B4-BE49-F238E27FC236}">
                <a16:creationId xmlns:a16="http://schemas.microsoft.com/office/drawing/2014/main" id="{E43BEAE3-ABC9-427A-4533-0B18A09D46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20BA0-D60A-91AF-F446-A8B748E8767A}"/>
              </a:ext>
            </a:extLst>
          </p:cNvPr>
          <p:cNvSpPr>
            <a:spLocks noGrp="1"/>
          </p:cNvSpPr>
          <p:nvPr>
            <p:ph type="sldNum" sz="quarter" idx="12"/>
          </p:nvPr>
        </p:nvSpPr>
        <p:spPr/>
        <p:txBody>
          <a:bodyPr/>
          <a:lstStyle/>
          <a:p>
            <a:fld id="{E0C78DF9-FBF3-9945-AD93-B70E6102C01E}" type="slidenum">
              <a:rPr lang="en-US" smtClean="0"/>
              <a:t>‹#›</a:t>
            </a:fld>
            <a:endParaRPr lang="en-US"/>
          </a:p>
        </p:txBody>
      </p:sp>
    </p:spTree>
    <p:extLst>
      <p:ext uri="{BB962C8B-B14F-4D97-AF65-F5344CB8AC3E}">
        <p14:creationId xmlns:p14="http://schemas.microsoft.com/office/powerpoint/2010/main" val="286756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442F4D-643B-2891-5B49-3944F793CCA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849D5BC-6DF4-ADA2-75E8-743326EF5C0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E6F6A05-5A56-23FA-6D54-5C737F452086}"/>
              </a:ext>
            </a:extLst>
          </p:cNvPr>
          <p:cNvSpPr>
            <a:spLocks noGrp="1"/>
          </p:cNvSpPr>
          <p:nvPr>
            <p:ph type="dt" sz="half" idx="10"/>
          </p:nvPr>
        </p:nvSpPr>
        <p:spPr/>
        <p:txBody>
          <a:bodyPr/>
          <a:lstStyle/>
          <a:p>
            <a:fld id="{50039928-6AE2-A048-A31E-6C9C64FE7A39}" type="datetimeFigureOut">
              <a:rPr lang="en-US" smtClean="0"/>
              <a:t>5/16/2023</a:t>
            </a:fld>
            <a:endParaRPr lang="en-US"/>
          </a:p>
        </p:txBody>
      </p:sp>
      <p:sp>
        <p:nvSpPr>
          <p:cNvPr id="5" name="Footer Placeholder 4">
            <a:extLst>
              <a:ext uri="{FF2B5EF4-FFF2-40B4-BE49-F238E27FC236}">
                <a16:creationId xmlns:a16="http://schemas.microsoft.com/office/drawing/2014/main" id="{0E6E980D-120E-B671-E6E2-ACE3643098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78DBAF-E7AC-1F25-E633-2EA695F917D6}"/>
              </a:ext>
            </a:extLst>
          </p:cNvPr>
          <p:cNvSpPr>
            <a:spLocks noGrp="1"/>
          </p:cNvSpPr>
          <p:nvPr>
            <p:ph type="sldNum" sz="quarter" idx="12"/>
          </p:nvPr>
        </p:nvSpPr>
        <p:spPr/>
        <p:txBody>
          <a:bodyPr/>
          <a:lstStyle/>
          <a:p>
            <a:fld id="{E0C78DF9-FBF3-9945-AD93-B70E6102C01E}" type="slidenum">
              <a:rPr lang="en-US" smtClean="0"/>
              <a:t>‹#›</a:t>
            </a:fld>
            <a:endParaRPr lang="en-US"/>
          </a:p>
        </p:txBody>
      </p:sp>
    </p:spTree>
    <p:extLst>
      <p:ext uri="{BB962C8B-B14F-4D97-AF65-F5344CB8AC3E}">
        <p14:creationId xmlns:p14="http://schemas.microsoft.com/office/powerpoint/2010/main" val="251144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F3E76-A291-61AA-5C09-A1C0E0C75B5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D873922-BACD-99D8-A626-E068B1E2650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380F97-DFF5-3BBA-6E3E-4E791747BF1A}"/>
              </a:ext>
            </a:extLst>
          </p:cNvPr>
          <p:cNvSpPr>
            <a:spLocks noGrp="1"/>
          </p:cNvSpPr>
          <p:nvPr>
            <p:ph type="dt" sz="half" idx="10"/>
          </p:nvPr>
        </p:nvSpPr>
        <p:spPr/>
        <p:txBody>
          <a:bodyPr/>
          <a:lstStyle/>
          <a:p>
            <a:fld id="{50039928-6AE2-A048-A31E-6C9C64FE7A39}" type="datetimeFigureOut">
              <a:rPr lang="en-US" smtClean="0"/>
              <a:t>5/16/2023</a:t>
            </a:fld>
            <a:endParaRPr lang="en-US"/>
          </a:p>
        </p:txBody>
      </p:sp>
      <p:sp>
        <p:nvSpPr>
          <p:cNvPr id="5" name="Footer Placeholder 4">
            <a:extLst>
              <a:ext uri="{FF2B5EF4-FFF2-40B4-BE49-F238E27FC236}">
                <a16:creationId xmlns:a16="http://schemas.microsoft.com/office/drawing/2014/main" id="{0EC88B49-FC99-4132-CAF7-29DBC52A59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66E45-5F83-7490-57D7-E17AD39EB50B}"/>
              </a:ext>
            </a:extLst>
          </p:cNvPr>
          <p:cNvSpPr>
            <a:spLocks noGrp="1"/>
          </p:cNvSpPr>
          <p:nvPr>
            <p:ph type="sldNum" sz="quarter" idx="12"/>
          </p:nvPr>
        </p:nvSpPr>
        <p:spPr/>
        <p:txBody>
          <a:bodyPr/>
          <a:lstStyle/>
          <a:p>
            <a:fld id="{E0C78DF9-FBF3-9945-AD93-B70E6102C01E}" type="slidenum">
              <a:rPr lang="en-US" smtClean="0"/>
              <a:t>‹#›</a:t>
            </a:fld>
            <a:endParaRPr lang="en-US"/>
          </a:p>
        </p:txBody>
      </p:sp>
    </p:spTree>
    <p:extLst>
      <p:ext uri="{BB962C8B-B14F-4D97-AF65-F5344CB8AC3E}">
        <p14:creationId xmlns:p14="http://schemas.microsoft.com/office/powerpoint/2010/main" val="3454272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EB25E-4E0F-1E2E-7480-AB164A91108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975222F-7F8A-D6AE-5182-1DECEA8DD9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B0C60A4-6E00-4753-C704-FB9FFA3B792B}"/>
              </a:ext>
            </a:extLst>
          </p:cNvPr>
          <p:cNvSpPr>
            <a:spLocks noGrp="1"/>
          </p:cNvSpPr>
          <p:nvPr>
            <p:ph type="dt" sz="half" idx="10"/>
          </p:nvPr>
        </p:nvSpPr>
        <p:spPr/>
        <p:txBody>
          <a:bodyPr/>
          <a:lstStyle/>
          <a:p>
            <a:fld id="{50039928-6AE2-A048-A31E-6C9C64FE7A39}" type="datetimeFigureOut">
              <a:rPr lang="en-US" smtClean="0"/>
              <a:t>5/16/2023</a:t>
            </a:fld>
            <a:endParaRPr lang="en-US"/>
          </a:p>
        </p:txBody>
      </p:sp>
      <p:sp>
        <p:nvSpPr>
          <p:cNvPr id="5" name="Footer Placeholder 4">
            <a:extLst>
              <a:ext uri="{FF2B5EF4-FFF2-40B4-BE49-F238E27FC236}">
                <a16:creationId xmlns:a16="http://schemas.microsoft.com/office/drawing/2014/main" id="{767E8CA0-D871-6567-28E5-D36F46C3B1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D238F6-946C-DA04-D6C7-E887624A7492}"/>
              </a:ext>
            </a:extLst>
          </p:cNvPr>
          <p:cNvSpPr>
            <a:spLocks noGrp="1"/>
          </p:cNvSpPr>
          <p:nvPr>
            <p:ph type="sldNum" sz="quarter" idx="12"/>
          </p:nvPr>
        </p:nvSpPr>
        <p:spPr/>
        <p:txBody>
          <a:bodyPr/>
          <a:lstStyle/>
          <a:p>
            <a:fld id="{E0C78DF9-FBF3-9945-AD93-B70E6102C01E}" type="slidenum">
              <a:rPr lang="en-US" smtClean="0"/>
              <a:t>‹#›</a:t>
            </a:fld>
            <a:endParaRPr lang="en-US"/>
          </a:p>
        </p:txBody>
      </p:sp>
    </p:spTree>
    <p:extLst>
      <p:ext uri="{BB962C8B-B14F-4D97-AF65-F5344CB8AC3E}">
        <p14:creationId xmlns:p14="http://schemas.microsoft.com/office/powerpoint/2010/main" val="3313932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BD5EB-1069-4C22-A5AF-DCB7870DD24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D5B57D0-A036-6C83-DDEC-80ED8031165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4BC37C7-AA46-BEAF-24C2-56BC2B3BF3C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8ED762B-4F9E-5DE4-2E31-7720E9331BA7}"/>
              </a:ext>
            </a:extLst>
          </p:cNvPr>
          <p:cNvSpPr>
            <a:spLocks noGrp="1"/>
          </p:cNvSpPr>
          <p:nvPr>
            <p:ph type="dt" sz="half" idx="10"/>
          </p:nvPr>
        </p:nvSpPr>
        <p:spPr/>
        <p:txBody>
          <a:bodyPr/>
          <a:lstStyle/>
          <a:p>
            <a:fld id="{50039928-6AE2-A048-A31E-6C9C64FE7A39}" type="datetimeFigureOut">
              <a:rPr lang="en-US" smtClean="0"/>
              <a:t>5/16/2023</a:t>
            </a:fld>
            <a:endParaRPr lang="en-US"/>
          </a:p>
        </p:txBody>
      </p:sp>
      <p:sp>
        <p:nvSpPr>
          <p:cNvPr id="6" name="Footer Placeholder 5">
            <a:extLst>
              <a:ext uri="{FF2B5EF4-FFF2-40B4-BE49-F238E27FC236}">
                <a16:creationId xmlns:a16="http://schemas.microsoft.com/office/drawing/2014/main" id="{29C598A1-1A09-F5B8-DD58-AFAE8B623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8AFBC4-FA06-D740-D4D8-007E07BC6EFD}"/>
              </a:ext>
            </a:extLst>
          </p:cNvPr>
          <p:cNvSpPr>
            <a:spLocks noGrp="1"/>
          </p:cNvSpPr>
          <p:nvPr>
            <p:ph type="sldNum" sz="quarter" idx="12"/>
          </p:nvPr>
        </p:nvSpPr>
        <p:spPr/>
        <p:txBody>
          <a:bodyPr/>
          <a:lstStyle/>
          <a:p>
            <a:fld id="{E0C78DF9-FBF3-9945-AD93-B70E6102C01E}" type="slidenum">
              <a:rPr lang="en-US" smtClean="0"/>
              <a:t>‹#›</a:t>
            </a:fld>
            <a:endParaRPr lang="en-US"/>
          </a:p>
        </p:txBody>
      </p:sp>
    </p:spTree>
    <p:extLst>
      <p:ext uri="{BB962C8B-B14F-4D97-AF65-F5344CB8AC3E}">
        <p14:creationId xmlns:p14="http://schemas.microsoft.com/office/powerpoint/2010/main" val="1830646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8AF20-3497-142F-9834-4ED7B1A9D51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2C19A68-AA83-C299-9AAC-D45D48CD36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F21D4CE-AAEA-7085-BADB-7C210D40DED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DFE46ED-F2B5-2E92-E7DB-EC551EEC0B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3D174B6-A5A7-826A-FF48-2236FD667EB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DAEC3BF-0ACB-45A0-2134-A26D5BB8CD98}"/>
              </a:ext>
            </a:extLst>
          </p:cNvPr>
          <p:cNvSpPr>
            <a:spLocks noGrp="1"/>
          </p:cNvSpPr>
          <p:nvPr>
            <p:ph type="dt" sz="half" idx="10"/>
          </p:nvPr>
        </p:nvSpPr>
        <p:spPr/>
        <p:txBody>
          <a:bodyPr/>
          <a:lstStyle/>
          <a:p>
            <a:fld id="{50039928-6AE2-A048-A31E-6C9C64FE7A39}" type="datetimeFigureOut">
              <a:rPr lang="en-US" smtClean="0"/>
              <a:t>5/16/2023</a:t>
            </a:fld>
            <a:endParaRPr lang="en-US"/>
          </a:p>
        </p:txBody>
      </p:sp>
      <p:sp>
        <p:nvSpPr>
          <p:cNvPr id="8" name="Footer Placeholder 7">
            <a:extLst>
              <a:ext uri="{FF2B5EF4-FFF2-40B4-BE49-F238E27FC236}">
                <a16:creationId xmlns:a16="http://schemas.microsoft.com/office/drawing/2014/main" id="{23E7E12D-560A-4B98-E3E6-4876439E9D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940816-BE8D-DE12-F7FB-45DAD91F1CF8}"/>
              </a:ext>
            </a:extLst>
          </p:cNvPr>
          <p:cNvSpPr>
            <a:spLocks noGrp="1"/>
          </p:cNvSpPr>
          <p:nvPr>
            <p:ph type="sldNum" sz="quarter" idx="12"/>
          </p:nvPr>
        </p:nvSpPr>
        <p:spPr/>
        <p:txBody>
          <a:bodyPr/>
          <a:lstStyle/>
          <a:p>
            <a:fld id="{E0C78DF9-FBF3-9945-AD93-B70E6102C01E}" type="slidenum">
              <a:rPr lang="en-US" smtClean="0"/>
              <a:t>‹#›</a:t>
            </a:fld>
            <a:endParaRPr lang="en-US"/>
          </a:p>
        </p:txBody>
      </p:sp>
    </p:spTree>
    <p:extLst>
      <p:ext uri="{BB962C8B-B14F-4D97-AF65-F5344CB8AC3E}">
        <p14:creationId xmlns:p14="http://schemas.microsoft.com/office/powerpoint/2010/main" val="179326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ED7F5-E63A-1E99-552A-8135505942C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25EB7E5-0C30-2ADE-53AA-7D2B768FDD18}"/>
              </a:ext>
            </a:extLst>
          </p:cNvPr>
          <p:cNvSpPr>
            <a:spLocks noGrp="1"/>
          </p:cNvSpPr>
          <p:nvPr>
            <p:ph type="dt" sz="half" idx="10"/>
          </p:nvPr>
        </p:nvSpPr>
        <p:spPr/>
        <p:txBody>
          <a:bodyPr/>
          <a:lstStyle/>
          <a:p>
            <a:fld id="{50039928-6AE2-A048-A31E-6C9C64FE7A39}" type="datetimeFigureOut">
              <a:rPr lang="en-US" smtClean="0"/>
              <a:t>5/16/2023</a:t>
            </a:fld>
            <a:endParaRPr lang="en-US"/>
          </a:p>
        </p:txBody>
      </p:sp>
      <p:sp>
        <p:nvSpPr>
          <p:cNvPr id="4" name="Footer Placeholder 3">
            <a:extLst>
              <a:ext uri="{FF2B5EF4-FFF2-40B4-BE49-F238E27FC236}">
                <a16:creationId xmlns:a16="http://schemas.microsoft.com/office/drawing/2014/main" id="{25AD06D9-BEF4-27BB-F1D3-FB8CB2E332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F49534-1DD6-4B0D-D799-345D054C4BC1}"/>
              </a:ext>
            </a:extLst>
          </p:cNvPr>
          <p:cNvSpPr>
            <a:spLocks noGrp="1"/>
          </p:cNvSpPr>
          <p:nvPr>
            <p:ph type="sldNum" sz="quarter" idx="12"/>
          </p:nvPr>
        </p:nvSpPr>
        <p:spPr/>
        <p:txBody>
          <a:bodyPr/>
          <a:lstStyle/>
          <a:p>
            <a:fld id="{E0C78DF9-FBF3-9945-AD93-B70E6102C01E}" type="slidenum">
              <a:rPr lang="en-US" smtClean="0"/>
              <a:t>‹#›</a:t>
            </a:fld>
            <a:endParaRPr lang="en-US"/>
          </a:p>
        </p:txBody>
      </p:sp>
    </p:spTree>
    <p:extLst>
      <p:ext uri="{BB962C8B-B14F-4D97-AF65-F5344CB8AC3E}">
        <p14:creationId xmlns:p14="http://schemas.microsoft.com/office/powerpoint/2010/main" val="1182549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452F11-D568-FB02-0E6D-777554CB99D9}"/>
              </a:ext>
            </a:extLst>
          </p:cNvPr>
          <p:cNvSpPr>
            <a:spLocks noGrp="1"/>
          </p:cNvSpPr>
          <p:nvPr>
            <p:ph type="dt" sz="half" idx="10"/>
          </p:nvPr>
        </p:nvSpPr>
        <p:spPr/>
        <p:txBody>
          <a:bodyPr/>
          <a:lstStyle/>
          <a:p>
            <a:fld id="{50039928-6AE2-A048-A31E-6C9C64FE7A39}" type="datetimeFigureOut">
              <a:rPr lang="en-US" smtClean="0"/>
              <a:t>5/16/2023</a:t>
            </a:fld>
            <a:endParaRPr lang="en-US"/>
          </a:p>
        </p:txBody>
      </p:sp>
      <p:sp>
        <p:nvSpPr>
          <p:cNvPr id="3" name="Footer Placeholder 2">
            <a:extLst>
              <a:ext uri="{FF2B5EF4-FFF2-40B4-BE49-F238E27FC236}">
                <a16:creationId xmlns:a16="http://schemas.microsoft.com/office/drawing/2014/main" id="{58B78094-7C1A-8822-6AA5-FD7288E934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5B1D92-3030-0876-5FBA-230D19C3E1B8}"/>
              </a:ext>
            </a:extLst>
          </p:cNvPr>
          <p:cNvSpPr>
            <a:spLocks noGrp="1"/>
          </p:cNvSpPr>
          <p:nvPr>
            <p:ph type="sldNum" sz="quarter" idx="12"/>
          </p:nvPr>
        </p:nvSpPr>
        <p:spPr/>
        <p:txBody>
          <a:bodyPr/>
          <a:lstStyle/>
          <a:p>
            <a:fld id="{E0C78DF9-FBF3-9945-AD93-B70E6102C01E}" type="slidenum">
              <a:rPr lang="en-US" smtClean="0"/>
              <a:t>‹#›</a:t>
            </a:fld>
            <a:endParaRPr lang="en-US"/>
          </a:p>
        </p:txBody>
      </p:sp>
    </p:spTree>
    <p:extLst>
      <p:ext uri="{BB962C8B-B14F-4D97-AF65-F5344CB8AC3E}">
        <p14:creationId xmlns:p14="http://schemas.microsoft.com/office/powerpoint/2010/main" val="1871313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12E7B-3063-62E3-F09E-B5C12CB8D56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91E6565-D996-2161-9E2F-A124A65811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C9398DA-FAC9-758A-8760-67C68E2713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B6E3785-4F3D-B5A0-E8AC-10B695DEBC00}"/>
              </a:ext>
            </a:extLst>
          </p:cNvPr>
          <p:cNvSpPr>
            <a:spLocks noGrp="1"/>
          </p:cNvSpPr>
          <p:nvPr>
            <p:ph type="dt" sz="half" idx="10"/>
          </p:nvPr>
        </p:nvSpPr>
        <p:spPr/>
        <p:txBody>
          <a:bodyPr/>
          <a:lstStyle/>
          <a:p>
            <a:fld id="{50039928-6AE2-A048-A31E-6C9C64FE7A39}" type="datetimeFigureOut">
              <a:rPr lang="en-US" smtClean="0"/>
              <a:t>5/16/2023</a:t>
            </a:fld>
            <a:endParaRPr lang="en-US"/>
          </a:p>
        </p:txBody>
      </p:sp>
      <p:sp>
        <p:nvSpPr>
          <p:cNvPr id="6" name="Footer Placeholder 5">
            <a:extLst>
              <a:ext uri="{FF2B5EF4-FFF2-40B4-BE49-F238E27FC236}">
                <a16:creationId xmlns:a16="http://schemas.microsoft.com/office/drawing/2014/main" id="{275E9D15-D7A8-CE87-B4DB-B204CB13E3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3E9D35-4F38-E147-F88A-1A495738D864}"/>
              </a:ext>
            </a:extLst>
          </p:cNvPr>
          <p:cNvSpPr>
            <a:spLocks noGrp="1"/>
          </p:cNvSpPr>
          <p:nvPr>
            <p:ph type="sldNum" sz="quarter" idx="12"/>
          </p:nvPr>
        </p:nvSpPr>
        <p:spPr/>
        <p:txBody>
          <a:bodyPr/>
          <a:lstStyle/>
          <a:p>
            <a:fld id="{E0C78DF9-FBF3-9945-AD93-B70E6102C01E}" type="slidenum">
              <a:rPr lang="en-US" smtClean="0"/>
              <a:t>‹#›</a:t>
            </a:fld>
            <a:endParaRPr lang="en-US"/>
          </a:p>
        </p:txBody>
      </p:sp>
    </p:spTree>
    <p:extLst>
      <p:ext uri="{BB962C8B-B14F-4D97-AF65-F5344CB8AC3E}">
        <p14:creationId xmlns:p14="http://schemas.microsoft.com/office/powerpoint/2010/main" val="239719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EA736-4A96-FB3C-1961-BEAA58324A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C470B3D-765C-AAEC-36F7-1CC4DCE552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87F703-ED53-802D-85E7-69620CE8C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80640DE-6F34-6DB6-21B9-D69FA9B8FB3A}"/>
              </a:ext>
            </a:extLst>
          </p:cNvPr>
          <p:cNvSpPr>
            <a:spLocks noGrp="1"/>
          </p:cNvSpPr>
          <p:nvPr>
            <p:ph type="dt" sz="half" idx="10"/>
          </p:nvPr>
        </p:nvSpPr>
        <p:spPr/>
        <p:txBody>
          <a:bodyPr/>
          <a:lstStyle/>
          <a:p>
            <a:fld id="{50039928-6AE2-A048-A31E-6C9C64FE7A39}" type="datetimeFigureOut">
              <a:rPr lang="en-US" smtClean="0"/>
              <a:t>5/16/2023</a:t>
            </a:fld>
            <a:endParaRPr lang="en-US"/>
          </a:p>
        </p:txBody>
      </p:sp>
      <p:sp>
        <p:nvSpPr>
          <p:cNvPr id="6" name="Footer Placeholder 5">
            <a:extLst>
              <a:ext uri="{FF2B5EF4-FFF2-40B4-BE49-F238E27FC236}">
                <a16:creationId xmlns:a16="http://schemas.microsoft.com/office/drawing/2014/main" id="{DEF52356-CE20-0507-013E-9A638A0A88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DAD911-B37F-6531-5002-D1D7B24F2202}"/>
              </a:ext>
            </a:extLst>
          </p:cNvPr>
          <p:cNvSpPr>
            <a:spLocks noGrp="1"/>
          </p:cNvSpPr>
          <p:nvPr>
            <p:ph type="sldNum" sz="quarter" idx="12"/>
          </p:nvPr>
        </p:nvSpPr>
        <p:spPr/>
        <p:txBody>
          <a:bodyPr/>
          <a:lstStyle/>
          <a:p>
            <a:fld id="{E0C78DF9-FBF3-9945-AD93-B70E6102C01E}" type="slidenum">
              <a:rPr lang="en-US" smtClean="0"/>
              <a:t>‹#›</a:t>
            </a:fld>
            <a:endParaRPr lang="en-US"/>
          </a:p>
        </p:txBody>
      </p:sp>
    </p:spTree>
    <p:extLst>
      <p:ext uri="{BB962C8B-B14F-4D97-AF65-F5344CB8AC3E}">
        <p14:creationId xmlns:p14="http://schemas.microsoft.com/office/powerpoint/2010/main" val="3211927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BECD65-129F-BABF-B4A2-ED2DD75C6C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03B3B54-5404-ADB5-C17C-0EC8B94283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9883B9A-CADA-F9D5-4C18-0C1F29F780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039928-6AE2-A048-A31E-6C9C64FE7A39}" type="datetimeFigureOut">
              <a:rPr lang="en-US" smtClean="0"/>
              <a:t>5/16/2023</a:t>
            </a:fld>
            <a:endParaRPr lang="en-US"/>
          </a:p>
        </p:txBody>
      </p:sp>
      <p:sp>
        <p:nvSpPr>
          <p:cNvPr id="5" name="Footer Placeholder 4">
            <a:extLst>
              <a:ext uri="{FF2B5EF4-FFF2-40B4-BE49-F238E27FC236}">
                <a16:creationId xmlns:a16="http://schemas.microsoft.com/office/drawing/2014/main" id="{12C221C2-7474-188C-4066-60CD905085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CDD79D-A6A4-6266-BC1E-12974727EF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C78DF9-FBF3-9945-AD93-B70E6102C01E}" type="slidenum">
              <a:rPr lang="en-US" smtClean="0"/>
              <a:t>‹#›</a:t>
            </a:fld>
            <a:endParaRPr lang="en-US"/>
          </a:p>
        </p:txBody>
      </p:sp>
    </p:spTree>
    <p:extLst>
      <p:ext uri="{BB962C8B-B14F-4D97-AF65-F5344CB8AC3E}">
        <p14:creationId xmlns:p14="http://schemas.microsoft.com/office/powerpoint/2010/main" val="2642958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clothing, painting, drawing&#10;&#10;Description automatically generated">
            <a:extLst>
              <a:ext uri="{FF2B5EF4-FFF2-40B4-BE49-F238E27FC236}">
                <a16:creationId xmlns:a16="http://schemas.microsoft.com/office/drawing/2014/main" id="{0FE1051D-2B17-CD3E-26A3-89898EC51627}"/>
              </a:ext>
            </a:extLst>
          </p:cNvPr>
          <p:cNvPicPr>
            <a:picLocks noChangeAspect="1"/>
          </p:cNvPicPr>
          <p:nvPr/>
        </p:nvPicPr>
        <p:blipFill>
          <a:blip r:embed="rId3"/>
          <a:stretch>
            <a:fillRect/>
          </a:stretch>
        </p:blipFill>
        <p:spPr>
          <a:xfrm>
            <a:off x="-1" y="-14682"/>
            <a:ext cx="12192001" cy="6882493"/>
          </a:xfrm>
          <a:prstGeom prst="rect">
            <a:avLst/>
          </a:prstGeom>
        </p:spPr>
      </p:pic>
      <p:sp>
        <p:nvSpPr>
          <p:cNvPr id="4" name="TextBox 3">
            <a:extLst>
              <a:ext uri="{FF2B5EF4-FFF2-40B4-BE49-F238E27FC236}">
                <a16:creationId xmlns:a16="http://schemas.microsoft.com/office/drawing/2014/main" id="{73076F18-CE2A-4EF2-FEE9-F9CA2CA32033}"/>
              </a:ext>
            </a:extLst>
          </p:cNvPr>
          <p:cNvSpPr txBox="1"/>
          <p:nvPr/>
        </p:nvSpPr>
        <p:spPr>
          <a:xfrm rot="21352381">
            <a:off x="177112" y="3728004"/>
            <a:ext cx="11837773" cy="769441"/>
          </a:xfrm>
          <a:prstGeom prst="rect">
            <a:avLst/>
          </a:prstGeom>
          <a:noFill/>
        </p:spPr>
        <p:txBody>
          <a:bodyPr wrap="square" rtlCol="0">
            <a:spAutoFit/>
          </a:bodyPr>
          <a:lstStyle/>
          <a:p>
            <a:pPr algn="ctr"/>
            <a:r>
              <a:rPr lang="en-US" sz="4400" b="1" dirty="0">
                <a:solidFill>
                  <a:schemeClr val="bg1"/>
                </a:solidFill>
              </a:rPr>
              <a:t>GOD’S FAMILY PLAN</a:t>
            </a:r>
          </a:p>
        </p:txBody>
      </p:sp>
      <p:sp>
        <p:nvSpPr>
          <p:cNvPr id="5" name="TextBox 4">
            <a:extLst>
              <a:ext uri="{FF2B5EF4-FFF2-40B4-BE49-F238E27FC236}">
                <a16:creationId xmlns:a16="http://schemas.microsoft.com/office/drawing/2014/main" id="{B561EE1C-E2DD-24BE-6C2B-7DEE67675AA2}"/>
              </a:ext>
            </a:extLst>
          </p:cNvPr>
          <p:cNvSpPr txBox="1"/>
          <p:nvPr/>
        </p:nvSpPr>
        <p:spPr>
          <a:xfrm>
            <a:off x="177111" y="4929926"/>
            <a:ext cx="11837773" cy="1754326"/>
          </a:xfrm>
          <a:prstGeom prst="rect">
            <a:avLst/>
          </a:prstGeom>
          <a:noFill/>
        </p:spPr>
        <p:txBody>
          <a:bodyPr wrap="square" rtlCol="0">
            <a:spAutoFit/>
          </a:bodyPr>
          <a:lstStyle/>
          <a:p>
            <a:pPr algn="ctr"/>
            <a:r>
              <a:rPr lang="en-US" sz="3600" b="1" dirty="0"/>
              <a:t>“</a:t>
            </a:r>
            <a:r>
              <a:rPr lang="en-US" sz="3600" b="1" dirty="0" err="1"/>
              <a:t>Honour</a:t>
            </a:r>
            <a:r>
              <a:rPr lang="en-US" sz="3600" b="1" dirty="0"/>
              <a:t> your father and mother. Then you will live a long, full life in the land the Lord your God is giving you.” </a:t>
            </a:r>
            <a:br>
              <a:rPr lang="en-US" sz="3600" b="1" dirty="0"/>
            </a:br>
            <a:r>
              <a:rPr lang="en-US" sz="3600" b="1" dirty="0"/>
              <a:t>(Exodus 20:12)</a:t>
            </a:r>
          </a:p>
        </p:txBody>
      </p:sp>
    </p:spTree>
    <p:extLst>
      <p:ext uri="{BB962C8B-B14F-4D97-AF65-F5344CB8AC3E}">
        <p14:creationId xmlns:p14="http://schemas.microsoft.com/office/powerpoint/2010/main" val="4206469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395789-636F-59D8-8536-131710694252}"/>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flipH="1">
            <a:off x="0" y="0"/>
            <a:ext cx="12192000" cy="6857172"/>
          </a:xfrm>
          <a:prstGeom prst="rect">
            <a:avLst/>
          </a:prstGeom>
        </p:spPr>
      </p:pic>
      <p:sp>
        <p:nvSpPr>
          <p:cNvPr id="2" name="TextBox 1">
            <a:extLst>
              <a:ext uri="{FF2B5EF4-FFF2-40B4-BE49-F238E27FC236}">
                <a16:creationId xmlns:a16="http://schemas.microsoft.com/office/drawing/2014/main" id="{8ABD61F9-E677-D3C9-8927-01764B9965A5}"/>
              </a:ext>
            </a:extLst>
          </p:cNvPr>
          <p:cNvSpPr txBox="1"/>
          <p:nvPr/>
        </p:nvSpPr>
        <p:spPr>
          <a:xfrm>
            <a:off x="185351" y="370703"/>
            <a:ext cx="7913620" cy="707886"/>
          </a:xfrm>
          <a:prstGeom prst="rect">
            <a:avLst/>
          </a:prstGeom>
          <a:noFill/>
        </p:spPr>
        <p:txBody>
          <a:bodyPr wrap="square" rtlCol="0">
            <a:spAutoFit/>
          </a:bodyPr>
          <a:lstStyle/>
          <a:p>
            <a:pPr algn="ctr"/>
            <a:r>
              <a:rPr lang="en-US" sz="4000" b="1" dirty="0"/>
              <a:t>SUMMARY</a:t>
            </a:r>
          </a:p>
        </p:txBody>
      </p:sp>
      <p:sp>
        <p:nvSpPr>
          <p:cNvPr id="3" name="TextBox 2">
            <a:extLst>
              <a:ext uri="{FF2B5EF4-FFF2-40B4-BE49-F238E27FC236}">
                <a16:creationId xmlns:a16="http://schemas.microsoft.com/office/drawing/2014/main" id="{13F18022-3FA4-5066-7E71-053971F88ED5}"/>
              </a:ext>
            </a:extLst>
          </p:cNvPr>
          <p:cNvSpPr txBox="1"/>
          <p:nvPr/>
        </p:nvSpPr>
        <p:spPr>
          <a:xfrm>
            <a:off x="185351" y="1078589"/>
            <a:ext cx="8387149" cy="1200329"/>
          </a:xfrm>
          <a:prstGeom prst="rect">
            <a:avLst/>
          </a:prstGeom>
          <a:noFill/>
        </p:spPr>
        <p:txBody>
          <a:bodyPr wrap="square" rtlCol="0">
            <a:spAutoFit/>
          </a:bodyPr>
          <a:lstStyle/>
          <a:p>
            <a:r>
              <a:rPr lang="en-US" sz="3600" b="1" dirty="0"/>
              <a:t>Children, obey and </a:t>
            </a:r>
            <a:r>
              <a:rPr lang="en-US" sz="3600" b="1" dirty="0" err="1"/>
              <a:t>honour</a:t>
            </a:r>
            <a:r>
              <a:rPr lang="en-US" sz="3600" b="1" dirty="0"/>
              <a:t> your parents because it pleases the Lord and it is right</a:t>
            </a:r>
          </a:p>
        </p:txBody>
      </p:sp>
      <p:sp>
        <p:nvSpPr>
          <p:cNvPr id="4" name="TextBox 3">
            <a:extLst>
              <a:ext uri="{FF2B5EF4-FFF2-40B4-BE49-F238E27FC236}">
                <a16:creationId xmlns:a16="http://schemas.microsoft.com/office/drawing/2014/main" id="{34B0727D-E164-F19C-4E1A-93DDBEE91B5B}"/>
              </a:ext>
            </a:extLst>
          </p:cNvPr>
          <p:cNvSpPr txBox="1"/>
          <p:nvPr/>
        </p:nvSpPr>
        <p:spPr>
          <a:xfrm>
            <a:off x="185351" y="2713420"/>
            <a:ext cx="8044249" cy="1754326"/>
          </a:xfrm>
          <a:prstGeom prst="rect">
            <a:avLst/>
          </a:prstGeom>
          <a:noFill/>
        </p:spPr>
        <p:txBody>
          <a:bodyPr wrap="square" rtlCol="0">
            <a:spAutoFit/>
          </a:bodyPr>
          <a:lstStyle/>
          <a:p>
            <a:r>
              <a:rPr lang="en-US" sz="3600" b="1" dirty="0"/>
              <a:t>Parents, bring your children up in the Lord, show them and tell them about the greatest story ever told</a:t>
            </a:r>
          </a:p>
        </p:txBody>
      </p:sp>
      <p:sp>
        <p:nvSpPr>
          <p:cNvPr id="5" name="TextBox 4">
            <a:extLst>
              <a:ext uri="{FF2B5EF4-FFF2-40B4-BE49-F238E27FC236}">
                <a16:creationId xmlns:a16="http://schemas.microsoft.com/office/drawing/2014/main" id="{428AD9B5-1D46-45BB-690E-A52A88B64053}"/>
              </a:ext>
            </a:extLst>
          </p:cNvPr>
          <p:cNvSpPr txBox="1"/>
          <p:nvPr/>
        </p:nvSpPr>
        <p:spPr>
          <a:xfrm>
            <a:off x="185351" y="4902248"/>
            <a:ext cx="7750335" cy="1754326"/>
          </a:xfrm>
          <a:prstGeom prst="rect">
            <a:avLst/>
          </a:prstGeom>
          <a:noFill/>
        </p:spPr>
        <p:txBody>
          <a:bodyPr wrap="square" rtlCol="0">
            <a:spAutoFit/>
          </a:bodyPr>
          <a:lstStyle/>
          <a:p>
            <a:r>
              <a:rPr lang="en-US" sz="3600" b="1" dirty="0"/>
              <a:t>We all fail as children and parents. God never has and never will fail you. He is worthy of ALL the </a:t>
            </a:r>
            <a:r>
              <a:rPr lang="en-US" sz="3600" b="1" dirty="0" err="1"/>
              <a:t>honour</a:t>
            </a:r>
            <a:endParaRPr lang="en-US" sz="3600" b="1" dirty="0"/>
          </a:p>
        </p:txBody>
      </p:sp>
    </p:spTree>
    <p:extLst>
      <p:ext uri="{BB962C8B-B14F-4D97-AF65-F5344CB8AC3E}">
        <p14:creationId xmlns:p14="http://schemas.microsoft.com/office/powerpoint/2010/main" val="181566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75F170-22FD-F116-80FB-4AD64E526C26}"/>
              </a:ext>
            </a:extLst>
          </p:cNvPr>
          <p:cNvSpPr txBox="1"/>
          <p:nvPr/>
        </p:nvSpPr>
        <p:spPr>
          <a:xfrm>
            <a:off x="5825217" y="411620"/>
            <a:ext cx="6098720" cy="5909310"/>
          </a:xfrm>
          <a:prstGeom prst="rect">
            <a:avLst/>
          </a:prstGeom>
          <a:noFill/>
        </p:spPr>
        <p:txBody>
          <a:bodyPr wrap="square">
            <a:spAutoFit/>
          </a:bodyPr>
          <a:lstStyle/>
          <a:p>
            <a:pPr algn="ctr"/>
            <a:r>
              <a:rPr lang="en-US" sz="5400" b="1" dirty="0"/>
              <a:t>“I want you to tell your other brothers and sisters it is about time they look to a Father who does not die” Jonathan Edwards</a:t>
            </a:r>
          </a:p>
        </p:txBody>
      </p:sp>
      <p:pic>
        <p:nvPicPr>
          <p:cNvPr id="1026" name="Picture 2" descr="Jonathan Edwards | Biography, Beliefs, Sermons, Great Awakening, &amp; Facts |  Britannica">
            <a:extLst>
              <a:ext uri="{FF2B5EF4-FFF2-40B4-BE49-F238E27FC236}">
                <a16:creationId xmlns:a16="http://schemas.microsoft.com/office/drawing/2014/main" id="{3654ACB7-BFC8-4ED0-5C0E-F5644C676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5061857" cy="6871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91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silhouette, shadow, footwear&#10;&#10;Description automatically generated">
            <a:extLst>
              <a:ext uri="{FF2B5EF4-FFF2-40B4-BE49-F238E27FC236}">
                <a16:creationId xmlns:a16="http://schemas.microsoft.com/office/drawing/2014/main" id="{E9655C99-E223-F46F-305D-B90C6709765D}"/>
              </a:ext>
            </a:extLst>
          </p:cNvPr>
          <p:cNvPicPr>
            <a:picLocks noChangeAspect="1"/>
          </p:cNvPicPr>
          <p:nvPr/>
        </p:nvPicPr>
        <p:blipFill>
          <a:blip r:embed="rId3"/>
          <a:stretch>
            <a:fillRect/>
          </a:stretch>
        </p:blipFill>
        <p:spPr>
          <a:xfrm>
            <a:off x="0" y="0"/>
            <a:ext cx="12192000" cy="6857172"/>
          </a:xfrm>
          <a:prstGeom prst="rect">
            <a:avLst/>
          </a:prstGeom>
        </p:spPr>
      </p:pic>
      <p:sp>
        <p:nvSpPr>
          <p:cNvPr id="2" name="TextBox 1">
            <a:extLst>
              <a:ext uri="{FF2B5EF4-FFF2-40B4-BE49-F238E27FC236}">
                <a16:creationId xmlns:a16="http://schemas.microsoft.com/office/drawing/2014/main" id="{38F5D43A-1493-CBD2-9CB7-4D2D6901D067}"/>
              </a:ext>
            </a:extLst>
          </p:cNvPr>
          <p:cNvSpPr txBox="1"/>
          <p:nvPr/>
        </p:nvSpPr>
        <p:spPr>
          <a:xfrm>
            <a:off x="2955471" y="435457"/>
            <a:ext cx="9038820" cy="3970318"/>
          </a:xfrm>
          <a:prstGeom prst="rect">
            <a:avLst/>
          </a:prstGeom>
          <a:noFill/>
        </p:spPr>
        <p:txBody>
          <a:bodyPr wrap="square">
            <a:spAutoFit/>
          </a:bodyPr>
          <a:lstStyle/>
          <a:p>
            <a:pPr algn="ctr"/>
            <a:r>
              <a:rPr lang="en-US" sz="3600" b="1" dirty="0">
                <a:solidFill>
                  <a:schemeClr val="bg1"/>
                </a:solidFill>
              </a:rPr>
              <a:t>“Youth today have luxury. They have bad manners, contempt for authority, no respect for older people, and talk nonsense when they should work. Young people do not stand up any longer when adults enter the room. They contradict their parents, talk too much in company… and </a:t>
            </a:r>
            <a:r>
              <a:rPr lang="en-US" sz="3600" b="1" dirty="0" err="1">
                <a:solidFill>
                  <a:schemeClr val="bg1"/>
                </a:solidFill>
              </a:rPr>
              <a:t>tyrannise</a:t>
            </a:r>
            <a:r>
              <a:rPr lang="en-US" sz="3600" b="1" dirty="0">
                <a:solidFill>
                  <a:schemeClr val="bg1"/>
                </a:solidFill>
              </a:rPr>
              <a:t> their elders.”</a:t>
            </a:r>
          </a:p>
        </p:txBody>
      </p:sp>
      <p:sp>
        <p:nvSpPr>
          <p:cNvPr id="3" name="TextBox 2">
            <a:extLst>
              <a:ext uri="{FF2B5EF4-FFF2-40B4-BE49-F238E27FC236}">
                <a16:creationId xmlns:a16="http://schemas.microsoft.com/office/drawing/2014/main" id="{98B2E2FE-3940-7B9C-E595-A218205D4642}"/>
              </a:ext>
            </a:extLst>
          </p:cNvPr>
          <p:cNvSpPr txBox="1"/>
          <p:nvPr/>
        </p:nvSpPr>
        <p:spPr>
          <a:xfrm>
            <a:off x="6560481" y="4405775"/>
            <a:ext cx="1828800" cy="646331"/>
          </a:xfrm>
          <a:prstGeom prst="rect">
            <a:avLst/>
          </a:prstGeom>
          <a:noFill/>
        </p:spPr>
        <p:txBody>
          <a:bodyPr wrap="square" rtlCol="0">
            <a:spAutoFit/>
          </a:bodyPr>
          <a:lstStyle/>
          <a:p>
            <a:pPr algn="ctr"/>
            <a:r>
              <a:rPr lang="en-US" sz="3600" b="1" dirty="0">
                <a:solidFill>
                  <a:schemeClr val="bg1"/>
                </a:solidFill>
              </a:rPr>
              <a:t>Socrates</a:t>
            </a:r>
          </a:p>
        </p:txBody>
      </p:sp>
    </p:spTree>
    <p:extLst>
      <p:ext uri="{BB962C8B-B14F-4D97-AF65-F5344CB8AC3E}">
        <p14:creationId xmlns:p14="http://schemas.microsoft.com/office/powerpoint/2010/main" val="16250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ilhouette of a person holding a child up&#10;&#10;Description automatically generated with medium confidence">
            <a:extLst>
              <a:ext uri="{FF2B5EF4-FFF2-40B4-BE49-F238E27FC236}">
                <a16:creationId xmlns:a16="http://schemas.microsoft.com/office/drawing/2014/main" id="{D952DF26-6225-DE9B-5559-8E2F8C2D7348}"/>
              </a:ext>
            </a:extLst>
          </p:cNvPr>
          <p:cNvPicPr>
            <a:picLocks noChangeAspect="1"/>
          </p:cNvPicPr>
          <p:nvPr/>
        </p:nvPicPr>
        <p:blipFill>
          <a:blip r:embed="rId3"/>
          <a:stretch>
            <a:fillRect/>
          </a:stretch>
        </p:blipFill>
        <p:spPr>
          <a:xfrm>
            <a:off x="-1" y="-1"/>
            <a:ext cx="12192001" cy="6870247"/>
          </a:xfrm>
          <a:prstGeom prst="rect">
            <a:avLst/>
          </a:prstGeom>
        </p:spPr>
      </p:pic>
      <p:sp>
        <p:nvSpPr>
          <p:cNvPr id="2" name="TextBox 1">
            <a:extLst>
              <a:ext uri="{FF2B5EF4-FFF2-40B4-BE49-F238E27FC236}">
                <a16:creationId xmlns:a16="http://schemas.microsoft.com/office/drawing/2014/main" id="{CB22250C-8C0A-D16C-F6EC-1B0613ED43F9}"/>
              </a:ext>
            </a:extLst>
          </p:cNvPr>
          <p:cNvSpPr txBox="1"/>
          <p:nvPr/>
        </p:nvSpPr>
        <p:spPr>
          <a:xfrm>
            <a:off x="185351" y="358346"/>
            <a:ext cx="11788346" cy="707886"/>
          </a:xfrm>
          <a:prstGeom prst="rect">
            <a:avLst/>
          </a:prstGeom>
          <a:noFill/>
        </p:spPr>
        <p:txBody>
          <a:bodyPr wrap="square" rtlCol="0">
            <a:spAutoFit/>
          </a:bodyPr>
          <a:lstStyle/>
          <a:p>
            <a:pPr algn="ctr"/>
            <a:r>
              <a:rPr lang="en-US" sz="4000" b="1" dirty="0">
                <a:solidFill>
                  <a:schemeClr val="bg1"/>
                </a:solidFill>
              </a:rPr>
              <a:t>WHAT DOES IT MEAN TO ‘HONOUR’?</a:t>
            </a:r>
          </a:p>
        </p:txBody>
      </p:sp>
      <p:sp>
        <p:nvSpPr>
          <p:cNvPr id="3" name="TextBox 2">
            <a:extLst>
              <a:ext uri="{FF2B5EF4-FFF2-40B4-BE49-F238E27FC236}">
                <a16:creationId xmlns:a16="http://schemas.microsoft.com/office/drawing/2014/main" id="{1D027B6C-6E6A-289F-1302-6194445F3716}"/>
              </a:ext>
            </a:extLst>
          </p:cNvPr>
          <p:cNvSpPr txBox="1"/>
          <p:nvPr/>
        </p:nvSpPr>
        <p:spPr>
          <a:xfrm>
            <a:off x="240956" y="3128917"/>
            <a:ext cx="9441887" cy="1200329"/>
          </a:xfrm>
          <a:prstGeom prst="rect">
            <a:avLst/>
          </a:prstGeom>
          <a:noFill/>
        </p:spPr>
        <p:txBody>
          <a:bodyPr wrap="square" rtlCol="0">
            <a:spAutoFit/>
          </a:bodyPr>
          <a:lstStyle/>
          <a:p>
            <a:r>
              <a:rPr lang="en-US" sz="3600" b="1" i="1" dirty="0" err="1">
                <a:solidFill>
                  <a:schemeClr val="bg1"/>
                </a:solidFill>
              </a:rPr>
              <a:t>Kabod</a:t>
            </a:r>
            <a:r>
              <a:rPr lang="en-US" sz="3600" b="1" dirty="0">
                <a:solidFill>
                  <a:schemeClr val="bg1"/>
                </a:solidFill>
              </a:rPr>
              <a:t> (</a:t>
            </a:r>
            <a:r>
              <a:rPr lang="en-US" sz="3600" b="1" dirty="0" err="1">
                <a:solidFill>
                  <a:schemeClr val="bg1"/>
                </a:solidFill>
              </a:rPr>
              <a:t>Honour</a:t>
            </a:r>
            <a:r>
              <a:rPr lang="en-US" sz="3600" b="1" dirty="0">
                <a:solidFill>
                  <a:schemeClr val="bg1"/>
                </a:solidFill>
              </a:rPr>
              <a:t>) = Old Testament word for “glory” or “weight” </a:t>
            </a:r>
          </a:p>
        </p:txBody>
      </p:sp>
      <p:sp>
        <p:nvSpPr>
          <p:cNvPr id="5" name="TextBox 4">
            <a:extLst>
              <a:ext uri="{FF2B5EF4-FFF2-40B4-BE49-F238E27FC236}">
                <a16:creationId xmlns:a16="http://schemas.microsoft.com/office/drawing/2014/main" id="{FF20946E-6637-A4B6-B213-28C5527562AF}"/>
              </a:ext>
            </a:extLst>
          </p:cNvPr>
          <p:cNvSpPr txBox="1"/>
          <p:nvPr/>
        </p:nvSpPr>
        <p:spPr>
          <a:xfrm>
            <a:off x="185351" y="4900597"/>
            <a:ext cx="9497492" cy="1200329"/>
          </a:xfrm>
          <a:prstGeom prst="rect">
            <a:avLst/>
          </a:prstGeom>
          <a:noFill/>
        </p:spPr>
        <p:txBody>
          <a:bodyPr wrap="square" rtlCol="0">
            <a:spAutoFit/>
          </a:bodyPr>
          <a:lstStyle/>
          <a:p>
            <a:r>
              <a:rPr lang="en-US" sz="3600" b="1" dirty="0">
                <a:solidFill>
                  <a:schemeClr val="bg1"/>
                </a:solidFill>
              </a:rPr>
              <a:t>All of God’s people, no matter the age of the child or parent, are to </a:t>
            </a:r>
            <a:r>
              <a:rPr lang="en-US" sz="3600" b="1" dirty="0" err="1">
                <a:solidFill>
                  <a:schemeClr val="bg1"/>
                </a:solidFill>
              </a:rPr>
              <a:t>honour</a:t>
            </a:r>
            <a:r>
              <a:rPr lang="en-US" sz="3600" b="1" dirty="0">
                <a:solidFill>
                  <a:schemeClr val="bg1"/>
                </a:solidFill>
              </a:rPr>
              <a:t> their parents</a:t>
            </a:r>
          </a:p>
        </p:txBody>
      </p:sp>
      <p:sp>
        <p:nvSpPr>
          <p:cNvPr id="6" name="TextBox 5">
            <a:extLst>
              <a:ext uri="{FF2B5EF4-FFF2-40B4-BE49-F238E27FC236}">
                <a16:creationId xmlns:a16="http://schemas.microsoft.com/office/drawing/2014/main" id="{BAF56D52-5B96-C5DA-0DEA-D303AE508258}"/>
              </a:ext>
            </a:extLst>
          </p:cNvPr>
          <p:cNvSpPr txBox="1"/>
          <p:nvPr/>
        </p:nvSpPr>
        <p:spPr>
          <a:xfrm>
            <a:off x="240956" y="1357238"/>
            <a:ext cx="9164301" cy="1200329"/>
          </a:xfrm>
          <a:prstGeom prst="rect">
            <a:avLst/>
          </a:prstGeom>
          <a:noFill/>
        </p:spPr>
        <p:txBody>
          <a:bodyPr wrap="square" rtlCol="0">
            <a:spAutoFit/>
          </a:bodyPr>
          <a:lstStyle/>
          <a:p>
            <a:r>
              <a:rPr lang="en-US" sz="3600" b="1" dirty="0">
                <a:solidFill>
                  <a:schemeClr val="bg1"/>
                </a:solidFill>
              </a:rPr>
              <a:t>This is the first command that deals with ‘loving others’</a:t>
            </a:r>
          </a:p>
        </p:txBody>
      </p:sp>
    </p:spTree>
    <p:extLst>
      <p:ext uri="{BB962C8B-B14F-4D97-AF65-F5344CB8AC3E}">
        <p14:creationId xmlns:p14="http://schemas.microsoft.com/office/powerpoint/2010/main" val="259956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n in white shirt carrying boy">
            <a:extLst>
              <a:ext uri="{FF2B5EF4-FFF2-40B4-BE49-F238E27FC236}">
                <a16:creationId xmlns:a16="http://schemas.microsoft.com/office/drawing/2014/main" id="{AF1A53FA-E2B6-8808-94DC-C2909F130B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357"/>
          <a:stretch/>
        </p:blipFill>
        <p:spPr bwMode="auto">
          <a:xfrm flipH="1">
            <a:off x="-2"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23BD0AE-820A-D7CA-82C7-B7ABA27C98DE}"/>
              </a:ext>
            </a:extLst>
          </p:cNvPr>
          <p:cNvSpPr txBox="1"/>
          <p:nvPr/>
        </p:nvSpPr>
        <p:spPr>
          <a:xfrm>
            <a:off x="185351" y="420129"/>
            <a:ext cx="11788346" cy="707886"/>
          </a:xfrm>
          <a:prstGeom prst="rect">
            <a:avLst/>
          </a:prstGeom>
          <a:noFill/>
        </p:spPr>
        <p:txBody>
          <a:bodyPr wrap="square" rtlCol="0">
            <a:spAutoFit/>
          </a:bodyPr>
          <a:lstStyle/>
          <a:p>
            <a:pPr algn="ctr"/>
            <a:r>
              <a:rPr lang="en-US" sz="4000" b="1" dirty="0"/>
              <a:t>WHY SHOULD WE ‘HONOUR’?</a:t>
            </a:r>
          </a:p>
        </p:txBody>
      </p:sp>
      <p:sp>
        <p:nvSpPr>
          <p:cNvPr id="4" name="TextBox 3">
            <a:extLst>
              <a:ext uri="{FF2B5EF4-FFF2-40B4-BE49-F238E27FC236}">
                <a16:creationId xmlns:a16="http://schemas.microsoft.com/office/drawing/2014/main" id="{B53411D0-CE2F-3E70-4FBB-C3E0DDD27520}"/>
              </a:ext>
            </a:extLst>
          </p:cNvPr>
          <p:cNvSpPr txBox="1"/>
          <p:nvPr/>
        </p:nvSpPr>
        <p:spPr>
          <a:xfrm>
            <a:off x="185351" y="1285103"/>
            <a:ext cx="10526192" cy="1200329"/>
          </a:xfrm>
          <a:prstGeom prst="rect">
            <a:avLst/>
          </a:prstGeom>
          <a:noFill/>
        </p:spPr>
        <p:txBody>
          <a:bodyPr wrap="square" rtlCol="0">
            <a:spAutoFit/>
          </a:bodyPr>
          <a:lstStyle/>
          <a:p>
            <a:r>
              <a:rPr lang="en-US" sz="3600" b="1" dirty="0"/>
              <a:t>“Children, obey your parents BECAUSE YOU BELONG TO THE LORD” (Ephesians 6:1a)</a:t>
            </a:r>
          </a:p>
        </p:txBody>
      </p:sp>
      <p:sp>
        <p:nvSpPr>
          <p:cNvPr id="5" name="TextBox 4">
            <a:extLst>
              <a:ext uri="{FF2B5EF4-FFF2-40B4-BE49-F238E27FC236}">
                <a16:creationId xmlns:a16="http://schemas.microsoft.com/office/drawing/2014/main" id="{7A9F5176-956E-1387-EA62-D15AE5BEA89E}"/>
              </a:ext>
            </a:extLst>
          </p:cNvPr>
          <p:cNvSpPr txBox="1"/>
          <p:nvPr/>
        </p:nvSpPr>
        <p:spPr>
          <a:xfrm>
            <a:off x="185351" y="3052119"/>
            <a:ext cx="9007635" cy="1200329"/>
          </a:xfrm>
          <a:prstGeom prst="rect">
            <a:avLst/>
          </a:prstGeom>
          <a:noFill/>
        </p:spPr>
        <p:txBody>
          <a:bodyPr wrap="square" rtlCol="0">
            <a:spAutoFit/>
          </a:bodyPr>
          <a:lstStyle/>
          <a:p>
            <a:r>
              <a:rPr lang="en-US" sz="3600" b="1" dirty="0"/>
              <a:t>“… Because you belong to the Lord, FOR THIS IS THE RIGHT THING TO DO” (Ephesians 6:1b)</a:t>
            </a:r>
          </a:p>
        </p:txBody>
      </p:sp>
      <p:sp>
        <p:nvSpPr>
          <p:cNvPr id="6" name="TextBox 5">
            <a:extLst>
              <a:ext uri="{FF2B5EF4-FFF2-40B4-BE49-F238E27FC236}">
                <a16:creationId xmlns:a16="http://schemas.microsoft.com/office/drawing/2014/main" id="{E858989B-6AD1-603B-3A43-FDBD3F0ED63B}"/>
              </a:ext>
            </a:extLst>
          </p:cNvPr>
          <p:cNvSpPr txBox="1"/>
          <p:nvPr/>
        </p:nvSpPr>
        <p:spPr>
          <a:xfrm>
            <a:off x="185351" y="4819135"/>
            <a:ext cx="9007635" cy="1754326"/>
          </a:xfrm>
          <a:prstGeom prst="rect">
            <a:avLst/>
          </a:prstGeom>
          <a:noFill/>
        </p:spPr>
        <p:txBody>
          <a:bodyPr wrap="square" rtlCol="0">
            <a:spAutoFit/>
          </a:bodyPr>
          <a:lstStyle/>
          <a:p>
            <a:r>
              <a:rPr lang="en-US" sz="3600" b="1" dirty="0"/>
              <a:t>Some would say we should do it: because flesh and blood, out of gratitude, because parents are wiser etc.</a:t>
            </a:r>
          </a:p>
        </p:txBody>
      </p:sp>
    </p:spTree>
    <p:extLst>
      <p:ext uri="{BB962C8B-B14F-4D97-AF65-F5344CB8AC3E}">
        <p14:creationId xmlns:p14="http://schemas.microsoft.com/office/powerpoint/2010/main" val="423592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tatue, art, sculpture&#10;&#10;Description automatically generated">
            <a:extLst>
              <a:ext uri="{FF2B5EF4-FFF2-40B4-BE49-F238E27FC236}">
                <a16:creationId xmlns:a16="http://schemas.microsoft.com/office/drawing/2014/main" id="{72AC5EFA-DA18-961D-577B-280414225357}"/>
              </a:ext>
            </a:extLst>
          </p:cNvPr>
          <p:cNvPicPr>
            <a:picLocks noChangeAspect="1"/>
          </p:cNvPicPr>
          <p:nvPr/>
        </p:nvPicPr>
        <p:blipFill>
          <a:blip r:embed="rId3"/>
          <a:stretch>
            <a:fillRect/>
          </a:stretch>
        </p:blipFill>
        <p:spPr>
          <a:xfrm flipH="1">
            <a:off x="0" y="0"/>
            <a:ext cx="12192000" cy="6854691"/>
          </a:xfrm>
          <a:prstGeom prst="rect">
            <a:avLst/>
          </a:prstGeom>
        </p:spPr>
      </p:pic>
      <p:sp>
        <p:nvSpPr>
          <p:cNvPr id="3" name="TextBox 2">
            <a:extLst>
              <a:ext uri="{FF2B5EF4-FFF2-40B4-BE49-F238E27FC236}">
                <a16:creationId xmlns:a16="http://schemas.microsoft.com/office/drawing/2014/main" id="{39A8F852-EE38-32FC-7273-1812E4B403E1}"/>
              </a:ext>
            </a:extLst>
          </p:cNvPr>
          <p:cNvSpPr txBox="1"/>
          <p:nvPr/>
        </p:nvSpPr>
        <p:spPr>
          <a:xfrm>
            <a:off x="256402" y="300852"/>
            <a:ext cx="11569013" cy="1200329"/>
          </a:xfrm>
          <a:prstGeom prst="rect">
            <a:avLst/>
          </a:prstGeom>
          <a:noFill/>
        </p:spPr>
        <p:txBody>
          <a:bodyPr wrap="square">
            <a:spAutoFit/>
          </a:bodyPr>
          <a:lstStyle/>
          <a:p>
            <a:r>
              <a:rPr lang="en-US" sz="3600" b="1" dirty="0"/>
              <a:t>“Then you will live a long, full life in the land the Lord your God is giving you.” (Exodus 20:12)</a:t>
            </a:r>
            <a:endParaRPr lang="en-US" sz="3600" dirty="0"/>
          </a:p>
        </p:txBody>
      </p:sp>
      <p:sp>
        <p:nvSpPr>
          <p:cNvPr id="4" name="TextBox 3">
            <a:extLst>
              <a:ext uri="{FF2B5EF4-FFF2-40B4-BE49-F238E27FC236}">
                <a16:creationId xmlns:a16="http://schemas.microsoft.com/office/drawing/2014/main" id="{8BA2AE28-B1F0-1FA2-FDB4-890DDCCCDCCA}"/>
              </a:ext>
            </a:extLst>
          </p:cNvPr>
          <p:cNvSpPr txBox="1"/>
          <p:nvPr/>
        </p:nvSpPr>
        <p:spPr>
          <a:xfrm>
            <a:off x="256402" y="3738082"/>
            <a:ext cx="7254741" cy="2308324"/>
          </a:xfrm>
          <a:prstGeom prst="rect">
            <a:avLst/>
          </a:prstGeom>
          <a:noFill/>
        </p:spPr>
        <p:txBody>
          <a:bodyPr wrap="square" rtlCol="0">
            <a:spAutoFit/>
          </a:bodyPr>
          <a:lstStyle/>
          <a:p>
            <a:r>
              <a:rPr lang="en-US" sz="3600" b="1" dirty="0"/>
              <a:t>God begins the ‘love others’ section of commandments with ‘</a:t>
            </a:r>
            <a:r>
              <a:rPr lang="en-US" sz="3600" b="1" dirty="0" err="1"/>
              <a:t>honour</a:t>
            </a:r>
            <a:r>
              <a:rPr lang="en-US" sz="3600" b="1" dirty="0"/>
              <a:t> your parents’ because it is the key to all relationships in society</a:t>
            </a:r>
          </a:p>
        </p:txBody>
      </p:sp>
      <p:sp>
        <p:nvSpPr>
          <p:cNvPr id="5" name="TextBox 4">
            <a:extLst>
              <a:ext uri="{FF2B5EF4-FFF2-40B4-BE49-F238E27FC236}">
                <a16:creationId xmlns:a16="http://schemas.microsoft.com/office/drawing/2014/main" id="{EFE889BC-1ECF-2127-61EC-32ADB207BD5C}"/>
              </a:ext>
            </a:extLst>
          </p:cNvPr>
          <p:cNvSpPr txBox="1"/>
          <p:nvPr/>
        </p:nvSpPr>
        <p:spPr>
          <a:xfrm>
            <a:off x="256402" y="2019467"/>
            <a:ext cx="9165184" cy="1200329"/>
          </a:xfrm>
          <a:prstGeom prst="rect">
            <a:avLst/>
          </a:prstGeom>
          <a:noFill/>
        </p:spPr>
        <p:txBody>
          <a:bodyPr wrap="square" rtlCol="0">
            <a:spAutoFit/>
          </a:bodyPr>
          <a:lstStyle/>
          <a:p>
            <a:r>
              <a:rPr lang="en-US" sz="3600" b="1" dirty="0"/>
              <a:t>Jesus was </a:t>
            </a:r>
            <a:r>
              <a:rPr lang="en-US" sz="3600" b="1" dirty="0" err="1"/>
              <a:t>honourable</a:t>
            </a:r>
            <a:r>
              <a:rPr lang="en-US" sz="3600" b="1" dirty="0"/>
              <a:t> from the cradle to the cross</a:t>
            </a:r>
          </a:p>
        </p:txBody>
      </p:sp>
    </p:spTree>
    <p:extLst>
      <p:ext uri="{BB962C8B-B14F-4D97-AF65-F5344CB8AC3E}">
        <p14:creationId xmlns:p14="http://schemas.microsoft.com/office/powerpoint/2010/main" val="169120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E53496-E00F-F7E3-65BF-65506CE18B09}"/>
              </a:ext>
            </a:extLst>
          </p:cNvPr>
          <p:cNvPicPr>
            <a:picLocks noChangeAspect="1"/>
          </p:cNvPicPr>
          <p:nvPr/>
        </p:nvPicPr>
        <p:blipFill rotWithShape="1">
          <a:blip r:embed="rId3"/>
          <a:srcRect b="31551"/>
          <a:stretch/>
        </p:blipFill>
        <p:spPr>
          <a:xfrm>
            <a:off x="0" y="0"/>
            <a:ext cx="12192001" cy="6913816"/>
          </a:xfrm>
          <a:prstGeom prst="rect">
            <a:avLst/>
          </a:prstGeom>
        </p:spPr>
      </p:pic>
      <p:sp>
        <p:nvSpPr>
          <p:cNvPr id="2" name="TextBox 1">
            <a:extLst>
              <a:ext uri="{FF2B5EF4-FFF2-40B4-BE49-F238E27FC236}">
                <a16:creationId xmlns:a16="http://schemas.microsoft.com/office/drawing/2014/main" id="{C82F1852-AC6D-ECDC-8E23-5BB163985F0B}"/>
              </a:ext>
            </a:extLst>
          </p:cNvPr>
          <p:cNvSpPr txBox="1"/>
          <p:nvPr/>
        </p:nvSpPr>
        <p:spPr>
          <a:xfrm>
            <a:off x="185351" y="503076"/>
            <a:ext cx="11701848" cy="707886"/>
          </a:xfrm>
          <a:prstGeom prst="rect">
            <a:avLst/>
          </a:prstGeom>
          <a:noFill/>
        </p:spPr>
        <p:txBody>
          <a:bodyPr wrap="square" rtlCol="0">
            <a:spAutoFit/>
          </a:bodyPr>
          <a:lstStyle/>
          <a:p>
            <a:pPr algn="ctr"/>
            <a:r>
              <a:rPr lang="en-US" sz="4000" b="1" dirty="0"/>
              <a:t>HOW SHOULD WE ‘HONOUR’?</a:t>
            </a:r>
          </a:p>
        </p:txBody>
      </p:sp>
      <p:sp>
        <p:nvSpPr>
          <p:cNvPr id="3" name="TextBox 2">
            <a:extLst>
              <a:ext uri="{FF2B5EF4-FFF2-40B4-BE49-F238E27FC236}">
                <a16:creationId xmlns:a16="http://schemas.microsoft.com/office/drawing/2014/main" id="{6A3064B9-5DD7-D974-16BB-5D7F61C895B4}"/>
              </a:ext>
            </a:extLst>
          </p:cNvPr>
          <p:cNvSpPr txBox="1"/>
          <p:nvPr/>
        </p:nvSpPr>
        <p:spPr>
          <a:xfrm>
            <a:off x="201826" y="1490149"/>
            <a:ext cx="11788346" cy="646331"/>
          </a:xfrm>
          <a:prstGeom prst="rect">
            <a:avLst/>
          </a:prstGeom>
          <a:noFill/>
        </p:spPr>
        <p:txBody>
          <a:bodyPr wrap="square" rtlCol="0">
            <a:spAutoFit/>
          </a:bodyPr>
          <a:lstStyle/>
          <a:p>
            <a:pPr algn="ctr"/>
            <a:r>
              <a:rPr lang="en-US" sz="3600" b="1" dirty="0"/>
              <a:t>We joyfully obey/ respect our parents</a:t>
            </a:r>
          </a:p>
        </p:txBody>
      </p:sp>
      <p:sp>
        <p:nvSpPr>
          <p:cNvPr id="4" name="TextBox 3">
            <a:extLst>
              <a:ext uri="{FF2B5EF4-FFF2-40B4-BE49-F238E27FC236}">
                <a16:creationId xmlns:a16="http://schemas.microsoft.com/office/drawing/2014/main" id="{57C0A87D-B6A5-BC97-467F-8C10A08FDBF9}"/>
              </a:ext>
            </a:extLst>
          </p:cNvPr>
          <p:cNvSpPr txBox="1"/>
          <p:nvPr/>
        </p:nvSpPr>
        <p:spPr>
          <a:xfrm>
            <a:off x="201826" y="2627757"/>
            <a:ext cx="11701848" cy="646331"/>
          </a:xfrm>
          <a:prstGeom prst="rect">
            <a:avLst/>
          </a:prstGeom>
          <a:noFill/>
        </p:spPr>
        <p:txBody>
          <a:bodyPr wrap="square" rtlCol="0">
            <a:spAutoFit/>
          </a:bodyPr>
          <a:lstStyle/>
          <a:p>
            <a:pPr algn="ctr"/>
            <a:r>
              <a:rPr lang="en-US" sz="3600" b="1" dirty="0"/>
              <a:t>Being a person of good character</a:t>
            </a:r>
          </a:p>
        </p:txBody>
      </p:sp>
      <p:sp>
        <p:nvSpPr>
          <p:cNvPr id="5" name="TextBox 4">
            <a:extLst>
              <a:ext uri="{FF2B5EF4-FFF2-40B4-BE49-F238E27FC236}">
                <a16:creationId xmlns:a16="http://schemas.microsoft.com/office/drawing/2014/main" id="{DE2DF2A5-04E4-C2E6-4FF4-E8F65D37CD54}"/>
              </a:ext>
            </a:extLst>
          </p:cNvPr>
          <p:cNvSpPr txBox="1"/>
          <p:nvPr/>
        </p:nvSpPr>
        <p:spPr>
          <a:xfrm>
            <a:off x="185351" y="4902973"/>
            <a:ext cx="11701848" cy="646331"/>
          </a:xfrm>
          <a:prstGeom prst="rect">
            <a:avLst/>
          </a:prstGeom>
          <a:noFill/>
        </p:spPr>
        <p:txBody>
          <a:bodyPr wrap="square" rtlCol="0">
            <a:spAutoFit/>
          </a:bodyPr>
          <a:lstStyle/>
          <a:p>
            <a:pPr algn="ctr"/>
            <a:r>
              <a:rPr lang="en-US" sz="3600" b="1" dirty="0" err="1"/>
              <a:t>Apologising</a:t>
            </a:r>
            <a:r>
              <a:rPr lang="en-US" sz="3600" b="1" dirty="0"/>
              <a:t> and forgiving</a:t>
            </a:r>
          </a:p>
        </p:txBody>
      </p:sp>
      <p:sp>
        <p:nvSpPr>
          <p:cNvPr id="6" name="TextBox 5">
            <a:extLst>
              <a:ext uri="{FF2B5EF4-FFF2-40B4-BE49-F238E27FC236}">
                <a16:creationId xmlns:a16="http://schemas.microsoft.com/office/drawing/2014/main" id="{23392686-B88D-CB2E-F695-6CED7BDE7403}"/>
              </a:ext>
            </a:extLst>
          </p:cNvPr>
          <p:cNvSpPr txBox="1"/>
          <p:nvPr/>
        </p:nvSpPr>
        <p:spPr>
          <a:xfrm>
            <a:off x="245075" y="3765365"/>
            <a:ext cx="11701848" cy="646331"/>
          </a:xfrm>
          <a:prstGeom prst="rect">
            <a:avLst/>
          </a:prstGeom>
          <a:noFill/>
        </p:spPr>
        <p:txBody>
          <a:bodyPr wrap="square" rtlCol="0">
            <a:spAutoFit/>
          </a:bodyPr>
          <a:lstStyle/>
          <a:p>
            <a:pPr algn="ctr"/>
            <a:r>
              <a:rPr lang="en-US" sz="3600" b="1" dirty="0"/>
              <a:t>Being grateful to them</a:t>
            </a:r>
          </a:p>
        </p:txBody>
      </p:sp>
    </p:spTree>
    <p:extLst>
      <p:ext uri="{BB962C8B-B14F-4D97-AF65-F5344CB8AC3E}">
        <p14:creationId xmlns:p14="http://schemas.microsoft.com/office/powerpoint/2010/main" val="56025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holding a baby&#10;&#10;Description automatically generated">
            <a:extLst>
              <a:ext uri="{FF2B5EF4-FFF2-40B4-BE49-F238E27FC236}">
                <a16:creationId xmlns:a16="http://schemas.microsoft.com/office/drawing/2014/main" id="{5F1FA040-F422-4900-6C7F-9A5642EF74B7}"/>
              </a:ext>
            </a:extLst>
          </p:cNvPr>
          <p:cNvPicPr>
            <a:picLocks noChangeAspect="1"/>
          </p:cNvPicPr>
          <p:nvPr/>
        </p:nvPicPr>
        <p:blipFill rotWithShape="1">
          <a:blip r:embed="rId3">
            <a:duotone>
              <a:prstClr val="black"/>
              <a:schemeClr val="tx2">
                <a:tint val="45000"/>
                <a:satMod val="400000"/>
              </a:schemeClr>
            </a:duotone>
          </a:blip>
          <a:srcRect l="13044"/>
          <a:stretch/>
        </p:blipFill>
        <p:spPr>
          <a:xfrm flipH="1">
            <a:off x="0" y="-15358"/>
            <a:ext cx="12192000" cy="6873358"/>
          </a:xfrm>
          <a:prstGeom prst="rect">
            <a:avLst/>
          </a:prstGeom>
        </p:spPr>
      </p:pic>
      <p:sp>
        <p:nvSpPr>
          <p:cNvPr id="2" name="TextBox 1">
            <a:extLst>
              <a:ext uri="{FF2B5EF4-FFF2-40B4-BE49-F238E27FC236}">
                <a16:creationId xmlns:a16="http://schemas.microsoft.com/office/drawing/2014/main" id="{E3B1C361-024C-C9B8-4DF7-2AF0573CDE78}"/>
              </a:ext>
            </a:extLst>
          </p:cNvPr>
          <p:cNvSpPr txBox="1"/>
          <p:nvPr/>
        </p:nvSpPr>
        <p:spPr>
          <a:xfrm>
            <a:off x="201827" y="383059"/>
            <a:ext cx="11788346" cy="707886"/>
          </a:xfrm>
          <a:prstGeom prst="rect">
            <a:avLst/>
          </a:prstGeom>
          <a:noFill/>
        </p:spPr>
        <p:txBody>
          <a:bodyPr wrap="square" rtlCol="0">
            <a:spAutoFit/>
          </a:bodyPr>
          <a:lstStyle/>
          <a:p>
            <a:pPr algn="ctr"/>
            <a:r>
              <a:rPr lang="en-US" sz="4000" b="1" dirty="0">
                <a:solidFill>
                  <a:schemeClr val="bg1"/>
                </a:solidFill>
              </a:rPr>
              <a:t>PARENTS, BE WORTHY OF HONOUR</a:t>
            </a:r>
          </a:p>
        </p:txBody>
      </p:sp>
      <p:sp>
        <p:nvSpPr>
          <p:cNvPr id="3" name="TextBox 2">
            <a:extLst>
              <a:ext uri="{FF2B5EF4-FFF2-40B4-BE49-F238E27FC236}">
                <a16:creationId xmlns:a16="http://schemas.microsoft.com/office/drawing/2014/main" id="{F5FD2363-2BA1-3958-C2C6-79E06C23F680}"/>
              </a:ext>
            </a:extLst>
          </p:cNvPr>
          <p:cNvSpPr txBox="1"/>
          <p:nvPr/>
        </p:nvSpPr>
        <p:spPr>
          <a:xfrm>
            <a:off x="185351" y="1235676"/>
            <a:ext cx="11664779" cy="1200329"/>
          </a:xfrm>
          <a:prstGeom prst="rect">
            <a:avLst/>
          </a:prstGeom>
          <a:noFill/>
        </p:spPr>
        <p:txBody>
          <a:bodyPr wrap="square" rtlCol="0">
            <a:spAutoFit/>
          </a:bodyPr>
          <a:lstStyle/>
          <a:p>
            <a:r>
              <a:rPr lang="en-US" sz="3600" b="1" dirty="0">
                <a:solidFill>
                  <a:schemeClr val="bg1"/>
                </a:solidFill>
              </a:rPr>
              <a:t>“Rather,  bring them up with the discipline and instruction that comes from the Lord” (Ephesians 6:4)</a:t>
            </a:r>
          </a:p>
        </p:txBody>
      </p:sp>
      <p:sp>
        <p:nvSpPr>
          <p:cNvPr id="4" name="TextBox 3">
            <a:extLst>
              <a:ext uri="{FF2B5EF4-FFF2-40B4-BE49-F238E27FC236}">
                <a16:creationId xmlns:a16="http://schemas.microsoft.com/office/drawing/2014/main" id="{836C7F8B-EF58-6700-918D-6EC7364793E1}"/>
              </a:ext>
            </a:extLst>
          </p:cNvPr>
          <p:cNvSpPr txBox="1"/>
          <p:nvPr/>
        </p:nvSpPr>
        <p:spPr>
          <a:xfrm>
            <a:off x="201827" y="2916194"/>
            <a:ext cx="11648303" cy="1200329"/>
          </a:xfrm>
          <a:prstGeom prst="rect">
            <a:avLst/>
          </a:prstGeom>
          <a:noFill/>
        </p:spPr>
        <p:txBody>
          <a:bodyPr wrap="square" rtlCol="0">
            <a:spAutoFit/>
          </a:bodyPr>
          <a:lstStyle/>
          <a:p>
            <a:r>
              <a:rPr lang="en-US" sz="3600" b="1" dirty="0">
                <a:solidFill>
                  <a:schemeClr val="bg1"/>
                </a:solidFill>
              </a:rPr>
              <a:t>Discipline = To keep accountable </a:t>
            </a:r>
            <a:br>
              <a:rPr lang="en-US" sz="3600" b="1" dirty="0">
                <a:solidFill>
                  <a:schemeClr val="bg1"/>
                </a:solidFill>
              </a:rPr>
            </a:br>
            <a:r>
              <a:rPr lang="en-US" sz="3600" b="1" dirty="0">
                <a:solidFill>
                  <a:schemeClr val="bg1"/>
                </a:solidFill>
              </a:rPr>
              <a:t>Instruction = To counsel , verbal instruction, verbal warning</a:t>
            </a:r>
          </a:p>
        </p:txBody>
      </p:sp>
      <p:sp>
        <p:nvSpPr>
          <p:cNvPr id="5" name="TextBox 4">
            <a:extLst>
              <a:ext uri="{FF2B5EF4-FFF2-40B4-BE49-F238E27FC236}">
                <a16:creationId xmlns:a16="http://schemas.microsoft.com/office/drawing/2014/main" id="{6EDD60A0-85C4-BE50-E525-3566D4E3061B}"/>
              </a:ext>
            </a:extLst>
          </p:cNvPr>
          <p:cNvSpPr txBox="1"/>
          <p:nvPr/>
        </p:nvSpPr>
        <p:spPr>
          <a:xfrm>
            <a:off x="201827" y="4596712"/>
            <a:ext cx="11648303" cy="1200329"/>
          </a:xfrm>
          <a:prstGeom prst="rect">
            <a:avLst/>
          </a:prstGeom>
          <a:noFill/>
        </p:spPr>
        <p:txBody>
          <a:bodyPr wrap="square" rtlCol="0">
            <a:spAutoFit/>
          </a:bodyPr>
          <a:lstStyle/>
          <a:p>
            <a:r>
              <a:rPr lang="en-US" sz="3600" b="1" dirty="0">
                <a:solidFill>
                  <a:schemeClr val="bg1"/>
                </a:solidFill>
              </a:rPr>
              <a:t>Parents ought to completely commit themselves to the godly teaching and training of their children</a:t>
            </a:r>
          </a:p>
        </p:txBody>
      </p:sp>
    </p:spTree>
    <p:extLst>
      <p:ext uri="{BB962C8B-B14F-4D97-AF65-F5344CB8AC3E}">
        <p14:creationId xmlns:p14="http://schemas.microsoft.com/office/powerpoint/2010/main" val="417054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person&#10;&#10;Description automatically generated">
            <a:extLst>
              <a:ext uri="{FF2B5EF4-FFF2-40B4-BE49-F238E27FC236}">
                <a16:creationId xmlns:a16="http://schemas.microsoft.com/office/drawing/2014/main" id="{FCC56EA5-F5C6-59DA-C53B-BFF52EE61544}"/>
              </a:ext>
            </a:extLst>
          </p:cNvPr>
          <p:cNvPicPr>
            <a:picLocks noChangeAspect="1"/>
          </p:cNvPicPr>
          <p:nvPr/>
        </p:nvPicPr>
        <p:blipFill>
          <a:blip r:embed="rId3"/>
          <a:stretch>
            <a:fillRect/>
          </a:stretch>
        </p:blipFill>
        <p:spPr>
          <a:xfrm>
            <a:off x="0" y="0"/>
            <a:ext cx="12192000" cy="6854691"/>
          </a:xfrm>
          <a:prstGeom prst="rect">
            <a:avLst/>
          </a:prstGeom>
        </p:spPr>
      </p:pic>
      <p:sp>
        <p:nvSpPr>
          <p:cNvPr id="2" name="TextBox 1">
            <a:extLst>
              <a:ext uri="{FF2B5EF4-FFF2-40B4-BE49-F238E27FC236}">
                <a16:creationId xmlns:a16="http://schemas.microsoft.com/office/drawing/2014/main" id="{7CF96EE5-FAC9-05A6-CF79-D9883C112920}"/>
              </a:ext>
            </a:extLst>
          </p:cNvPr>
          <p:cNvSpPr txBox="1"/>
          <p:nvPr/>
        </p:nvSpPr>
        <p:spPr>
          <a:xfrm>
            <a:off x="331573" y="383059"/>
            <a:ext cx="11528854" cy="646331"/>
          </a:xfrm>
          <a:prstGeom prst="rect">
            <a:avLst/>
          </a:prstGeom>
          <a:noFill/>
        </p:spPr>
        <p:txBody>
          <a:bodyPr wrap="square" rtlCol="0">
            <a:spAutoFit/>
          </a:bodyPr>
          <a:lstStyle/>
          <a:p>
            <a:pPr algn="ctr"/>
            <a:r>
              <a:rPr lang="en-US" sz="3600" b="1" dirty="0"/>
              <a:t>3 ESSENTIALS TO RAISING CHILDREN</a:t>
            </a:r>
          </a:p>
        </p:txBody>
      </p:sp>
      <p:sp>
        <p:nvSpPr>
          <p:cNvPr id="3" name="TextBox 2">
            <a:extLst>
              <a:ext uri="{FF2B5EF4-FFF2-40B4-BE49-F238E27FC236}">
                <a16:creationId xmlns:a16="http://schemas.microsoft.com/office/drawing/2014/main" id="{1CABCBC4-90B2-5D52-F4AE-BC0BD79C911F}"/>
              </a:ext>
            </a:extLst>
          </p:cNvPr>
          <p:cNvSpPr txBox="1"/>
          <p:nvPr/>
        </p:nvSpPr>
        <p:spPr>
          <a:xfrm>
            <a:off x="234778" y="1306551"/>
            <a:ext cx="11627708" cy="646331"/>
          </a:xfrm>
          <a:prstGeom prst="rect">
            <a:avLst/>
          </a:prstGeom>
          <a:noFill/>
        </p:spPr>
        <p:txBody>
          <a:bodyPr wrap="square" rtlCol="0">
            <a:spAutoFit/>
          </a:bodyPr>
          <a:lstStyle/>
          <a:p>
            <a:r>
              <a:rPr lang="en-US" sz="3600" b="1" dirty="0"/>
              <a:t>1. It takes a church to raise kids, so turn up</a:t>
            </a:r>
          </a:p>
        </p:txBody>
      </p:sp>
      <p:sp>
        <p:nvSpPr>
          <p:cNvPr id="4" name="TextBox 3">
            <a:extLst>
              <a:ext uri="{FF2B5EF4-FFF2-40B4-BE49-F238E27FC236}">
                <a16:creationId xmlns:a16="http://schemas.microsoft.com/office/drawing/2014/main" id="{8BB348FD-B51D-2F65-6FBB-77B61616AE50}"/>
              </a:ext>
            </a:extLst>
          </p:cNvPr>
          <p:cNvSpPr txBox="1"/>
          <p:nvPr/>
        </p:nvSpPr>
        <p:spPr>
          <a:xfrm>
            <a:off x="232719" y="2712814"/>
            <a:ext cx="11627708" cy="646331"/>
          </a:xfrm>
          <a:prstGeom prst="rect">
            <a:avLst/>
          </a:prstGeom>
          <a:noFill/>
        </p:spPr>
        <p:txBody>
          <a:bodyPr wrap="square" rtlCol="0">
            <a:spAutoFit/>
          </a:bodyPr>
          <a:lstStyle/>
          <a:p>
            <a:r>
              <a:rPr lang="en-US" sz="3600" b="1" dirty="0"/>
              <a:t>2. It takes the gospel to raise kids, so speak up</a:t>
            </a:r>
          </a:p>
        </p:txBody>
      </p:sp>
      <p:sp>
        <p:nvSpPr>
          <p:cNvPr id="5" name="TextBox 4">
            <a:extLst>
              <a:ext uri="{FF2B5EF4-FFF2-40B4-BE49-F238E27FC236}">
                <a16:creationId xmlns:a16="http://schemas.microsoft.com/office/drawing/2014/main" id="{9C7C340F-8C80-262B-40BE-ED0310A3DA2B}"/>
              </a:ext>
            </a:extLst>
          </p:cNvPr>
          <p:cNvSpPr txBox="1"/>
          <p:nvPr/>
        </p:nvSpPr>
        <p:spPr>
          <a:xfrm>
            <a:off x="232719" y="4119077"/>
            <a:ext cx="11627708" cy="646331"/>
          </a:xfrm>
          <a:prstGeom prst="rect">
            <a:avLst/>
          </a:prstGeom>
          <a:noFill/>
        </p:spPr>
        <p:txBody>
          <a:bodyPr wrap="square" rtlCol="0">
            <a:spAutoFit/>
          </a:bodyPr>
          <a:lstStyle/>
          <a:p>
            <a:r>
              <a:rPr lang="en-US" sz="3600" b="1" dirty="0"/>
              <a:t>3. It takes God to raise kids, so pray up</a:t>
            </a:r>
          </a:p>
        </p:txBody>
      </p:sp>
    </p:spTree>
    <p:extLst>
      <p:ext uri="{BB962C8B-B14F-4D97-AF65-F5344CB8AC3E}">
        <p14:creationId xmlns:p14="http://schemas.microsoft.com/office/powerpoint/2010/main" val="178937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magenta, pink, violet, flower&#10;&#10;Description automatically generated">
            <a:extLst>
              <a:ext uri="{FF2B5EF4-FFF2-40B4-BE49-F238E27FC236}">
                <a16:creationId xmlns:a16="http://schemas.microsoft.com/office/drawing/2014/main" id="{6179B7A3-AFC0-D2B0-C654-9BFDA9D072AF}"/>
              </a:ext>
            </a:extLst>
          </p:cNvPr>
          <p:cNvPicPr>
            <a:picLocks noChangeAspect="1"/>
          </p:cNvPicPr>
          <p:nvPr/>
        </p:nvPicPr>
        <p:blipFill>
          <a:blip r:embed="rId3"/>
          <a:stretch>
            <a:fillRect/>
          </a:stretch>
        </p:blipFill>
        <p:spPr>
          <a:xfrm flipH="1">
            <a:off x="0" y="0"/>
            <a:ext cx="12192000" cy="6858000"/>
          </a:xfrm>
          <a:prstGeom prst="rect">
            <a:avLst/>
          </a:prstGeom>
        </p:spPr>
      </p:pic>
      <p:sp>
        <p:nvSpPr>
          <p:cNvPr id="2" name="TextBox 1">
            <a:extLst>
              <a:ext uri="{FF2B5EF4-FFF2-40B4-BE49-F238E27FC236}">
                <a16:creationId xmlns:a16="http://schemas.microsoft.com/office/drawing/2014/main" id="{B302B3D2-C8F4-69B0-1904-1BF50EC38D1A}"/>
              </a:ext>
            </a:extLst>
          </p:cNvPr>
          <p:cNvSpPr txBox="1"/>
          <p:nvPr/>
        </p:nvSpPr>
        <p:spPr>
          <a:xfrm>
            <a:off x="185351" y="417578"/>
            <a:ext cx="11788346" cy="707886"/>
          </a:xfrm>
          <a:prstGeom prst="rect">
            <a:avLst/>
          </a:prstGeom>
          <a:noFill/>
        </p:spPr>
        <p:txBody>
          <a:bodyPr wrap="square" rtlCol="0">
            <a:spAutoFit/>
          </a:bodyPr>
          <a:lstStyle/>
          <a:p>
            <a:pPr algn="ctr"/>
            <a:r>
              <a:rPr lang="en-US" sz="4000" b="1" dirty="0">
                <a:solidFill>
                  <a:schemeClr val="bg1"/>
                </a:solidFill>
              </a:rPr>
              <a:t>GOD IS WORTHY OF HONOUR</a:t>
            </a:r>
          </a:p>
        </p:txBody>
      </p:sp>
      <p:sp>
        <p:nvSpPr>
          <p:cNvPr id="3" name="TextBox 2">
            <a:extLst>
              <a:ext uri="{FF2B5EF4-FFF2-40B4-BE49-F238E27FC236}">
                <a16:creationId xmlns:a16="http://schemas.microsoft.com/office/drawing/2014/main" id="{7ECF7F22-9E27-D2DE-D591-6F09ADCFDA49}"/>
              </a:ext>
            </a:extLst>
          </p:cNvPr>
          <p:cNvSpPr txBox="1"/>
          <p:nvPr/>
        </p:nvSpPr>
        <p:spPr>
          <a:xfrm>
            <a:off x="185351" y="1423664"/>
            <a:ext cx="11788346" cy="1200329"/>
          </a:xfrm>
          <a:prstGeom prst="rect">
            <a:avLst/>
          </a:prstGeom>
          <a:noFill/>
        </p:spPr>
        <p:txBody>
          <a:bodyPr wrap="square" rtlCol="0">
            <a:spAutoFit/>
          </a:bodyPr>
          <a:lstStyle/>
          <a:p>
            <a:r>
              <a:rPr lang="en-US" sz="3600" b="1" dirty="0">
                <a:solidFill>
                  <a:schemeClr val="bg1"/>
                </a:solidFill>
              </a:rPr>
              <a:t>Love for God comes first. We cannot truly love unless we love God</a:t>
            </a:r>
          </a:p>
        </p:txBody>
      </p:sp>
      <p:sp>
        <p:nvSpPr>
          <p:cNvPr id="4" name="TextBox 3">
            <a:extLst>
              <a:ext uri="{FF2B5EF4-FFF2-40B4-BE49-F238E27FC236}">
                <a16:creationId xmlns:a16="http://schemas.microsoft.com/office/drawing/2014/main" id="{61ED3B95-9813-BA8C-27A0-5BCBD6604855}"/>
              </a:ext>
            </a:extLst>
          </p:cNvPr>
          <p:cNvSpPr txBox="1"/>
          <p:nvPr/>
        </p:nvSpPr>
        <p:spPr>
          <a:xfrm>
            <a:off x="185351" y="2977936"/>
            <a:ext cx="11701848" cy="646331"/>
          </a:xfrm>
          <a:prstGeom prst="rect">
            <a:avLst/>
          </a:prstGeom>
          <a:noFill/>
        </p:spPr>
        <p:txBody>
          <a:bodyPr wrap="square" rtlCol="0">
            <a:spAutoFit/>
          </a:bodyPr>
          <a:lstStyle/>
          <a:p>
            <a:r>
              <a:rPr lang="en-US" sz="3600" b="1" dirty="0">
                <a:solidFill>
                  <a:schemeClr val="bg1"/>
                </a:solidFill>
              </a:rPr>
              <a:t>We all need family love, unconditional love. </a:t>
            </a:r>
          </a:p>
        </p:txBody>
      </p:sp>
      <p:sp>
        <p:nvSpPr>
          <p:cNvPr id="5" name="TextBox 4">
            <a:extLst>
              <a:ext uri="{FF2B5EF4-FFF2-40B4-BE49-F238E27FC236}">
                <a16:creationId xmlns:a16="http://schemas.microsoft.com/office/drawing/2014/main" id="{CB596F8A-FF8A-A4BD-2460-30E865EBF3DE}"/>
              </a:ext>
            </a:extLst>
          </p:cNvPr>
          <p:cNvSpPr txBox="1"/>
          <p:nvPr/>
        </p:nvSpPr>
        <p:spPr>
          <a:xfrm>
            <a:off x="185351" y="3978210"/>
            <a:ext cx="11701848" cy="1754326"/>
          </a:xfrm>
          <a:prstGeom prst="rect">
            <a:avLst/>
          </a:prstGeom>
          <a:noFill/>
        </p:spPr>
        <p:txBody>
          <a:bodyPr wrap="square" rtlCol="0">
            <a:spAutoFit/>
          </a:bodyPr>
          <a:lstStyle/>
          <a:p>
            <a:r>
              <a:rPr lang="en-US" sz="3600" b="1" dirty="0">
                <a:solidFill>
                  <a:schemeClr val="bg1"/>
                </a:solidFill>
              </a:rPr>
              <a:t>Parents, point to THE Parent. The Father who gave up His one and only Son for a sinner, His enemy, so that we could be adopted as children of God</a:t>
            </a:r>
          </a:p>
        </p:txBody>
      </p:sp>
    </p:spTree>
    <p:extLst>
      <p:ext uri="{BB962C8B-B14F-4D97-AF65-F5344CB8AC3E}">
        <p14:creationId xmlns:p14="http://schemas.microsoft.com/office/powerpoint/2010/main" val="244736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1883</TotalTime>
  <Words>4262</Words>
  <Application>Microsoft Office PowerPoint</Application>
  <PresentationFormat>Widescreen</PresentationFormat>
  <Paragraphs>88</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Gallagher</dc:creator>
  <cp:lastModifiedBy>Sue Roberts</cp:lastModifiedBy>
  <cp:revision>40</cp:revision>
  <cp:lastPrinted>2023-05-13T22:55:30Z</cp:lastPrinted>
  <dcterms:created xsi:type="dcterms:W3CDTF">2023-05-12T00:49:39Z</dcterms:created>
  <dcterms:modified xsi:type="dcterms:W3CDTF">2023-05-16T05:42:01Z</dcterms:modified>
</cp:coreProperties>
</file>