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08"/>
    <p:restoredTop sz="78085"/>
  </p:normalViewPr>
  <p:slideViewPr>
    <p:cSldViewPr snapToGrid="0">
      <p:cViewPr varScale="1">
        <p:scale>
          <a:sx n="97" d="100"/>
          <a:sy n="97" d="100"/>
        </p:scale>
        <p:origin x="1074" y="78"/>
      </p:cViewPr>
      <p:guideLst/>
    </p:cSldViewPr>
  </p:slideViewPr>
  <p:notesTextViewPr>
    <p:cViewPr>
      <p:scale>
        <a:sx n="1" d="1"/>
        <a:sy n="1" d="1"/>
      </p:scale>
      <p:origin x="0" y="0"/>
    </p:cViewPr>
  </p:notesText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E4C1A-C7AA-8E4C-A015-09C405E27AC3}"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5BA5B-455A-CD46-99DA-82B20F0518F0}" type="slidenum">
              <a:rPr lang="en-US" smtClean="0"/>
              <a:t>‹#›</a:t>
            </a:fld>
            <a:endParaRPr lang="en-US"/>
          </a:p>
        </p:txBody>
      </p:sp>
    </p:spTree>
    <p:extLst>
      <p:ext uri="{BB962C8B-B14F-4D97-AF65-F5344CB8AC3E}">
        <p14:creationId xmlns:p14="http://schemas.microsoft.com/office/powerpoint/2010/main" val="298628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0075"/>
            <a:ext cx="5486400" cy="3086100"/>
          </a:xfrm>
        </p:spPr>
      </p:sp>
      <p:sp>
        <p:nvSpPr>
          <p:cNvPr id="3" name="Notes Placeholder 2"/>
          <p:cNvSpPr>
            <a:spLocks noGrp="1"/>
          </p:cNvSpPr>
          <p:nvPr>
            <p:ph type="body" idx="1"/>
          </p:nvPr>
        </p:nvSpPr>
        <p:spPr>
          <a:xfrm>
            <a:off x="166607" y="4048447"/>
            <a:ext cx="6524786" cy="4495478"/>
          </a:xfrm>
        </p:spPr>
        <p:txBody>
          <a:bodyPr/>
          <a:lstStyle/>
          <a:p>
            <a:pPr marL="171450" indent="-171450">
              <a:buFont typeface="Arial" panose="020B0604020202020204" pitchFamily="34" charset="0"/>
              <a:buChar char="•"/>
            </a:pPr>
            <a:r>
              <a:rPr lang="en-US" dirty="0"/>
              <a:t>Good morning everyone</a:t>
            </a:r>
          </a:p>
          <a:p>
            <a:pPr marL="171450" indent="-171450">
              <a:buFont typeface="Arial" panose="020B0604020202020204" pitchFamily="34" charset="0"/>
              <a:buChar char="•"/>
            </a:pPr>
            <a:r>
              <a:rPr lang="en-US" dirty="0"/>
              <a:t>This in some ways is probably one of the easier commands to preach on. I mean it’s Christianity 101</a:t>
            </a:r>
          </a:p>
          <a:p>
            <a:pPr marL="171450" indent="-171450">
              <a:buFont typeface="Arial" panose="020B0604020202020204" pitchFamily="34" charset="0"/>
              <a:buChar char="•"/>
            </a:pPr>
            <a:r>
              <a:rPr lang="en-US" dirty="0"/>
              <a:t>But if I’m being completely honest, I had a lot of mental blocks. Like how do I talk for 20-30 mins on “You must not have any other God”?</a:t>
            </a:r>
          </a:p>
          <a:p>
            <a:pPr marL="171450" indent="-171450">
              <a:buFont typeface="Arial" panose="020B0604020202020204" pitchFamily="34" charset="0"/>
              <a:buChar char="•"/>
            </a:pPr>
            <a:r>
              <a:rPr lang="en-US" dirty="0"/>
              <a:t>What else is there to say. But here I am and I am praying that you will get something out of today</a:t>
            </a:r>
          </a:p>
          <a:p>
            <a:pPr marL="171450" indent="-171450">
              <a:buFont typeface="Arial" panose="020B0604020202020204" pitchFamily="34" charset="0"/>
              <a:buChar char="•"/>
            </a:pPr>
            <a:r>
              <a:rPr lang="en-US" dirty="0"/>
              <a:t>In my study this week, I got to thinking, and I think God was convicting and impressing this on me, “What if rather than reading the commands with a negative tone, I tried reading it with a positive tone”</a:t>
            </a:r>
          </a:p>
          <a:p>
            <a:pPr marL="171450" indent="-171450">
              <a:buFont typeface="Arial" panose="020B0604020202020204" pitchFamily="34" charset="0"/>
              <a:buChar char="•"/>
            </a:pPr>
            <a:r>
              <a:rPr lang="en-US" dirty="0"/>
              <a:t>Rather than thinking, here we go again, a list of thou shalt and thou shalt nots, reading them as a good thing</a:t>
            </a:r>
          </a:p>
          <a:p>
            <a:pPr marL="171450" indent="-171450">
              <a:buFont typeface="Arial" panose="020B0604020202020204" pitchFamily="34" charset="0"/>
              <a:buChar char="•"/>
            </a:pPr>
            <a:r>
              <a:rPr lang="en-US" dirty="0"/>
              <a:t>More like, “Are you kidding me, God wants me to worship Him, He is giving me the answer to a fulfilling joyous life in Him.” </a:t>
            </a:r>
          </a:p>
          <a:p>
            <a:pPr marL="171450" indent="-171450">
              <a:buFont typeface="Arial" panose="020B0604020202020204" pitchFamily="34" charset="0"/>
              <a:buChar char="•"/>
            </a:pPr>
            <a:r>
              <a:rPr lang="en-US" dirty="0"/>
              <a:t>When I got married I didn’t go, ah, how lame I have to spend the rest of my life with Jessica, getting to know Jessica. </a:t>
            </a:r>
          </a:p>
          <a:p>
            <a:pPr marL="171450" indent="-171450">
              <a:buFont typeface="Arial" panose="020B0604020202020204" pitchFamily="34" charset="0"/>
              <a:buChar char="•"/>
            </a:pPr>
            <a:r>
              <a:rPr lang="en-US" dirty="0"/>
              <a:t>No I thought, what an incredible privilege that I get to spend the rest of my life getting to know Jessica, getting to know all of her little quirks and the intricacies of her personality</a:t>
            </a:r>
          </a:p>
          <a:p>
            <a:pPr marL="171450" indent="-171450">
              <a:buFont typeface="Arial" panose="020B0604020202020204" pitchFamily="34" charset="0"/>
              <a:buChar char="•"/>
            </a:pPr>
            <a:r>
              <a:rPr lang="en-US" dirty="0"/>
              <a:t>That’s what God is calling us to, here in this command, He is calling us to an intimate relationship with Him and Him alone for the rest of our lives, getting to know Him through prayer and His Word, getting to be amazed at the holiness and might of my God, getting to experience His great love for me, all of this, to then one day spend forever with Him, worshipping Him in the new heavens and new earth.</a:t>
            </a:r>
          </a:p>
          <a:p>
            <a:pPr marL="171450" indent="-171450">
              <a:buFont typeface="Arial" panose="020B0604020202020204" pitchFamily="34" charset="0"/>
              <a:buChar char="•"/>
            </a:pPr>
            <a:r>
              <a:rPr lang="en-US" dirty="0"/>
              <a:t>I mean isn’t that amazing</a:t>
            </a:r>
          </a:p>
        </p:txBody>
      </p:sp>
      <p:sp>
        <p:nvSpPr>
          <p:cNvPr id="4" name="Slide Number Placeholder 3"/>
          <p:cNvSpPr>
            <a:spLocks noGrp="1"/>
          </p:cNvSpPr>
          <p:nvPr>
            <p:ph type="sldNum" sz="quarter" idx="5"/>
          </p:nvPr>
        </p:nvSpPr>
        <p:spPr/>
        <p:txBody>
          <a:bodyPr/>
          <a:lstStyle/>
          <a:p>
            <a:fld id="{5C95BA5B-455A-CD46-99DA-82B20F0518F0}" type="slidenum">
              <a:rPr lang="en-US" smtClean="0"/>
              <a:t>1</a:t>
            </a:fld>
            <a:endParaRPr lang="en-US"/>
          </a:p>
        </p:txBody>
      </p:sp>
    </p:spTree>
    <p:extLst>
      <p:ext uri="{BB962C8B-B14F-4D97-AF65-F5344CB8AC3E}">
        <p14:creationId xmlns:p14="http://schemas.microsoft.com/office/powerpoint/2010/main" val="261450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2475" y="4400549"/>
            <a:ext cx="6478291" cy="4284663"/>
          </a:xfrm>
        </p:spPr>
        <p:txBody>
          <a:bodyPr/>
          <a:lstStyle/>
          <a:p>
            <a:pPr marL="171450" indent="-171450">
              <a:buFont typeface="Arial" panose="020B0604020202020204" pitchFamily="34" charset="0"/>
              <a:buChar char="•"/>
            </a:pPr>
            <a:r>
              <a:rPr lang="en-US" dirty="0">
                <a:highlight>
                  <a:srgbClr val="FFFF00"/>
                </a:highlight>
              </a:rPr>
              <a:t>“And God spoke all these words, saying,” (Exodus 20:1)</a:t>
            </a:r>
            <a:br>
              <a:rPr lang="en-US" dirty="0"/>
            </a:br>
            <a:r>
              <a:rPr lang="en-US" dirty="0"/>
              <a:t>- The NLT says that God gave , but I think other more literal translations capture the awesomeness of what is happening more effectively</a:t>
            </a:r>
            <a:br>
              <a:rPr lang="en-US" dirty="0"/>
            </a:br>
            <a:r>
              <a:rPr lang="en-US" dirty="0"/>
              <a:t>- When God speaks we listen, when God speaks the earth is created, the whole universe as we know begins to exist, when God speaks the dead live again</a:t>
            </a:r>
            <a:br>
              <a:rPr lang="en-US" dirty="0"/>
            </a:br>
            <a:r>
              <a:rPr lang="en-US" dirty="0"/>
              <a:t>- And so the fact that God is speaking here says to the nation of Israel at the time “Listen up, what is about to be said is important” and is still important for us today</a:t>
            </a:r>
          </a:p>
          <a:p>
            <a:pPr marL="171450" indent="-171450">
              <a:buFont typeface="Arial" panose="020B0604020202020204" pitchFamily="34" charset="0"/>
              <a:buChar char="•"/>
            </a:pPr>
            <a:r>
              <a:rPr lang="en-US" dirty="0">
                <a:highlight>
                  <a:srgbClr val="FFFF00"/>
                </a:highlight>
              </a:rPr>
              <a:t>“I am the Lord your God” (Exodus 20:2)</a:t>
            </a:r>
            <a:br>
              <a:rPr lang="en-US" dirty="0"/>
            </a:br>
            <a:r>
              <a:rPr lang="en-US" dirty="0"/>
              <a:t>- The word here for Lord is Yahweh which is God’s special covenant name, the Great I Am, the sovereign, eternal and the almighty Lord</a:t>
            </a:r>
            <a:br>
              <a:rPr lang="en-US" dirty="0"/>
            </a:br>
            <a:r>
              <a:rPr lang="en-US" dirty="0"/>
              <a:t>- God is saying here that “I am the supreme, self-existent, eternal, and unchangeable God who bound myself to Abraham, Isaac, and Jacob in an unbreakable covenant”</a:t>
            </a:r>
            <a:br>
              <a:rPr lang="en-US" dirty="0"/>
            </a:br>
            <a:r>
              <a:rPr lang="en-US" dirty="0"/>
              <a:t>- The reason that Israel were God’s treasured possession was firstly because of His grace unto Abraham, but secondly following on from that is because He is the faithful God</a:t>
            </a:r>
          </a:p>
          <a:p>
            <a:pPr marL="171450" indent="-171450">
              <a:buFont typeface="Arial" panose="020B0604020202020204" pitchFamily="34" charset="0"/>
              <a:buChar char="•"/>
            </a:pPr>
            <a:r>
              <a:rPr lang="en-US" dirty="0">
                <a:highlight>
                  <a:srgbClr val="FFFF00"/>
                </a:highlight>
              </a:rPr>
              <a:t>“Who rescued you from the land of Egypt, the place of your slavery” (Exodus 20:2b)</a:t>
            </a:r>
            <a:br>
              <a:rPr lang="en-US" dirty="0"/>
            </a:br>
            <a:r>
              <a:rPr lang="en-US" dirty="0"/>
              <a:t>- God is saying “because of my covenant with your ancestors I rescued you from the land of Egypt, the place of your slavery”</a:t>
            </a:r>
            <a:br>
              <a:rPr lang="en-US" dirty="0"/>
            </a:br>
            <a:r>
              <a:rPr lang="en-US" dirty="0"/>
              <a:t>- He wants His people to remember who He is, what he has done for them</a:t>
            </a:r>
            <a:br>
              <a:rPr lang="en-US" dirty="0"/>
            </a:br>
            <a:r>
              <a:rPr lang="en-US" dirty="0"/>
              <a:t>- He is reminding them, not so that they would owe Him, but because He alone is worthy of all that He asks of them. He is reminding them of the covenant, of His love for them, and calling to them to reciprocate this love</a:t>
            </a:r>
          </a:p>
        </p:txBody>
      </p:sp>
      <p:sp>
        <p:nvSpPr>
          <p:cNvPr id="4" name="Slide Number Placeholder 3"/>
          <p:cNvSpPr>
            <a:spLocks noGrp="1"/>
          </p:cNvSpPr>
          <p:nvPr>
            <p:ph type="sldNum" sz="quarter" idx="5"/>
          </p:nvPr>
        </p:nvSpPr>
        <p:spPr/>
        <p:txBody>
          <a:bodyPr/>
          <a:lstStyle/>
          <a:p>
            <a:fld id="{5C95BA5B-455A-CD46-99DA-82B20F0518F0}" type="slidenum">
              <a:rPr lang="en-US" smtClean="0"/>
              <a:t>2</a:t>
            </a:fld>
            <a:endParaRPr lang="en-US"/>
          </a:p>
        </p:txBody>
      </p:sp>
    </p:spTree>
    <p:extLst>
      <p:ext uri="{BB962C8B-B14F-4D97-AF65-F5344CB8AC3E}">
        <p14:creationId xmlns:p14="http://schemas.microsoft.com/office/powerpoint/2010/main" val="154463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2475" y="4400549"/>
            <a:ext cx="6493789" cy="4284663"/>
          </a:xfrm>
        </p:spPr>
        <p:txBody>
          <a:bodyPr/>
          <a:lstStyle/>
          <a:p>
            <a:pPr marL="171450" indent="-171450">
              <a:buFont typeface="Arial" panose="020B0604020202020204" pitchFamily="34" charset="0"/>
              <a:buChar char="•"/>
            </a:pPr>
            <a:r>
              <a:rPr lang="en-US" dirty="0">
                <a:highlight>
                  <a:srgbClr val="FFFF00"/>
                </a:highlight>
              </a:rPr>
              <a:t>Throughout the Bible, many authors of the Bible call the readers to remember the past</a:t>
            </a:r>
            <a:br>
              <a:rPr lang="en-US" dirty="0"/>
            </a:br>
            <a:r>
              <a:rPr lang="en-US" dirty="0"/>
              <a:t>- Time and time again God reminds the children of Israel of all that He has done for them, to call them to repentance, to call them back to this first command</a:t>
            </a:r>
            <a:br>
              <a:rPr lang="en-US" dirty="0"/>
            </a:br>
            <a:r>
              <a:rPr lang="en-US" dirty="0"/>
              <a:t>- Just before Israel enters the promised land, in Deuteronomy, once again Moses calls them to remember all that God has done</a:t>
            </a:r>
            <a:br>
              <a:rPr lang="en-US" dirty="0"/>
            </a:br>
            <a:r>
              <a:rPr lang="en-US" dirty="0"/>
              <a:t>- Many of the New Testament authors, when they see that the church is going wayward calls them to remember all that Jesus Christ has done for them, and the grace that has been poured out for them</a:t>
            </a:r>
          </a:p>
          <a:p>
            <a:pPr marL="171450" indent="-171450">
              <a:buFont typeface="Arial" panose="020B0604020202020204" pitchFamily="34" charset="0"/>
              <a:buChar char="•"/>
            </a:pPr>
            <a:r>
              <a:rPr lang="en-US" dirty="0">
                <a:highlight>
                  <a:srgbClr val="FFFF00"/>
                </a:highlight>
              </a:rPr>
              <a:t>Solomon forgot the role that God had played in his life</a:t>
            </a:r>
            <a:br>
              <a:rPr lang="en-US" dirty="0"/>
            </a:br>
            <a:r>
              <a:rPr lang="en-US" dirty="0"/>
              <a:t>- Solomon’s time as king began with love for the Lord, but ended in love for women and other gods</a:t>
            </a:r>
            <a:br>
              <a:rPr lang="en-US" dirty="0"/>
            </a:br>
            <a:r>
              <a:rPr lang="en-US" dirty="0"/>
              <a:t>- Solomon had forgotten all that God had done for him and blessed him with. He had forgotten that the only reason he was so successful as king was because God was with him</a:t>
            </a:r>
            <a:br>
              <a:rPr lang="en-US" dirty="0"/>
            </a:br>
            <a:r>
              <a:rPr lang="en-US" dirty="0"/>
              <a:t>- He had forgotten that the only reason he was king in the first place was because of God’s faithfulness to David</a:t>
            </a:r>
            <a:br>
              <a:rPr lang="en-US" dirty="0"/>
            </a:br>
            <a:r>
              <a:rPr lang="en-US" dirty="0"/>
              <a:t>- Because he didn’t take time to remember, God began to lose the place of first love in his life</a:t>
            </a:r>
          </a:p>
          <a:p>
            <a:pPr marL="171450" indent="-171450">
              <a:buFont typeface="Arial" panose="020B0604020202020204" pitchFamily="34" charset="0"/>
              <a:buChar char="•"/>
            </a:pPr>
            <a:r>
              <a:rPr lang="en-US" dirty="0">
                <a:highlight>
                  <a:srgbClr val="FFFF00"/>
                </a:highlight>
              </a:rPr>
              <a:t>PREACH THE GOSPEL TO YOURSELF!</a:t>
            </a:r>
            <a:br>
              <a:rPr lang="en-US" dirty="0"/>
            </a:br>
            <a:r>
              <a:rPr lang="en-US" dirty="0"/>
              <a:t>- We must always take time to remember our salvation and remember that it is only by grace, through faith in Christ alone that we can stand with assurance today that we have been saved</a:t>
            </a:r>
            <a:br>
              <a:rPr lang="en-US" dirty="0"/>
            </a:br>
            <a:r>
              <a:rPr lang="en-US" dirty="0"/>
              <a:t>- We must remember that before Christ we were dead in our sins, and heading for eternal destruction</a:t>
            </a:r>
            <a:br>
              <a:rPr lang="en-US" dirty="0"/>
            </a:br>
            <a:r>
              <a:rPr lang="en-US" dirty="0"/>
              <a:t>- I need to make time to count my blessings and to remember that only because of Jesus have I been brought out of my bondage to sin, my slavery to Satan</a:t>
            </a:r>
          </a:p>
        </p:txBody>
      </p:sp>
      <p:sp>
        <p:nvSpPr>
          <p:cNvPr id="4" name="Slide Number Placeholder 3"/>
          <p:cNvSpPr>
            <a:spLocks noGrp="1"/>
          </p:cNvSpPr>
          <p:nvPr>
            <p:ph type="sldNum" sz="quarter" idx="5"/>
          </p:nvPr>
        </p:nvSpPr>
        <p:spPr/>
        <p:txBody>
          <a:bodyPr/>
          <a:lstStyle/>
          <a:p>
            <a:fld id="{5C95BA5B-455A-CD46-99DA-82B20F0518F0}" type="slidenum">
              <a:rPr lang="en-US" smtClean="0"/>
              <a:t>3</a:t>
            </a:fld>
            <a:endParaRPr lang="en-US"/>
          </a:p>
        </p:txBody>
      </p:sp>
    </p:spTree>
    <p:extLst>
      <p:ext uri="{BB962C8B-B14F-4D97-AF65-F5344CB8AC3E}">
        <p14:creationId xmlns:p14="http://schemas.microsoft.com/office/powerpoint/2010/main" val="2633231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0375"/>
            <a:ext cx="5486400" cy="3086100"/>
          </a:xfrm>
        </p:spPr>
      </p:sp>
      <p:sp>
        <p:nvSpPr>
          <p:cNvPr id="3" name="Notes Placeholder 2"/>
          <p:cNvSpPr>
            <a:spLocks noGrp="1"/>
          </p:cNvSpPr>
          <p:nvPr>
            <p:ph type="body" idx="1"/>
          </p:nvPr>
        </p:nvSpPr>
        <p:spPr>
          <a:xfrm>
            <a:off x="182105" y="3797301"/>
            <a:ext cx="6493790" cy="4886324"/>
          </a:xfrm>
        </p:spPr>
        <p:txBody>
          <a:bodyPr/>
          <a:lstStyle/>
          <a:p>
            <a:pPr marL="171450" indent="-171450">
              <a:buFont typeface="Arial" panose="020B0604020202020204" pitchFamily="34" charset="0"/>
              <a:buChar char="•"/>
            </a:pPr>
            <a:r>
              <a:rPr lang="en-US" dirty="0">
                <a:highlight>
                  <a:srgbClr val="FFFF00"/>
                </a:highlight>
              </a:rPr>
              <a:t>The Israelites had just come out of Egypt, a polytheistic culture</a:t>
            </a:r>
            <a:br>
              <a:rPr lang="en-US" dirty="0"/>
            </a:br>
            <a:r>
              <a:rPr lang="en-US" dirty="0"/>
              <a:t>- They were a culture that had a god for just about everything. </a:t>
            </a:r>
            <a:br>
              <a:rPr lang="en-US" dirty="0"/>
            </a:br>
            <a:r>
              <a:rPr lang="en-US" dirty="0"/>
              <a:t>- It is said that there are over 1400 different gods and goddesses that the ancient Egyptian's worshipped</a:t>
            </a:r>
            <a:br>
              <a:rPr lang="en-US" dirty="0"/>
            </a:br>
            <a:r>
              <a:rPr lang="en-US" dirty="0"/>
              <a:t>- The ten plagues attacked the Egyptians gods, and showed Egypt that in reality, their gods were no gods at all. Nothing and no one can stand against God Almighty, the great I Am</a:t>
            </a:r>
            <a:br>
              <a:rPr lang="en-US" dirty="0"/>
            </a:br>
            <a:r>
              <a:rPr lang="en-US" dirty="0"/>
              <a:t>- And God isn’t just showing the Egyptians this, but showing the people of Israel</a:t>
            </a:r>
          </a:p>
          <a:p>
            <a:pPr marL="171450" indent="-171450">
              <a:buFont typeface="Arial" panose="020B0604020202020204" pitchFamily="34" charset="0"/>
              <a:buChar char="•"/>
            </a:pPr>
            <a:r>
              <a:rPr lang="en-US" dirty="0">
                <a:highlight>
                  <a:srgbClr val="FFFF00"/>
                </a:highlight>
              </a:rPr>
              <a:t>The land of Canaan was another polytheistic culture</a:t>
            </a:r>
            <a:br>
              <a:rPr lang="en-US" dirty="0"/>
            </a:br>
            <a:r>
              <a:rPr lang="en-US" dirty="0"/>
              <a:t>- Not only did Israel come from a polytheistic culture, but they were about to head into another one</a:t>
            </a:r>
            <a:br>
              <a:rPr lang="en-US" dirty="0"/>
            </a:br>
            <a:r>
              <a:rPr lang="en-US" dirty="0"/>
              <a:t>- No other nation in the ancient world would have prohibited the worship of other gods. It was common practice for ancient cultures to have many gods. Think of all the major nations of the ancient times, Egypt, Rome, Greece, all had many gods that they worshipped</a:t>
            </a:r>
            <a:br>
              <a:rPr lang="en-US" dirty="0"/>
            </a:br>
            <a:r>
              <a:rPr lang="en-US" dirty="0"/>
              <a:t>- That is why before Israel enter the promised land, God commands that they destroy all the places of worship in the land of Canaan, because God will not share our hearts with any other, it is an all or nothing kind of deal</a:t>
            </a:r>
          </a:p>
          <a:p>
            <a:pPr marL="171450" indent="-171450">
              <a:buFont typeface="Arial" panose="020B0604020202020204" pitchFamily="34" charset="0"/>
              <a:buChar char="•"/>
            </a:pPr>
            <a:r>
              <a:rPr lang="en-US" dirty="0">
                <a:highlight>
                  <a:srgbClr val="FFFF00"/>
                </a:highlight>
              </a:rPr>
              <a:t>“You must not have any other God but me” (Exodus 20:3)</a:t>
            </a:r>
            <a:br>
              <a:rPr lang="en-US" dirty="0"/>
            </a:br>
            <a:r>
              <a:rPr lang="en-US" dirty="0"/>
              <a:t>- God is calling Israel to be set-apart from the world at the time, He is calling them to be holy, to be unique, to be a people who worship one God, the one true God</a:t>
            </a:r>
            <a:br>
              <a:rPr lang="en-US" dirty="0"/>
            </a:br>
            <a:r>
              <a:rPr lang="en-US" dirty="0"/>
              <a:t>- He is saying you have me, I have destroyed the so-called gods of Egypt, I have demonstrated my power and shown that there is one God worthy of praise and glory</a:t>
            </a:r>
            <a:br>
              <a:rPr lang="en-US" dirty="0"/>
            </a:br>
            <a:r>
              <a:rPr lang="en-US" dirty="0"/>
              <a:t>- This is a call of love, a call to joyful obedience. God is saying I have loved you and still love you, now would you love me by worshipping me exclusively</a:t>
            </a:r>
            <a:br>
              <a:rPr lang="en-US" dirty="0"/>
            </a:br>
            <a:r>
              <a:rPr lang="en-US" dirty="0"/>
              <a:t>- When we remember our salvation, when we remember the gospel, the commands of God are not burdensome, but joyous, for what greater joy in life could there be than to serve the one true God, who not only created me, but sent His one and only Son to die for me</a:t>
            </a:r>
          </a:p>
        </p:txBody>
      </p:sp>
      <p:sp>
        <p:nvSpPr>
          <p:cNvPr id="4" name="Slide Number Placeholder 3"/>
          <p:cNvSpPr>
            <a:spLocks noGrp="1"/>
          </p:cNvSpPr>
          <p:nvPr>
            <p:ph type="sldNum" sz="quarter" idx="5"/>
          </p:nvPr>
        </p:nvSpPr>
        <p:spPr/>
        <p:txBody>
          <a:bodyPr/>
          <a:lstStyle/>
          <a:p>
            <a:fld id="{5C95BA5B-455A-CD46-99DA-82B20F0518F0}" type="slidenum">
              <a:rPr lang="en-US" smtClean="0"/>
              <a:t>4</a:t>
            </a:fld>
            <a:endParaRPr lang="en-US"/>
          </a:p>
        </p:txBody>
      </p:sp>
    </p:spTree>
    <p:extLst>
      <p:ext uri="{BB962C8B-B14F-4D97-AF65-F5344CB8AC3E}">
        <p14:creationId xmlns:p14="http://schemas.microsoft.com/office/powerpoint/2010/main" val="80109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6250"/>
            <a:ext cx="5486400" cy="3086100"/>
          </a:xfrm>
        </p:spPr>
      </p:sp>
      <p:sp>
        <p:nvSpPr>
          <p:cNvPr id="3" name="Notes Placeholder 2"/>
          <p:cNvSpPr>
            <a:spLocks noGrp="1"/>
          </p:cNvSpPr>
          <p:nvPr>
            <p:ph type="body" idx="1"/>
          </p:nvPr>
        </p:nvSpPr>
        <p:spPr>
          <a:xfrm>
            <a:off x="189854" y="3781425"/>
            <a:ext cx="6478291" cy="4903787"/>
          </a:xfrm>
        </p:spPr>
        <p:txBody>
          <a:bodyPr/>
          <a:lstStyle/>
          <a:p>
            <a:pPr marL="171450" indent="-171450">
              <a:buFont typeface="Arial" panose="020B0604020202020204" pitchFamily="34" charset="0"/>
              <a:buChar char="•"/>
            </a:pPr>
            <a:r>
              <a:rPr lang="en-US" dirty="0">
                <a:highlight>
                  <a:srgbClr val="FFFF00"/>
                </a:highlight>
              </a:rPr>
              <a:t>This the fundamental commandment, the one that comes before them all and lays the foundation for them all</a:t>
            </a:r>
            <a:br>
              <a:rPr lang="en-US" dirty="0"/>
            </a:br>
            <a:r>
              <a:rPr lang="en-US" dirty="0"/>
              <a:t>- This is Christianity 101 right. There is one God that we love, one God that we worship, one God that is worthy of all the glory</a:t>
            </a:r>
            <a:br>
              <a:rPr lang="en-US" dirty="0"/>
            </a:br>
            <a:r>
              <a:rPr lang="en-US" dirty="0"/>
              <a:t>- If we get this right, when God is the only god that we worship, when He consumes our thoughts, when we cherish His Word, when we allow Him to fill us with His power, only then can we truly live out the rest of the commands</a:t>
            </a:r>
            <a:br>
              <a:rPr lang="en-US" dirty="0"/>
            </a:br>
            <a:r>
              <a:rPr lang="en-US" dirty="0"/>
              <a:t>- That is why this is the first command. If you’re wanting a nation to go forth and be image bearers of God, then He needs to be their hearts only desire</a:t>
            </a:r>
          </a:p>
          <a:p>
            <a:pPr marL="171450" indent="-171450">
              <a:buFont typeface="Arial" panose="020B0604020202020204" pitchFamily="34" charset="0"/>
              <a:buChar char="•"/>
            </a:pPr>
            <a:r>
              <a:rPr lang="en-US" dirty="0">
                <a:highlight>
                  <a:srgbClr val="FFFF00"/>
                </a:highlight>
              </a:rPr>
              <a:t>God is to be our first and only love, for it is by the grace of God through Jesus Christ that we have salvation</a:t>
            </a:r>
            <a:br>
              <a:rPr lang="en-US" dirty="0"/>
            </a:br>
            <a:r>
              <a:rPr lang="en-US" dirty="0"/>
              <a:t>- Notice that the command does not say that God is to be the first god in your life, it doesn’t say that. It is saying that there is to be no other gods besides me</a:t>
            </a:r>
            <a:br>
              <a:rPr lang="en-US" dirty="0"/>
            </a:br>
            <a:r>
              <a:rPr lang="en-US" dirty="0"/>
              <a:t>- Why? Because no other god  has delivered you out Egypt and chosen you as their treasured possession. No other God has cleansed you, and has made you righteous by the blood of their only Son. </a:t>
            </a:r>
            <a:br>
              <a:rPr lang="en-US" dirty="0"/>
            </a:br>
            <a:r>
              <a:rPr lang="en-US" dirty="0"/>
              <a:t>- Only the triune God of the Bible was there before the universe existed, and only the triune God of the Bible will be there long after this world has ended and He has ushered the new heavens and new earth in</a:t>
            </a:r>
          </a:p>
          <a:p>
            <a:pPr marL="171450" indent="-171450">
              <a:buFont typeface="Arial" panose="020B0604020202020204" pitchFamily="34" charset="0"/>
              <a:buChar char="•"/>
            </a:pPr>
            <a:r>
              <a:rPr lang="en-US" dirty="0">
                <a:highlight>
                  <a:srgbClr val="FFFF00"/>
                </a:highlight>
              </a:rPr>
              <a:t>He will not share His glory with any other god, because He is the one and only true God</a:t>
            </a:r>
            <a:br>
              <a:rPr lang="en-US" dirty="0"/>
            </a:br>
            <a:r>
              <a:rPr lang="en-US" dirty="0"/>
              <a:t>- When we look at Solomon we see the jealousy of God and how true it is that God will not share His glory with any other god. And dad will be talking more on the jealousy of God next week</a:t>
            </a:r>
            <a:br>
              <a:rPr lang="en-US" dirty="0"/>
            </a:br>
            <a:r>
              <a:rPr lang="en-US" dirty="0"/>
              <a:t>- You see Solomon began by doing what was right in God’s eyes and as his father David had done before him. But by the end of his life we see that the God of the Bible is no longer the only god he worships</a:t>
            </a:r>
            <a:br>
              <a:rPr lang="en-US" dirty="0"/>
            </a:br>
            <a:r>
              <a:rPr lang="en-US" dirty="0"/>
              <a:t>- Long before you see a new </a:t>
            </a:r>
            <a:r>
              <a:rPr lang="en-US" dirty="0" err="1"/>
              <a:t>Chemosh</a:t>
            </a:r>
            <a:r>
              <a:rPr lang="en-US" dirty="0"/>
              <a:t> chapel going up outside Jerusalem , a royal heart, the heart of Solomon had taken a turn. And I think that it’s the same for us today, that before sin is outwardly displayed, our hearts have taken a turn, we have taken our eyes off the one true God and instead looked to something else in this world to fill the hole</a:t>
            </a:r>
            <a:br>
              <a:rPr lang="en-US" dirty="0"/>
            </a:br>
            <a:r>
              <a:rPr lang="en-US" dirty="0"/>
              <a:t>- A story that begins with ‘Solomon loved Yahweh’ ends with ‘King Solomon loved many foreign women, and worshipped foreign gods’</a:t>
            </a:r>
            <a:br>
              <a:rPr lang="en-US" dirty="0"/>
            </a:br>
            <a:r>
              <a:rPr lang="en-US" dirty="0"/>
              <a:t>- This is what happens when we make first commandment compromises, when we forget our salvation, when we don’t preach the gospel to ourselves</a:t>
            </a:r>
          </a:p>
          <a:p>
            <a:pPr marL="171450" indent="-171450">
              <a:buFont typeface="Arial" panose="020B0604020202020204" pitchFamily="34" charset="0"/>
              <a:buChar char="•"/>
            </a:pPr>
            <a:r>
              <a:rPr lang="en-US" dirty="0">
                <a:highlight>
                  <a:srgbClr val="00FF00"/>
                </a:highlight>
              </a:rPr>
              <a:t>ILLUSTRATION </a:t>
            </a:r>
            <a:r>
              <a:rPr lang="en-US" dirty="0"/>
              <a:t>– Origen of Alexandria, one of the early church theologians once said this</a:t>
            </a:r>
            <a:br>
              <a:rPr lang="en-US" dirty="0"/>
            </a:br>
            <a:r>
              <a:rPr lang="en-US" dirty="0"/>
              <a:t>“What each one </a:t>
            </a:r>
            <a:r>
              <a:rPr lang="en-US" dirty="0" err="1"/>
              <a:t>honours</a:t>
            </a:r>
            <a:r>
              <a:rPr lang="en-US" dirty="0"/>
              <a:t> before all else, what before all things he admires and loves, this for him is God”</a:t>
            </a:r>
            <a:br>
              <a:rPr lang="en-US" dirty="0"/>
            </a:br>
            <a:r>
              <a:rPr lang="en-US" dirty="0"/>
              <a:t>- The question that I hope to leave in your heart today is, can you declare that God is </a:t>
            </a:r>
            <a:r>
              <a:rPr lang="en-US" dirty="0" err="1"/>
              <a:t>honoured</a:t>
            </a:r>
            <a:r>
              <a:rPr lang="en-US" dirty="0"/>
              <a:t> before all else, the one whom you love and admire above all other things in your life?</a:t>
            </a:r>
          </a:p>
        </p:txBody>
      </p:sp>
      <p:sp>
        <p:nvSpPr>
          <p:cNvPr id="4" name="Slide Number Placeholder 3"/>
          <p:cNvSpPr>
            <a:spLocks noGrp="1"/>
          </p:cNvSpPr>
          <p:nvPr>
            <p:ph type="sldNum" sz="quarter" idx="5"/>
          </p:nvPr>
        </p:nvSpPr>
        <p:spPr/>
        <p:txBody>
          <a:bodyPr/>
          <a:lstStyle/>
          <a:p>
            <a:fld id="{5C95BA5B-455A-CD46-99DA-82B20F0518F0}" type="slidenum">
              <a:rPr lang="en-US" smtClean="0"/>
              <a:t>5</a:t>
            </a:fld>
            <a:endParaRPr lang="en-US"/>
          </a:p>
        </p:txBody>
      </p:sp>
    </p:spTree>
    <p:extLst>
      <p:ext uri="{BB962C8B-B14F-4D97-AF65-F5344CB8AC3E}">
        <p14:creationId xmlns:p14="http://schemas.microsoft.com/office/powerpoint/2010/main" val="314448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4338"/>
            <a:ext cx="5486400" cy="3086100"/>
          </a:xfrm>
        </p:spPr>
      </p:sp>
      <p:sp>
        <p:nvSpPr>
          <p:cNvPr id="3" name="Notes Placeholder 2"/>
          <p:cNvSpPr>
            <a:spLocks noGrp="1"/>
          </p:cNvSpPr>
          <p:nvPr>
            <p:ph type="body" idx="1"/>
          </p:nvPr>
        </p:nvSpPr>
        <p:spPr>
          <a:xfrm>
            <a:off x="205353" y="3843337"/>
            <a:ext cx="6447293" cy="500619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The law shows sinners our need for a </a:t>
            </a:r>
            <a:r>
              <a:rPr lang="en-US" dirty="0" err="1">
                <a:highlight>
                  <a:srgbClr val="FFFF00"/>
                </a:highlight>
              </a:rPr>
              <a:t>Saviour</a:t>
            </a:r>
            <a:br>
              <a:rPr lang="en-US" dirty="0"/>
            </a:br>
            <a:r>
              <a:rPr lang="en-US" dirty="0"/>
              <a:t>- We know that we could never be saved by the law, the law is good, but we are sinners, we are not good</a:t>
            </a:r>
            <a:br>
              <a:rPr lang="en-US" dirty="0"/>
            </a:br>
            <a:r>
              <a:rPr lang="en-US" dirty="0"/>
              <a:t>- We could never fulfil the law perfectly, and even as Christians we still don’t, but we aren’t saved by our works, or by our obedience to the law, but by the complete and perfect obedience of Jesus Christ, and the willing sacrifice of his own life for our sins</a:t>
            </a:r>
            <a:br>
              <a:rPr lang="en-US" dirty="0"/>
            </a:br>
            <a:r>
              <a:rPr lang="en-US" dirty="0"/>
              <a:t>- When we see the law, we see just how imperfect we are, we see how we all fall short of the standard that God has set. </a:t>
            </a:r>
            <a:br>
              <a:rPr lang="en-US" dirty="0"/>
            </a:br>
            <a:r>
              <a:rPr lang="en-US" dirty="0"/>
              <a:t>- Israel had their sacrifices to cover their sins, but that was only ever to be temporary, to point to the perfect sacrifice who would die once for all, the righteous for the unrighteous, the just for the unjust</a:t>
            </a:r>
          </a:p>
          <a:p>
            <a:pPr marL="171450" indent="-171450">
              <a:buFont typeface="Arial" panose="020B0604020202020204" pitchFamily="34" charset="0"/>
              <a:buChar char="•"/>
            </a:pPr>
            <a:r>
              <a:rPr lang="en-US" dirty="0">
                <a:highlight>
                  <a:srgbClr val="FFFF00"/>
                </a:highlight>
              </a:rPr>
              <a:t>Jesus fulfils the law by embodying love for God and love for others</a:t>
            </a:r>
            <a:br>
              <a:rPr lang="en-US" dirty="0"/>
            </a:br>
            <a:r>
              <a:rPr lang="en-US" dirty="0"/>
              <a:t>- If you want a biblical, perfect example of someone who worshipped God exclusively look to Jesus Christ</a:t>
            </a:r>
            <a:br>
              <a:rPr lang="en-US" dirty="0"/>
            </a:br>
            <a:r>
              <a:rPr lang="en-US" dirty="0"/>
              <a:t>- Every time sin tried to get in the way, every time Satan tried to block God’s plan, Jesus would show and declare that he only obeyed the Father, never turning his heart away from God</a:t>
            </a:r>
            <a:br>
              <a:rPr lang="en-US" dirty="0"/>
            </a:br>
            <a:r>
              <a:rPr lang="en-US" dirty="0"/>
              <a:t>- But he could only do this because he was God made flesh, the perfect son of God incarnate, sent to save, to redeem the lost</a:t>
            </a:r>
          </a:p>
          <a:p>
            <a:pPr marL="171450" indent="-171450">
              <a:buFont typeface="Arial" panose="020B0604020202020204" pitchFamily="34" charset="0"/>
              <a:buChar char="•"/>
            </a:pPr>
            <a:r>
              <a:rPr lang="en-US" dirty="0">
                <a:highlight>
                  <a:srgbClr val="FFFF00"/>
                </a:highlight>
              </a:rPr>
              <a:t>On the other side of the incarnation, the first commandment means giving to Christ the worship he deserves</a:t>
            </a:r>
            <a:br>
              <a:rPr lang="en-US" dirty="0"/>
            </a:br>
            <a:r>
              <a:rPr lang="en-US" dirty="0"/>
              <a:t>- Jesus is the one before whom every knee will bow and declare Lord</a:t>
            </a:r>
            <a:br>
              <a:rPr lang="en-US" dirty="0"/>
            </a:br>
            <a:r>
              <a:rPr lang="en-US" dirty="0"/>
              <a:t>- Jesus is the one who says that if you know me, you know God</a:t>
            </a:r>
            <a:br>
              <a:rPr lang="en-US" dirty="0"/>
            </a:br>
            <a:r>
              <a:rPr lang="en-US" dirty="0"/>
              <a:t>- The first commandment can no longer be properly obeyed unless we worship the one who alone shows us the one true God</a:t>
            </a:r>
          </a:p>
        </p:txBody>
      </p:sp>
      <p:sp>
        <p:nvSpPr>
          <p:cNvPr id="4" name="Slide Number Placeholder 3"/>
          <p:cNvSpPr>
            <a:spLocks noGrp="1"/>
          </p:cNvSpPr>
          <p:nvPr>
            <p:ph type="sldNum" sz="quarter" idx="5"/>
          </p:nvPr>
        </p:nvSpPr>
        <p:spPr/>
        <p:txBody>
          <a:bodyPr/>
          <a:lstStyle/>
          <a:p>
            <a:fld id="{5C95BA5B-455A-CD46-99DA-82B20F0518F0}" type="slidenum">
              <a:rPr lang="en-US" smtClean="0"/>
              <a:t>6</a:t>
            </a:fld>
            <a:endParaRPr lang="en-US"/>
          </a:p>
        </p:txBody>
      </p:sp>
    </p:spTree>
    <p:extLst>
      <p:ext uri="{BB962C8B-B14F-4D97-AF65-F5344CB8AC3E}">
        <p14:creationId xmlns:p14="http://schemas.microsoft.com/office/powerpoint/2010/main" val="76592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174356" y="3997593"/>
            <a:ext cx="6509288" cy="4687619"/>
          </a:xfrm>
        </p:spPr>
        <p:txBody>
          <a:bodyPr/>
          <a:lstStyle/>
          <a:p>
            <a:pPr marL="171450" indent="-171450">
              <a:buFont typeface="Arial" panose="020B0604020202020204" pitchFamily="34" charset="0"/>
              <a:buChar char="•"/>
            </a:pPr>
            <a:r>
              <a:rPr lang="en-US" dirty="0">
                <a:highlight>
                  <a:srgbClr val="FFFF00"/>
                </a:highlight>
              </a:rPr>
              <a:t>Once we accept the depth of our sin, then we are in a position to see the glory of God’s glorious solution… Jesus</a:t>
            </a:r>
            <a:br>
              <a:rPr lang="en-US" dirty="0"/>
            </a:br>
            <a:r>
              <a:rPr lang="en-US" dirty="0"/>
              <a:t>- Jesus is the one who has, by the grace and love of God, given salvation to those who will place their faith in him</a:t>
            </a:r>
            <a:br>
              <a:rPr lang="en-US" dirty="0"/>
            </a:br>
            <a:r>
              <a:rPr lang="en-US" dirty="0"/>
              <a:t>- Once we see just how wicked we are, how far we fall short of the law of God, we see just how loving God is in sending Jesus</a:t>
            </a:r>
            <a:br>
              <a:rPr lang="en-US" dirty="0"/>
            </a:br>
            <a:r>
              <a:rPr lang="en-US" dirty="0"/>
              <a:t>- By placing our faith in Jesus Christ we are declaring him Lord and </a:t>
            </a:r>
            <a:r>
              <a:rPr lang="en-US" dirty="0" err="1"/>
              <a:t>Saviour</a:t>
            </a:r>
            <a:r>
              <a:rPr lang="en-US" dirty="0"/>
              <a:t>, declaring that we worship exclusively, the triune God of the Bible</a:t>
            </a:r>
          </a:p>
          <a:p>
            <a:pPr marL="171450" indent="-171450">
              <a:buFont typeface="Arial" panose="020B0604020202020204" pitchFamily="34" charset="0"/>
              <a:buChar char="•"/>
            </a:pPr>
            <a:r>
              <a:rPr lang="en-US" dirty="0">
                <a:highlight>
                  <a:srgbClr val="FFFF00"/>
                </a:highlight>
              </a:rPr>
              <a:t>It is the grace of God that motivates us in doing the 1</a:t>
            </a:r>
            <a:r>
              <a:rPr lang="en-US" baseline="30000" dirty="0">
                <a:highlight>
                  <a:srgbClr val="FFFF00"/>
                </a:highlight>
              </a:rPr>
              <a:t>st</a:t>
            </a:r>
            <a:r>
              <a:rPr lang="en-US" dirty="0">
                <a:highlight>
                  <a:srgbClr val="FFFF00"/>
                </a:highlight>
              </a:rPr>
              <a:t> commandment</a:t>
            </a:r>
            <a:br>
              <a:rPr lang="en-US" dirty="0"/>
            </a:br>
            <a:r>
              <a:rPr lang="en-US" dirty="0"/>
              <a:t>- We could never be saved by the law, but we have been set free in order that we may do what pleases God and brings Him glory</a:t>
            </a:r>
            <a:br>
              <a:rPr lang="en-US" dirty="0"/>
            </a:br>
            <a:r>
              <a:rPr lang="en-US" dirty="0"/>
              <a:t>- When see that Christ died for us sinners, as enemies of God in order that we could be reconciled to God and enjoy a relationship with our heavenly Father, how can we do anything but worship Him, serve Him, and love Him exclusively</a:t>
            </a:r>
            <a:br>
              <a:rPr lang="en-US" dirty="0"/>
            </a:br>
            <a:r>
              <a:rPr lang="en-US" dirty="0"/>
              <a:t>- We don’t obey out of obligation, but out of love. Jesus says that if you love me you will obey me. We are set free from the bondage of sin, from slavery to Satan, by grace and we now live by the power of God, to the glory of God</a:t>
            </a:r>
          </a:p>
          <a:p>
            <a:pPr marL="171450" indent="-171450">
              <a:buFont typeface="Arial" panose="020B0604020202020204" pitchFamily="34" charset="0"/>
              <a:buChar char="•"/>
            </a:pPr>
            <a:r>
              <a:rPr lang="en-US" dirty="0">
                <a:highlight>
                  <a:srgbClr val="FFFF00"/>
                </a:highlight>
              </a:rPr>
              <a:t>Righteous in Christ, empowered by the Spirit, loved by the Father</a:t>
            </a:r>
            <a:br>
              <a:rPr lang="en-US" dirty="0"/>
            </a:br>
            <a:r>
              <a:rPr lang="en-US" dirty="0"/>
              <a:t>- This is the reality for all who have repented of their sins and believed in Jesus Christ as Lord and </a:t>
            </a:r>
            <a:r>
              <a:rPr lang="en-US" dirty="0" err="1"/>
              <a:t>Saviour</a:t>
            </a:r>
            <a:br>
              <a:rPr lang="en-US" dirty="0"/>
            </a:br>
            <a:r>
              <a:rPr lang="en-US" dirty="0"/>
              <a:t>- When the gospel takes root in our heart, when we turn to Christ, there is no greater privilege than to do life with and to live for God</a:t>
            </a:r>
            <a:br>
              <a:rPr lang="en-US" dirty="0"/>
            </a:br>
            <a:r>
              <a:rPr lang="en-US" dirty="0"/>
              <a:t>- As Christians you were saved for good works, to obey God, but it is done not in your own strength, but by the power of the Holy Spirit who dwells inside of you</a:t>
            </a:r>
          </a:p>
        </p:txBody>
      </p:sp>
      <p:sp>
        <p:nvSpPr>
          <p:cNvPr id="4" name="Slide Number Placeholder 3"/>
          <p:cNvSpPr>
            <a:spLocks noGrp="1"/>
          </p:cNvSpPr>
          <p:nvPr>
            <p:ph type="sldNum" sz="quarter" idx="5"/>
          </p:nvPr>
        </p:nvSpPr>
        <p:spPr/>
        <p:txBody>
          <a:bodyPr/>
          <a:lstStyle/>
          <a:p>
            <a:fld id="{5C95BA5B-455A-CD46-99DA-82B20F0518F0}" type="slidenum">
              <a:rPr lang="en-US" smtClean="0"/>
              <a:t>7</a:t>
            </a:fld>
            <a:endParaRPr lang="en-US"/>
          </a:p>
        </p:txBody>
      </p:sp>
    </p:spTree>
    <p:extLst>
      <p:ext uri="{BB962C8B-B14F-4D97-AF65-F5344CB8AC3E}">
        <p14:creationId xmlns:p14="http://schemas.microsoft.com/office/powerpoint/2010/main" val="372000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5981" y="4400550"/>
            <a:ext cx="6447294" cy="3844548"/>
          </a:xfrm>
        </p:spPr>
        <p:txBody>
          <a:bodyPr/>
          <a:lstStyle/>
          <a:p>
            <a:pPr marL="171450" indent="-171450">
              <a:buFont typeface="Arial" panose="020B0604020202020204" pitchFamily="34" charset="0"/>
              <a:buChar char="•"/>
            </a:pPr>
            <a:r>
              <a:rPr lang="en-US" dirty="0">
                <a:highlight>
                  <a:srgbClr val="FFFF00"/>
                </a:highlight>
              </a:rPr>
              <a:t>Remember all that God has done for you in Christ</a:t>
            </a:r>
            <a:br>
              <a:rPr lang="en-US" dirty="0">
                <a:highlight>
                  <a:srgbClr val="FFFF00"/>
                </a:highlight>
              </a:rPr>
            </a:br>
            <a:r>
              <a:rPr lang="en-US" dirty="0"/>
              <a:t>- Never forget the blessings and promises that are to be found in the Word of God</a:t>
            </a:r>
            <a:br>
              <a:rPr lang="en-US" dirty="0"/>
            </a:br>
            <a:r>
              <a:rPr lang="en-US" dirty="0"/>
              <a:t>- Take time to reflect on the day that you were saved, and the grace of God that has been shown to you in your life</a:t>
            </a:r>
            <a:br>
              <a:rPr lang="en-US" dirty="0"/>
            </a:br>
            <a:r>
              <a:rPr lang="en-US" dirty="0"/>
              <a:t>- Keep coming back to God, search Him out in His Word, Preach the gospel to yourself, think upon the life, death and resurrection of Jesus Christ</a:t>
            </a:r>
          </a:p>
          <a:p>
            <a:pPr marL="171450" indent="-171450">
              <a:buFont typeface="Arial" panose="020B0604020202020204" pitchFamily="34" charset="0"/>
              <a:buChar char="•"/>
            </a:pPr>
            <a:r>
              <a:rPr lang="en-US" dirty="0">
                <a:highlight>
                  <a:srgbClr val="FFFF00"/>
                </a:highlight>
              </a:rPr>
              <a:t>We can serve only one God</a:t>
            </a:r>
            <a:br>
              <a:rPr lang="en-US" dirty="0"/>
            </a:br>
            <a:r>
              <a:rPr lang="en-US" dirty="0"/>
              <a:t>- When you remember the gospel, how can you do anything but serve one God, love one God, obey one God</a:t>
            </a:r>
            <a:br>
              <a:rPr lang="en-US" dirty="0"/>
            </a:br>
            <a:r>
              <a:rPr lang="en-US" dirty="0"/>
              <a:t>- With God it is all or nothing. You cannot serve two masters, God will not share His glory</a:t>
            </a:r>
            <a:br>
              <a:rPr lang="en-US" dirty="0"/>
            </a:br>
            <a:r>
              <a:rPr lang="en-US" dirty="0"/>
              <a:t>- Ask yourself, what consumes your thoughts? Whom do you live for and praise? Who or what do you count on? Who do you call upon in the good and the bad? Where do you look for answers? Who or what do you thank?</a:t>
            </a:r>
          </a:p>
          <a:p>
            <a:pPr marL="171450" indent="-171450">
              <a:buFont typeface="Arial" panose="020B0604020202020204" pitchFamily="34" charset="0"/>
              <a:buChar char="•"/>
            </a:pPr>
            <a:r>
              <a:rPr lang="en-US" dirty="0">
                <a:highlight>
                  <a:srgbClr val="FFFF00"/>
                </a:highlight>
              </a:rPr>
              <a:t>Because we have been set free by God’s grace we are free to love and obey God</a:t>
            </a:r>
            <a:br>
              <a:rPr lang="en-US" dirty="0"/>
            </a:br>
            <a:r>
              <a:rPr lang="en-US" dirty="0"/>
              <a:t>- The answer to those questions above should be God. If it isn’t we need to repent. God does not expect perfection, that’s why Jesus was sent, but he expects a heart change, a heart that no longer lives for ones self, but to the glory of God</a:t>
            </a:r>
            <a:br>
              <a:rPr lang="en-US" dirty="0"/>
            </a:br>
            <a:r>
              <a:rPr lang="en-US" dirty="0"/>
              <a:t>- When you sin, you will find forgiveness in Jesus, and this forgiveness, this grace motivates us to love and obey God</a:t>
            </a:r>
            <a:br>
              <a:rPr lang="en-US" dirty="0"/>
            </a:br>
            <a:endParaRPr lang="en-US" dirty="0"/>
          </a:p>
        </p:txBody>
      </p:sp>
      <p:sp>
        <p:nvSpPr>
          <p:cNvPr id="4" name="Slide Number Placeholder 3"/>
          <p:cNvSpPr>
            <a:spLocks noGrp="1"/>
          </p:cNvSpPr>
          <p:nvPr>
            <p:ph type="sldNum" sz="quarter" idx="5"/>
          </p:nvPr>
        </p:nvSpPr>
        <p:spPr/>
        <p:txBody>
          <a:bodyPr/>
          <a:lstStyle/>
          <a:p>
            <a:fld id="{5C95BA5B-455A-CD46-99DA-82B20F0518F0}" type="slidenum">
              <a:rPr lang="en-US" smtClean="0"/>
              <a:t>8</a:t>
            </a:fld>
            <a:endParaRPr lang="en-US"/>
          </a:p>
        </p:txBody>
      </p:sp>
    </p:spTree>
    <p:extLst>
      <p:ext uri="{BB962C8B-B14F-4D97-AF65-F5344CB8AC3E}">
        <p14:creationId xmlns:p14="http://schemas.microsoft.com/office/powerpoint/2010/main" val="81557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AU" b="0" i="0" u="none" strike="noStrike" dirty="0">
                <a:effectLst/>
                <a:latin typeface="+mn-lt"/>
              </a:rPr>
              <a:t>Martin Luther had been talking about God’s free grace for sinners, how our salvation does not rest upon our own good works, but upon the saving work of Jesus Christ. </a:t>
            </a:r>
          </a:p>
          <a:p>
            <a:pPr marL="171450" indent="-171450" algn="l">
              <a:buFont typeface="Arial" panose="020B0604020202020204" pitchFamily="34" charset="0"/>
              <a:buChar char="•"/>
            </a:pPr>
            <a:r>
              <a:rPr lang="en-AU" b="0" i="0" u="none" strike="noStrike" dirty="0">
                <a:effectLst/>
                <a:latin typeface="+mn-lt"/>
              </a:rPr>
              <a:t>“If what you’re saying is true,” the student objected, “then we may live as we want!” Luther replied, “Yes. Now what do you want?”</a:t>
            </a:r>
          </a:p>
          <a:p>
            <a:pPr marL="171450" indent="-171450" algn="l">
              <a:buFont typeface="Arial" panose="020B0604020202020204" pitchFamily="34" charset="0"/>
              <a:buChar char="•"/>
            </a:pPr>
            <a:r>
              <a:rPr lang="en-AU" b="0" i="0" u="none" strike="noStrike" dirty="0">
                <a:effectLst/>
                <a:latin typeface="+mn-lt"/>
              </a:rPr>
              <a:t>The apostle Peter said, “Live as people who are free, not using your freedom as a cover-up for evil, but living as servants of God” (1 Pet. 2:16).</a:t>
            </a:r>
          </a:p>
          <a:p>
            <a:pPr marL="171450" indent="-171450" algn="l">
              <a:buFont typeface="Arial" panose="020B0604020202020204" pitchFamily="34" charset="0"/>
              <a:buChar char="•"/>
            </a:pPr>
            <a:r>
              <a:rPr lang="en-AU" b="0" i="0" u="none" strike="noStrike" dirty="0">
                <a:effectLst/>
                <a:latin typeface="+mn-lt"/>
              </a:rPr>
              <a:t>You have been set free, not to continue in sin, but by being born again and given a new heart, our desire shifts from me to God, giving Him the glory He deserves</a:t>
            </a:r>
          </a:p>
          <a:p>
            <a:pPr marL="171450" indent="-171450" algn="l">
              <a:buFont typeface="Arial" panose="020B0604020202020204" pitchFamily="34" charset="0"/>
              <a:buChar char="•"/>
            </a:pPr>
            <a:r>
              <a:rPr lang="en-AU" b="0" i="0" u="none" strike="noStrike" dirty="0">
                <a:effectLst/>
                <a:latin typeface="+mn-lt"/>
              </a:rPr>
              <a:t>The 1</a:t>
            </a:r>
            <a:r>
              <a:rPr lang="en-AU" b="0" i="0" u="none" strike="noStrike" baseline="30000" dirty="0">
                <a:effectLst/>
                <a:latin typeface="+mn-lt"/>
              </a:rPr>
              <a:t>st</a:t>
            </a:r>
            <a:r>
              <a:rPr lang="en-AU" b="0" i="0" u="none" strike="noStrike" dirty="0">
                <a:effectLst/>
                <a:latin typeface="+mn-lt"/>
              </a:rPr>
              <a:t> command is the echo of the heart of the born again believer declaring “I want no other God but you”, is this the echo of your heart?</a:t>
            </a:r>
          </a:p>
          <a:p>
            <a:pPr marL="171450" indent="-171450" algn="l">
              <a:buFont typeface="Arial" panose="020B0604020202020204" pitchFamily="34" charset="0"/>
              <a:buChar char="•"/>
            </a:pPr>
            <a:r>
              <a:rPr lang="en-AU" b="0" i="0" u="none" strike="noStrike" dirty="0">
                <a:effectLst/>
                <a:latin typeface="+mn-lt"/>
              </a:rPr>
              <a:t>Let’s pray</a:t>
            </a:r>
          </a:p>
          <a:p>
            <a:endParaRPr lang="en-US" dirty="0"/>
          </a:p>
        </p:txBody>
      </p:sp>
      <p:sp>
        <p:nvSpPr>
          <p:cNvPr id="4" name="Slide Number Placeholder 3"/>
          <p:cNvSpPr>
            <a:spLocks noGrp="1"/>
          </p:cNvSpPr>
          <p:nvPr>
            <p:ph type="sldNum" sz="quarter" idx="5"/>
          </p:nvPr>
        </p:nvSpPr>
        <p:spPr/>
        <p:txBody>
          <a:bodyPr/>
          <a:lstStyle/>
          <a:p>
            <a:fld id="{5C95BA5B-455A-CD46-99DA-82B20F0518F0}" type="slidenum">
              <a:rPr lang="en-US" smtClean="0"/>
              <a:t>9</a:t>
            </a:fld>
            <a:endParaRPr lang="en-US"/>
          </a:p>
        </p:txBody>
      </p:sp>
    </p:spTree>
    <p:extLst>
      <p:ext uri="{BB962C8B-B14F-4D97-AF65-F5344CB8AC3E}">
        <p14:creationId xmlns:p14="http://schemas.microsoft.com/office/powerpoint/2010/main" val="140599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EE38-8414-BAB5-26FC-F80650B411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2B432AF-44C4-17F2-6EC8-6829604A3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E36B75F-7971-9264-2235-3B5E70AF34D0}"/>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5" name="Footer Placeholder 4">
            <a:extLst>
              <a:ext uri="{FF2B5EF4-FFF2-40B4-BE49-F238E27FC236}">
                <a16:creationId xmlns:a16="http://schemas.microsoft.com/office/drawing/2014/main" id="{7710C0A3-56CB-6DB3-4014-47211D79C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BF008-3309-8649-643B-CE9308A86FD4}"/>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243120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58D-7DA1-C316-0D21-6A3178001E4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AD9476-782D-E15E-DBC0-B8EBCAA816D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B3351C-F523-EB59-9672-FFE8F537F0AF}"/>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5" name="Footer Placeholder 4">
            <a:extLst>
              <a:ext uri="{FF2B5EF4-FFF2-40B4-BE49-F238E27FC236}">
                <a16:creationId xmlns:a16="http://schemas.microsoft.com/office/drawing/2014/main" id="{FA06A8F4-5ED7-0528-8FB5-5C7EFDE46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D7875-26E6-848B-F084-3B87BE91F579}"/>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209810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3FD15-0B2B-C3AF-FD12-0C70A0F45F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1F75F5-4745-73B5-54F3-C2708829CD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D1B168-7C82-D4B7-C4AB-550F1EE6E7FA}"/>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5" name="Footer Placeholder 4">
            <a:extLst>
              <a:ext uri="{FF2B5EF4-FFF2-40B4-BE49-F238E27FC236}">
                <a16:creationId xmlns:a16="http://schemas.microsoft.com/office/drawing/2014/main" id="{4E39E9A7-E0A4-7E22-F7BD-68E7F1B68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0930E-F03D-0A94-B1FE-60B56DE85726}"/>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56143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C24A-4F1B-6F49-E181-AA7BC04984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A235A0-7B32-FC9D-556E-60FE31BEFEE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9BDC1F-96B0-A449-9155-9DA00FF2E01D}"/>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5" name="Footer Placeholder 4">
            <a:extLst>
              <a:ext uri="{FF2B5EF4-FFF2-40B4-BE49-F238E27FC236}">
                <a16:creationId xmlns:a16="http://schemas.microsoft.com/office/drawing/2014/main" id="{2D3A967F-7AF8-BEB7-AA02-1C7F71055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CEC48-625D-7FFC-70D5-C30AB0011C16}"/>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402994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BFDE-428F-576A-8591-41051F1C7B8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A72D23-2B31-D600-D7D4-3AFD52C1E7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7DA72C-2F62-5018-B43E-A46475A73109}"/>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5" name="Footer Placeholder 4">
            <a:extLst>
              <a:ext uri="{FF2B5EF4-FFF2-40B4-BE49-F238E27FC236}">
                <a16:creationId xmlns:a16="http://schemas.microsoft.com/office/drawing/2014/main" id="{5F28BAF8-D5DF-4285-111C-623A1127F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AE84C-3272-7C23-89A2-9C29AEF370F6}"/>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138816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7539-C204-A010-2BF7-075E964D7B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2B406EA-9E29-C5DF-DBE5-49A4AD7816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38D73E-47FB-CC9A-F976-B809F3FD05F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1BAD90F-F53F-17CA-1B20-4AB283214797}"/>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6" name="Footer Placeholder 5">
            <a:extLst>
              <a:ext uri="{FF2B5EF4-FFF2-40B4-BE49-F238E27FC236}">
                <a16:creationId xmlns:a16="http://schemas.microsoft.com/office/drawing/2014/main" id="{13C67FF9-0E7F-E694-D28B-685B1EC97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3E4B3-1B2D-3B80-9D47-2F71B5D1FB66}"/>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261208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971E-F452-570B-9745-2D259C4F2D0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2273D9-76C4-4E71-E1F3-E9E260AD7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C63795-5478-084D-FD91-1E836D45EDC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C9EB0E9-0EA5-FE63-177C-14A39F7B97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65AD4CB-584F-9342-BCAC-538F46F509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970E271-EE74-1BEC-E1DE-4BFABE4C175F}"/>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8" name="Footer Placeholder 7">
            <a:extLst>
              <a:ext uri="{FF2B5EF4-FFF2-40B4-BE49-F238E27FC236}">
                <a16:creationId xmlns:a16="http://schemas.microsoft.com/office/drawing/2014/main" id="{9816D00E-BE7C-82ED-3852-E574B8D41A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374FFD-2DA2-7427-A63A-9209EF7B86FC}"/>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181920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0E83-4957-9864-53CF-0E23ACA10C5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314389B-A739-070A-5509-FE50D19F7AB0}"/>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4" name="Footer Placeholder 3">
            <a:extLst>
              <a:ext uri="{FF2B5EF4-FFF2-40B4-BE49-F238E27FC236}">
                <a16:creationId xmlns:a16="http://schemas.microsoft.com/office/drawing/2014/main" id="{E9F719DC-D47D-8DA8-F26E-FB9697B1D6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F6E9F-FBCC-E9DC-7130-4B3982B8C865}"/>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245404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41508-9ABE-DEC5-FB08-584427CE9576}"/>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3" name="Footer Placeholder 2">
            <a:extLst>
              <a:ext uri="{FF2B5EF4-FFF2-40B4-BE49-F238E27FC236}">
                <a16:creationId xmlns:a16="http://schemas.microsoft.com/office/drawing/2014/main" id="{D4AA0F4F-434C-C6A8-7AE3-003DE56B28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9C0B0D-E548-1571-F4A4-EC23E5E23F87}"/>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58846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9C52-89BA-E3AB-1F02-A3D189DF8F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4680518-26D8-1669-2A83-6B6F81B0C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19C75C-CACC-8BAA-0D63-D2F9C1391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EA6A8C-CADD-5F64-9A9A-08371CEC9717}"/>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6" name="Footer Placeholder 5">
            <a:extLst>
              <a:ext uri="{FF2B5EF4-FFF2-40B4-BE49-F238E27FC236}">
                <a16:creationId xmlns:a16="http://schemas.microsoft.com/office/drawing/2014/main" id="{51AF8AD3-DED0-9426-CD6F-C88C4407C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387FF-66F4-9817-67FC-A926ECC58E60}"/>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316526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522F-A94C-8CD3-3DC9-AD7E386D5A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D8B6A52-F8D0-381D-9E2F-2A965B598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3BE898-F59E-0926-90F0-25958211F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F39311-A243-D937-F1D2-F2126A0BFDE5}"/>
              </a:ext>
            </a:extLst>
          </p:cNvPr>
          <p:cNvSpPr>
            <a:spLocks noGrp="1"/>
          </p:cNvSpPr>
          <p:nvPr>
            <p:ph type="dt" sz="half" idx="10"/>
          </p:nvPr>
        </p:nvSpPr>
        <p:spPr/>
        <p:txBody>
          <a:bodyPr/>
          <a:lstStyle/>
          <a:p>
            <a:fld id="{3127862A-70E8-7340-B0E6-23B40FE073B4}" type="datetimeFigureOut">
              <a:rPr lang="en-US" smtClean="0"/>
              <a:t>4/27/2023</a:t>
            </a:fld>
            <a:endParaRPr lang="en-US"/>
          </a:p>
        </p:txBody>
      </p:sp>
      <p:sp>
        <p:nvSpPr>
          <p:cNvPr id="6" name="Footer Placeholder 5">
            <a:extLst>
              <a:ext uri="{FF2B5EF4-FFF2-40B4-BE49-F238E27FC236}">
                <a16:creationId xmlns:a16="http://schemas.microsoft.com/office/drawing/2014/main" id="{75E05C61-BA0D-A109-2947-C39D39DB5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80C1B-5A4A-1665-F9C3-2C284216389F}"/>
              </a:ext>
            </a:extLst>
          </p:cNvPr>
          <p:cNvSpPr>
            <a:spLocks noGrp="1"/>
          </p:cNvSpPr>
          <p:nvPr>
            <p:ph type="sldNum" sz="quarter" idx="12"/>
          </p:nvPr>
        </p:nvSpPr>
        <p:spPr/>
        <p:txBody>
          <a:bodyPr/>
          <a:lstStyle/>
          <a:p>
            <a:fld id="{AB46506D-4B97-0A47-870E-B0E0199EEF8A}" type="slidenum">
              <a:rPr lang="en-US" smtClean="0"/>
              <a:t>‹#›</a:t>
            </a:fld>
            <a:endParaRPr lang="en-US"/>
          </a:p>
        </p:txBody>
      </p:sp>
    </p:spTree>
    <p:extLst>
      <p:ext uri="{BB962C8B-B14F-4D97-AF65-F5344CB8AC3E}">
        <p14:creationId xmlns:p14="http://schemas.microsoft.com/office/powerpoint/2010/main" val="157964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AD0D7-7C8D-E6C8-7298-415C75202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CC95BE-4B34-49FC-7195-9DC382DC7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961E27-4354-B4D2-DBFC-B1E34AE95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7862A-70E8-7340-B0E6-23B40FE073B4}" type="datetimeFigureOut">
              <a:rPr lang="en-US" smtClean="0"/>
              <a:t>4/27/2023</a:t>
            </a:fld>
            <a:endParaRPr lang="en-US"/>
          </a:p>
        </p:txBody>
      </p:sp>
      <p:sp>
        <p:nvSpPr>
          <p:cNvPr id="5" name="Footer Placeholder 4">
            <a:extLst>
              <a:ext uri="{FF2B5EF4-FFF2-40B4-BE49-F238E27FC236}">
                <a16:creationId xmlns:a16="http://schemas.microsoft.com/office/drawing/2014/main" id="{2833D904-4893-E6F6-4BD7-4D27CB6C5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636367-2FD1-BC43-23EA-285D85588E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6506D-4B97-0A47-870E-B0E0199EEF8A}" type="slidenum">
              <a:rPr lang="en-US" smtClean="0"/>
              <a:t>‹#›</a:t>
            </a:fld>
            <a:endParaRPr lang="en-US"/>
          </a:p>
        </p:txBody>
      </p:sp>
    </p:spTree>
    <p:extLst>
      <p:ext uri="{BB962C8B-B14F-4D97-AF65-F5344CB8AC3E}">
        <p14:creationId xmlns:p14="http://schemas.microsoft.com/office/powerpoint/2010/main" val="1046673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 mountain, nature&#10;&#10;Description automatically generated">
            <a:extLst>
              <a:ext uri="{FF2B5EF4-FFF2-40B4-BE49-F238E27FC236}">
                <a16:creationId xmlns:a16="http://schemas.microsoft.com/office/drawing/2014/main" id="{A058D515-47BE-64A7-60FD-56B2C434D0A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E923CC-EE6E-0FF6-9C5A-21544BEEFD15}"/>
              </a:ext>
            </a:extLst>
          </p:cNvPr>
          <p:cNvSpPr txBox="1"/>
          <p:nvPr/>
        </p:nvSpPr>
        <p:spPr>
          <a:xfrm>
            <a:off x="191813" y="1366914"/>
            <a:ext cx="11808373" cy="892552"/>
          </a:xfrm>
          <a:prstGeom prst="rect">
            <a:avLst/>
          </a:prstGeom>
          <a:noFill/>
        </p:spPr>
        <p:txBody>
          <a:bodyPr wrap="square" rtlCol="0">
            <a:spAutoFit/>
          </a:bodyPr>
          <a:lstStyle/>
          <a:p>
            <a:pPr algn="ctr"/>
            <a:r>
              <a:rPr lang="en-US" sz="5200" b="1" dirty="0">
                <a:solidFill>
                  <a:schemeClr val="bg1"/>
                </a:solidFill>
              </a:rPr>
              <a:t>”YOU MUST NOT HAVE ANY OTHER GOD”</a:t>
            </a:r>
          </a:p>
        </p:txBody>
      </p:sp>
    </p:spTree>
    <p:extLst>
      <p:ext uri="{BB962C8B-B14F-4D97-AF65-F5344CB8AC3E}">
        <p14:creationId xmlns:p14="http://schemas.microsoft.com/office/powerpoint/2010/main" val="67662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ountain&#10;&#10;Description automatically generated">
            <a:extLst>
              <a:ext uri="{FF2B5EF4-FFF2-40B4-BE49-F238E27FC236}">
                <a16:creationId xmlns:a16="http://schemas.microsoft.com/office/drawing/2014/main" id="{1B146632-ABD3-0BAE-CB4C-7F2E7335F9C3}"/>
              </a:ext>
            </a:extLst>
          </p:cNvPr>
          <p:cNvPicPr>
            <a:picLocks noChangeAspect="1"/>
          </p:cNvPicPr>
          <p:nvPr/>
        </p:nvPicPr>
        <p:blipFill rotWithShape="1">
          <a:blip r:embed="rId3"/>
          <a:srcRect b="9109"/>
          <a:stretch/>
        </p:blipFill>
        <p:spPr>
          <a:xfrm>
            <a:off x="0" y="1"/>
            <a:ext cx="12192000" cy="6858000"/>
          </a:xfrm>
          <a:prstGeom prst="rect">
            <a:avLst/>
          </a:prstGeom>
        </p:spPr>
      </p:pic>
      <p:sp>
        <p:nvSpPr>
          <p:cNvPr id="2" name="TextBox 1">
            <a:extLst>
              <a:ext uri="{FF2B5EF4-FFF2-40B4-BE49-F238E27FC236}">
                <a16:creationId xmlns:a16="http://schemas.microsoft.com/office/drawing/2014/main" id="{575DC2DD-1961-CCF9-C81F-7183E0B1AEE5}"/>
              </a:ext>
            </a:extLst>
          </p:cNvPr>
          <p:cNvSpPr txBox="1"/>
          <p:nvPr/>
        </p:nvSpPr>
        <p:spPr>
          <a:xfrm>
            <a:off x="294503" y="395416"/>
            <a:ext cx="11602994" cy="707886"/>
          </a:xfrm>
          <a:prstGeom prst="rect">
            <a:avLst/>
          </a:prstGeom>
          <a:noFill/>
        </p:spPr>
        <p:txBody>
          <a:bodyPr wrap="square" rtlCol="0">
            <a:spAutoFit/>
          </a:bodyPr>
          <a:lstStyle/>
          <a:p>
            <a:pPr algn="ctr"/>
            <a:r>
              <a:rPr lang="en-US" sz="4000" b="1" dirty="0"/>
              <a:t>REMEMBER YOUR SALVATION</a:t>
            </a:r>
          </a:p>
        </p:txBody>
      </p:sp>
      <p:sp>
        <p:nvSpPr>
          <p:cNvPr id="3" name="TextBox 2">
            <a:extLst>
              <a:ext uri="{FF2B5EF4-FFF2-40B4-BE49-F238E27FC236}">
                <a16:creationId xmlns:a16="http://schemas.microsoft.com/office/drawing/2014/main" id="{F64D4158-EFFE-453A-4C16-CDE9075DBA64}"/>
              </a:ext>
            </a:extLst>
          </p:cNvPr>
          <p:cNvSpPr txBox="1"/>
          <p:nvPr/>
        </p:nvSpPr>
        <p:spPr>
          <a:xfrm>
            <a:off x="294503" y="1383957"/>
            <a:ext cx="11481486" cy="646331"/>
          </a:xfrm>
          <a:prstGeom prst="rect">
            <a:avLst/>
          </a:prstGeom>
          <a:noFill/>
        </p:spPr>
        <p:txBody>
          <a:bodyPr wrap="square" rtlCol="0">
            <a:spAutoFit/>
          </a:bodyPr>
          <a:lstStyle/>
          <a:p>
            <a:pPr algn="ctr"/>
            <a:r>
              <a:rPr lang="en-US" sz="3600" b="1" dirty="0"/>
              <a:t>“And God spoke all these words, saying,” (Exodus 20:1)</a:t>
            </a:r>
          </a:p>
        </p:txBody>
      </p:sp>
      <p:sp>
        <p:nvSpPr>
          <p:cNvPr id="4" name="TextBox 3">
            <a:extLst>
              <a:ext uri="{FF2B5EF4-FFF2-40B4-BE49-F238E27FC236}">
                <a16:creationId xmlns:a16="http://schemas.microsoft.com/office/drawing/2014/main" id="{356345DA-2711-0C7A-6F0C-3C2978B8A667}"/>
              </a:ext>
            </a:extLst>
          </p:cNvPr>
          <p:cNvSpPr txBox="1"/>
          <p:nvPr/>
        </p:nvSpPr>
        <p:spPr>
          <a:xfrm>
            <a:off x="294503" y="2422184"/>
            <a:ext cx="11481486" cy="646331"/>
          </a:xfrm>
          <a:prstGeom prst="rect">
            <a:avLst/>
          </a:prstGeom>
          <a:noFill/>
        </p:spPr>
        <p:txBody>
          <a:bodyPr wrap="square" rtlCol="0">
            <a:spAutoFit/>
          </a:bodyPr>
          <a:lstStyle/>
          <a:p>
            <a:pPr algn="ctr"/>
            <a:r>
              <a:rPr lang="en-US" sz="3600" b="1" dirty="0"/>
              <a:t>“I am the Lord your God” (Exodus 20:2)</a:t>
            </a:r>
          </a:p>
        </p:txBody>
      </p:sp>
      <p:sp>
        <p:nvSpPr>
          <p:cNvPr id="5" name="TextBox 4">
            <a:extLst>
              <a:ext uri="{FF2B5EF4-FFF2-40B4-BE49-F238E27FC236}">
                <a16:creationId xmlns:a16="http://schemas.microsoft.com/office/drawing/2014/main" id="{0BD7F67A-6A8C-CCC1-E658-16CE6887A6AC}"/>
              </a:ext>
            </a:extLst>
          </p:cNvPr>
          <p:cNvSpPr txBox="1"/>
          <p:nvPr/>
        </p:nvSpPr>
        <p:spPr>
          <a:xfrm>
            <a:off x="1105545" y="3460411"/>
            <a:ext cx="9980910" cy="1200329"/>
          </a:xfrm>
          <a:prstGeom prst="rect">
            <a:avLst/>
          </a:prstGeom>
          <a:noFill/>
        </p:spPr>
        <p:txBody>
          <a:bodyPr wrap="square" rtlCol="0">
            <a:spAutoFit/>
          </a:bodyPr>
          <a:lstStyle/>
          <a:p>
            <a:pPr algn="ctr"/>
            <a:r>
              <a:rPr lang="en-US" sz="3600" b="1" dirty="0"/>
              <a:t>“Who rescued you from the land of Egypt, the place of your slavery” (Exodus 20:2b)</a:t>
            </a:r>
          </a:p>
        </p:txBody>
      </p:sp>
    </p:spTree>
    <p:extLst>
      <p:ext uri="{BB962C8B-B14F-4D97-AF65-F5344CB8AC3E}">
        <p14:creationId xmlns:p14="http://schemas.microsoft.com/office/powerpoint/2010/main" val="251058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C625DC6A-E1A0-4A13-32E1-70702837D4EA}"/>
              </a:ext>
            </a:extLst>
          </p:cNvPr>
          <p:cNvPicPr>
            <a:picLocks noChangeAspect="1"/>
          </p:cNvPicPr>
          <p:nvPr/>
        </p:nvPicPr>
        <p:blipFill>
          <a:blip r:embed="rId3">
            <a:alphaModFix amt="70000"/>
          </a:blip>
          <a:stretch>
            <a:fillRect/>
          </a:stretch>
        </p:blipFill>
        <p:spPr>
          <a:xfrm>
            <a:off x="0" y="0"/>
            <a:ext cx="12192000" cy="6857172"/>
          </a:xfrm>
          <a:prstGeom prst="rect">
            <a:avLst/>
          </a:prstGeom>
        </p:spPr>
      </p:pic>
      <p:sp>
        <p:nvSpPr>
          <p:cNvPr id="2" name="TextBox 1">
            <a:extLst>
              <a:ext uri="{FF2B5EF4-FFF2-40B4-BE49-F238E27FC236}">
                <a16:creationId xmlns:a16="http://schemas.microsoft.com/office/drawing/2014/main" id="{C8E960B8-96A3-AD3E-2838-D050D16577E9}"/>
              </a:ext>
            </a:extLst>
          </p:cNvPr>
          <p:cNvSpPr txBox="1"/>
          <p:nvPr/>
        </p:nvSpPr>
        <p:spPr>
          <a:xfrm>
            <a:off x="266700" y="342900"/>
            <a:ext cx="11645900" cy="1200329"/>
          </a:xfrm>
          <a:prstGeom prst="rect">
            <a:avLst/>
          </a:prstGeom>
          <a:noFill/>
        </p:spPr>
        <p:txBody>
          <a:bodyPr wrap="square" rtlCol="0">
            <a:spAutoFit/>
          </a:bodyPr>
          <a:lstStyle/>
          <a:p>
            <a:pPr algn="ctr"/>
            <a:r>
              <a:rPr lang="en-US" sz="3600" b="1" dirty="0"/>
              <a:t>Throughout the Bible, many authors of the Bible call the readers to remember the past</a:t>
            </a:r>
          </a:p>
        </p:txBody>
      </p:sp>
      <p:sp>
        <p:nvSpPr>
          <p:cNvPr id="3" name="TextBox 2">
            <a:extLst>
              <a:ext uri="{FF2B5EF4-FFF2-40B4-BE49-F238E27FC236}">
                <a16:creationId xmlns:a16="http://schemas.microsoft.com/office/drawing/2014/main" id="{0A88395B-063F-696F-EDCE-EA90DCD9A6E0}"/>
              </a:ext>
            </a:extLst>
          </p:cNvPr>
          <p:cNvSpPr txBox="1"/>
          <p:nvPr/>
        </p:nvSpPr>
        <p:spPr>
          <a:xfrm>
            <a:off x="266700" y="2247900"/>
            <a:ext cx="11544300" cy="646331"/>
          </a:xfrm>
          <a:prstGeom prst="rect">
            <a:avLst/>
          </a:prstGeom>
          <a:noFill/>
        </p:spPr>
        <p:txBody>
          <a:bodyPr wrap="square" rtlCol="0">
            <a:spAutoFit/>
          </a:bodyPr>
          <a:lstStyle/>
          <a:p>
            <a:pPr algn="ctr"/>
            <a:r>
              <a:rPr lang="en-US" sz="3600" b="1" dirty="0"/>
              <a:t>Solomon forgot the role that God had played in his life</a:t>
            </a:r>
          </a:p>
        </p:txBody>
      </p:sp>
      <p:sp>
        <p:nvSpPr>
          <p:cNvPr id="4" name="TextBox 3">
            <a:extLst>
              <a:ext uri="{FF2B5EF4-FFF2-40B4-BE49-F238E27FC236}">
                <a16:creationId xmlns:a16="http://schemas.microsoft.com/office/drawing/2014/main" id="{8EB5DC53-90BA-B216-0E7F-8097E5BDD765}"/>
              </a:ext>
            </a:extLst>
          </p:cNvPr>
          <p:cNvSpPr txBox="1"/>
          <p:nvPr/>
        </p:nvSpPr>
        <p:spPr>
          <a:xfrm>
            <a:off x="266700" y="3598902"/>
            <a:ext cx="11544300" cy="646331"/>
          </a:xfrm>
          <a:prstGeom prst="rect">
            <a:avLst/>
          </a:prstGeom>
          <a:noFill/>
        </p:spPr>
        <p:txBody>
          <a:bodyPr wrap="square" rtlCol="0">
            <a:spAutoFit/>
          </a:bodyPr>
          <a:lstStyle/>
          <a:p>
            <a:pPr algn="ctr"/>
            <a:r>
              <a:rPr lang="en-US" sz="3600" b="1" dirty="0"/>
              <a:t>PREACH THE GOSPEL TO YOURSELF!</a:t>
            </a:r>
          </a:p>
        </p:txBody>
      </p:sp>
    </p:spTree>
    <p:extLst>
      <p:ext uri="{BB962C8B-B14F-4D97-AF65-F5344CB8AC3E}">
        <p14:creationId xmlns:p14="http://schemas.microsoft.com/office/powerpoint/2010/main" val="10808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eople walking on brown sand near pyramid during daytime">
            <a:extLst>
              <a:ext uri="{FF2B5EF4-FFF2-40B4-BE49-F238E27FC236}">
                <a16:creationId xmlns:a16="http://schemas.microsoft.com/office/drawing/2014/main" id="{5CAFDC3C-71CF-A08C-CF8C-FCD9BCE31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4EBA39-D9FA-8286-F4CF-C9BA6DE182CC}"/>
              </a:ext>
            </a:extLst>
          </p:cNvPr>
          <p:cNvSpPr txBox="1"/>
          <p:nvPr/>
        </p:nvSpPr>
        <p:spPr>
          <a:xfrm>
            <a:off x="263610" y="383059"/>
            <a:ext cx="11664779" cy="707886"/>
          </a:xfrm>
          <a:prstGeom prst="rect">
            <a:avLst/>
          </a:prstGeom>
          <a:noFill/>
        </p:spPr>
        <p:txBody>
          <a:bodyPr wrap="square" rtlCol="0">
            <a:spAutoFit/>
          </a:bodyPr>
          <a:lstStyle/>
          <a:p>
            <a:pPr algn="ctr"/>
            <a:r>
              <a:rPr lang="en-US" sz="4000" b="1" dirty="0">
                <a:solidFill>
                  <a:schemeClr val="bg1"/>
                </a:solidFill>
              </a:rPr>
              <a:t>WORSHIP OF GOD EXCLUSIVELY</a:t>
            </a:r>
          </a:p>
        </p:txBody>
      </p:sp>
      <p:sp>
        <p:nvSpPr>
          <p:cNvPr id="3" name="TextBox 2">
            <a:extLst>
              <a:ext uri="{FF2B5EF4-FFF2-40B4-BE49-F238E27FC236}">
                <a16:creationId xmlns:a16="http://schemas.microsoft.com/office/drawing/2014/main" id="{879F4C1A-BF14-4BB2-D7B9-DAD9F217297B}"/>
              </a:ext>
            </a:extLst>
          </p:cNvPr>
          <p:cNvSpPr txBox="1"/>
          <p:nvPr/>
        </p:nvSpPr>
        <p:spPr>
          <a:xfrm>
            <a:off x="263610" y="1320800"/>
            <a:ext cx="11521990" cy="1200329"/>
          </a:xfrm>
          <a:prstGeom prst="rect">
            <a:avLst/>
          </a:prstGeom>
          <a:noFill/>
        </p:spPr>
        <p:txBody>
          <a:bodyPr wrap="square" rtlCol="0">
            <a:spAutoFit/>
          </a:bodyPr>
          <a:lstStyle/>
          <a:p>
            <a:pPr algn="ctr"/>
            <a:r>
              <a:rPr lang="en-US" sz="3600" b="1" dirty="0">
                <a:solidFill>
                  <a:schemeClr val="bg1"/>
                </a:solidFill>
              </a:rPr>
              <a:t>The Israelites had just come out of Egypt, a polytheistic culture</a:t>
            </a:r>
          </a:p>
        </p:txBody>
      </p:sp>
      <p:sp>
        <p:nvSpPr>
          <p:cNvPr id="4" name="TextBox 3">
            <a:extLst>
              <a:ext uri="{FF2B5EF4-FFF2-40B4-BE49-F238E27FC236}">
                <a16:creationId xmlns:a16="http://schemas.microsoft.com/office/drawing/2014/main" id="{6B25E73E-F049-5174-36A2-65A7F0B940E0}"/>
              </a:ext>
            </a:extLst>
          </p:cNvPr>
          <p:cNvSpPr txBox="1"/>
          <p:nvPr/>
        </p:nvSpPr>
        <p:spPr>
          <a:xfrm>
            <a:off x="263610" y="3095886"/>
            <a:ext cx="11664779" cy="646331"/>
          </a:xfrm>
          <a:prstGeom prst="rect">
            <a:avLst/>
          </a:prstGeom>
          <a:noFill/>
        </p:spPr>
        <p:txBody>
          <a:bodyPr wrap="square" rtlCol="0">
            <a:spAutoFit/>
          </a:bodyPr>
          <a:lstStyle/>
          <a:p>
            <a:pPr algn="ctr"/>
            <a:r>
              <a:rPr lang="en-US" sz="3600" b="1" dirty="0">
                <a:solidFill>
                  <a:schemeClr val="bg1"/>
                </a:solidFill>
              </a:rPr>
              <a:t>The land of Canaan was another polytheistic culture</a:t>
            </a:r>
          </a:p>
        </p:txBody>
      </p:sp>
      <p:sp>
        <p:nvSpPr>
          <p:cNvPr id="5" name="TextBox 4">
            <a:extLst>
              <a:ext uri="{FF2B5EF4-FFF2-40B4-BE49-F238E27FC236}">
                <a16:creationId xmlns:a16="http://schemas.microsoft.com/office/drawing/2014/main" id="{FA399159-F342-093A-7053-3E92A6E511D0}"/>
              </a:ext>
            </a:extLst>
          </p:cNvPr>
          <p:cNvSpPr txBox="1"/>
          <p:nvPr/>
        </p:nvSpPr>
        <p:spPr>
          <a:xfrm>
            <a:off x="263610" y="4316975"/>
            <a:ext cx="11521990" cy="646331"/>
          </a:xfrm>
          <a:prstGeom prst="rect">
            <a:avLst/>
          </a:prstGeom>
          <a:noFill/>
        </p:spPr>
        <p:txBody>
          <a:bodyPr wrap="square" rtlCol="0">
            <a:spAutoFit/>
          </a:bodyPr>
          <a:lstStyle/>
          <a:p>
            <a:pPr algn="ctr"/>
            <a:r>
              <a:rPr lang="en-US" sz="3600" b="1" dirty="0">
                <a:solidFill>
                  <a:schemeClr val="bg1"/>
                </a:solidFill>
              </a:rPr>
              <a:t>“You must not have any other God but me” (Exodus 20:3)</a:t>
            </a:r>
          </a:p>
        </p:txBody>
      </p:sp>
    </p:spTree>
    <p:extLst>
      <p:ext uri="{BB962C8B-B14F-4D97-AF65-F5344CB8AC3E}">
        <p14:creationId xmlns:p14="http://schemas.microsoft.com/office/powerpoint/2010/main" val="189464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10;&#10;Description automatically generated">
            <a:extLst>
              <a:ext uri="{FF2B5EF4-FFF2-40B4-BE49-F238E27FC236}">
                <a16:creationId xmlns:a16="http://schemas.microsoft.com/office/drawing/2014/main" id="{C23E4D54-4E80-CC44-5BD2-5C8303A0258C}"/>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710559D-928C-ECAA-4579-53203DDDA45D}"/>
              </a:ext>
            </a:extLst>
          </p:cNvPr>
          <p:cNvSpPr txBox="1"/>
          <p:nvPr/>
        </p:nvSpPr>
        <p:spPr>
          <a:xfrm>
            <a:off x="228600" y="304800"/>
            <a:ext cx="11607800" cy="1200329"/>
          </a:xfrm>
          <a:prstGeom prst="rect">
            <a:avLst/>
          </a:prstGeom>
          <a:noFill/>
        </p:spPr>
        <p:txBody>
          <a:bodyPr wrap="square" rtlCol="0">
            <a:spAutoFit/>
          </a:bodyPr>
          <a:lstStyle/>
          <a:p>
            <a:pPr algn="ctr"/>
            <a:r>
              <a:rPr lang="en-US" sz="3600" b="1" dirty="0">
                <a:solidFill>
                  <a:schemeClr val="bg1"/>
                </a:solidFill>
              </a:rPr>
              <a:t>This is the fundamental commandment, the one that comes before them all and lays the foundation for them all</a:t>
            </a:r>
          </a:p>
        </p:txBody>
      </p:sp>
      <p:sp>
        <p:nvSpPr>
          <p:cNvPr id="3" name="TextBox 2">
            <a:extLst>
              <a:ext uri="{FF2B5EF4-FFF2-40B4-BE49-F238E27FC236}">
                <a16:creationId xmlns:a16="http://schemas.microsoft.com/office/drawing/2014/main" id="{F450A0EC-62B1-9363-8511-75C6B66300CC}"/>
              </a:ext>
            </a:extLst>
          </p:cNvPr>
          <p:cNvSpPr txBox="1"/>
          <p:nvPr/>
        </p:nvSpPr>
        <p:spPr>
          <a:xfrm>
            <a:off x="228600" y="1822342"/>
            <a:ext cx="11607800" cy="1200329"/>
          </a:xfrm>
          <a:prstGeom prst="rect">
            <a:avLst/>
          </a:prstGeom>
          <a:noFill/>
        </p:spPr>
        <p:txBody>
          <a:bodyPr wrap="square" rtlCol="0">
            <a:spAutoFit/>
          </a:bodyPr>
          <a:lstStyle/>
          <a:p>
            <a:pPr algn="ctr"/>
            <a:r>
              <a:rPr lang="en-US" sz="3600" b="1" dirty="0">
                <a:solidFill>
                  <a:schemeClr val="bg1"/>
                </a:solidFill>
              </a:rPr>
              <a:t>God is to be our first and only love, for it is by the grace of God through Jesus Christ that we have salvation</a:t>
            </a:r>
          </a:p>
        </p:txBody>
      </p:sp>
      <p:sp>
        <p:nvSpPr>
          <p:cNvPr id="4" name="TextBox 3">
            <a:extLst>
              <a:ext uri="{FF2B5EF4-FFF2-40B4-BE49-F238E27FC236}">
                <a16:creationId xmlns:a16="http://schemas.microsoft.com/office/drawing/2014/main" id="{A3306E8A-7539-57B6-DFF8-CA9081E0ED5F}"/>
              </a:ext>
            </a:extLst>
          </p:cNvPr>
          <p:cNvSpPr txBox="1"/>
          <p:nvPr/>
        </p:nvSpPr>
        <p:spPr>
          <a:xfrm>
            <a:off x="228600" y="3339884"/>
            <a:ext cx="11607800" cy="1200329"/>
          </a:xfrm>
          <a:prstGeom prst="rect">
            <a:avLst/>
          </a:prstGeom>
          <a:noFill/>
        </p:spPr>
        <p:txBody>
          <a:bodyPr wrap="square" rtlCol="0">
            <a:spAutoFit/>
          </a:bodyPr>
          <a:lstStyle/>
          <a:p>
            <a:pPr algn="ctr"/>
            <a:r>
              <a:rPr lang="en-US" sz="3600" b="1" dirty="0">
                <a:solidFill>
                  <a:schemeClr val="bg1"/>
                </a:solidFill>
              </a:rPr>
              <a:t>He will not share His glory with any other god, because He is the one and only true God</a:t>
            </a:r>
          </a:p>
        </p:txBody>
      </p:sp>
    </p:spTree>
    <p:extLst>
      <p:ext uri="{BB962C8B-B14F-4D97-AF65-F5344CB8AC3E}">
        <p14:creationId xmlns:p14="http://schemas.microsoft.com/office/powerpoint/2010/main" val="42335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fire, dark, nature, smoke&#10;&#10;Description automatically generated">
            <a:extLst>
              <a:ext uri="{FF2B5EF4-FFF2-40B4-BE49-F238E27FC236}">
                <a16:creationId xmlns:a16="http://schemas.microsoft.com/office/drawing/2014/main" id="{257BF405-2C44-BA03-784C-3A98F2287CD7}"/>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E914A134-51A0-F0FA-8B53-17C4AF877644}"/>
              </a:ext>
            </a:extLst>
          </p:cNvPr>
          <p:cNvSpPr txBox="1"/>
          <p:nvPr/>
        </p:nvSpPr>
        <p:spPr>
          <a:xfrm>
            <a:off x="269789" y="518983"/>
            <a:ext cx="11652422" cy="707886"/>
          </a:xfrm>
          <a:prstGeom prst="rect">
            <a:avLst/>
          </a:prstGeom>
          <a:noFill/>
        </p:spPr>
        <p:txBody>
          <a:bodyPr wrap="square" rtlCol="0">
            <a:spAutoFit/>
          </a:bodyPr>
          <a:lstStyle/>
          <a:p>
            <a:pPr algn="ctr"/>
            <a:r>
              <a:rPr lang="en-US" sz="4000" b="1" dirty="0">
                <a:solidFill>
                  <a:schemeClr val="bg1"/>
                </a:solidFill>
              </a:rPr>
              <a:t>TURN TO JESUS CHRIST</a:t>
            </a:r>
          </a:p>
        </p:txBody>
      </p:sp>
      <p:sp>
        <p:nvSpPr>
          <p:cNvPr id="3" name="TextBox 2">
            <a:extLst>
              <a:ext uri="{FF2B5EF4-FFF2-40B4-BE49-F238E27FC236}">
                <a16:creationId xmlns:a16="http://schemas.microsoft.com/office/drawing/2014/main" id="{B3F0FCA9-FAE4-1241-D8BD-2B4A2B25E865}"/>
              </a:ext>
            </a:extLst>
          </p:cNvPr>
          <p:cNvSpPr txBox="1"/>
          <p:nvPr/>
        </p:nvSpPr>
        <p:spPr>
          <a:xfrm>
            <a:off x="269789" y="4052396"/>
            <a:ext cx="7246889" cy="2308324"/>
          </a:xfrm>
          <a:prstGeom prst="rect">
            <a:avLst/>
          </a:prstGeom>
          <a:noFill/>
        </p:spPr>
        <p:txBody>
          <a:bodyPr wrap="square" rtlCol="0">
            <a:spAutoFit/>
          </a:bodyPr>
          <a:lstStyle/>
          <a:p>
            <a:r>
              <a:rPr lang="en-US" sz="3600" b="1" dirty="0">
                <a:solidFill>
                  <a:schemeClr val="bg1"/>
                </a:solidFill>
              </a:rPr>
              <a:t>On the other side of the incarnation, the first commandment means giving to Christ the worship he deserves</a:t>
            </a:r>
          </a:p>
        </p:txBody>
      </p:sp>
      <p:sp>
        <p:nvSpPr>
          <p:cNvPr id="5" name="TextBox 4">
            <a:extLst>
              <a:ext uri="{FF2B5EF4-FFF2-40B4-BE49-F238E27FC236}">
                <a16:creationId xmlns:a16="http://schemas.microsoft.com/office/drawing/2014/main" id="{A3D38BB6-C55F-3098-31A9-C42817066F1B}"/>
              </a:ext>
            </a:extLst>
          </p:cNvPr>
          <p:cNvSpPr txBox="1"/>
          <p:nvPr/>
        </p:nvSpPr>
        <p:spPr>
          <a:xfrm>
            <a:off x="269789" y="2439959"/>
            <a:ext cx="11541211" cy="1200329"/>
          </a:xfrm>
          <a:prstGeom prst="rect">
            <a:avLst/>
          </a:prstGeom>
          <a:noFill/>
        </p:spPr>
        <p:txBody>
          <a:bodyPr wrap="square" rtlCol="0">
            <a:spAutoFit/>
          </a:bodyPr>
          <a:lstStyle/>
          <a:p>
            <a:r>
              <a:rPr lang="en-US" sz="3600" b="1" dirty="0">
                <a:solidFill>
                  <a:schemeClr val="bg1"/>
                </a:solidFill>
              </a:rPr>
              <a:t>Jesus fulfils the law by embodying love for God and love for others</a:t>
            </a:r>
          </a:p>
        </p:txBody>
      </p:sp>
      <p:sp>
        <p:nvSpPr>
          <p:cNvPr id="9" name="TextBox 8">
            <a:extLst>
              <a:ext uri="{FF2B5EF4-FFF2-40B4-BE49-F238E27FC236}">
                <a16:creationId xmlns:a16="http://schemas.microsoft.com/office/drawing/2014/main" id="{2C74AD57-9139-2F2C-871E-215AFF76E46F}"/>
              </a:ext>
            </a:extLst>
          </p:cNvPr>
          <p:cNvSpPr txBox="1"/>
          <p:nvPr/>
        </p:nvSpPr>
        <p:spPr>
          <a:xfrm>
            <a:off x="269789" y="1381520"/>
            <a:ext cx="11515811" cy="646331"/>
          </a:xfrm>
          <a:prstGeom prst="rect">
            <a:avLst/>
          </a:prstGeom>
          <a:noFill/>
        </p:spPr>
        <p:txBody>
          <a:bodyPr wrap="square" rtlCol="0">
            <a:spAutoFit/>
          </a:bodyPr>
          <a:lstStyle/>
          <a:p>
            <a:r>
              <a:rPr lang="en-US" sz="3600" b="1" dirty="0">
                <a:solidFill>
                  <a:schemeClr val="bg1"/>
                </a:solidFill>
              </a:rPr>
              <a:t>The law shows sinners our need for a </a:t>
            </a:r>
            <a:r>
              <a:rPr lang="en-US" sz="3600" b="1" dirty="0" err="1">
                <a:solidFill>
                  <a:schemeClr val="bg1"/>
                </a:solidFill>
              </a:rPr>
              <a:t>Saviour</a:t>
            </a:r>
            <a:endParaRPr lang="en-US" sz="3600" b="1" dirty="0">
              <a:solidFill>
                <a:schemeClr val="bg1"/>
              </a:solidFill>
            </a:endParaRPr>
          </a:p>
        </p:txBody>
      </p:sp>
    </p:spTree>
    <p:extLst>
      <p:ext uri="{BB962C8B-B14F-4D97-AF65-F5344CB8AC3E}">
        <p14:creationId xmlns:p14="http://schemas.microsoft.com/office/powerpoint/2010/main" val="217347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6FDB5F-E119-4D11-B698-02450E2F4EC8}"/>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22B465C-104E-8B6D-BA2B-3B666B9F5BD7}"/>
              </a:ext>
            </a:extLst>
          </p:cNvPr>
          <p:cNvSpPr txBox="1"/>
          <p:nvPr/>
        </p:nvSpPr>
        <p:spPr>
          <a:xfrm>
            <a:off x="254000" y="330200"/>
            <a:ext cx="11633200" cy="1200329"/>
          </a:xfrm>
          <a:prstGeom prst="rect">
            <a:avLst/>
          </a:prstGeom>
          <a:noFill/>
        </p:spPr>
        <p:txBody>
          <a:bodyPr wrap="square" rtlCol="0">
            <a:spAutoFit/>
          </a:bodyPr>
          <a:lstStyle/>
          <a:p>
            <a:r>
              <a:rPr lang="en-US" sz="3600" b="1" dirty="0"/>
              <a:t>Once we accept the depth of our sin, then we are in a position to see the glory of God’s glorious solution… Jesus</a:t>
            </a:r>
          </a:p>
        </p:txBody>
      </p:sp>
      <p:sp>
        <p:nvSpPr>
          <p:cNvPr id="3" name="TextBox 2">
            <a:extLst>
              <a:ext uri="{FF2B5EF4-FFF2-40B4-BE49-F238E27FC236}">
                <a16:creationId xmlns:a16="http://schemas.microsoft.com/office/drawing/2014/main" id="{4FFCE295-30B7-3048-23E9-FA2004252E62}"/>
              </a:ext>
            </a:extLst>
          </p:cNvPr>
          <p:cNvSpPr txBox="1"/>
          <p:nvPr/>
        </p:nvSpPr>
        <p:spPr>
          <a:xfrm>
            <a:off x="254000" y="2413000"/>
            <a:ext cx="11633200" cy="1200329"/>
          </a:xfrm>
          <a:prstGeom prst="rect">
            <a:avLst/>
          </a:prstGeom>
          <a:noFill/>
        </p:spPr>
        <p:txBody>
          <a:bodyPr wrap="square" rtlCol="0">
            <a:spAutoFit/>
          </a:bodyPr>
          <a:lstStyle/>
          <a:p>
            <a:r>
              <a:rPr lang="en-US" sz="3600" b="1" dirty="0"/>
              <a:t>It is the grace of God that motivates us in doing the 1</a:t>
            </a:r>
            <a:r>
              <a:rPr lang="en-US" sz="3600" b="1" baseline="30000" dirty="0"/>
              <a:t>st</a:t>
            </a:r>
            <a:r>
              <a:rPr lang="en-US" sz="3600" b="1" dirty="0"/>
              <a:t> commandment</a:t>
            </a:r>
          </a:p>
        </p:txBody>
      </p:sp>
      <p:sp>
        <p:nvSpPr>
          <p:cNvPr id="4" name="TextBox 3">
            <a:extLst>
              <a:ext uri="{FF2B5EF4-FFF2-40B4-BE49-F238E27FC236}">
                <a16:creationId xmlns:a16="http://schemas.microsoft.com/office/drawing/2014/main" id="{012474A3-D0E4-7940-F0A7-D2311F879F80}"/>
              </a:ext>
            </a:extLst>
          </p:cNvPr>
          <p:cNvSpPr txBox="1"/>
          <p:nvPr/>
        </p:nvSpPr>
        <p:spPr>
          <a:xfrm>
            <a:off x="254000" y="4495800"/>
            <a:ext cx="9804400" cy="1200329"/>
          </a:xfrm>
          <a:prstGeom prst="rect">
            <a:avLst/>
          </a:prstGeom>
          <a:noFill/>
        </p:spPr>
        <p:txBody>
          <a:bodyPr wrap="square" rtlCol="0">
            <a:spAutoFit/>
          </a:bodyPr>
          <a:lstStyle/>
          <a:p>
            <a:r>
              <a:rPr lang="en-US" sz="3600" b="1" dirty="0"/>
              <a:t>Righteous in Christ, empowered by the Spirit, loved by the Father</a:t>
            </a:r>
          </a:p>
        </p:txBody>
      </p:sp>
    </p:spTree>
    <p:extLst>
      <p:ext uri="{BB962C8B-B14F-4D97-AF65-F5344CB8AC3E}">
        <p14:creationId xmlns:p14="http://schemas.microsoft.com/office/powerpoint/2010/main" val="9651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sunset&#10;&#10;Description automatically generated">
            <a:extLst>
              <a:ext uri="{FF2B5EF4-FFF2-40B4-BE49-F238E27FC236}">
                <a16:creationId xmlns:a16="http://schemas.microsoft.com/office/drawing/2014/main" id="{4E69A8B2-7A88-C7E8-FB6A-5733B6BD1156}"/>
              </a:ext>
            </a:extLst>
          </p:cNvPr>
          <p:cNvPicPr>
            <a:picLocks noChangeAspect="1"/>
          </p:cNvPicPr>
          <p:nvPr/>
        </p:nvPicPr>
        <p:blipFill>
          <a:blip r:embed="rId3">
            <a:alphaModFix amt="85000"/>
          </a:blip>
          <a:stretch>
            <a:fillRect/>
          </a:stretch>
        </p:blipFill>
        <p:spPr>
          <a:xfrm flipH="1">
            <a:off x="-1" y="0"/>
            <a:ext cx="12192001" cy="6877927"/>
          </a:xfrm>
          <a:prstGeom prst="rect">
            <a:avLst/>
          </a:prstGeom>
        </p:spPr>
      </p:pic>
      <p:sp>
        <p:nvSpPr>
          <p:cNvPr id="2" name="TextBox 1">
            <a:extLst>
              <a:ext uri="{FF2B5EF4-FFF2-40B4-BE49-F238E27FC236}">
                <a16:creationId xmlns:a16="http://schemas.microsoft.com/office/drawing/2014/main" id="{57787CA8-396F-CF82-3E47-F7C248E1BC77}"/>
              </a:ext>
            </a:extLst>
          </p:cNvPr>
          <p:cNvSpPr txBox="1"/>
          <p:nvPr/>
        </p:nvSpPr>
        <p:spPr>
          <a:xfrm>
            <a:off x="238897" y="444843"/>
            <a:ext cx="11714205" cy="707886"/>
          </a:xfrm>
          <a:prstGeom prst="rect">
            <a:avLst/>
          </a:prstGeom>
          <a:noFill/>
        </p:spPr>
        <p:txBody>
          <a:bodyPr wrap="square" rtlCol="0">
            <a:spAutoFit/>
          </a:bodyPr>
          <a:lstStyle/>
          <a:p>
            <a:pPr algn="ctr"/>
            <a:r>
              <a:rPr lang="en-US" sz="4000" b="1" dirty="0"/>
              <a:t>SUMMARY</a:t>
            </a:r>
          </a:p>
        </p:txBody>
      </p:sp>
      <p:sp>
        <p:nvSpPr>
          <p:cNvPr id="3" name="TextBox 2">
            <a:extLst>
              <a:ext uri="{FF2B5EF4-FFF2-40B4-BE49-F238E27FC236}">
                <a16:creationId xmlns:a16="http://schemas.microsoft.com/office/drawing/2014/main" id="{29FD0ED1-EF04-FB4C-C10F-D799BFE2A97F}"/>
              </a:ext>
            </a:extLst>
          </p:cNvPr>
          <p:cNvSpPr txBox="1"/>
          <p:nvPr/>
        </p:nvSpPr>
        <p:spPr>
          <a:xfrm>
            <a:off x="238897" y="1358900"/>
            <a:ext cx="11477822" cy="646331"/>
          </a:xfrm>
          <a:prstGeom prst="rect">
            <a:avLst/>
          </a:prstGeom>
          <a:noFill/>
        </p:spPr>
        <p:txBody>
          <a:bodyPr wrap="square" rtlCol="0">
            <a:spAutoFit/>
          </a:bodyPr>
          <a:lstStyle/>
          <a:p>
            <a:r>
              <a:rPr lang="en-US" sz="3600" b="1" dirty="0"/>
              <a:t>Remember all that God has done for you in Christ </a:t>
            </a:r>
          </a:p>
        </p:txBody>
      </p:sp>
      <p:sp>
        <p:nvSpPr>
          <p:cNvPr id="4" name="TextBox 3">
            <a:extLst>
              <a:ext uri="{FF2B5EF4-FFF2-40B4-BE49-F238E27FC236}">
                <a16:creationId xmlns:a16="http://schemas.microsoft.com/office/drawing/2014/main" id="{37F31D9B-E16B-7B70-954E-1023F1939A52}"/>
              </a:ext>
            </a:extLst>
          </p:cNvPr>
          <p:cNvSpPr txBox="1"/>
          <p:nvPr/>
        </p:nvSpPr>
        <p:spPr>
          <a:xfrm>
            <a:off x="238897" y="4206438"/>
            <a:ext cx="10408439" cy="1200329"/>
          </a:xfrm>
          <a:prstGeom prst="rect">
            <a:avLst/>
          </a:prstGeom>
          <a:noFill/>
        </p:spPr>
        <p:txBody>
          <a:bodyPr wrap="square" rtlCol="0">
            <a:spAutoFit/>
          </a:bodyPr>
          <a:lstStyle/>
          <a:p>
            <a:r>
              <a:rPr lang="en-US" sz="3600" b="1" dirty="0"/>
              <a:t>Because we have been set free by God’s grace we are free to love and obey God</a:t>
            </a:r>
          </a:p>
        </p:txBody>
      </p:sp>
      <p:sp>
        <p:nvSpPr>
          <p:cNvPr id="5" name="TextBox 4">
            <a:extLst>
              <a:ext uri="{FF2B5EF4-FFF2-40B4-BE49-F238E27FC236}">
                <a16:creationId xmlns:a16="http://schemas.microsoft.com/office/drawing/2014/main" id="{8CCA06CD-B94E-ACE5-449C-8637F24B9FA7}"/>
              </a:ext>
            </a:extLst>
          </p:cNvPr>
          <p:cNvSpPr txBox="1"/>
          <p:nvPr/>
        </p:nvSpPr>
        <p:spPr>
          <a:xfrm>
            <a:off x="238897" y="2782669"/>
            <a:ext cx="11714205" cy="646331"/>
          </a:xfrm>
          <a:prstGeom prst="rect">
            <a:avLst/>
          </a:prstGeom>
          <a:noFill/>
        </p:spPr>
        <p:txBody>
          <a:bodyPr wrap="square" rtlCol="0">
            <a:spAutoFit/>
          </a:bodyPr>
          <a:lstStyle/>
          <a:p>
            <a:r>
              <a:rPr lang="en-US" sz="3600" b="1" dirty="0"/>
              <a:t>We can serve only one God</a:t>
            </a:r>
          </a:p>
        </p:txBody>
      </p:sp>
    </p:spTree>
    <p:extLst>
      <p:ext uri="{BB962C8B-B14F-4D97-AF65-F5344CB8AC3E}">
        <p14:creationId xmlns:p14="http://schemas.microsoft.com/office/powerpoint/2010/main" val="299096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rtin Luther - Wikipedia">
            <a:extLst>
              <a:ext uri="{FF2B5EF4-FFF2-40B4-BE49-F238E27FC236}">
                <a16:creationId xmlns:a16="http://schemas.microsoft.com/office/drawing/2014/main" id="{1FA91A9E-C3E5-7AF0-E919-E442D9855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32402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BF021D-E6A7-9839-01AB-4D3B48B02BA9}"/>
              </a:ext>
            </a:extLst>
          </p:cNvPr>
          <p:cNvSpPr txBox="1"/>
          <p:nvPr/>
        </p:nvSpPr>
        <p:spPr>
          <a:xfrm>
            <a:off x="4463512" y="290002"/>
            <a:ext cx="7516678" cy="3477875"/>
          </a:xfrm>
          <a:prstGeom prst="rect">
            <a:avLst/>
          </a:prstGeom>
          <a:noFill/>
        </p:spPr>
        <p:txBody>
          <a:bodyPr wrap="square">
            <a:spAutoFit/>
          </a:bodyPr>
          <a:lstStyle/>
          <a:p>
            <a:pPr algn="ctr"/>
            <a:r>
              <a:rPr lang="en-AU" sz="4400" b="1" i="0" u="none" strike="noStrike" dirty="0">
                <a:effectLst/>
                <a:latin typeface="+mn-lt"/>
              </a:rPr>
              <a:t>“If what you’re saying is true,” the student objected, “then we may live as we want!” </a:t>
            </a:r>
            <a:br>
              <a:rPr lang="en-AU" sz="4400" b="1" i="0" u="none" strike="noStrike" dirty="0">
                <a:effectLst/>
                <a:latin typeface="+mn-lt"/>
              </a:rPr>
            </a:br>
            <a:r>
              <a:rPr lang="en-AU" sz="4400" b="1" i="0" u="none" strike="noStrike" dirty="0">
                <a:effectLst/>
                <a:latin typeface="+mn-lt"/>
              </a:rPr>
              <a:t>Luther replied, “Yes. Now what do you want?”</a:t>
            </a:r>
          </a:p>
        </p:txBody>
      </p:sp>
    </p:spTree>
    <p:extLst>
      <p:ext uri="{BB962C8B-B14F-4D97-AF65-F5344CB8AC3E}">
        <p14:creationId xmlns:p14="http://schemas.microsoft.com/office/powerpoint/2010/main" val="3826131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3581</Words>
  <Application>Microsoft Office PowerPoint</Application>
  <PresentationFormat>Widescreen</PresentationFormat>
  <Paragraphs>75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30</cp:revision>
  <dcterms:created xsi:type="dcterms:W3CDTF">2023-04-21T09:03:49Z</dcterms:created>
  <dcterms:modified xsi:type="dcterms:W3CDTF">2023-04-26T22:30:18Z</dcterms:modified>
</cp:coreProperties>
</file>