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1" r:id="rId6"/>
    <p:sldId id="264" r:id="rId7"/>
    <p:sldId id="276" r:id="rId8"/>
    <p:sldId id="260" r:id="rId9"/>
    <p:sldId id="262" r:id="rId10"/>
    <p:sldId id="274" r:id="rId11"/>
    <p:sldId id="263" r:id="rId12"/>
    <p:sldId id="277" r:id="rId13"/>
    <p:sldId id="275" r:id="rId14"/>
    <p:sldId id="265" r:id="rId15"/>
    <p:sldId id="278" r:id="rId16"/>
    <p:sldId id="279" r:id="rId17"/>
    <p:sldId id="280" r:id="rId18"/>
    <p:sldId id="270" r:id="rId19"/>
    <p:sldId id="271" r:id="rId20"/>
    <p:sldId id="272"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1" d="100"/>
          <a:sy n="91" d="100"/>
        </p:scale>
        <p:origin x="1210"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2990"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4C37A-4CA6-424C-937F-70C403350B2D}" type="datetimeFigureOut">
              <a:rPr lang="en-AU" smtClean="0"/>
              <a:t>3/04/2023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A5069-ED40-4655-8ACA-B3A54FE88CDD}" type="slidenum">
              <a:rPr lang="en-AU" smtClean="0"/>
              <a:t>‹#›</a:t>
            </a:fld>
            <a:endParaRPr lang="en-AU"/>
          </a:p>
        </p:txBody>
      </p:sp>
    </p:spTree>
    <p:extLst>
      <p:ext uri="{BB962C8B-B14F-4D97-AF65-F5344CB8AC3E}">
        <p14:creationId xmlns:p14="http://schemas.microsoft.com/office/powerpoint/2010/main" val="36648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1</a:t>
            </a:fld>
            <a:endParaRPr lang="en-AU"/>
          </a:p>
        </p:txBody>
      </p:sp>
    </p:spTree>
    <p:extLst>
      <p:ext uri="{BB962C8B-B14F-4D97-AF65-F5344CB8AC3E}">
        <p14:creationId xmlns:p14="http://schemas.microsoft.com/office/powerpoint/2010/main" val="3134122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10</a:t>
            </a:fld>
            <a:endParaRPr lang="en-AU"/>
          </a:p>
        </p:txBody>
      </p:sp>
    </p:spTree>
    <p:extLst>
      <p:ext uri="{BB962C8B-B14F-4D97-AF65-F5344CB8AC3E}">
        <p14:creationId xmlns:p14="http://schemas.microsoft.com/office/powerpoint/2010/main" val="2870033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11</a:t>
            </a:fld>
            <a:endParaRPr lang="en-AU"/>
          </a:p>
        </p:txBody>
      </p:sp>
    </p:spTree>
    <p:extLst>
      <p:ext uri="{BB962C8B-B14F-4D97-AF65-F5344CB8AC3E}">
        <p14:creationId xmlns:p14="http://schemas.microsoft.com/office/powerpoint/2010/main" val="327705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12</a:t>
            </a:fld>
            <a:endParaRPr lang="en-AU"/>
          </a:p>
        </p:txBody>
      </p:sp>
    </p:spTree>
    <p:extLst>
      <p:ext uri="{BB962C8B-B14F-4D97-AF65-F5344CB8AC3E}">
        <p14:creationId xmlns:p14="http://schemas.microsoft.com/office/powerpoint/2010/main" val="2066260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13</a:t>
            </a:fld>
            <a:endParaRPr lang="en-AU"/>
          </a:p>
        </p:txBody>
      </p:sp>
    </p:spTree>
    <p:extLst>
      <p:ext uri="{BB962C8B-B14F-4D97-AF65-F5344CB8AC3E}">
        <p14:creationId xmlns:p14="http://schemas.microsoft.com/office/powerpoint/2010/main" val="2767818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14</a:t>
            </a:fld>
            <a:endParaRPr lang="en-AU"/>
          </a:p>
        </p:txBody>
      </p:sp>
    </p:spTree>
    <p:extLst>
      <p:ext uri="{BB962C8B-B14F-4D97-AF65-F5344CB8AC3E}">
        <p14:creationId xmlns:p14="http://schemas.microsoft.com/office/powerpoint/2010/main" val="2573516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15</a:t>
            </a:fld>
            <a:endParaRPr lang="en-AU"/>
          </a:p>
        </p:txBody>
      </p:sp>
    </p:spTree>
    <p:extLst>
      <p:ext uri="{BB962C8B-B14F-4D97-AF65-F5344CB8AC3E}">
        <p14:creationId xmlns:p14="http://schemas.microsoft.com/office/powerpoint/2010/main" val="1729437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16</a:t>
            </a:fld>
            <a:endParaRPr lang="en-AU"/>
          </a:p>
        </p:txBody>
      </p:sp>
    </p:spTree>
    <p:extLst>
      <p:ext uri="{BB962C8B-B14F-4D97-AF65-F5344CB8AC3E}">
        <p14:creationId xmlns:p14="http://schemas.microsoft.com/office/powerpoint/2010/main" val="405136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17</a:t>
            </a:fld>
            <a:endParaRPr lang="en-AU"/>
          </a:p>
        </p:txBody>
      </p:sp>
    </p:spTree>
    <p:extLst>
      <p:ext uri="{BB962C8B-B14F-4D97-AF65-F5344CB8AC3E}">
        <p14:creationId xmlns:p14="http://schemas.microsoft.com/office/powerpoint/2010/main" val="3781098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18</a:t>
            </a:fld>
            <a:endParaRPr lang="en-AU"/>
          </a:p>
        </p:txBody>
      </p:sp>
    </p:spTree>
    <p:extLst>
      <p:ext uri="{BB962C8B-B14F-4D97-AF65-F5344CB8AC3E}">
        <p14:creationId xmlns:p14="http://schemas.microsoft.com/office/powerpoint/2010/main" val="2798090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19</a:t>
            </a:fld>
            <a:endParaRPr lang="en-AU"/>
          </a:p>
        </p:txBody>
      </p:sp>
    </p:spTree>
    <p:extLst>
      <p:ext uri="{BB962C8B-B14F-4D97-AF65-F5344CB8AC3E}">
        <p14:creationId xmlns:p14="http://schemas.microsoft.com/office/powerpoint/2010/main" val="329353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2</a:t>
            </a:fld>
            <a:endParaRPr lang="en-AU"/>
          </a:p>
        </p:txBody>
      </p:sp>
    </p:spTree>
    <p:extLst>
      <p:ext uri="{BB962C8B-B14F-4D97-AF65-F5344CB8AC3E}">
        <p14:creationId xmlns:p14="http://schemas.microsoft.com/office/powerpoint/2010/main" val="3605524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20</a:t>
            </a:fld>
            <a:endParaRPr lang="en-AU"/>
          </a:p>
        </p:txBody>
      </p:sp>
    </p:spTree>
    <p:extLst>
      <p:ext uri="{BB962C8B-B14F-4D97-AF65-F5344CB8AC3E}">
        <p14:creationId xmlns:p14="http://schemas.microsoft.com/office/powerpoint/2010/main" val="2916011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21</a:t>
            </a:fld>
            <a:endParaRPr lang="en-AU"/>
          </a:p>
        </p:txBody>
      </p:sp>
    </p:spTree>
    <p:extLst>
      <p:ext uri="{BB962C8B-B14F-4D97-AF65-F5344CB8AC3E}">
        <p14:creationId xmlns:p14="http://schemas.microsoft.com/office/powerpoint/2010/main" val="333200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3</a:t>
            </a:fld>
            <a:endParaRPr lang="en-AU"/>
          </a:p>
        </p:txBody>
      </p:sp>
    </p:spTree>
    <p:extLst>
      <p:ext uri="{BB962C8B-B14F-4D97-AF65-F5344CB8AC3E}">
        <p14:creationId xmlns:p14="http://schemas.microsoft.com/office/powerpoint/2010/main" val="35330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4</a:t>
            </a:fld>
            <a:endParaRPr lang="en-AU"/>
          </a:p>
        </p:txBody>
      </p:sp>
    </p:spTree>
    <p:extLst>
      <p:ext uri="{BB962C8B-B14F-4D97-AF65-F5344CB8AC3E}">
        <p14:creationId xmlns:p14="http://schemas.microsoft.com/office/powerpoint/2010/main" val="23398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5</a:t>
            </a:fld>
            <a:endParaRPr lang="en-AU"/>
          </a:p>
        </p:txBody>
      </p:sp>
    </p:spTree>
    <p:extLst>
      <p:ext uri="{BB962C8B-B14F-4D97-AF65-F5344CB8AC3E}">
        <p14:creationId xmlns:p14="http://schemas.microsoft.com/office/powerpoint/2010/main" val="40867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6</a:t>
            </a:fld>
            <a:endParaRPr lang="en-AU"/>
          </a:p>
        </p:txBody>
      </p:sp>
    </p:spTree>
    <p:extLst>
      <p:ext uri="{BB962C8B-B14F-4D97-AF65-F5344CB8AC3E}">
        <p14:creationId xmlns:p14="http://schemas.microsoft.com/office/powerpoint/2010/main" val="113766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7</a:t>
            </a:fld>
            <a:endParaRPr lang="en-AU"/>
          </a:p>
        </p:txBody>
      </p:sp>
    </p:spTree>
    <p:extLst>
      <p:ext uri="{BB962C8B-B14F-4D97-AF65-F5344CB8AC3E}">
        <p14:creationId xmlns:p14="http://schemas.microsoft.com/office/powerpoint/2010/main" val="218960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8</a:t>
            </a:fld>
            <a:endParaRPr lang="en-AU"/>
          </a:p>
        </p:txBody>
      </p:sp>
    </p:spTree>
    <p:extLst>
      <p:ext uri="{BB962C8B-B14F-4D97-AF65-F5344CB8AC3E}">
        <p14:creationId xmlns:p14="http://schemas.microsoft.com/office/powerpoint/2010/main" val="1892367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BA5069-ED40-4655-8ACA-B3A54FE88CDD}" type="slidenum">
              <a:rPr lang="en-AU" smtClean="0"/>
              <a:t>9</a:t>
            </a:fld>
            <a:endParaRPr lang="en-AU"/>
          </a:p>
        </p:txBody>
      </p:sp>
    </p:spTree>
    <p:extLst>
      <p:ext uri="{BB962C8B-B14F-4D97-AF65-F5344CB8AC3E}">
        <p14:creationId xmlns:p14="http://schemas.microsoft.com/office/powerpoint/2010/main" val="3417422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40F8BBF-0743-4375-BA53-328D0ED8B00C}" type="datetimeFigureOut">
              <a:rPr lang="en-AU" smtClean="0"/>
              <a:pPr/>
              <a:t>3/04/2023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B3481E7-961F-48E9-9104-315ED8745D56}"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40F8BBF-0743-4375-BA53-328D0ED8B00C}" type="datetimeFigureOut">
              <a:rPr lang="en-AU" smtClean="0"/>
              <a:pPr/>
              <a:t>3/04/2023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B3481E7-961F-48E9-9104-315ED8745D56}"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40F8BBF-0743-4375-BA53-328D0ED8B00C}" type="datetimeFigureOut">
              <a:rPr lang="en-AU" smtClean="0"/>
              <a:pPr/>
              <a:t>3/04/2023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B3481E7-961F-48E9-9104-315ED8745D56}"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40F8BBF-0743-4375-BA53-328D0ED8B00C}" type="datetimeFigureOut">
              <a:rPr lang="en-AU" smtClean="0"/>
              <a:pPr/>
              <a:t>3/04/2023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B3481E7-961F-48E9-9104-315ED8745D56}"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0F8BBF-0743-4375-BA53-328D0ED8B00C}" type="datetimeFigureOut">
              <a:rPr lang="en-AU" smtClean="0"/>
              <a:pPr/>
              <a:t>3/04/2023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B3481E7-961F-48E9-9104-315ED8745D56}"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40F8BBF-0743-4375-BA53-328D0ED8B00C}" type="datetimeFigureOut">
              <a:rPr lang="en-AU" smtClean="0"/>
              <a:pPr/>
              <a:t>3/04/2023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B3481E7-961F-48E9-9104-315ED8745D56}"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40F8BBF-0743-4375-BA53-328D0ED8B00C}" type="datetimeFigureOut">
              <a:rPr lang="en-AU" smtClean="0"/>
              <a:pPr/>
              <a:t>3/04/2023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AB3481E7-961F-48E9-9104-315ED8745D56}"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40F8BBF-0743-4375-BA53-328D0ED8B00C}" type="datetimeFigureOut">
              <a:rPr lang="en-AU" smtClean="0"/>
              <a:pPr/>
              <a:t>3/04/2023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AB3481E7-961F-48E9-9104-315ED8745D56}"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F8BBF-0743-4375-BA53-328D0ED8B00C}" type="datetimeFigureOut">
              <a:rPr lang="en-AU" smtClean="0"/>
              <a:pPr/>
              <a:t>3/04/2023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AB3481E7-961F-48E9-9104-315ED8745D56}"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0F8BBF-0743-4375-BA53-328D0ED8B00C}" type="datetimeFigureOut">
              <a:rPr lang="en-AU" smtClean="0"/>
              <a:pPr/>
              <a:t>3/04/2023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B3481E7-961F-48E9-9104-315ED8745D56}"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0F8BBF-0743-4375-BA53-328D0ED8B00C}" type="datetimeFigureOut">
              <a:rPr lang="en-AU" smtClean="0"/>
              <a:pPr/>
              <a:t>3/04/2023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B3481E7-961F-48E9-9104-315ED8745D56}"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F8BBF-0743-4375-BA53-328D0ED8B00C}" type="datetimeFigureOut">
              <a:rPr lang="en-AU" smtClean="0"/>
              <a:pPr/>
              <a:t>3/04/2023</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481E7-961F-48E9-9104-315ED8745D56}"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ristian Palm Sunday Cross Theme Illustration – The New York Avenue ..."/>
          <p:cNvPicPr/>
          <p:nvPr/>
        </p:nvPicPr>
        <p:blipFill>
          <a:blip r:embed="rId3" cstate="print"/>
          <a:srcRect/>
          <a:stretch>
            <a:fillRect/>
          </a:stretch>
        </p:blipFill>
        <p:spPr bwMode="auto">
          <a:xfrm>
            <a:off x="0" y="0"/>
            <a:ext cx="9144000" cy="6885384"/>
          </a:xfrm>
          <a:prstGeom prst="rect">
            <a:avLst/>
          </a:prstGeom>
          <a:noFill/>
          <a:ln w="9525">
            <a:noFill/>
            <a:miter lim="800000"/>
            <a:headEnd/>
            <a:tailEnd/>
          </a:ln>
        </p:spPr>
      </p:pic>
      <p:sp>
        <p:nvSpPr>
          <p:cNvPr id="5" name="Rectangle 4"/>
          <p:cNvSpPr/>
          <p:nvPr/>
        </p:nvSpPr>
        <p:spPr>
          <a:xfrm>
            <a:off x="4355976" y="260648"/>
            <a:ext cx="4249881" cy="1015663"/>
          </a:xfrm>
          <a:prstGeom prst="rect">
            <a:avLst/>
          </a:prstGeom>
        </p:spPr>
        <p:txBody>
          <a:bodyPr wrap="none">
            <a:spAutoFit/>
          </a:bodyPr>
          <a:lstStyle/>
          <a:p>
            <a:r>
              <a:rPr lang="en-AU" sz="6000" b="1" dirty="0">
                <a:solidFill>
                  <a:schemeClr val="bg1"/>
                </a:solidFill>
              </a:rPr>
              <a:t>John 12:1-26</a:t>
            </a:r>
          </a:p>
        </p:txBody>
      </p:sp>
      <p:sp>
        <p:nvSpPr>
          <p:cNvPr id="6" name="TextBox 5"/>
          <p:cNvSpPr txBox="1"/>
          <p:nvPr/>
        </p:nvSpPr>
        <p:spPr>
          <a:xfrm>
            <a:off x="1331640" y="5877272"/>
            <a:ext cx="7151766" cy="523220"/>
          </a:xfrm>
          <a:prstGeom prst="rect">
            <a:avLst/>
          </a:prstGeom>
          <a:noFill/>
        </p:spPr>
        <p:txBody>
          <a:bodyPr wrap="none" rtlCol="0">
            <a:spAutoFit/>
          </a:bodyPr>
          <a:lstStyle/>
          <a:p>
            <a:r>
              <a:rPr lang="en-AU" sz="2800" b="1" dirty="0">
                <a:solidFill>
                  <a:srgbClr val="FFFF00"/>
                </a:solidFill>
              </a:rPr>
              <a:t>Simple message – well known story - challenge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01008"/>
            <a:ext cx="8820472" cy="1138773"/>
          </a:xfrm>
          <a:prstGeom prst="rect">
            <a:avLst/>
          </a:prstGeom>
        </p:spPr>
        <p:txBody>
          <a:bodyPr wrap="square">
            <a:spAutoFit/>
          </a:bodyPr>
          <a:lstStyle/>
          <a:p>
            <a:r>
              <a:rPr lang="en-AU" sz="3600" b="1" dirty="0">
                <a:solidFill>
                  <a:srgbClr val="FFFF00"/>
                </a:solidFill>
              </a:rPr>
              <a:t>Palm branches </a:t>
            </a:r>
            <a:r>
              <a:rPr lang="en-AU" sz="3200" b="1" dirty="0">
                <a:solidFill>
                  <a:schemeClr val="bg1"/>
                </a:solidFill>
              </a:rPr>
              <a:t>were a widely recognised symbol of peace and victory</a:t>
            </a:r>
          </a:p>
        </p:txBody>
      </p:sp>
      <p:sp>
        <p:nvSpPr>
          <p:cNvPr id="4" name="Rectangle 3"/>
          <p:cNvSpPr/>
          <p:nvPr/>
        </p:nvSpPr>
        <p:spPr>
          <a:xfrm>
            <a:off x="0" y="548680"/>
            <a:ext cx="9144000" cy="2123658"/>
          </a:xfrm>
          <a:prstGeom prst="rect">
            <a:avLst/>
          </a:prstGeom>
        </p:spPr>
        <p:txBody>
          <a:bodyPr wrap="square">
            <a:spAutoFit/>
          </a:bodyPr>
          <a:lstStyle/>
          <a:p>
            <a:r>
              <a:rPr lang="en-AU" sz="3200" b="1" dirty="0">
                <a:solidFill>
                  <a:schemeClr val="bg1"/>
                </a:solidFill>
              </a:rPr>
              <a:t>The use of a </a:t>
            </a:r>
            <a:r>
              <a:rPr lang="en-AU" sz="3600" b="1" dirty="0">
                <a:solidFill>
                  <a:srgbClr val="FFFF00"/>
                </a:solidFill>
              </a:rPr>
              <a:t>Donkey</a:t>
            </a:r>
            <a:r>
              <a:rPr lang="en-AU" sz="3200" b="1" dirty="0">
                <a:solidFill>
                  <a:schemeClr val="bg1"/>
                </a:solidFill>
              </a:rPr>
              <a:t> instead of a horse is highly symbolic, it represents the humble arrival of someone in peace, as opposed to arriving on a steed in war.</a:t>
            </a:r>
            <a:r>
              <a:rPr lang="en-AU" sz="3200" dirty="0"/>
              <a:t>.</a:t>
            </a:r>
            <a:endParaRPr lang="en-AU" sz="3200" b="1" dirty="0">
              <a:solidFill>
                <a:schemeClr val="bg1"/>
              </a:solidFill>
            </a:endParaRPr>
          </a:p>
        </p:txBody>
      </p:sp>
      <p:sp>
        <p:nvSpPr>
          <p:cNvPr id="6" name="TextBox 5"/>
          <p:cNvSpPr txBox="1"/>
          <p:nvPr/>
        </p:nvSpPr>
        <p:spPr>
          <a:xfrm>
            <a:off x="0" y="4472533"/>
            <a:ext cx="9144000" cy="1692771"/>
          </a:xfrm>
          <a:prstGeom prst="rect">
            <a:avLst/>
          </a:prstGeom>
          <a:noFill/>
        </p:spPr>
        <p:txBody>
          <a:bodyPr wrap="square" rtlCol="0">
            <a:spAutoFit/>
          </a:bodyPr>
          <a:lstStyle/>
          <a:p>
            <a:r>
              <a:rPr lang="en-AU" sz="3200" b="1" dirty="0">
                <a:solidFill>
                  <a:srgbClr val="FFFF00"/>
                </a:solidFill>
              </a:rPr>
              <a:t>And</a:t>
            </a:r>
            <a:r>
              <a:rPr lang="en-AU" sz="3200" b="1" dirty="0">
                <a:solidFill>
                  <a:schemeClr val="bg1"/>
                </a:solidFill>
              </a:rPr>
              <a:t> When a king or ruler entered a city or town, people would go out of their way to lay down a carpet made of </a:t>
            </a:r>
            <a:r>
              <a:rPr lang="en-AU" sz="4000" b="1" dirty="0">
                <a:solidFill>
                  <a:srgbClr val="FFFF00"/>
                </a:solidFill>
              </a:rPr>
              <a:t>Coats</a:t>
            </a:r>
            <a:endParaRPr lang="en-AU" sz="3200" b="1" dirty="0">
              <a:solidFill>
                <a:srgbClr val="FFFF00"/>
              </a:solidFill>
            </a:endParaRPr>
          </a:p>
        </p:txBody>
      </p:sp>
      <p:sp>
        <p:nvSpPr>
          <p:cNvPr id="7" name="TextBox 6"/>
          <p:cNvSpPr txBox="1"/>
          <p:nvPr/>
        </p:nvSpPr>
        <p:spPr>
          <a:xfrm>
            <a:off x="3419872" y="44624"/>
            <a:ext cx="2273251" cy="646331"/>
          </a:xfrm>
          <a:prstGeom prst="rect">
            <a:avLst/>
          </a:prstGeom>
          <a:noFill/>
        </p:spPr>
        <p:txBody>
          <a:bodyPr wrap="none" rtlCol="0">
            <a:spAutoFit/>
          </a:bodyPr>
          <a:lstStyle/>
          <a:p>
            <a:r>
              <a:rPr lang="en-AU" sz="3600" b="1" dirty="0">
                <a:solidFill>
                  <a:srgbClr val="FFFF00"/>
                </a:solidFill>
              </a:rPr>
              <a:t>Symbolism</a:t>
            </a:r>
          </a:p>
        </p:txBody>
      </p:sp>
      <p:sp>
        <p:nvSpPr>
          <p:cNvPr id="8" name="TextBox 7"/>
          <p:cNvSpPr txBox="1"/>
          <p:nvPr/>
        </p:nvSpPr>
        <p:spPr>
          <a:xfrm>
            <a:off x="1295128" y="2060848"/>
            <a:ext cx="7848872" cy="1477328"/>
          </a:xfrm>
          <a:prstGeom prst="rect">
            <a:avLst/>
          </a:prstGeom>
          <a:noFill/>
        </p:spPr>
        <p:txBody>
          <a:bodyPr wrap="square" rtlCol="0">
            <a:spAutoFit/>
          </a:bodyPr>
          <a:lstStyle/>
          <a:p>
            <a:r>
              <a:rPr lang="en-AU" sz="2400" b="1" dirty="0">
                <a:solidFill>
                  <a:srgbClr val="FFFF00"/>
                </a:solidFill>
              </a:rPr>
              <a:t>“Rejoice greatly, Daughter Zion! Shout, Daughter Jerusalem! See, your king comes to you, righteous and victorious, lowly and riding on a donkey, on a colt, the foal of a donkey</a:t>
            </a:r>
            <a:r>
              <a:rPr lang="en-AU" dirty="0"/>
              <a:t>”</a:t>
            </a:r>
            <a:r>
              <a:rPr lang="en-AU" dirty="0">
                <a:solidFill>
                  <a:schemeClr val="bg1"/>
                </a:solidFill>
                <a:hlinkClick r:id="rId3"/>
              </a:rPr>
              <a:t> Zechariah 9:9-10</a:t>
            </a:r>
            <a:endParaRPr lang="en-AU" dirty="0"/>
          </a:p>
        </p:txBody>
      </p:sp>
      <p:sp>
        <p:nvSpPr>
          <p:cNvPr id="9" name="TextBox 8"/>
          <p:cNvSpPr txBox="1"/>
          <p:nvPr/>
        </p:nvSpPr>
        <p:spPr>
          <a:xfrm>
            <a:off x="3419872" y="3068960"/>
            <a:ext cx="987771" cy="461665"/>
          </a:xfrm>
          <a:prstGeom prst="rect">
            <a:avLst/>
          </a:prstGeom>
          <a:noFill/>
        </p:spPr>
        <p:txBody>
          <a:bodyPr wrap="none" rtlCol="0">
            <a:spAutoFit/>
          </a:bodyPr>
          <a:lstStyle/>
          <a:p>
            <a:r>
              <a:rPr lang="en-AU" sz="2400" b="1" dirty="0">
                <a:solidFill>
                  <a:schemeClr val="bg1"/>
                </a:solidFill>
              </a:rPr>
              <a:t>600BC</a:t>
            </a:r>
          </a:p>
        </p:txBody>
      </p:sp>
      <p:sp>
        <p:nvSpPr>
          <p:cNvPr id="11" name="TextBox 10"/>
          <p:cNvSpPr txBox="1"/>
          <p:nvPr/>
        </p:nvSpPr>
        <p:spPr>
          <a:xfrm>
            <a:off x="0" y="6021288"/>
            <a:ext cx="9144000" cy="830997"/>
          </a:xfrm>
          <a:prstGeom prst="rect">
            <a:avLst/>
          </a:prstGeom>
          <a:noFill/>
        </p:spPr>
        <p:txBody>
          <a:bodyPr wrap="square" rtlCol="0">
            <a:spAutoFit/>
          </a:bodyPr>
          <a:lstStyle/>
          <a:p>
            <a:r>
              <a:rPr lang="en-AU" sz="2400" b="1" dirty="0">
                <a:solidFill>
                  <a:srgbClr val="FFFF00"/>
                </a:solidFill>
              </a:rPr>
              <a:t>Jesus – Victorious King of Peace  - Praised by the people – Worshipped by His followers</a:t>
            </a:r>
          </a:p>
        </p:txBody>
      </p:sp>
      <p:sp>
        <p:nvSpPr>
          <p:cNvPr id="10" name="TextBox 9"/>
          <p:cNvSpPr txBox="1"/>
          <p:nvPr/>
        </p:nvSpPr>
        <p:spPr>
          <a:xfrm>
            <a:off x="251520" y="3140968"/>
            <a:ext cx="490840" cy="830997"/>
          </a:xfrm>
          <a:prstGeom prst="rect">
            <a:avLst/>
          </a:prstGeom>
          <a:noFill/>
        </p:spPr>
        <p:txBody>
          <a:bodyPr wrap="none" rtlCol="0">
            <a:spAutoFit/>
          </a:bodyPr>
          <a:lstStyle/>
          <a:p>
            <a:r>
              <a:rPr lang="en-AU" sz="4800" b="1" dirty="0">
                <a:solidFill>
                  <a:srgbClr val="FF0000"/>
                </a:solidFill>
              </a:rPr>
              <a:t>*</a:t>
            </a:r>
          </a:p>
        </p:txBody>
      </p:sp>
      <p:sp>
        <p:nvSpPr>
          <p:cNvPr id="12" name="TextBox 11"/>
          <p:cNvSpPr txBox="1"/>
          <p:nvPr/>
        </p:nvSpPr>
        <p:spPr>
          <a:xfrm>
            <a:off x="3563888" y="4149080"/>
            <a:ext cx="490840" cy="830997"/>
          </a:xfrm>
          <a:prstGeom prst="rect">
            <a:avLst/>
          </a:prstGeom>
          <a:noFill/>
        </p:spPr>
        <p:txBody>
          <a:bodyPr wrap="none" rtlCol="0">
            <a:spAutoFit/>
          </a:bodyPr>
          <a:lstStyle/>
          <a:p>
            <a:r>
              <a:rPr lang="en-AU" sz="4800" b="1" dirty="0">
                <a:solidFill>
                  <a:srgbClr val="FF0000"/>
                </a:solidFill>
              </a:rPr>
              <a:t>*</a:t>
            </a:r>
          </a:p>
        </p:txBody>
      </p:sp>
      <p:sp>
        <p:nvSpPr>
          <p:cNvPr id="13" name="TextBox 12"/>
          <p:cNvSpPr txBox="1"/>
          <p:nvPr/>
        </p:nvSpPr>
        <p:spPr>
          <a:xfrm>
            <a:off x="8244408" y="6237312"/>
            <a:ext cx="490840" cy="830997"/>
          </a:xfrm>
          <a:prstGeom prst="rect">
            <a:avLst/>
          </a:prstGeom>
          <a:noFill/>
        </p:spPr>
        <p:txBody>
          <a:bodyPr wrap="none" rtlCol="0">
            <a:spAutoFit/>
          </a:bodyPr>
          <a:lstStyle/>
          <a:p>
            <a:r>
              <a:rPr lang="en-AU" sz="4800" b="1" dirty="0">
                <a:solidFill>
                  <a:srgbClr val="FF0000"/>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ian Palm Sunday Cross Theme Illustration – The New York Avenue ..."/>
          <p:cNvPicPr/>
          <p:nvPr/>
        </p:nvPicPr>
        <p:blipFill>
          <a:blip r:embed="rId3" cstate="print"/>
          <a:srcRect/>
          <a:stretch>
            <a:fillRect/>
          </a:stretch>
        </p:blipFill>
        <p:spPr bwMode="auto">
          <a:xfrm>
            <a:off x="0" y="0"/>
            <a:ext cx="2411760" cy="1484784"/>
          </a:xfrm>
          <a:prstGeom prst="rect">
            <a:avLst/>
          </a:prstGeom>
          <a:noFill/>
          <a:ln w="9525">
            <a:noFill/>
            <a:miter lim="800000"/>
            <a:headEnd/>
            <a:tailEnd/>
          </a:ln>
        </p:spPr>
      </p:pic>
      <p:pic>
        <p:nvPicPr>
          <p:cNvPr id="4" name="Picture 3" descr="http://media.ldscdn.org/images/media-library/easter/triumphal-entry-jesus-1078565-mobile.jpg"/>
          <p:cNvPicPr/>
          <p:nvPr/>
        </p:nvPicPr>
        <p:blipFill>
          <a:blip r:embed="rId4" cstate="print"/>
          <a:srcRect/>
          <a:stretch>
            <a:fillRect/>
          </a:stretch>
        </p:blipFill>
        <p:spPr bwMode="auto">
          <a:xfrm>
            <a:off x="0" y="1989998"/>
            <a:ext cx="9144000" cy="4868001"/>
          </a:xfrm>
          <a:prstGeom prst="rect">
            <a:avLst/>
          </a:prstGeom>
          <a:noFill/>
          <a:ln w="9525">
            <a:noFill/>
            <a:miter lim="800000"/>
            <a:headEnd/>
            <a:tailEnd/>
          </a:ln>
        </p:spPr>
      </p:pic>
      <p:sp>
        <p:nvSpPr>
          <p:cNvPr id="6" name="TextBox 5"/>
          <p:cNvSpPr txBox="1"/>
          <p:nvPr/>
        </p:nvSpPr>
        <p:spPr>
          <a:xfrm>
            <a:off x="2591272" y="188640"/>
            <a:ext cx="6552728" cy="1077218"/>
          </a:xfrm>
          <a:prstGeom prst="rect">
            <a:avLst/>
          </a:prstGeom>
          <a:noFill/>
        </p:spPr>
        <p:txBody>
          <a:bodyPr wrap="square" rtlCol="0">
            <a:spAutoFit/>
          </a:bodyPr>
          <a:lstStyle/>
          <a:p>
            <a:r>
              <a:rPr lang="en-AU" sz="3200" b="1" dirty="0">
                <a:solidFill>
                  <a:schemeClr val="bg1"/>
                </a:solidFill>
              </a:rPr>
              <a:t>Jesus rode on the colt and received the praise of the people</a:t>
            </a:r>
          </a:p>
        </p:txBody>
      </p:sp>
      <p:sp>
        <p:nvSpPr>
          <p:cNvPr id="7" name="TextBox 6"/>
          <p:cNvSpPr txBox="1"/>
          <p:nvPr/>
        </p:nvSpPr>
        <p:spPr>
          <a:xfrm>
            <a:off x="0" y="1208946"/>
            <a:ext cx="9144000" cy="707886"/>
          </a:xfrm>
          <a:prstGeom prst="rect">
            <a:avLst/>
          </a:prstGeom>
          <a:noFill/>
        </p:spPr>
        <p:txBody>
          <a:bodyPr wrap="square" rtlCol="0">
            <a:spAutoFit/>
          </a:bodyPr>
          <a:lstStyle/>
          <a:p>
            <a:r>
              <a:rPr lang="en-AU" sz="2000" b="1" dirty="0">
                <a:solidFill>
                  <a:srgbClr val="FFFF00"/>
                </a:solidFill>
              </a:rPr>
              <a:t>Some of the Pharisees in the crowd said to Him, “Teacher, rebuke Your disciples.” But Jesus answered, “I tell you, if these become silent, the stones will cry out!” (Luke 19)</a:t>
            </a:r>
          </a:p>
        </p:txBody>
      </p:sp>
      <p:sp>
        <p:nvSpPr>
          <p:cNvPr id="8" name="TextBox 7"/>
          <p:cNvSpPr txBox="1"/>
          <p:nvPr/>
        </p:nvSpPr>
        <p:spPr>
          <a:xfrm>
            <a:off x="8653160" y="5805264"/>
            <a:ext cx="490840" cy="830997"/>
          </a:xfrm>
          <a:prstGeom prst="rect">
            <a:avLst/>
          </a:prstGeom>
          <a:noFill/>
        </p:spPr>
        <p:txBody>
          <a:bodyPr wrap="none" rtlCol="0">
            <a:spAutoFit/>
          </a:bodyPr>
          <a:lstStyle/>
          <a:p>
            <a:r>
              <a:rPr lang="en-AU" sz="4800" b="1" dirty="0">
                <a:solidFill>
                  <a:srgbClr val="FF0000"/>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ian Palm Sunday Cross Theme Illustration – The New York Avenue ..."/>
          <p:cNvPicPr/>
          <p:nvPr/>
        </p:nvPicPr>
        <p:blipFill>
          <a:blip r:embed="rId3" cstate="print"/>
          <a:srcRect/>
          <a:stretch>
            <a:fillRect/>
          </a:stretch>
        </p:blipFill>
        <p:spPr bwMode="auto">
          <a:xfrm>
            <a:off x="0" y="0"/>
            <a:ext cx="2411760" cy="1484784"/>
          </a:xfrm>
          <a:prstGeom prst="rect">
            <a:avLst/>
          </a:prstGeom>
          <a:noFill/>
          <a:ln w="9525">
            <a:noFill/>
            <a:miter lim="800000"/>
            <a:headEnd/>
            <a:tailEnd/>
          </a:ln>
        </p:spPr>
      </p:pic>
      <p:sp>
        <p:nvSpPr>
          <p:cNvPr id="3" name="TextBox 2"/>
          <p:cNvSpPr txBox="1"/>
          <p:nvPr/>
        </p:nvSpPr>
        <p:spPr>
          <a:xfrm>
            <a:off x="179512" y="2708920"/>
            <a:ext cx="8676456" cy="954107"/>
          </a:xfrm>
          <a:prstGeom prst="rect">
            <a:avLst/>
          </a:prstGeom>
          <a:noFill/>
        </p:spPr>
        <p:txBody>
          <a:bodyPr wrap="square" rtlCol="0">
            <a:spAutoFit/>
          </a:bodyPr>
          <a:lstStyle/>
          <a:p>
            <a:r>
              <a:rPr lang="en-AU" sz="2800" b="1" dirty="0">
                <a:solidFill>
                  <a:schemeClr val="bg1"/>
                </a:solidFill>
              </a:rPr>
              <a:t>Hosanna</a:t>
            </a:r>
            <a:r>
              <a:rPr lang="en-AU" sz="2800" b="1" dirty="0">
                <a:solidFill>
                  <a:srgbClr val="FFFF00"/>
                </a:solidFill>
              </a:rPr>
              <a:t> literally means ‘Please save us’ but is also used to praise someone of authority </a:t>
            </a:r>
          </a:p>
        </p:txBody>
      </p:sp>
      <p:sp>
        <p:nvSpPr>
          <p:cNvPr id="4" name="TextBox 3"/>
          <p:cNvSpPr txBox="1"/>
          <p:nvPr/>
        </p:nvSpPr>
        <p:spPr>
          <a:xfrm>
            <a:off x="2339752" y="260648"/>
            <a:ext cx="6529480" cy="584775"/>
          </a:xfrm>
          <a:prstGeom prst="rect">
            <a:avLst/>
          </a:prstGeom>
          <a:noFill/>
        </p:spPr>
        <p:txBody>
          <a:bodyPr wrap="none" rtlCol="0">
            <a:spAutoFit/>
          </a:bodyPr>
          <a:lstStyle/>
          <a:p>
            <a:r>
              <a:rPr lang="en-AU" sz="3200" b="1" dirty="0">
                <a:solidFill>
                  <a:schemeClr val="bg1"/>
                </a:solidFill>
              </a:rPr>
              <a:t>What did the crowd call out to Jesus?</a:t>
            </a:r>
          </a:p>
        </p:txBody>
      </p:sp>
      <p:sp>
        <p:nvSpPr>
          <p:cNvPr id="5" name="Rectangle 4"/>
          <p:cNvSpPr/>
          <p:nvPr/>
        </p:nvSpPr>
        <p:spPr>
          <a:xfrm>
            <a:off x="179512" y="1268760"/>
            <a:ext cx="8712968" cy="1569660"/>
          </a:xfrm>
          <a:prstGeom prst="rect">
            <a:avLst/>
          </a:prstGeom>
        </p:spPr>
        <p:txBody>
          <a:bodyPr wrap="square">
            <a:spAutoFit/>
          </a:bodyPr>
          <a:lstStyle/>
          <a:p>
            <a:pPr algn="r"/>
            <a:r>
              <a:rPr lang="en-AU" sz="3200" b="1" i="1" dirty="0">
                <a:solidFill>
                  <a:schemeClr val="bg1"/>
                </a:solidFill>
              </a:rPr>
              <a:t>The crowds that went ahead of him and those that followed shouted, “</a:t>
            </a:r>
            <a:r>
              <a:rPr lang="en-AU" sz="3200" b="1" i="1" dirty="0">
                <a:solidFill>
                  <a:srgbClr val="FFFF00"/>
                </a:solidFill>
              </a:rPr>
              <a:t>Hosanna</a:t>
            </a:r>
            <a:r>
              <a:rPr lang="en-AU" sz="3200" b="1" i="1" dirty="0">
                <a:solidFill>
                  <a:schemeClr val="bg1"/>
                </a:solidFill>
              </a:rPr>
              <a:t> to the </a:t>
            </a:r>
            <a:r>
              <a:rPr lang="en-AU" sz="3200" b="1" i="1" dirty="0">
                <a:solidFill>
                  <a:srgbClr val="FFFF00"/>
                </a:solidFill>
              </a:rPr>
              <a:t>Son of David!</a:t>
            </a:r>
            <a:r>
              <a:rPr lang="en-AU" sz="3200" b="1" i="1" dirty="0">
                <a:solidFill>
                  <a:schemeClr val="bg1"/>
                </a:solidFill>
              </a:rPr>
              <a:t>”</a:t>
            </a:r>
            <a:endParaRPr lang="en-AU" sz="3200" dirty="0"/>
          </a:p>
        </p:txBody>
      </p:sp>
      <p:sp>
        <p:nvSpPr>
          <p:cNvPr id="6" name="TextBox 5"/>
          <p:cNvSpPr txBox="1"/>
          <p:nvPr/>
        </p:nvSpPr>
        <p:spPr>
          <a:xfrm>
            <a:off x="179512" y="3645024"/>
            <a:ext cx="8310224" cy="523220"/>
          </a:xfrm>
          <a:prstGeom prst="rect">
            <a:avLst/>
          </a:prstGeom>
          <a:noFill/>
        </p:spPr>
        <p:txBody>
          <a:bodyPr wrap="none" rtlCol="0">
            <a:spAutoFit/>
          </a:bodyPr>
          <a:lstStyle/>
          <a:p>
            <a:r>
              <a:rPr lang="en-AU" sz="2800" b="1" dirty="0">
                <a:solidFill>
                  <a:srgbClr val="FFFF00"/>
                </a:solidFill>
              </a:rPr>
              <a:t>The </a:t>
            </a:r>
            <a:r>
              <a:rPr lang="en-AU" sz="2800" b="1" dirty="0">
                <a:solidFill>
                  <a:schemeClr val="bg1"/>
                </a:solidFill>
              </a:rPr>
              <a:t>Son of David </a:t>
            </a:r>
            <a:r>
              <a:rPr lang="en-AU" sz="2800" b="1" dirty="0">
                <a:solidFill>
                  <a:srgbClr val="FFFF00"/>
                </a:solidFill>
              </a:rPr>
              <a:t>is a reference to the coming Messiah </a:t>
            </a:r>
          </a:p>
        </p:txBody>
      </p:sp>
      <p:sp>
        <p:nvSpPr>
          <p:cNvPr id="7" name="Rectangle 6"/>
          <p:cNvSpPr/>
          <p:nvPr/>
        </p:nvSpPr>
        <p:spPr>
          <a:xfrm>
            <a:off x="251520" y="4149080"/>
            <a:ext cx="8892480" cy="1569660"/>
          </a:xfrm>
          <a:prstGeom prst="rect">
            <a:avLst/>
          </a:prstGeom>
        </p:spPr>
        <p:txBody>
          <a:bodyPr wrap="square">
            <a:spAutoFit/>
          </a:bodyPr>
          <a:lstStyle/>
          <a:p>
            <a:pPr fontAlgn="base"/>
            <a:r>
              <a:rPr lang="en-AU" sz="2400" b="1" dirty="0">
                <a:solidFill>
                  <a:schemeClr val="bg1"/>
                </a:solidFill>
                <a:hlinkClick r:id="rId4"/>
              </a:rPr>
              <a:t>2 Samuel 7:12–16</a:t>
            </a:r>
            <a:r>
              <a:rPr lang="en-AU" sz="2400" b="1" dirty="0">
                <a:solidFill>
                  <a:schemeClr val="bg1"/>
                </a:solidFill>
              </a:rPr>
              <a:t>   1000 BC</a:t>
            </a:r>
          </a:p>
          <a:p>
            <a:pPr fontAlgn="base"/>
            <a:r>
              <a:rPr lang="en-AU" sz="2400" b="1" baseline="30000" dirty="0">
                <a:solidFill>
                  <a:schemeClr val="bg1"/>
                </a:solidFill>
              </a:rPr>
              <a:t>“ </a:t>
            </a:r>
            <a:r>
              <a:rPr lang="en-AU" sz="2400" b="1" dirty="0">
                <a:solidFill>
                  <a:schemeClr val="bg1"/>
                </a:solidFill>
              </a:rPr>
              <a:t>For when you die and are buried with your ancestors, I will raise up one of your descendants, your own offspring, and I will make his kingdom strong. And I will secure his royal throne forever.”</a:t>
            </a:r>
          </a:p>
        </p:txBody>
      </p:sp>
      <p:sp>
        <p:nvSpPr>
          <p:cNvPr id="8" name="TextBox 7"/>
          <p:cNvSpPr txBox="1"/>
          <p:nvPr/>
        </p:nvSpPr>
        <p:spPr>
          <a:xfrm>
            <a:off x="179512" y="5805264"/>
            <a:ext cx="8712968" cy="954107"/>
          </a:xfrm>
          <a:prstGeom prst="rect">
            <a:avLst/>
          </a:prstGeom>
          <a:noFill/>
        </p:spPr>
        <p:txBody>
          <a:bodyPr wrap="square" rtlCol="0">
            <a:spAutoFit/>
          </a:bodyPr>
          <a:lstStyle/>
          <a:p>
            <a:pPr algn="ctr"/>
            <a:r>
              <a:rPr lang="en-AU" sz="2800" b="1" dirty="0">
                <a:solidFill>
                  <a:schemeClr val="bg1"/>
                </a:solidFill>
              </a:rPr>
              <a:t>Whether the crowd understood it or not, they were praising Jesus as the </a:t>
            </a:r>
            <a:r>
              <a:rPr lang="en-AU" sz="2800" b="1" dirty="0">
                <a:solidFill>
                  <a:srgbClr val="FFFF00"/>
                </a:solidFill>
              </a:rPr>
              <a:t>Saviour and Messiah</a:t>
            </a:r>
          </a:p>
        </p:txBody>
      </p:sp>
      <p:sp>
        <p:nvSpPr>
          <p:cNvPr id="9" name="TextBox 8"/>
          <p:cNvSpPr txBox="1"/>
          <p:nvPr/>
        </p:nvSpPr>
        <p:spPr>
          <a:xfrm>
            <a:off x="8653160" y="5805264"/>
            <a:ext cx="490840" cy="830997"/>
          </a:xfrm>
          <a:prstGeom prst="rect">
            <a:avLst/>
          </a:prstGeom>
          <a:noFill/>
        </p:spPr>
        <p:txBody>
          <a:bodyPr wrap="none" rtlCol="0">
            <a:spAutoFit/>
          </a:bodyPr>
          <a:lstStyle/>
          <a:p>
            <a:r>
              <a:rPr lang="en-AU" sz="4800" b="1" dirty="0">
                <a:solidFill>
                  <a:srgbClr val="FF0000"/>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Palm Sunday with Jesus Riding On a Donkey"/>
          <p:cNvPicPr/>
          <p:nvPr/>
        </p:nvPicPr>
        <p:blipFill>
          <a:blip r:embed="rId3" cstate="print"/>
          <a:srcRect/>
          <a:stretch>
            <a:fillRect/>
          </a:stretch>
        </p:blipFill>
        <p:spPr bwMode="auto">
          <a:xfrm>
            <a:off x="1475656" y="2060848"/>
            <a:ext cx="6048672" cy="3960440"/>
          </a:xfrm>
          <a:prstGeom prst="rect">
            <a:avLst/>
          </a:prstGeom>
          <a:noFill/>
          <a:ln w="9525">
            <a:noFill/>
            <a:miter lim="800000"/>
            <a:headEnd/>
            <a:tailEnd/>
          </a:ln>
        </p:spPr>
      </p:pic>
      <p:sp>
        <p:nvSpPr>
          <p:cNvPr id="4" name="TextBox 3"/>
          <p:cNvSpPr txBox="1"/>
          <p:nvPr/>
        </p:nvSpPr>
        <p:spPr>
          <a:xfrm>
            <a:off x="683568" y="188640"/>
            <a:ext cx="8784976" cy="584775"/>
          </a:xfrm>
          <a:prstGeom prst="rect">
            <a:avLst/>
          </a:prstGeom>
          <a:noFill/>
        </p:spPr>
        <p:txBody>
          <a:bodyPr wrap="square" rtlCol="0">
            <a:spAutoFit/>
          </a:bodyPr>
          <a:lstStyle/>
          <a:p>
            <a:r>
              <a:rPr lang="en-AU" sz="3200" b="1" dirty="0">
                <a:solidFill>
                  <a:schemeClr val="bg1"/>
                </a:solidFill>
              </a:rPr>
              <a:t>Jesus rode into Jerusalem as a humble King</a:t>
            </a:r>
          </a:p>
        </p:txBody>
      </p:sp>
      <p:sp>
        <p:nvSpPr>
          <p:cNvPr id="5" name="TextBox 4"/>
          <p:cNvSpPr txBox="1"/>
          <p:nvPr/>
        </p:nvSpPr>
        <p:spPr>
          <a:xfrm>
            <a:off x="467544" y="5373216"/>
            <a:ext cx="7704856" cy="1077218"/>
          </a:xfrm>
          <a:prstGeom prst="rect">
            <a:avLst/>
          </a:prstGeom>
          <a:noFill/>
        </p:spPr>
        <p:txBody>
          <a:bodyPr wrap="square" rtlCol="0">
            <a:spAutoFit/>
          </a:bodyPr>
          <a:lstStyle/>
          <a:p>
            <a:pPr algn="ctr"/>
            <a:r>
              <a:rPr lang="en-AU" sz="3200" b="1" dirty="0">
                <a:solidFill>
                  <a:schemeClr val="bg1"/>
                </a:solidFill>
              </a:rPr>
              <a:t>A few days later, Governor Pontius Pilate would recognise Him as the King of the Jews</a:t>
            </a:r>
          </a:p>
        </p:txBody>
      </p:sp>
      <p:sp>
        <p:nvSpPr>
          <p:cNvPr id="6" name="TextBox 5"/>
          <p:cNvSpPr txBox="1"/>
          <p:nvPr/>
        </p:nvSpPr>
        <p:spPr>
          <a:xfrm>
            <a:off x="0" y="836712"/>
            <a:ext cx="9144000" cy="1384995"/>
          </a:xfrm>
          <a:prstGeom prst="rect">
            <a:avLst/>
          </a:prstGeom>
          <a:solidFill>
            <a:schemeClr val="bg1">
              <a:lumMod val="65000"/>
              <a:alpha val="33000"/>
            </a:schemeClr>
          </a:solidFill>
          <a:effectLst>
            <a:outerShdw blurRad="50800" dist="50800" dir="5400000" algn="ctr" rotWithShape="0">
              <a:schemeClr val="tx1"/>
            </a:outerShdw>
          </a:effectLst>
        </p:spPr>
        <p:txBody>
          <a:bodyPr wrap="square" rtlCol="0">
            <a:spAutoFit/>
          </a:bodyPr>
          <a:lstStyle/>
          <a:p>
            <a:pPr algn="ctr"/>
            <a:r>
              <a:rPr lang="en-AU" sz="2800" b="1" dirty="0">
                <a:solidFill>
                  <a:srgbClr val="FFFF00"/>
                </a:solidFill>
              </a:rPr>
              <a:t>The Jewish leaders thought that they understood what God had planned for the Messiah but Jesus didn’t match their ideas about who the Messiah would be</a:t>
            </a:r>
          </a:p>
        </p:txBody>
      </p:sp>
      <p:sp>
        <p:nvSpPr>
          <p:cNvPr id="7" name="TextBox 6"/>
          <p:cNvSpPr txBox="1"/>
          <p:nvPr/>
        </p:nvSpPr>
        <p:spPr>
          <a:xfrm>
            <a:off x="323528" y="2564904"/>
            <a:ext cx="8520409" cy="523220"/>
          </a:xfrm>
          <a:prstGeom prst="rect">
            <a:avLst/>
          </a:prstGeom>
          <a:solidFill>
            <a:schemeClr val="tx1">
              <a:alpha val="29000"/>
            </a:schemeClr>
          </a:solidFill>
        </p:spPr>
        <p:txBody>
          <a:bodyPr wrap="none" rtlCol="0">
            <a:spAutoFit/>
          </a:bodyPr>
          <a:lstStyle/>
          <a:p>
            <a:r>
              <a:rPr lang="en-AU" sz="2800" b="1" dirty="0">
                <a:solidFill>
                  <a:srgbClr val="FFFF00"/>
                </a:solidFill>
              </a:rPr>
              <a:t>We cannot put God in a box and restrict what He will do</a:t>
            </a:r>
          </a:p>
        </p:txBody>
      </p:sp>
      <p:sp>
        <p:nvSpPr>
          <p:cNvPr id="8" name="TextBox 7"/>
          <p:cNvSpPr txBox="1"/>
          <p:nvPr/>
        </p:nvSpPr>
        <p:spPr>
          <a:xfrm>
            <a:off x="0" y="3356992"/>
            <a:ext cx="8964488" cy="1384995"/>
          </a:xfrm>
          <a:prstGeom prst="rect">
            <a:avLst/>
          </a:prstGeom>
          <a:solidFill>
            <a:schemeClr val="bg1">
              <a:lumMod val="65000"/>
              <a:alpha val="32000"/>
            </a:schemeClr>
          </a:solidFill>
          <a:effectLst>
            <a:outerShdw blurRad="50800" dist="50800" dir="5400000" algn="ctr" rotWithShape="0">
              <a:schemeClr val="tx1"/>
            </a:outerShdw>
          </a:effectLst>
        </p:spPr>
        <p:txBody>
          <a:bodyPr wrap="square" rtlCol="0">
            <a:spAutoFit/>
          </a:bodyPr>
          <a:lstStyle/>
          <a:p>
            <a:pPr algn="ctr"/>
            <a:r>
              <a:rPr lang="en-AU" sz="2800" b="1" dirty="0">
                <a:solidFill>
                  <a:srgbClr val="FFFF00"/>
                </a:solidFill>
              </a:rPr>
              <a:t>But lets be clear on one point though, this same humble Jesus, will soon return, but this time as rightful King of the world, ruling with total authority and righteousness</a:t>
            </a:r>
          </a:p>
        </p:txBody>
      </p:sp>
      <p:sp>
        <p:nvSpPr>
          <p:cNvPr id="9" name="TextBox 8"/>
          <p:cNvSpPr txBox="1"/>
          <p:nvPr/>
        </p:nvSpPr>
        <p:spPr>
          <a:xfrm>
            <a:off x="8653160" y="5805264"/>
            <a:ext cx="490840" cy="830997"/>
          </a:xfrm>
          <a:prstGeom prst="rect">
            <a:avLst/>
          </a:prstGeom>
          <a:noFill/>
        </p:spPr>
        <p:txBody>
          <a:bodyPr wrap="none" rtlCol="0">
            <a:spAutoFit/>
          </a:bodyPr>
          <a:lstStyle/>
          <a:p>
            <a:r>
              <a:rPr lang="en-AU" sz="4800" b="1" dirty="0">
                <a:solidFill>
                  <a:srgbClr val="FF0000"/>
                </a:solidFill>
              </a:rPr>
              <a:t>*</a:t>
            </a:r>
          </a:p>
        </p:txBody>
      </p:sp>
      <p:sp>
        <p:nvSpPr>
          <p:cNvPr id="10" name="TextBox 9"/>
          <p:cNvSpPr txBox="1"/>
          <p:nvPr/>
        </p:nvSpPr>
        <p:spPr>
          <a:xfrm>
            <a:off x="899592" y="4869160"/>
            <a:ext cx="490840" cy="830997"/>
          </a:xfrm>
          <a:prstGeom prst="rect">
            <a:avLst/>
          </a:prstGeom>
          <a:noFill/>
        </p:spPr>
        <p:txBody>
          <a:bodyPr wrap="none" rtlCol="0">
            <a:spAutoFit/>
          </a:bodyPr>
          <a:lstStyle/>
          <a:p>
            <a:r>
              <a:rPr lang="en-AU" sz="4800" b="1" dirty="0">
                <a:solidFill>
                  <a:srgbClr val="FF0000"/>
                </a:solidFil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ian Palm Sunday Cross Theme Illustration – The New York Avenue ..."/>
          <p:cNvPicPr/>
          <p:nvPr/>
        </p:nvPicPr>
        <p:blipFill>
          <a:blip r:embed="rId3" cstate="print"/>
          <a:srcRect/>
          <a:stretch>
            <a:fillRect/>
          </a:stretch>
        </p:blipFill>
        <p:spPr bwMode="auto">
          <a:xfrm>
            <a:off x="0" y="0"/>
            <a:ext cx="2411760" cy="1484784"/>
          </a:xfrm>
          <a:prstGeom prst="rect">
            <a:avLst/>
          </a:prstGeom>
          <a:noFill/>
          <a:ln w="9525">
            <a:noFill/>
            <a:miter lim="800000"/>
            <a:headEnd/>
            <a:tailEnd/>
          </a:ln>
        </p:spPr>
      </p:pic>
      <p:sp>
        <p:nvSpPr>
          <p:cNvPr id="3" name="Rectangle 2"/>
          <p:cNvSpPr/>
          <p:nvPr/>
        </p:nvSpPr>
        <p:spPr>
          <a:xfrm>
            <a:off x="2915816" y="404664"/>
            <a:ext cx="4968552" cy="646331"/>
          </a:xfrm>
          <a:prstGeom prst="rect">
            <a:avLst/>
          </a:prstGeom>
        </p:spPr>
        <p:txBody>
          <a:bodyPr wrap="square">
            <a:spAutoFit/>
          </a:bodyPr>
          <a:lstStyle/>
          <a:p>
            <a:r>
              <a:rPr lang="en-AU" sz="3600" b="1" dirty="0">
                <a:solidFill>
                  <a:srgbClr val="FFFF00"/>
                </a:solidFill>
              </a:rPr>
              <a:t>Expectations of Jesus:</a:t>
            </a:r>
          </a:p>
        </p:txBody>
      </p:sp>
      <p:pic>
        <p:nvPicPr>
          <p:cNvPr id="27650" name="Picture 2" descr="Soldiers in the Gospels - The Good Book Blog - Biola University"/>
          <p:cNvPicPr>
            <a:picLocks noChangeAspect="1" noChangeArrowheads="1"/>
          </p:cNvPicPr>
          <p:nvPr/>
        </p:nvPicPr>
        <p:blipFill>
          <a:blip r:embed="rId4" cstate="print"/>
          <a:srcRect/>
          <a:stretch>
            <a:fillRect/>
          </a:stretch>
        </p:blipFill>
        <p:spPr bwMode="auto">
          <a:xfrm>
            <a:off x="7164288" y="1412776"/>
            <a:ext cx="1979712" cy="3662467"/>
          </a:xfrm>
          <a:prstGeom prst="rect">
            <a:avLst/>
          </a:prstGeom>
          <a:noFill/>
        </p:spPr>
      </p:pic>
      <p:sp>
        <p:nvSpPr>
          <p:cNvPr id="9" name="TextBox 8"/>
          <p:cNvSpPr txBox="1"/>
          <p:nvPr/>
        </p:nvSpPr>
        <p:spPr>
          <a:xfrm>
            <a:off x="683568" y="5661248"/>
            <a:ext cx="237566" cy="646331"/>
          </a:xfrm>
          <a:prstGeom prst="rect">
            <a:avLst/>
          </a:prstGeom>
          <a:noFill/>
        </p:spPr>
        <p:txBody>
          <a:bodyPr wrap="none" rtlCol="0">
            <a:spAutoFit/>
          </a:bodyPr>
          <a:lstStyle/>
          <a:p>
            <a:r>
              <a:rPr lang="en-AU" b="1" i="1" dirty="0">
                <a:solidFill>
                  <a:schemeClr val="bg1"/>
                </a:solidFill>
              </a:rPr>
              <a:t> </a:t>
            </a:r>
          </a:p>
          <a:p>
            <a:endParaRPr lang="en-AU" dirty="0"/>
          </a:p>
        </p:txBody>
      </p:sp>
      <p:sp>
        <p:nvSpPr>
          <p:cNvPr id="10" name="TextBox 9"/>
          <p:cNvSpPr txBox="1"/>
          <p:nvPr/>
        </p:nvSpPr>
        <p:spPr>
          <a:xfrm>
            <a:off x="395536" y="1340768"/>
            <a:ext cx="6696744" cy="3600986"/>
          </a:xfrm>
          <a:prstGeom prst="rect">
            <a:avLst/>
          </a:prstGeom>
          <a:noFill/>
        </p:spPr>
        <p:txBody>
          <a:bodyPr wrap="square" rtlCol="0">
            <a:spAutoFit/>
          </a:bodyPr>
          <a:lstStyle/>
          <a:p>
            <a:r>
              <a:rPr lang="en-AU" sz="3600" b="1" dirty="0">
                <a:solidFill>
                  <a:srgbClr val="FFFF00"/>
                </a:solidFill>
              </a:rPr>
              <a:t>Romans</a:t>
            </a:r>
          </a:p>
          <a:p>
            <a:pPr>
              <a:buFont typeface="Arial" pitchFamily="34" charset="0"/>
              <a:buChar char="•"/>
            </a:pPr>
            <a:r>
              <a:rPr lang="en-AU" sz="3200" b="1" dirty="0">
                <a:solidFill>
                  <a:schemeClr val="bg1"/>
                </a:solidFill>
              </a:rPr>
              <a:t>Complete military and political power    in Israel </a:t>
            </a:r>
          </a:p>
          <a:p>
            <a:pPr>
              <a:buFont typeface="Arial" pitchFamily="34" charset="0"/>
              <a:buChar char="•"/>
            </a:pPr>
            <a:endParaRPr lang="en-AU" sz="3200" b="1" dirty="0">
              <a:solidFill>
                <a:schemeClr val="bg1"/>
              </a:solidFill>
            </a:endParaRPr>
          </a:p>
          <a:p>
            <a:pPr>
              <a:buFont typeface="Arial" pitchFamily="34" charset="0"/>
              <a:buChar char="•"/>
            </a:pPr>
            <a:endParaRPr lang="en-AU" sz="3200" b="1" dirty="0">
              <a:solidFill>
                <a:schemeClr val="bg1"/>
              </a:solidFill>
            </a:endParaRPr>
          </a:p>
          <a:p>
            <a:pPr>
              <a:buFont typeface="Arial" pitchFamily="34" charset="0"/>
              <a:buChar char="•"/>
            </a:pPr>
            <a:r>
              <a:rPr lang="en-AU" sz="3200" b="1" dirty="0">
                <a:solidFill>
                  <a:schemeClr val="bg1"/>
                </a:solidFill>
              </a:rPr>
              <a:t>People would submit to doing things their way</a:t>
            </a:r>
          </a:p>
        </p:txBody>
      </p:sp>
      <p:sp>
        <p:nvSpPr>
          <p:cNvPr id="11" name="TextBox 10"/>
          <p:cNvSpPr txBox="1"/>
          <p:nvPr/>
        </p:nvSpPr>
        <p:spPr>
          <a:xfrm>
            <a:off x="395536" y="2906941"/>
            <a:ext cx="6336704" cy="954107"/>
          </a:xfrm>
          <a:prstGeom prst="rect">
            <a:avLst/>
          </a:prstGeom>
          <a:noFill/>
        </p:spPr>
        <p:txBody>
          <a:bodyPr wrap="square" rtlCol="0">
            <a:spAutoFit/>
          </a:bodyPr>
          <a:lstStyle/>
          <a:p>
            <a:r>
              <a:rPr lang="en-AU" sz="2800" b="1" dirty="0">
                <a:solidFill>
                  <a:srgbClr val="FFFF00"/>
                </a:solidFill>
              </a:rPr>
              <a:t>If Jesus could heal their soldiers then they would have an invincible army!</a:t>
            </a:r>
          </a:p>
        </p:txBody>
      </p:sp>
      <p:sp>
        <p:nvSpPr>
          <p:cNvPr id="14" name="TextBox 13"/>
          <p:cNvSpPr txBox="1"/>
          <p:nvPr/>
        </p:nvSpPr>
        <p:spPr>
          <a:xfrm>
            <a:off x="251520" y="4852317"/>
            <a:ext cx="8676456" cy="1384995"/>
          </a:xfrm>
          <a:prstGeom prst="rect">
            <a:avLst/>
          </a:prstGeom>
          <a:noFill/>
        </p:spPr>
        <p:txBody>
          <a:bodyPr wrap="square" rtlCol="0">
            <a:spAutoFit/>
          </a:bodyPr>
          <a:lstStyle/>
          <a:p>
            <a:r>
              <a:rPr lang="en-AU" sz="2800" b="1" dirty="0">
                <a:solidFill>
                  <a:srgbClr val="FFFF00"/>
                </a:solidFill>
              </a:rPr>
              <a:t>Jesus was a stated man of peace, perhaps He could help them to get people to submit to their authority – “Go the extra mile” - Centurion - Greatest faith in Israel </a:t>
            </a:r>
          </a:p>
        </p:txBody>
      </p:sp>
      <p:sp>
        <p:nvSpPr>
          <p:cNvPr id="15" name="TextBox 14"/>
          <p:cNvSpPr txBox="1"/>
          <p:nvPr/>
        </p:nvSpPr>
        <p:spPr>
          <a:xfrm>
            <a:off x="323528" y="6165304"/>
            <a:ext cx="8173135" cy="461665"/>
          </a:xfrm>
          <a:prstGeom prst="rect">
            <a:avLst/>
          </a:prstGeom>
          <a:noFill/>
        </p:spPr>
        <p:txBody>
          <a:bodyPr wrap="none" rtlCol="0">
            <a:spAutoFit/>
          </a:bodyPr>
          <a:lstStyle/>
          <a:p>
            <a:r>
              <a:rPr lang="en-AU" sz="2400" b="1" dirty="0">
                <a:solidFill>
                  <a:schemeClr val="bg1"/>
                </a:solidFill>
              </a:rPr>
              <a:t>Overall the Romans probably had no real expectations of Jesus</a:t>
            </a:r>
          </a:p>
        </p:txBody>
      </p:sp>
      <p:sp>
        <p:nvSpPr>
          <p:cNvPr id="12" name="TextBox 11"/>
          <p:cNvSpPr txBox="1"/>
          <p:nvPr/>
        </p:nvSpPr>
        <p:spPr>
          <a:xfrm>
            <a:off x="8653160" y="5805264"/>
            <a:ext cx="490840" cy="830997"/>
          </a:xfrm>
          <a:prstGeom prst="rect">
            <a:avLst/>
          </a:prstGeom>
          <a:noFill/>
        </p:spPr>
        <p:txBody>
          <a:bodyPr wrap="none" rtlCol="0">
            <a:spAutoFit/>
          </a:bodyPr>
          <a:lstStyle/>
          <a:p>
            <a:r>
              <a:rPr lang="en-AU" sz="4800" b="1" dirty="0">
                <a:solidFill>
                  <a:srgbClr val="FF0000"/>
                </a:solidFil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4932041" y="548680"/>
            <a:ext cx="4211960" cy="2880320"/>
          </a:xfrm>
          <a:prstGeom prst="rect">
            <a:avLst/>
          </a:prstGeom>
          <a:noFill/>
          <a:ln w="9525">
            <a:noFill/>
            <a:miter lim="800000"/>
            <a:headEnd/>
            <a:tailEnd/>
          </a:ln>
        </p:spPr>
      </p:pic>
      <p:sp>
        <p:nvSpPr>
          <p:cNvPr id="4" name="TextBox 3"/>
          <p:cNvSpPr txBox="1"/>
          <p:nvPr/>
        </p:nvSpPr>
        <p:spPr>
          <a:xfrm>
            <a:off x="1429318" y="0"/>
            <a:ext cx="5590954" cy="923330"/>
          </a:xfrm>
          <a:prstGeom prst="rect">
            <a:avLst/>
          </a:prstGeom>
          <a:noFill/>
          <a:effectLst>
            <a:outerShdw blurRad="50800" dist="50800" dir="5400000" algn="ctr" rotWithShape="0">
              <a:schemeClr val="tx1"/>
            </a:outerShdw>
          </a:effectLst>
        </p:spPr>
        <p:txBody>
          <a:bodyPr wrap="none" rtlCol="0">
            <a:spAutoFit/>
          </a:bodyPr>
          <a:lstStyle/>
          <a:p>
            <a:r>
              <a:rPr lang="en-AU" sz="3600" b="1" dirty="0">
                <a:solidFill>
                  <a:srgbClr val="FFFF00"/>
                </a:solidFill>
              </a:rPr>
              <a:t>Jewish Leaders Expectations</a:t>
            </a:r>
          </a:p>
          <a:p>
            <a:endParaRPr lang="en-AU" dirty="0"/>
          </a:p>
        </p:txBody>
      </p:sp>
      <p:sp>
        <p:nvSpPr>
          <p:cNvPr id="11" name="TextBox 10"/>
          <p:cNvSpPr txBox="1"/>
          <p:nvPr/>
        </p:nvSpPr>
        <p:spPr>
          <a:xfrm>
            <a:off x="395536" y="3068960"/>
            <a:ext cx="8748464" cy="584775"/>
          </a:xfrm>
          <a:prstGeom prst="rect">
            <a:avLst/>
          </a:prstGeom>
          <a:noFill/>
        </p:spPr>
        <p:txBody>
          <a:bodyPr wrap="square" rtlCol="0">
            <a:spAutoFit/>
          </a:bodyPr>
          <a:lstStyle/>
          <a:p>
            <a:r>
              <a:rPr lang="en-AU" sz="3200" b="1" dirty="0">
                <a:solidFill>
                  <a:schemeClr val="bg1"/>
                </a:solidFill>
              </a:rPr>
              <a:t>Jesus would bow to their authority</a:t>
            </a:r>
          </a:p>
        </p:txBody>
      </p:sp>
      <p:sp>
        <p:nvSpPr>
          <p:cNvPr id="13" name="TextBox 12"/>
          <p:cNvSpPr txBox="1"/>
          <p:nvPr/>
        </p:nvSpPr>
        <p:spPr>
          <a:xfrm>
            <a:off x="323528" y="4149080"/>
            <a:ext cx="8712968" cy="584775"/>
          </a:xfrm>
          <a:prstGeom prst="rect">
            <a:avLst/>
          </a:prstGeom>
          <a:noFill/>
        </p:spPr>
        <p:txBody>
          <a:bodyPr wrap="square" rtlCol="0">
            <a:spAutoFit/>
          </a:bodyPr>
          <a:lstStyle/>
          <a:p>
            <a:r>
              <a:rPr lang="en-AU" sz="3200" b="1" dirty="0">
                <a:solidFill>
                  <a:schemeClr val="bg1"/>
                </a:solidFill>
              </a:rPr>
              <a:t>Jesus would agree with their teaching</a:t>
            </a:r>
          </a:p>
        </p:txBody>
      </p:sp>
      <p:sp>
        <p:nvSpPr>
          <p:cNvPr id="14" name="TextBox 13"/>
          <p:cNvSpPr txBox="1"/>
          <p:nvPr/>
        </p:nvSpPr>
        <p:spPr>
          <a:xfrm>
            <a:off x="323528" y="620688"/>
            <a:ext cx="4392488" cy="1569660"/>
          </a:xfrm>
          <a:prstGeom prst="rect">
            <a:avLst/>
          </a:prstGeom>
          <a:noFill/>
        </p:spPr>
        <p:txBody>
          <a:bodyPr wrap="square" rtlCol="0">
            <a:spAutoFit/>
          </a:bodyPr>
          <a:lstStyle/>
          <a:p>
            <a:r>
              <a:rPr lang="en-AU" sz="3200" b="1" dirty="0">
                <a:solidFill>
                  <a:schemeClr val="bg1"/>
                </a:solidFill>
              </a:rPr>
              <a:t>Jesus would comply with their expectations of the Messiah</a:t>
            </a:r>
          </a:p>
        </p:txBody>
      </p:sp>
      <p:sp>
        <p:nvSpPr>
          <p:cNvPr id="15" name="TextBox 14"/>
          <p:cNvSpPr txBox="1"/>
          <p:nvPr/>
        </p:nvSpPr>
        <p:spPr>
          <a:xfrm>
            <a:off x="395536" y="5517232"/>
            <a:ext cx="8748464" cy="584775"/>
          </a:xfrm>
          <a:prstGeom prst="rect">
            <a:avLst/>
          </a:prstGeom>
          <a:noFill/>
        </p:spPr>
        <p:txBody>
          <a:bodyPr wrap="square" rtlCol="0">
            <a:spAutoFit/>
          </a:bodyPr>
          <a:lstStyle/>
          <a:p>
            <a:r>
              <a:rPr lang="en-AU" sz="3200" b="1" dirty="0">
                <a:solidFill>
                  <a:schemeClr val="bg1"/>
                </a:solidFill>
              </a:rPr>
              <a:t>Jesus wouldn’t rock the boat with the Romans</a:t>
            </a:r>
          </a:p>
        </p:txBody>
      </p:sp>
      <p:sp>
        <p:nvSpPr>
          <p:cNvPr id="8" name="TextBox 7"/>
          <p:cNvSpPr txBox="1"/>
          <p:nvPr/>
        </p:nvSpPr>
        <p:spPr>
          <a:xfrm>
            <a:off x="107504" y="3501008"/>
            <a:ext cx="9036496" cy="830997"/>
          </a:xfrm>
          <a:prstGeom prst="rect">
            <a:avLst/>
          </a:prstGeom>
          <a:noFill/>
        </p:spPr>
        <p:txBody>
          <a:bodyPr wrap="square" rtlCol="0">
            <a:spAutoFit/>
          </a:bodyPr>
          <a:lstStyle/>
          <a:p>
            <a:r>
              <a:rPr lang="en-AU" sz="2400" b="1" dirty="0">
                <a:solidFill>
                  <a:srgbClr val="FFFF00"/>
                </a:solidFill>
              </a:rPr>
              <a:t>They were originally of a divine order – some of the line of Aaron. They didn’t understand who Jesus really was – Son of God - blind</a:t>
            </a:r>
          </a:p>
        </p:txBody>
      </p:sp>
      <p:sp>
        <p:nvSpPr>
          <p:cNvPr id="9" name="TextBox 8"/>
          <p:cNvSpPr txBox="1"/>
          <p:nvPr/>
        </p:nvSpPr>
        <p:spPr>
          <a:xfrm>
            <a:off x="179512" y="2060848"/>
            <a:ext cx="5238550" cy="461665"/>
          </a:xfrm>
          <a:prstGeom prst="rect">
            <a:avLst/>
          </a:prstGeom>
          <a:noFill/>
        </p:spPr>
        <p:txBody>
          <a:bodyPr wrap="none" rtlCol="0">
            <a:spAutoFit/>
          </a:bodyPr>
          <a:lstStyle/>
          <a:p>
            <a:r>
              <a:rPr lang="en-AU" sz="2400" b="1" dirty="0">
                <a:solidFill>
                  <a:srgbClr val="FFFF00"/>
                </a:solidFill>
              </a:rPr>
              <a:t>They thought they had it all worked out</a:t>
            </a:r>
          </a:p>
        </p:txBody>
      </p:sp>
      <p:sp>
        <p:nvSpPr>
          <p:cNvPr id="10" name="TextBox 9"/>
          <p:cNvSpPr txBox="1"/>
          <p:nvPr/>
        </p:nvSpPr>
        <p:spPr>
          <a:xfrm>
            <a:off x="0" y="4581128"/>
            <a:ext cx="9144000" cy="1107996"/>
          </a:xfrm>
          <a:prstGeom prst="rect">
            <a:avLst/>
          </a:prstGeom>
          <a:noFill/>
        </p:spPr>
        <p:txBody>
          <a:bodyPr wrap="square" rtlCol="0">
            <a:spAutoFit/>
          </a:bodyPr>
          <a:lstStyle/>
          <a:p>
            <a:r>
              <a:rPr lang="en-AU" sz="2200" b="1" dirty="0">
                <a:solidFill>
                  <a:srgbClr val="FFFF00"/>
                </a:solidFill>
              </a:rPr>
              <a:t>Luke 11:52</a:t>
            </a:r>
            <a:r>
              <a:rPr lang="en-AU" sz="2200" b="1" baseline="30000" dirty="0">
                <a:solidFill>
                  <a:srgbClr val="FFFF00"/>
                </a:solidFill>
              </a:rPr>
              <a:t> </a:t>
            </a:r>
            <a:r>
              <a:rPr lang="en-AU" sz="2200" b="1" dirty="0">
                <a:solidFill>
                  <a:srgbClr val="FFFF00"/>
                </a:solidFill>
              </a:rPr>
              <a:t>“Woe to you experts in the law, because you have taken away the key to knowledge. You yourselves have not entered, and you have hindered those who were entering.”</a:t>
            </a:r>
          </a:p>
        </p:txBody>
      </p:sp>
      <p:sp>
        <p:nvSpPr>
          <p:cNvPr id="12" name="TextBox 11"/>
          <p:cNvSpPr txBox="1"/>
          <p:nvPr/>
        </p:nvSpPr>
        <p:spPr>
          <a:xfrm>
            <a:off x="323528" y="6021288"/>
            <a:ext cx="8496943" cy="830997"/>
          </a:xfrm>
          <a:prstGeom prst="rect">
            <a:avLst/>
          </a:prstGeom>
          <a:noFill/>
        </p:spPr>
        <p:txBody>
          <a:bodyPr wrap="square" rtlCol="0">
            <a:spAutoFit/>
          </a:bodyPr>
          <a:lstStyle/>
          <a:p>
            <a:r>
              <a:rPr lang="en-AU" sz="2400" b="1" dirty="0">
                <a:solidFill>
                  <a:srgbClr val="FFFF00"/>
                </a:solidFill>
              </a:rPr>
              <a:t>They had established a reasonable compromise with the Romans – prestige, wealth, some authority</a:t>
            </a:r>
          </a:p>
        </p:txBody>
      </p:sp>
      <p:sp>
        <p:nvSpPr>
          <p:cNvPr id="16" name="TextBox 15"/>
          <p:cNvSpPr txBox="1"/>
          <p:nvPr/>
        </p:nvSpPr>
        <p:spPr>
          <a:xfrm>
            <a:off x="179512" y="2420888"/>
            <a:ext cx="5472608" cy="830997"/>
          </a:xfrm>
          <a:prstGeom prst="rect">
            <a:avLst/>
          </a:prstGeom>
          <a:noFill/>
        </p:spPr>
        <p:txBody>
          <a:bodyPr wrap="square" rtlCol="0">
            <a:spAutoFit/>
          </a:bodyPr>
          <a:lstStyle/>
          <a:p>
            <a:r>
              <a:rPr lang="en-AU" sz="2400" b="1" dirty="0">
                <a:solidFill>
                  <a:srgbClr val="FFFF00"/>
                </a:solidFill>
              </a:rPr>
              <a:t>They thought they understood God through their own self righteousness</a:t>
            </a:r>
          </a:p>
        </p:txBody>
      </p:sp>
      <p:sp>
        <p:nvSpPr>
          <p:cNvPr id="17" name="TextBox 16"/>
          <p:cNvSpPr txBox="1"/>
          <p:nvPr/>
        </p:nvSpPr>
        <p:spPr>
          <a:xfrm>
            <a:off x="8653160" y="5805264"/>
            <a:ext cx="490840" cy="830997"/>
          </a:xfrm>
          <a:prstGeom prst="rect">
            <a:avLst/>
          </a:prstGeom>
          <a:noFill/>
        </p:spPr>
        <p:txBody>
          <a:bodyPr wrap="none" rtlCol="0">
            <a:spAutoFit/>
          </a:bodyPr>
          <a:lstStyle/>
          <a:p>
            <a:r>
              <a:rPr lang="en-AU" sz="4800" b="1" dirty="0">
                <a:solidFill>
                  <a:srgbClr val="FF0000"/>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reeBibleimages :: Jairus sees Jesus raise his daughter to life :: Two ..."/>
          <p:cNvPicPr>
            <a:picLocks noChangeAspect="1" noChangeArrowheads="1"/>
          </p:cNvPicPr>
          <p:nvPr/>
        </p:nvPicPr>
        <p:blipFill>
          <a:blip r:embed="rId3" cstate="print"/>
          <a:srcRect/>
          <a:stretch>
            <a:fillRect/>
          </a:stretch>
        </p:blipFill>
        <p:spPr bwMode="auto">
          <a:xfrm>
            <a:off x="4764021" y="620688"/>
            <a:ext cx="4379979" cy="3284984"/>
          </a:xfrm>
          <a:prstGeom prst="rect">
            <a:avLst/>
          </a:prstGeom>
          <a:noFill/>
        </p:spPr>
      </p:pic>
      <p:sp>
        <p:nvSpPr>
          <p:cNvPr id="3" name="TextBox 2"/>
          <p:cNvSpPr txBox="1"/>
          <p:nvPr/>
        </p:nvSpPr>
        <p:spPr>
          <a:xfrm>
            <a:off x="2411760" y="44624"/>
            <a:ext cx="5702715" cy="646331"/>
          </a:xfrm>
          <a:prstGeom prst="rect">
            <a:avLst/>
          </a:prstGeom>
          <a:noFill/>
        </p:spPr>
        <p:txBody>
          <a:bodyPr wrap="none" rtlCol="0">
            <a:spAutoFit/>
          </a:bodyPr>
          <a:lstStyle/>
          <a:p>
            <a:r>
              <a:rPr lang="en-AU" sz="3600" b="1" dirty="0">
                <a:solidFill>
                  <a:srgbClr val="FFFF00"/>
                </a:solidFill>
              </a:rPr>
              <a:t>Jewish People’s Expectations</a:t>
            </a:r>
            <a:endParaRPr lang="en-AU" sz="2000" b="1" i="1" dirty="0">
              <a:solidFill>
                <a:schemeClr val="bg1"/>
              </a:solidFill>
            </a:endParaRPr>
          </a:p>
        </p:txBody>
      </p:sp>
      <p:sp>
        <p:nvSpPr>
          <p:cNvPr id="4" name="TextBox 3"/>
          <p:cNvSpPr txBox="1"/>
          <p:nvPr/>
        </p:nvSpPr>
        <p:spPr>
          <a:xfrm>
            <a:off x="251520" y="2204864"/>
            <a:ext cx="4968552" cy="1077218"/>
          </a:xfrm>
          <a:prstGeom prst="rect">
            <a:avLst/>
          </a:prstGeom>
          <a:solidFill>
            <a:schemeClr val="tx1">
              <a:lumMod val="85000"/>
              <a:lumOff val="15000"/>
              <a:alpha val="50000"/>
            </a:schemeClr>
          </a:solidFill>
          <a:effectLst>
            <a:outerShdw blurRad="50800" dist="50800" dir="5400000" algn="ctr" rotWithShape="0">
              <a:schemeClr val="tx1"/>
            </a:outerShdw>
          </a:effectLst>
        </p:spPr>
        <p:txBody>
          <a:bodyPr wrap="square" rtlCol="0">
            <a:spAutoFit/>
          </a:bodyPr>
          <a:lstStyle/>
          <a:p>
            <a:r>
              <a:rPr lang="en-AU" sz="3200" b="1" dirty="0">
                <a:solidFill>
                  <a:schemeClr val="bg1"/>
                </a:solidFill>
              </a:rPr>
              <a:t>Jesus would do miracles</a:t>
            </a:r>
          </a:p>
          <a:p>
            <a:r>
              <a:rPr lang="en-AU" sz="3200" b="1" dirty="0">
                <a:solidFill>
                  <a:schemeClr val="bg1"/>
                </a:solidFill>
              </a:rPr>
              <a:t> </a:t>
            </a:r>
            <a:r>
              <a:rPr lang="en-AU" sz="2000" b="1" dirty="0">
                <a:solidFill>
                  <a:srgbClr val="FFFF00"/>
                </a:solidFill>
              </a:rPr>
              <a:t>– </a:t>
            </a:r>
            <a:r>
              <a:rPr lang="en-AU" sz="2800" b="1" dirty="0">
                <a:solidFill>
                  <a:srgbClr val="FFFF00"/>
                </a:solidFill>
              </a:rPr>
              <a:t>a show </a:t>
            </a:r>
            <a:r>
              <a:rPr lang="en-AU" sz="2000" b="1" dirty="0">
                <a:solidFill>
                  <a:srgbClr val="FFFF00"/>
                </a:solidFill>
              </a:rPr>
              <a:t>– </a:t>
            </a:r>
            <a:r>
              <a:rPr lang="en-AU" sz="2400" b="1" dirty="0">
                <a:solidFill>
                  <a:srgbClr val="FFFF00"/>
                </a:solidFill>
              </a:rPr>
              <a:t>Jesus as the headline act</a:t>
            </a:r>
            <a:endParaRPr lang="en-AU" sz="3200" b="1" dirty="0">
              <a:solidFill>
                <a:srgbClr val="FFFF00"/>
              </a:solidFill>
            </a:endParaRPr>
          </a:p>
        </p:txBody>
      </p:sp>
      <p:sp>
        <p:nvSpPr>
          <p:cNvPr id="6" name="TextBox 5"/>
          <p:cNvSpPr txBox="1"/>
          <p:nvPr/>
        </p:nvSpPr>
        <p:spPr>
          <a:xfrm>
            <a:off x="251520" y="3284984"/>
            <a:ext cx="8892480" cy="1077218"/>
          </a:xfrm>
          <a:prstGeom prst="rect">
            <a:avLst/>
          </a:prstGeom>
          <a:solidFill>
            <a:schemeClr val="tx1">
              <a:lumMod val="85000"/>
              <a:lumOff val="15000"/>
              <a:alpha val="54000"/>
            </a:schemeClr>
          </a:solidFill>
        </p:spPr>
        <p:txBody>
          <a:bodyPr wrap="square" rtlCol="0">
            <a:spAutoFit/>
          </a:bodyPr>
          <a:lstStyle/>
          <a:p>
            <a:r>
              <a:rPr lang="en-AU" sz="3200" b="1" dirty="0">
                <a:solidFill>
                  <a:schemeClr val="bg1"/>
                </a:solidFill>
              </a:rPr>
              <a:t>Jesus would help them regain control  over their personal life and the nation </a:t>
            </a:r>
          </a:p>
        </p:txBody>
      </p:sp>
      <p:sp>
        <p:nvSpPr>
          <p:cNvPr id="10" name="TextBox 9"/>
          <p:cNvSpPr txBox="1"/>
          <p:nvPr/>
        </p:nvSpPr>
        <p:spPr>
          <a:xfrm>
            <a:off x="251520" y="692696"/>
            <a:ext cx="4464496" cy="1508105"/>
          </a:xfrm>
          <a:prstGeom prst="rect">
            <a:avLst/>
          </a:prstGeom>
          <a:noFill/>
        </p:spPr>
        <p:txBody>
          <a:bodyPr wrap="square" rtlCol="0">
            <a:spAutoFit/>
          </a:bodyPr>
          <a:lstStyle/>
          <a:p>
            <a:r>
              <a:rPr lang="en-AU" sz="3200" b="1" dirty="0">
                <a:solidFill>
                  <a:schemeClr val="bg1"/>
                </a:solidFill>
              </a:rPr>
              <a:t>Jesus would be a physical king </a:t>
            </a:r>
            <a:r>
              <a:rPr lang="en-AU" sz="2800" b="1" dirty="0">
                <a:solidFill>
                  <a:srgbClr val="FFFF00"/>
                </a:solidFill>
              </a:rPr>
              <a:t>a ruler to stop other nations conquering them</a:t>
            </a:r>
            <a:endParaRPr lang="en-AU" dirty="0">
              <a:solidFill>
                <a:srgbClr val="FFFF00"/>
              </a:solidFill>
            </a:endParaRPr>
          </a:p>
        </p:txBody>
      </p:sp>
      <p:sp>
        <p:nvSpPr>
          <p:cNvPr id="13" name="Rectangle 12"/>
          <p:cNvSpPr/>
          <p:nvPr/>
        </p:nvSpPr>
        <p:spPr>
          <a:xfrm>
            <a:off x="683568" y="5445224"/>
            <a:ext cx="8244408" cy="461665"/>
          </a:xfrm>
          <a:prstGeom prst="rect">
            <a:avLst/>
          </a:prstGeom>
        </p:spPr>
        <p:txBody>
          <a:bodyPr wrap="square">
            <a:spAutoFit/>
          </a:bodyPr>
          <a:lstStyle/>
          <a:p>
            <a:r>
              <a:rPr lang="en-AU" sz="2400" b="1" dirty="0">
                <a:solidFill>
                  <a:srgbClr val="FF0000"/>
                </a:solidFill>
              </a:rPr>
              <a:t>They wanted Jesus to make their life better but not control it</a:t>
            </a:r>
          </a:p>
        </p:txBody>
      </p:sp>
      <p:sp>
        <p:nvSpPr>
          <p:cNvPr id="14" name="TextBox 13"/>
          <p:cNvSpPr txBox="1"/>
          <p:nvPr/>
        </p:nvSpPr>
        <p:spPr>
          <a:xfrm>
            <a:off x="251520" y="5877272"/>
            <a:ext cx="8892480" cy="830997"/>
          </a:xfrm>
          <a:prstGeom prst="rect">
            <a:avLst/>
          </a:prstGeom>
          <a:noFill/>
        </p:spPr>
        <p:txBody>
          <a:bodyPr wrap="square" rtlCol="0">
            <a:spAutoFit/>
          </a:bodyPr>
          <a:lstStyle/>
          <a:p>
            <a:r>
              <a:rPr lang="en-AU" sz="2400" b="1" dirty="0">
                <a:solidFill>
                  <a:schemeClr val="bg1"/>
                </a:solidFill>
              </a:rPr>
              <a:t>Sometimes Jesus tells us some hard truths, are we prepared to listen and obey?</a:t>
            </a:r>
          </a:p>
        </p:txBody>
      </p:sp>
      <p:sp>
        <p:nvSpPr>
          <p:cNvPr id="15" name="TextBox 14"/>
          <p:cNvSpPr txBox="1"/>
          <p:nvPr/>
        </p:nvSpPr>
        <p:spPr>
          <a:xfrm>
            <a:off x="5004048" y="3729226"/>
            <a:ext cx="4139952" cy="707886"/>
          </a:xfrm>
          <a:prstGeom prst="rect">
            <a:avLst/>
          </a:prstGeom>
          <a:solidFill>
            <a:schemeClr val="tx1">
              <a:lumMod val="85000"/>
              <a:lumOff val="15000"/>
              <a:alpha val="53000"/>
            </a:schemeClr>
          </a:solidFill>
        </p:spPr>
        <p:txBody>
          <a:bodyPr wrap="square" rtlCol="0">
            <a:spAutoFit/>
          </a:bodyPr>
          <a:lstStyle/>
          <a:p>
            <a:r>
              <a:rPr lang="en-AU" sz="2000" b="1" dirty="0">
                <a:solidFill>
                  <a:srgbClr val="FF0000"/>
                </a:solidFill>
              </a:rPr>
              <a:t>Jesus told some followers that they had to depend on Him only</a:t>
            </a:r>
          </a:p>
        </p:txBody>
      </p:sp>
      <p:sp>
        <p:nvSpPr>
          <p:cNvPr id="16" name="TextBox 15"/>
          <p:cNvSpPr txBox="1"/>
          <p:nvPr/>
        </p:nvSpPr>
        <p:spPr>
          <a:xfrm>
            <a:off x="323528" y="4358714"/>
            <a:ext cx="8568952" cy="1107996"/>
          </a:xfrm>
          <a:prstGeom prst="rect">
            <a:avLst/>
          </a:prstGeom>
          <a:noFill/>
        </p:spPr>
        <p:txBody>
          <a:bodyPr wrap="square" rtlCol="0">
            <a:spAutoFit/>
          </a:bodyPr>
          <a:lstStyle/>
          <a:p>
            <a:r>
              <a:rPr lang="en-AU" sz="2200" b="1" dirty="0">
                <a:solidFill>
                  <a:srgbClr val="FFFF00"/>
                </a:solidFill>
              </a:rPr>
              <a:t>On hearing it, many of His disciples said “This is a difficult teaching, who can accept it?” Aware that His disciples were grumbling about this teaching, Jesus asked them, “Does this offend you?…  </a:t>
            </a:r>
            <a:r>
              <a:rPr lang="en-AU" sz="2200" b="1" dirty="0">
                <a:solidFill>
                  <a:schemeClr val="bg1"/>
                </a:solidFill>
              </a:rPr>
              <a:t>John 6</a:t>
            </a:r>
            <a:endParaRPr lang="en-AU" dirty="0"/>
          </a:p>
        </p:txBody>
      </p:sp>
      <p:sp>
        <p:nvSpPr>
          <p:cNvPr id="11" name="TextBox 10"/>
          <p:cNvSpPr txBox="1"/>
          <p:nvPr/>
        </p:nvSpPr>
        <p:spPr>
          <a:xfrm>
            <a:off x="8653160" y="6237312"/>
            <a:ext cx="490840" cy="830997"/>
          </a:xfrm>
          <a:prstGeom prst="rect">
            <a:avLst/>
          </a:prstGeom>
          <a:noFill/>
        </p:spPr>
        <p:txBody>
          <a:bodyPr wrap="none" rtlCol="0">
            <a:spAutoFit/>
          </a:bodyPr>
          <a:lstStyle/>
          <a:p>
            <a:r>
              <a:rPr lang="en-AU" sz="4800" b="1" dirty="0">
                <a:solidFill>
                  <a:srgbClr val="FF0000"/>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ian Palm Sunday Cross Theme Illustration – The New York Avenue ..."/>
          <p:cNvPicPr/>
          <p:nvPr/>
        </p:nvPicPr>
        <p:blipFill>
          <a:blip r:embed="rId3" cstate="print"/>
          <a:srcRect/>
          <a:stretch>
            <a:fillRect/>
          </a:stretch>
        </p:blipFill>
        <p:spPr bwMode="auto">
          <a:xfrm>
            <a:off x="0" y="0"/>
            <a:ext cx="2411760" cy="1484784"/>
          </a:xfrm>
          <a:prstGeom prst="rect">
            <a:avLst/>
          </a:prstGeom>
          <a:noFill/>
          <a:ln w="9525">
            <a:noFill/>
            <a:miter lim="800000"/>
            <a:headEnd/>
            <a:tailEnd/>
          </a:ln>
        </p:spPr>
      </p:pic>
      <p:pic>
        <p:nvPicPr>
          <p:cNvPr id="25602" name="Picture 2" descr="Fourth Monday in Ordinary Time | Don Bosco Salesian Portal"/>
          <p:cNvPicPr>
            <a:picLocks noChangeAspect="1" noChangeArrowheads="1"/>
          </p:cNvPicPr>
          <p:nvPr/>
        </p:nvPicPr>
        <p:blipFill>
          <a:blip r:embed="rId4" cstate="print"/>
          <a:srcRect/>
          <a:stretch>
            <a:fillRect/>
          </a:stretch>
        </p:blipFill>
        <p:spPr bwMode="auto">
          <a:xfrm>
            <a:off x="3784476" y="980728"/>
            <a:ext cx="5359524" cy="3573016"/>
          </a:xfrm>
          <a:prstGeom prst="rect">
            <a:avLst/>
          </a:prstGeom>
          <a:noFill/>
        </p:spPr>
      </p:pic>
      <p:sp>
        <p:nvSpPr>
          <p:cNvPr id="5" name="TextBox 4"/>
          <p:cNvSpPr txBox="1"/>
          <p:nvPr/>
        </p:nvSpPr>
        <p:spPr>
          <a:xfrm>
            <a:off x="2483768" y="332656"/>
            <a:ext cx="5635710" cy="646331"/>
          </a:xfrm>
          <a:prstGeom prst="rect">
            <a:avLst/>
          </a:prstGeom>
          <a:noFill/>
        </p:spPr>
        <p:txBody>
          <a:bodyPr wrap="none" rtlCol="0">
            <a:spAutoFit/>
          </a:bodyPr>
          <a:lstStyle/>
          <a:p>
            <a:r>
              <a:rPr lang="en-AU" sz="3600" b="1" dirty="0">
                <a:solidFill>
                  <a:srgbClr val="FFFF00"/>
                </a:solidFill>
              </a:rPr>
              <a:t>Jesus’ Disciples Expectations</a:t>
            </a:r>
          </a:p>
        </p:txBody>
      </p:sp>
      <p:sp>
        <p:nvSpPr>
          <p:cNvPr id="7" name="TextBox 6"/>
          <p:cNvSpPr txBox="1"/>
          <p:nvPr/>
        </p:nvSpPr>
        <p:spPr>
          <a:xfrm>
            <a:off x="251520" y="1628800"/>
            <a:ext cx="2976071" cy="584775"/>
          </a:xfrm>
          <a:prstGeom prst="rect">
            <a:avLst/>
          </a:prstGeom>
          <a:noFill/>
        </p:spPr>
        <p:txBody>
          <a:bodyPr wrap="none" rtlCol="0">
            <a:spAutoFit/>
          </a:bodyPr>
          <a:lstStyle/>
          <a:p>
            <a:r>
              <a:rPr lang="en-AU" sz="3200" b="1" dirty="0">
                <a:solidFill>
                  <a:schemeClr val="bg1"/>
                </a:solidFill>
              </a:rPr>
              <a:t>Spiritual Saviour</a:t>
            </a:r>
            <a:endParaRPr lang="en-AU" sz="3200" dirty="0"/>
          </a:p>
        </p:txBody>
      </p:sp>
      <p:sp>
        <p:nvSpPr>
          <p:cNvPr id="8" name="TextBox 7"/>
          <p:cNvSpPr txBox="1"/>
          <p:nvPr/>
        </p:nvSpPr>
        <p:spPr>
          <a:xfrm>
            <a:off x="251520" y="3284984"/>
            <a:ext cx="2988895" cy="584775"/>
          </a:xfrm>
          <a:prstGeom prst="rect">
            <a:avLst/>
          </a:prstGeom>
          <a:noFill/>
        </p:spPr>
        <p:txBody>
          <a:bodyPr wrap="none" rtlCol="0">
            <a:spAutoFit/>
          </a:bodyPr>
          <a:lstStyle/>
          <a:p>
            <a:r>
              <a:rPr lang="en-AU" sz="3200" b="1" dirty="0">
                <a:solidFill>
                  <a:schemeClr val="bg1"/>
                </a:solidFill>
              </a:rPr>
              <a:t>Lord of their Life</a:t>
            </a:r>
            <a:endParaRPr lang="en-AU" sz="3200" dirty="0"/>
          </a:p>
        </p:txBody>
      </p:sp>
      <p:sp>
        <p:nvSpPr>
          <p:cNvPr id="11" name="TextBox 10"/>
          <p:cNvSpPr txBox="1"/>
          <p:nvPr/>
        </p:nvSpPr>
        <p:spPr>
          <a:xfrm>
            <a:off x="251520" y="5085184"/>
            <a:ext cx="1505348" cy="584775"/>
          </a:xfrm>
          <a:prstGeom prst="rect">
            <a:avLst/>
          </a:prstGeom>
          <a:noFill/>
        </p:spPr>
        <p:txBody>
          <a:bodyPr wrap="none" rtlCol="0">
            <a:spAutoFit/>
          </a:bodyPr>
          <a:lstStyle/>
          <a:p>
            <a:r>
              <a:rPr lang="en-AU" sz="3200" b="1" dirty="0">
                <a:solidFill>
                  <a:schemeClr val="bg1"/>
                </a:solidFill>
              </a:rPr>
              <a:t>Teacher</a:t>
            </a:r>
          </a:p>
        </p:txBody>
      </p:sp>
      <p:sp>
        <p:nvSpPr>
          <p:cNvPr id="9" name="TextBox 8"/>
          <p:cNvSpPr txBox="1"/>
          <p:nvPr/>
        </p:nvSpPr>
        <p:spPr>
          <a:xfrm>
            <a:off x="251520" y="2276872"/>
            <a:ext cx="3247171" cy="830997"/>
          </a:xfrm>
          <a:prstGeom prst="rect">
            <a:avLst/>
          </a:prstGeom>
          <a:noFill/>
        </p:spPr>
        <p:txBody>
          <a:bodyPr wrap="none" rtlCol="0">
            <a:spAutoFit/>
          </a:bodyPr>
          <a:lstStyle/>
          <a:p>
            <a:r>
              <a:rPr lang="en-AU" sz="2400" b="1" dirty="0">
                <a:solidFill>
                  <a:srgbClr val="FFFF00"/>
                </a:solidFill>
              </a:rPr>
              <a:t>Someone who will save </a:t>
            </a:r>
          </a:p>
          <a:p>
            <a:r>
              <a:rPr lang="en-AU" sz="2400" b="1" dirty="0">
                <a:solidFill>
                  <a:srgbClr val="FFFF00"/>
                </a:solidFill>
              </a:rPr>
              <a:t>them from their sins</a:t>
            </a:r>
          </a:p>
        </p:txBody>
      </p:sp>
      <p:sp>
        <p:nvSpPr>
          <p:cNvPr id="10" name="TextBox 9"/>
          <p:cNvSpPr txBox="1"/>
          <p:nvPr/>
        </p:nvSpPr>
        <p:spPr>
          <a:xfrm>
            <a:off x="251520" y="3861048"/>
            <a:ext cx="3590406" cy="1200329"/>
          </a:xfrm>
          <a:prstGeom prst="rect">
            <a:avLst/>
          </a:prstGeom>
          <a:noFill/>
        </p:spPr>
        <p:txBody>
          <a:bodyPr wrap="none" rtlCol="0">
            <a:spAutoFit/>
          </a:bodyPr>
          <a:lstStyle/>
          <a:p>
            <a:r>
              <a:rPr lang="en-AU" sz="2400" b="1" dirty="0">
                <a:solidFill>
                  <a:srgbClr val="FFFF00"/>
                </a:solidFill>
              </a:rPr>
              <a:t>Someone who they would </a:t>
            </a:r>
          </a:p>
          <a:p>
            <a:r>
              <a:rPr lang="en-AU" sz="2400" b="1" dirty="0">
                <a:solidFill>
                  <a:srgbClr val="FFFF00"/>
                </a:solidFill>
              </a:rPr>
              <a:t>obey regardless of their </a:t>
            </a:r>
          </a:p>
          <a:p>
            <a:r>
              <a:rPr lang="en-AU" sz="2400" b="1" dirty="0">
                <a:solidFill>
                  <a:srgbClr val="FFFF00"/>
                </a:solidFill>
              </a:rPr>
              <a:t>own priorities</a:t>
            </a:r>
          </a:p>
        </p:txBody>
      </p:sp>
      <p:sp>
        <p:nvSpPr>
          <p:cNvPr id="12" name="TextBox 11"/>
          <p:cNvSpPr txBox="1"/>
          <p:nvPr/>
        </p:nvSpPr>
        <p:spPr>
          <a:xfrm>
            <a:off x="251520" y="5661248"/>
            <a:ext cx="8820472" cy="830997"/>
          </a:xfrm>
          <a:prstGeom prst="rect">
            <a:avLst/>
          </a:prstGeom>
          <a:noFill/>
        </p:spPr>
        <p:txBody>
          <a:bodyPr wrap="square" rtlCol="0">
            <a:spAutoFit/>
          </a:bodyPr>
          <a:lstStyle/>
          <a:p>
            <a:r>
              <a:rPr lang="en-AU" sz="2400" b="1" dirty="0">
                <a:solidFill>
                  <a:srgbClr val="FFFF00"/>
                </a:solidFill>
              </a:rPr>
              <a:t>Someone who teaches them the way that God wants them to follow, regardless of popular opinion</a:t>
            </a:r>
          </a:p>
        </p:txBody>
      </p:sp>
      <p:sp>
        <p:nvSpPr>
          <p:cNvPr id="13" name="TextBox 12"/>
          <p:cNvSpPr txBox="1"/>
          <p:nvPr/>
        </p:nvSpPr>
        <p:spPr>
          <a:xfrm>
            <a:off x="8653160" y="5805264"/>
            <a:ext cx="490840" cy="830997"/>
          </a:xfrm>
          <a:prstGeom prst="rect">
            <a:avLst/>
          </a:prstGeom>
          <a:noFill/>
        </p:spPr>
        <p:txBody>
          <a:bodyPr wrap="none" rtlCol="0">
            <a:spAutoFit/>
          </a:bodyPr>
          <a:lstStyle/>
          <a:p>
            <a:r>
              <a:rPr lang="en-AU" sz="4800" b="1" dirty="0">
                <a:solidFill>
                  <a:srgbClr val="FF0000"/>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ian Palm Sunday Cross Theme Illustration – The New York Avenue ..."/>
          <p:cNvPicPr/>
          <p:nvPr/>
        </p:nvPicPr>
        <p:blipFill>
          <a:blip r:embed="rId3" cstate="print"/>
          <a:srcRect/>
          <a:stretch>
            <a:fillRect/>
          </a:stretch>
        </p:blipFill>
        <p:spPr bwMode="auto">
          <a:xfrm>
            <a:off x="0" y="0"/>
            <a:ext cx="2411760" cy="1484784"/>
          </a:xfrm>
          <a:prstGeom prst="rect">
            <a:avLst/>
          </a:prstGeom>
          <a:noFill/>
          <a:ln w="9525">
            <a:noFill/>
            <a:miter lim="800000"/>
            <a:headEnd/>
            <a:tailEnd/>
          </a:ln>
        </p:spPr>
      </p:pic>
      <p:pic>
        <p:nvPicPr>
          <p:cNvPr id="3" name="Picture 2" descr="Christian Palm Sunday Cross Theme Illustration – The New York Avenue ..."/>
          <p:cNvPicPr/>
          <p:nvPr/>
        </p:nvPicPr>
        <p:blipFill>
          <a:blip r:embed="rId3" cstate="print"/>
          <a:srcRect/>
          <a:stretch>
            <a:fillRect/>
          </a:stretch>
        </p:blipFill>
        <p:spPr bwMode="auto">
          <a:xfrm>
            <a:off x="0" y="0"/>
            <a:ext cx="9144000" cy="6885384"/>
          </a:xfrm>
          <a:prstGeom prst="rect">
            <a:avLst/>
          </a:prstGeom>
          <a:noFill/>
          <a:ln w="9525">
            <a:noFill/>
            <a:miter lim="800000"/>
            <a:headEnd/>
            <a:tailEnd/>
          </a:ln>
        </p:spPr>
      </p:pic>
      <p:sp>
        <p:nvSpPr>
          <p:cNvPr id="4" name="Rectangle 3"/>
          <p:cNvSpPr/>
          <p:nvPr/>
        </p:nvSpPr>
        <p:spPr>
          <a:xfrm>
            <a:off x="1331640" y="764704"/>
            <a:ext cx="6436890" cy="646331"/>
          </a:xfrm>
          <a:prstGeom prst="rect">
            <a:avLst/>
          </a:prstGeom>
        </p:spPr>
        <p:txBody>
          <a:bodyPr wrap="none">
            <a:spAutoFit/>
          </a:bodyPr>
          <a:lstStyle/>
          <a:p>
            <a:r>
              <a:rPr lang="en-AU" sz="3600" b="1" dirty="0">
                <a:solidFill>
                  <a:schemeClr val="bg1"/>
                </a:solidFill>
              </a:rPr>
              <a:t>Which Jesus are you looking for?</a:t>
            </a:r>
          </a:p>
        </p:txBody>
      </p:sp>
      <p:sp>
        <p:nvSpPr>
          <p:cNvPr id="5" name="TextBox 4"/>
          <p:cNvSpPr txBox="1"/>
          <p:nvPr/>
        </p:nvSpPr>
        <p:spPr>
          <a:xfrm>
            <a:off x="467544" y="188640"/>
            <a:ext cx="7947945" cy="584775"/>
          </a:xfrm>
          <a:prstGeom prst="rect">
            <a:avLst/>
          </a:prstGeom>
          <a:noFill/>
        </p:spPr>
        <p:txBody>
          <a:bodyPr wrap="none" rtlCol="0">
            <a:spAutoFit/>
          </a:bodyPr>
          <a:lstStyle/>
          <a:p>
            <a:r>
              <a:rPr lang="en-AU" sz="3200" b="1" dirty="0">
                <a:solidFill>
                  <a:srgbClr val="FFFF00"/>
                </a:solidFill>
              </a:rPr>
              <a:t>Which brings me back to my original question</a:t>
            </a:r>
          </a:p>
        </p:txBody>
      </p:sp>
      <p:sp>
        <p:nvSpPr>
          <p:cNvPr id="7" name="TextBox 6"/>
          <p:cNvSpPr txBox="1"/>
          <p:nvPr/>
        </p:nvSpPr>
        <p:spPr>
          <a:xfrm>
            <a:off x="5220072" y="1556792"/>
            <a:ext cx="3923928" cy="1077218"/>
          </a:xfrm>
          <a:prstGeom prst="rect">
            <a:avLst/>
          </a:prstGeom>
          <a:noFill/>
        </p:spPr>
        <p:txBody>
          <a:bodyPr wrap="square" rtlCol="0">
            <a:spAutoFit/>
          </a:bodyPr>
          <a:lstStyle/>
          <a:p>
            <a:r>
              <a:rPr lang="en-AU" sz="3200" b="1" dirty="0">
                <a:solidFill>
                  <a:srgbClr val="FFFF00"/>
                </a:solidFill>
              </a:rPr>
              <a:t>What is your expectation of Jesus</a:t>
            </a:r>
            <a:r>
              <a:rPr lang="en-AU" sz="2800" b="1" dirty="0">
                <a:solidFill>
                  <a:srgbClr val="FFFF00"/>
                </a:solidFill>
              </a:rPr>
              <a:t>?</a:t>
            </a:r>
            <a:endParaRPr lang="en-AU" b="1" dirty="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ian Palm Sunday Cross Theme Illustration – The New York Avenue ..."/>
          <p:cNvPicPr/>
          <p:nvPr/>
        </p:nvPicPr>
        <p:blipFill>
          <a:blip r:embed="rId3" cstate="print"/>
          <a:srcRect/>
          <a:stretch>
            <a:fillRect/>
          </a:stretch>
        </p:blipFill>
        <p:spPr bwMode="auto">
          <a:xfrm>
            <a:off x="0" y="0"/>
            <a:ext cx="2411760" cy="1484784"/>
          </a:xfrm>
          <a:prstGeom prst="rect">
            <a:avLst/>
          </a:prstGeom>
          <a:noFill/>
          <a:ln w="9525">
            <a:noFill/>
            <a:miter lim="800000"/>
            <a:headEnd/>
            <a:tailEnd/>
          </a:ln>
        </p:spPr>
      </p:pic>
      <p:sp>
        <p:nvSpPr>
          <p:cNvPr id="3" name="Rectangle 2"/>
          <p:cNvSpPr/>
          <p:nvPr/>
        </p:nvSpPr>
        <p:spPr>
          <a:xfrm>
            <a:off x="2339752" y="260648"/>
            <a:ext cx="6436890" cy="646331"/>
          </a:xfrm>
          <a:prstGeom prst="rect">
            <a:avLst/>
          </a:prstGeom>
        </p:spPr>
        <p:txBody>
          <a:bodyPr wrap="none">
            <a:spAutoFit/>
          </a:bodyPr>
          <a:lstStyle/>
          <a:p>
            <a:r>
              <a:rPr lang="en-AU" sz="3600" b="1" dirty="0">
                <a:solidFill>
                  <a:schemeClr val="bg1"/>
                </a:solidFill>
              </a:rPr>
              <a:t>Which Jesus are you looking for?</a:t>
            </a:r>
          </a:p>
        </p:txBody>
      </p:sp>
      <p:sp>
        <p:nvSpPr>
          <p:cNvPr id="4" name="TextBox 3"/>
          <p:cNvSpPr txBox="1"/>
          <p:nvPr/>
        </p:nvSpPr>
        <p:spPr>
          <a:xfrm>
            <a:off x="251520" y="1478394"/>
            <a:ext cx="8892480" cy="1446550"/>
          </a:xfrm>
          <a:prstGeom prst="rect">
            <a:avLst/>
          </a:prstGeom>
          <a:noFill/>
        </p:spPr>
        <p:txBody>
          <a:bodyPr wrap="square" rtlCol="0">
            <a:spAutoFit/>
          </a:bodyPr>
          <a:lstStyle/>
          <a:p>
            <a:r>
              <a:rPr lang="en-AU" sz="3200" b="1" dirty="0">
                <a:solidFill>
                  <a:srgbClr val="FFFF00"/>
                </a:solidFill>
              </a:rPr>
              <a:t>Is your Jesus one who is gentle Jesus meek and mild, one who  gives peace at any cost? </a:t>
            </a:r>
            <a:r>
              <a:rPr lang="en-AU" sz="2400" b="1" dirty="0">
                <a:solidFill>
                  <a:schemeClr val="bg1"/>
                </a:solidFill>
              </a:rPr>
              <a:t>Please don’t talk about sin or punishment - That is not the Jesus of the Bible. </a:t>
            </a:r>
            <a:endParaRPr lang="en-AU" sz="2800" b="1" dirty="0">
              <a:solidFill>
                <a:schemeClr val="bg1"/>
              </a:solidFill>
            </a:endParaRPr>
          </a:p>
        </p:txBody>
      </p:sp>
      <p:sp>
        <p:nvSpPr>
          <p:cNvPr id="5" name="TextBox 4"/>
          <p:cNvSpPr txBox="1"/>
          <p:nvPr/>
        </p:nvSpPr>
        <p:spPr>
          <a:xfrm>
            <a:off x="251520" y="3146192"/>
            <a:ext cx="8424936" cy="1938992"/>
          </a:xfrm>
          <a:prstGeom prst="rect">
            <a:avLst/>
          </a:prstGeom>
          <a:noFill/>
        </p:spPr>
        <p:txBody>
          <a:bodyPr wrap="square" rtlCol="0">
            <a:spAutoFit/>
          </a:bodyPr>
          <a:lstStyle/>
          <a:p>
            <a:r>
              <a:rPr lang="en-AU" sz="3200" b="1" dirty="0">
                <a:solidFill>
                  <a:srgbClr val="FFFF00"/>
                </a:solidFill>
              </a:rPr>
              <a:t>Is your expectation of Jesus that He could be your Saviour but not the Lord of your life? </a:t>
            </a:r>
            <a:r>
              <a:rPr lang="en-AU" sz="2800" b="1" dirty="0">
                <a:solidFill>
                  <a:schemeClr val="bg1"/>
                </a:solidFill>
              </a:rPr>
              <a:t>Jesus is always referred to in the Bible as Lord and Saviour. He must be Lord first.</a:t>
            </a:r>
            <a:endParaRPr lang="en-AU" sz="2800" b="1" dirty="0">
              <a:solidFill>
                <a:srgbClr val="FFFF00"/>
              </a:solidFill>
            </a:endParaRPr>
          </a:p>
        </p:txBody>
      </p:sp>
      <p:sp>
        <p:nvSpPr>
          <p:cNvPr id="7" name="Rectangle 6"/>
          <p:cNvSpPr/>
          <p:nvPr/>
        </p:nvSpPr>
        <p:spPr>
          <a:xfrm>
            <a:off x="251520" y="5355213"/>
            <a:ext cx="8676456" cy="954107"/>
          </a:xfrm>
          <a:prstGeom prst="rect">
            <a:avLst/>
          </a:prstGeom>
        </p:spPr>
        <p:txBody>
          <a:bodyPr wrap="square">
            <a:spAutoFit/>
          </a:bodyPr>
          <a:lstStyle/>
          <a:p>
            <a:r>
              <a:rPr lang="en-AU" sz="2800" b="1" dirty="0" err="1">
                <a:solidFill>
                  <a:srgbClr val="FFFF00"/>
                </a:solidFill>
              </a:rPr>
              <a:t>Bruxy</a:t>
            </a:r>
            <a:r>
              <a:rPr lang="en-AU" sz="2800" b="1" dirty="0">
                <a:solidFill>
                  <a:srgbClr val="FFFF00"/>
                </a:solidFill>
              </a:rPr>
              <a:t> </a:t>
            </a:r>
            <a:r>
              <a:rPr lang="en-AU" sz="2800" b="1" dirty="0" err="1">
                <a:solidFill>
                  <a:srgbClr val="FFFF00"/>
                </a:solidFill>
              </a:rPr>
              <a:t>Cavey</a:t>
            </a:r>
            <a:r>
              <a:rPr lang="en-AU" sz="2800" b="1" dirty="0">
                <a:solidFill>
                  <a:srgbClr val="FFFF00"/>
                </a:solidFill>
              </a:rPr>
              <a:t> </a:t>
            </a:r>
            <a:r>
              <a:rPr lang="en-AU" sz="2800" b="1" dirty="0">
                <a:solidFill>
                  <a:schemeClr val="bg1"/>
                </a:solidFill>
              </a:rPr>
              <a:t>once said, “when we make Jesus Lord, we get Jesus as Saviour thrown 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ian Palm Sunday Cross Theme Illustration – The New York Avenue ..."/>
          <p:cNvPicPr/>
          <p:nvPr/>
        </p:nvPicPr>
        <p:blipFill>
          <a:blip r:embed="rId3" cstate="print"/>
          <a:srcRect/>
          <a:stretch>
            <a:fillRect/>
          </a:stretch>
        </p:blipFill>
        <p:spPr bwMode="auto">
          <a:xfrm>
            <a:off x="0" y="0"/>
            <a:ext cx="9144000" cy="6885384"/>
          </a:xfrm>
          <a:prstGeom prst="rect">
            <a:avLst/>
          </a:prstGeom>
          <a:noFill/>
          <a:ln w="9525">
            <a:noFill/>
            <a:miter lim="800000"/>
            <a:headEnd/>
            <a:tailEnd/>
          </a:ln>
        </p:spPr>
      </p:pic>
      <p:sp>
        <p:nvSpPr>
          <p:cNvPr id="3" name="Rectangle 2"/>
          <p:cNvSpPr/>
          <p:nvPr/>
        </p:nvSpPr>
        <p:spPr>
          <a:xfrm>
            <a:off x="1375470" y="406405"/>
            <a:ext cx="6436890" cy="646331"/>
          </a:xfrm>
          <a:prstGeom prst="rect">
            <a:avLst/>
          </a:prstGeom>
        </p:spPr>
        <p:txBody>
          <a:bodyPr wrap="none">
            <a:spAutoFit/>
          </a:bodyPr>
          <a:lstStyle/>
          <a:p>
            <a:r>
              <a:rPr lang="en-AU" sz="3600" b="1" dirty="0">
                <a:solidFill>
                  <a:schemeClr val="bg1"/>
                </a:solidFill>
              </a:rPr>
              <a:t>Which Jesus are you looking for?</a:t>
            </a:r>
          </a:p>
        </p:txBody>
      </p:sp>
      <p:sp>
        <p:nvSpPr>
          <p:cNvPr id="4" name="TextBox 3"/>
          <p:cNvSpPr txBox="1"/>
          <p:nvPr/>
        </p:nvSpPr>
        <p:spPr>
          <a:xfrm>
            <a:off x="683568" y="5877272"/>
            <a:ext cx="7883440" cy="584775"/>
          </a:xfrm>
          <a:prstGeom prst="rect">
            <a:avLst/>
          </a:prstGeom>
          <a:noFill/>
        </p:spPr>
        <p:txBody>
          <a:bodyPr wrap="none" rtlCol="0">
            <a:spAutoFit/>
          </a:bodyPr>
          <a:lstStyle/>
          <a:p>
            <a:r>
              <a:rPr lang="en-AU" sz="3200" b="1" dirty="0">
                <a:solidFill>
                  <a:srgbClr val="FFFF00"/>
                </a:solidFill>
              </a:rPr>
              <a:t>This is the question I will start and finish with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2005677"/>
            <a:ext cx="8820472" cy="2431435"/>
          </a:xfrm>
          <a:prstGeom prst="rect">
            <a:avLst/>
          </a:prstGeom>
          <a:noFill/>
        </p:spPr>
        <p:txBody>
          <a:bodyPr wrap="square" rtlCol="0">
            <a:spAutoFit/>
          </a:bodyPr>
          <a:lstStyle/>
          <a:p>
            <a:r>
              <a:rPr lang="en-AU" sz="3200" b="1" dirty="0">
                <a:solidFill>
                  <a:srgbClr val="FFFF00"/>
                </a:solidFill>
              </a:rPr>
              <a:t>Maybe Jesus to you is someone who you can call on in times of trouble, but ignore when things are going your way?  </a:t>
            </a:r>
            <a:r>
              <a:rPr lang="en-AU" sz="2800" b="1" dirty="0">
                <a:solidFill>
                  <a:schemeClr val="bg1"/>
                </a:solidFill>
              </a:rPr>
              <a:t>Jesus is not a magician who pulls a rabbit out of a hat – He wants to be Lord of your life – in the good times and the bad times.</a:t>
            </a:r>
            <a:endParaRPr lang="en-AU" sz="3200" b="1" dirty="0">
              <a:solidFill>
                <a:schemeClr val="bg1"/>
              </a:solidFill>
            </a:endParaRPr>
          </a:p>
        </p:txBody>
      </p:sp>
      <p:sp>
        <p:nvSpPr>
          <p:cNvPr id="4" name="TextBox 3"/>
          <p:cNvSpPr txBox="1"/>
          <p:nvPr/>
        </p:nvSpPr>
        <p:spPr>
          <a:xfrm>
            <a:off x="251520" y="4535249"/>
            <a:ext cx="8892480" cy="2062103"/>
          </a:xfrm>
          <a:prstGeom prst="rect">
            <a:avLst/>
          </a:prstGeom>
          <a:noFill/>
        </p:spPr>
        <p:txBody>
          <a:bodyPr wrap="square" rtlCol="0">
            <a:spAutoFit/>
          </a:bodyPr>
          <a:lstStyle/>
          <a:p>
            <a:r>
              <a:rPr lang="en-AU" sz="3200" b="1" dirty="0">
                <a:solidFill>
                  <a:srgbClr val="FFFF00"/>
                </a:solidFill>
              </a:rPr>
              <a:t>Or do you recognise Jesus as the </a:t>
            </a:r>
            <a:r>
              <a:rPr lang="en-AU" sz="3200" b="1" dirty="0">
                <a:solidFill>
                  <a:schemeClr val="bg1"/>
                </a:solidFill>
              </a:rPr>
              <a:t>Son of God </a:t>
            </a:r>
            <a:r>
              <a:rPr lang="en-AU" sz="3200" b="1" dirty="0">
                <a:solidFill>
                  <a:srgbClr val="FFFF00"/>
                </a:solidFill>
              </a:rPr>
              <a:t>the</a:t>
            </a:r>
            <a:r>
              <a:rPr lang="en-AU" sz="3200" b="1" dirty="0">
                <a:solidFill>
                  <a:schemeClr val="bg1"/>
                </a:solidFill>
              </a:rPr>
              <a:t> soon coming King</a:t>
            </a:r>
            <a:r>
              <a:rPr lang="en-AU" sz="3200" b="1" dirty="0">
                <a:solidFill>
                  <a:srgbClr val="FFFF00"/>
                </a:solidFill>
              </a:rPr>
              <a:t>, who currently sits at </a:t>
            </a:r>
            <a:r>
              <a:rPr lang="en-AU" sz="3200" b="1" dirty="0">
                <a:solidFill>
                  <a:schemeClr val="bg1"/>
                </a:solidFill>
              </a:rPr>
              <a:t>God’s</a:t>
            </a:r>
            <a:r>
              <a:rPr lang="en-AU" sz="3200" b="1" dirty="0">
                <a:solidFill>
                  <a:srgbClr val="FFFF00"/>
                </a:solidFill>
              </a:rPr>
              <a:t> right hand?   </a:t>
            </a:r>
            <a:r>
              <a:rPr lang="en-AU" sz="2800" b="1" dirty="0">
                <a:solidFill>
                  <a:schemeClr val="bg1"/>
                </a:solidFill>
              </a:rPr>
              <a:t>To be a true disciple of Jesus we need bow to His authority and have Him as Lord of our life</a:t>
            </a:r>
            <a:r>
              <a:rPr lang="en-AU" sz="3200" b="1" dirty="0">
                <a:solidFill>
                  <a:schemeClr val="bg1"/>
                </a:solidFill>
              </a:rPr>
              <a:t>.</a:t>
            </a:r>
          </a:p>
        </p:txBody>
      </p:sp>
      <p:sp>
        <p:nvSpPr>
          <p:cNvPr id="7" name="TextBox 6"/>
          <p:cNvSpPr txBox="1"/>
          <p:nvPr/>
        </p:nvSpPr>
        <p:spPr>
          <a:xfrm>
            <a:off x="251520" y="188640"/>
            <a:ext cx="8712968" cy="1508105"/>
          </a:xfrm>
          <a:prstGeom prst="rect">
            <a:avLst/>
          </a:prstGeom>
          <a:noFill/>
        </p:spPr>
        <p:txBody>
          <a:bodyPr wrap="square" rtlCol="0">
            <a:spAutoFit/>
          </a:bodyPr>
          <a:lstStyle/>
          <a:p>
            <a:r>
              <a:rPr lang="en-AU" sz="3200" b="1" dirty="0">
                <a:solidFill>
                  <a:srgbClr val="FFFF00"/>
                </a:solidFill>
              </a:rPr>
              <a:t>Do you want a Jesus who fits neatly into your limited understanding of how God should be?  </a:t>
            </a:r>
          </a:p>
          <a:p>
            <a:r>
              <a:rPr lang="en-AU" sz="2800" b="1" dirty="0">
                <a:solidFill>
                  <a:schemeClr val="bg1"/>
                </a:solidFill>
              </a:rPr>
              <a:t>God is bigger than that – He won’t stay in our box!</a:t>
            </a:r>
            <a:endParaRPr lang="en-AU" sz="3200" b="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40768"/>
            <a:ext cx="9144000" cy="1569660"/>
          </a:xfrm>
          <a:prstGeom prst="rect">
            <a:avLst/>
          </a:prstGeom>
          <a:noFill/>
        </p:spPr>
        <p:txBody>
          <a:bodyPr wrap="square" rtlCol="0">
            <a:spAutoFit/>
          </a:bodyPr>
          <a:lstStyle/>
          <a:p>
            <a:r>
              <a:rPr lang="en-AU" sz="3200" b="1" dirty="0">
                <a:solidFill>
                  <a:srgbClr val="FFFF00"/>
                </a:solidFill>
              </a:rPr>
              <a:t>  This is who Jesus really is. This is the Holy One </a:t>
            </a:r>
          </a:p>
          <a:p>
            <a:r>
              <a:rPr lang="en-AU" sz="3200" b="1" dirty="0">
                <a:solidFill>
                  <a:srgbClr val="FFFF00"/>
                </a:solidFill>
              </a:rPr>
              <a:t>  of God who humbled Himself to die </a:t>
            </a:r>
          </a:p>
          <a:p>
            <a:r>
              <a:rPr lang="en-AU" sz="3200" b="1" dirty="0">
                <a:solidFill>
                  <a:srgbClr val="FFFF00"/>
                </a:solidFill>
              </a:rPr>
              <a:t>  on the cross for you.</a:t>
            </a:r>
          </a:p>
        </p:txBody>
      </p:sp>
      <p:sp>
        <p:nvSpPr>
          <p:cNvPr id="3" name="TextBox 2"/>
          <p:cNvSpPr txBox="1"/>
          <p:nvPr/>
        </p:nvSpPr>
        <p:spPr>
          <a:xfrm>
            <a:off x="0" y="2780928"/>
            <a:ext cx="9144001" cy="2062103"/>
          </a:xfrm>
          <a:prstGeom prst="rect">
            <a:avLst/>
          </a:prstGeom>
          <a:noFill/>
        </p:spPr>
        <p:txBody>
          <a:bodyPr wrap="square" rtlCol="0">
            <a:spAutoFit/>
          </a:bodyPr>
          <a:lstStyle/>
          <a:p>
            <a:r>
              <a:rPr lang="en-AU" sz="3200" b="1" dirty="0">
                <a:solidFill>
                  <a:schemeClr val="bg1"/>
                </a:solidFill>
              </a:rPr>
              <a:t>  This is the Jesus of the Bible and the only one we      </a:t>
            </a:r>
            <a:br>
              <a:rPr lang="en-AU" sz="3200" b="1" dirty="0">
                <a:solidFill>
                  <a:schemeClr val="bg1"/>
                </a:solidFill>
              </a:rPr>
            </a:br>
            <a:r>
              <a:rPr lang="en-AU" sz="3200" b="1" dirty="0">
                <a:solidFill>
                  <a:schemeClr val="bg1"/>
                </a:solidFill>
              </a:rPr>
              <a:t>  should be searching for today.     </a:t>
            </a:r>
          </a:p>
          <a:p>
            <a:r>
              <a:rPr lang="en-AU" sz="3200" b="1" dirty="0">
                <a:solidFill>
                  <a:srgbClr val="FFFF00"/>
                </a:solidFill>
              </a:rPr>
              <a:t>  As we come to Easter time, </a:t>
            </a:r>
            <a:r>
              <a:rPr lang="en-AU" sz="3200" b="1" dirty="0">
                <a:solidFill>
                  <a:schemeClr val="bg1"/>
                </a:solidFill>
              </a:rPr>
              <a:t>which Jesus are you   </a:t>
            </a:r>
            <a:br>
              <a:rPr lang="en-AU" sz="3200" b="1" dirty="0">
                <a:solidFill>
                  <a:schemeClr val="bg1"/>
                </a:solidFill>
              </a:rPr>
            </a:br>
            <a:r>
              <a:rPr lang="en-AU" sz="3200" b="1" dirty="0">
                <a:solidFill>
                  <a:schemeClr val="bg1"/>
                </a:solidFill>
              </a:rPr>
              <a:t>  looking for?</a:t>
            </a:r>
            <a:endParaRPr lang="en-AU" sz="20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ian Palm Sunday Cross Theme Illustration – The New York Avenue ..."/>
          <p:cNvPicPr/>
          <p:nvPr/>
        </p:nvPicPr>
        <p:blipFill>
          <a:blip r:embed="rId3" cstate="print"/>
          <a:srcRect/>
          <a:stretch>
            <a:fillRect/>
          </a:stretch>
        </p:blipFill>
        <p:spPr bwMode="auto">
          <a:xfrm>
            <a:off x="0" y="0"/>
            <a:ext cx="2411760" cy="1484784"/>
          </a:xfrm>
          <a:prstGeom prst="rect">
            <a:avLst/>
          </a:prstGeom>
          <a:noFill/>
          <a:ln w="9525">
            <a:noFill/>
            <a:miter lim="800000"/>
            <a:headEnd/>
            <a:tailEnd/>
          </a:ln>
        </p:spPr>
      </p:pic>
      <p:sp>
        <p:nvSpPr>
          <p:cNvPr id="3" name="Rectangle 2"/>
          <p:cNvSpPr/>
          <p:nvPr/>
        </p:nvSpPr>
        <p:spPr>
          <a:xfrm>
            <a:off x="719064" y="1052736"/>
            <a:ext cx="8424936" cy="1077218"/>
          </a:xfrm>
          <a:prstGeom prst="rect">
            <a:avLst/>
          </a:prstGeom>
        </p:spPr>
        <p:txBody>
          <a:bodyPr wrap="square">
            <a:spAutoFit/>
          </a:bodyPr>
          <a:lstStyle/>
          <a:p>
            <a:pPr algn="ctr"/>
            <a:r>
              <a:rPr lang="en-AU" sz="3200" b="1" dirty="0">
                <a:solidFill>
                  <a:srgbClr val="FFFF00"/>
                </a:solidFill>
              </a:rPr>
              <a:t>Historical and cultural background at the time of our reading</a:t>
            </a:r>
          </a:p>
        </p:txBody>
      </p:sp>
      <p:sp>
        <p:nvSpPr>
          <p:cNvPr id="4" name="Rectangle 3"/>
          <p:cNvSpPr/>
          <p:nvPr/>
        </p:nvSpPr>
        <p:spPr>
          <a:xfrm>
            <a:off x="179512" y="2204864"/>
            <a:ext cx="8820472" cy="1077218"/>
          </a:xfrm>
          <a:prstGeom prst="rect">
            <a:avLst/>
          </a:prstGeom>
        </p:spPr>
        <p:txBody>
          <a:bodyPr wrap="square">
            <a:spAutoFit/>
          </a:bodyPr>
          <a:lstStyle/>
          <a:p>
            <a:r>
              <a:rPr lang="en-AU" sz="3200" b="1" dirty="0">
                <a:solidFill>
                  <a:schemeClr val="bg1"/>
                </a:solidFill>
              </a:rPr>
              <a:t>During the Jewish festivals, especially Passover, Jerusalem was an exciting place</a:t>
            </a:r>
          </a:p>
        </p:txBody>
      </p:sp>
      <p:sp>
        <p:nvSpPr>
          <p:cNvPr id="5" name="Rectangle 4"/>
          <p:cNvSpPr/>
          <p:nvPr/>
        </p:nvSpPr>
        <p:spPr>
          <a:xfrm>
            <a:off x="179512" y="3501008"/>
            <a:ext cx="8964488" cy="3046988"/>
          </a:xfrm>
          <a:prstGeom prst="rect">
            <a:avLst/>
          </a:prstGeom>
        </p:spPr>
        <p:txBody>
          <a:bodyPr wrap="square">
            <a:spAutoFit/>
          </a:bodyPr>
          <a:lstStyle/>
          <a:p>
            <a:r>
              <a:rPr lang="en-AU" sz="3200" b="1" dirty="0">
                <a:solidFill>
                  <a:schemeClr val="bg1"/>
                </a:solidFill>
              </a:rPr>
              <a:t>Scholars estimate that the normal population of Jerusalem in the time of Jesus was about 80 to 100 thousand people. </a:t>
            </a:r>
            <a:r>
              <a:rPr lang="en-AU" sz="2400" b="1" dirty="0">
                <a:solidFill>
                  <a:srgbClr val="FFFF00"/>
                </a:solidFill>
              </a:rPr>
              <a:t>About a ¼ of Sunshine Coast</a:t>
            </a:r>
            <a:endParaRPr lang="en-AU" sz="3200" b="1" dirty="0">
              <a:solidFill>
                <a:srgbClr val="FFFF00"/>
              </a:solidFill>
            </a:endParaRPr>
          </a:p>
          <a:p>
            <a:r>
              <a:rPr lang="en-AU" sz="3200" b="1" dirty="0">
                <a:solidFill>
                  <a:schemeClr val="bg1"/>
                </a:solidFill>
              </a:rPr>
              <a:t>But during Passover an additional 3 million people would come from all over the then world to worship in Jerusalem – </a:t>
            </a:r>
            <a:r>
              <a:rPr lang="en-AU" sz="2400" b="1" dirty="0">
                <a:solidFill>
                  <a:srgbClr val="FFFF00"/>
                </a:solidFill>
              </a:rPr>
              <a:t>just to get that into perspective…….</a:t>
            </a:r>
            <a:endParaRPr lang="en-AU" sz="3200" b="1" dirty="0">
              <a:solidFill>
                <a:srgbClr val="FFFF00"/>
              </a:solidFill>
            </a:endParaRPr>
          </a:p>
        </p:txBody>
      </p:sp>
      <p:sp>
        <p:nvSpPr>
          <p:cNvPr id="6" name="TextBox 5"/>
          <p:cNvSpPr txBox="1"/>
          <p:nvPr/>
        </p:nvSpPr>
        <p:spPr>
          <a:xfrm>
            <a:off x="2843808" y="548680"/>
            <a:ext cx="5499006" cy="584775"/>
          </a:xfrm>
          <a:prstGeom prst="rect">
            <a:avLst/>
          </a:prstGeom>
          <a:noFill/>
        </p:spPr>
        <p:txBody>
          <a:bodyPr wrap="none" rtlCol="0">
            <a:spAutoFit/>
          </a:bodyPr>
          <a:lstStyle/>
          <a:p>
            <a:r>
              <a:rPr lang="en-AU" sz="3200" b="1" dirty="0">
                <a:solidFill>
                  <a:srgbClr val="FFFF00"/>
                </a:solidFill>
              </a:rPr>
              <a:t>Helpful to address some of the </a:t>
            </a:r>
          </a:p>
        </p:txBody>
      </p:sp>
      <p:sp>
        <p:nvSpPr>
          <p:cNvPr id="7" name="TextBox 6"/>
          <p:cNvSpPr txBox="1"/>
          <p:nvPr/>
        </p:nvSpPr>
        <p:spPr>
          <a:xfrm>
            <a:off x="251520" y="3140968"/>
            <a:ext cx="490840" cy="830997"/>
          </a:xfrm>
          <a:prstGeom prst="rect">
            <a:avLst/>
          </a:prstGeom>
          <a:noFill/>
        </p:spPr>
        <p:txBody>
          <a:bodyPr wrap="none" rtlCol="0">
            <a:spAutoFit/>
          </a:bodyPr>
          <a:lstStyle/>
          <a:p>
            <a:r>
              <a:rPr lang="en-AU" sz="4800" b="1" dirty="0">
                <a:solidFill>
                  <a:srgbClr val="FF0000"/>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88640"/>
            <a:ext cx="8712968" cy="954107"/>
          </a:xfrm>
          <a:prstGeom prst="rect">
            <a:avLst/>
          </a:prstGeom>
        </p:spPr>
        <p:txBody>
          <a:bodyPr wrap="square">
            <a:spAutoFit/>
          </a:bodyPr>
          <a:lstStyle/>
          <a:p>
            <a:r>
              <a:rPr lang="en-AU" sz="2800" b="1" dirty="0">
                <a:solidFill>
                  <a:schemeClr val="bg1"/>
                </a:solidFill>
              </a:rPr>
              <a:t>The Old walled city of Jerusalem = 64.7 hectares. </a:t>
            </a:r>
          </a:p>
          <a:p>
            <a:r>
              <a:rPr lang="en-AU" sz="2800" b="1" dirty="0">
                <a:solidFill>
                  <a:schemeClr val="bg1"/>
                </a:solidFill>
              </a:rPr>
              <a:t>The new Maroochy CBD development = 53 hectares</a:t>
            </a:r>
          </a:p>
        </p:txBody>
      </p:sp>
      <p:pic>
        <p:nvPicPr>
          <p:cNvPr id="4" name="Picture 3" descr="Aanbidden Glorieus-&quot;Worship Gloriously!&quot;: The Via Dolorosa, Sandi Patty"/>
          <p:cNvPicPr/>
          <p:nvPr/>
        </p:nvPicPr>
        <p:blipFill>
          <a:blip r:embed="rId3" cstate="print"/>
          <a:srcRect/>
          <a:stretch>
            <a:fillRect/>
          </a:stretch>
        </p:blipFill>
        <p:spPr bwMode="auto">
          <a:xfrm>
            <a:off x="4788024" y="1268760"/>
            <a:ext cx="4147334" cy="3168352"/>
          </a:xfrm>
          <a:prstGeom prst="rect">
            <a:avLst/>
          </a:prstGeom>
          <a:noFill/>
          <a:ln w="9525">
            <a:noFill/>
            <a:miter lim="800000"/>
            <a:headEnd/>
            <a:tailEnd/>
          </a:ln>
        </p:spPr>
      </p:pic>
      <p:pic>
        <p:nvPicPr>
          <p:cNvPr id="5" name="Picture 4" descr="That Israeli Apartheid Again on Passover - Israellycool"/>
          <p:cNvPicPr/>
          <p:nvPr/>
        </p:nvPicPr>
        <p:blipFill>
          <a:blip r:embed="rId4" cstate="print"/>
          <a:srcRect/>
          <a:stretch>
            <a:fillRect/>
          </a:stretch>
        </p:blipFill>
        <p:spPr bwMode="auto">
          <a:xfrm>
            <a:off x="467544" y="3429000"/>
            <a:ext cx="4248472" cy="3429000"/>
          </a:xfrm>
          <a:prstGeom prst="rect">
            <a:avLst/>
          </a:prstGeom>
          <a:noFill/>
          <a:ln w="9525">
            <a:noFill/>
            <a:miter lim="800000"/>
            <a:headEnd/>
            <a:tailEnd/>
          </a:ln>
        </p:spPr>
      </p:pic>
      <p:sp>
        <p:nvSpPr>
          <p:cNvPr id="6" name="TextBox 5"/>
          <p:cNvSpPr txBox="1"/>
          <p:nvPr/>
        </p:nvSpPr>
        <p:spPr>
          <a:xfrm>
            <a:off x="4139952" y="1412776"/>
            <a:ext cx="490840" cy="830997"/>
          </a:xfrm>
          <a:prstGeom prst="rect">
            <a:avLst/>
          </a:prstGeom>
          <a:noFill/>
        </p:spPr>
        <p:txBody>
          <a:bodyPr wrap="none" rtlCol="0">
            <a:spAutoFit/>
          </a:bodyPr>
          <a:lstStyle/>
          <a:p>
            <a:r>
              <a:rPr lang="en-AU" sz="4800" b="1" dirty="0">
                <a:solidFill>
                  <a:srgbClr val="FF0000"/>
                </a:solidFill>
              </a:rPr>
              <a:t>*</a:t>
            </a:r>
          </a:p>
        </p:txBody>
      </p:sp>
      <p:sp>
        <p:nvSpPr>
          <p:cNvPr id="7" name="TextBox 6"/>
          <p:cNvSpPr txBox="1"/>
          <p:nvPr/>
        </p:nvSpPr>
        <p:spPr>
          <a:xfrm>
            <a:off x="179512" y="3068960"/>
            <a:ext cx="490840" cy="830997"/>
          </a:xfrm>
          <a:prstGeom prst="rect">
            <a:avLst/>
          </a:prstGeom>
          <a:noFill/>
        </p:spPr>
        <p:txBody>
          <a:bodyPr wrap="none" rtlCol="0">
            <a:spAutoFit/>
          </a:bodyPr>
          <a:lstStyle/>
          <a:p>
            <a:r>
              <a:rPr lang="en-AU" sz="4800" b="1" dirty="0">
                <a:solidFill>
                  <a:srgbClr val="FF0000"/>
                </a:solidFill>
              </a:rPr>
              <a:t>*</a:t>
            </a:r>
          </a:p>
        </p:txBody>
      </p:sp>
      <p:sp>
        <p:nvSpPr>
          <p:cNvPr id="8" name="TextBox 7"/>
          <p:cNvSpPr txBox="1"/>
          <p:nvPr/>
        </p:nvSpPr>
        <p:spPr>
          <a:xfrm>
            <a:off x="7884368" y="6027003"/>
            <a:ext cx="490840" cy="830997"/>
          </a:xfrm>
          <a:prstGeom prst="rect">
            <a:avLst/>
          </a:prstGeom>
          <a:noFill/>
        </p:spPr>
        <p:txBody>
          <a:bodyPr wrap="none" rtlCol="0">
            <a:spAutoFit/>
          </a:bodyPr>
          <a:lstStyle/>
          <a:p>
            <a:r>
              <a:rPr lang="en-AU" sz="4800" b="1" dirty="0">
                <a:solidFill>
                  <a:srgbClr val="FF0000"/>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ost Prophetic Passover &amp; Holy Week - JerusalemChannel.tv"/>
          <p:cNvPicPr/>
          <p:nvPr/>
        </p:nvPicPr>
        <p:blipFill>
          <a:blip r:embed="rId3" cstate="print"/>
          <a:srcRect/>
          <a:stretch>
            <a:fillRect/>
          </a:stretch>
        </p:blipFill>
        <p:spPr bwMode="auto">
          <a:xfrm>
            <a:off x="899592" y="1402911"/>
            <a:ext cx="7437755" cy="5455089"/>
          </a:xfrm>
          <a:prstGeom prst="rect">
            <a:avLst/>
          </a:prstGeom>
          <a:noFill/>
          <a:ln w="9525">
            <a:noFill/>
            <a:miter lim="800000"/>
            <a:headEnd/>
            <a:tailEnd/>
          </a:ln>
        </p:spPr>
      </p:pic>
      <p:sp>
        <p:nvSpPr>
          <p:cNvPr id="5" name="TextBox 4"/>
          <p:cNvSpPr txBox="1"/>
          <p:nvPr/>
        </p:nvSpPr>
        <p:spPr>
          <a:xfrm>
            <a:off x="395536" y="764704"/>
            <a:ext cx="8404865" cy="461665"/>
          </a:xfrm>
          <a:prstGeom prst="rect">
            <a:avLst/>
          </a:prstGeom>
          <a:noFill/>
        </p:spPr>
        <p:txBody>
          <a:bodyPr wrap="none" rtlCol="0">
            <a:spAutoFit/>
          </a:bodyPr>
          <a:lstStyle/>
          <a:p>
            <a:r>
              <a:rPr lang="en-AU" sz="2400" b="1" dirty="0">
                <a:solidFill>
                  <a:srgbClr val="FFFF00"/>
                </a:solidFill>
              </a:rPr>
              <a:t>Moses - Slaves in Egypt -10 Plagues – last was death of firstborn</a:t>
            </a:r>
          </a:p>
        </p:txBody>
      </p:sp>
      <p:sp>
        <p:nvSpPr>
          <p:cNvPr id="6" name="TextBox 5"/>
          <p:cNvSpPr txBox="1"/>
          <p:nvPr/>
        </p:nvSpPr>
        <p:spPr>
          <a:xfrm>
            <a:off x="899592" y="1340768"/>
            <a:ext cx="7416825" cy="830997"/>
          </a:xfrm>
          <a:prstGeom prst="rect">
            <a:avLst/>
          </a:prstGeom>
          <a:noFill/>
        </p:spPr>
        <p:txBody>
          <a:bodyPr wrap="square" rtlCol="0">
            <a:spAutoFit/>
          </a:bodyPr>
          <a:lstStyle/>
          <a:p>
            <a:r>
              <a:rPr lang="en-AU" sz="2400" b="1" dirty="0">
                <a:solidFill>
                  <a:schemeClr val="bg1"/>
                </a:solidFill>
              </a:rPr>
              <a:t>God told them to prepare a lamb for a feast and sprinkle the lamb blood on the door post</a:t>
            </a:r>
          </a:p>
        </p:txBody>
      </p:sp>
      <p:sp>
        <p:nvSpPr>
          <p:cNvPr id="7" name="TextBox 6"/>
          <p:cNvSpPr txBox="1"/>
          <p:nvPr/>
        </p:nvSpPr>
        <p:spPr>
          <a:xfrm>
            <a:off x="899592" y="2132856"/>
            <a:ext cx="7344816" cy="830997"/>
          </a:xfrm>
          <a:prstGeom prst="rect">
            <a:avLst/>
          </a:prstGeom>
          <a:noFill/>
        </p:spPr>
        <p:txBody>
          <a:bodyPr wrap="square" rtlCol="0">
            <a:spAutoFit/>
          </a:bodyPr>
          <a:lstStyle/>
          <a:p>
            <a:r>
              <a:rPr lang="en-AU" sz="2400" b="1" dirty="0"/>
              <a:t>The Angel of Death would pass over houses with the blood sprinkled on the door posts</a:t>
            </a:r>
          </a:p>
        </p:txBody>
      </p:sp>
      <p:sp>
        <p:nvSpPr>
          <p:cNvPr id="8" name="TextBox 7"/>
          <p:cNvSpPr txBox="1"/>
          <p:nvPr/>
        </p:nvSpPr>
        <p:spPr>
          <a:xfrm>
            <a:off x="2915816" y="260648"/>
            <a:ext cx="3260060" cy="584775"/>
          </a:xfrm>
          <a:prstGeom prst="rect">
            <a:avLst/>
          </a:prstGeom>
          <a:noFill/>
        </p:spPr>
        <p:txBody>
          <a:bodyPr wrap="none" rtlCol="0">
            <a:spAutoFit/>
          </a:bodyPr>
          <a:lstStyle/>
          <a:p>
            <a:r>
              <a:rPr lang="en-AU" sz="3200" b="1" dirty="0">
                <a:solidFill>
                  <a:schemeClr val="bg1"/>
                </a:solidFill>
              </a:rPr>
              <a:t>What is Passover?</a:t>
            </a:r>
          </a:p>
        </p:txBody>
      </p:sp>
      <p:sp>
        <p:nvSpPr>
          <p:cNvPr id="9" name="TextBox 8"/>
          <p:cNvSpPr txBox="1"/>
          <p:nvPr/>
        </p:nvSpPr>
        <p:spPr>
          <a:xfrm>
            <a:off x="683568" y="5903893"/>
            <a:ext cx="7920880" cy="954107"/>
          </a:xfrm>
          <a:prstGeom prst="rect">
            <a:avLst/>
          </a:prstGeom>
          <a:noFill/>
          <a:effectLst>
            <a:outerShdw blurRad="50800" dist="50800" dir="5400000" algn="ctr" rotWithShape="0">
              <a:schemeClr val="tx1"/>
            </a:outerShdw>
          </a:effectLst>
        </p:spPr>
        <p:txBody>
          <a:bodyPr wrap="square" rtlCol="0">
            <a:spAutoFit/>
          </a:bodyPr>
          <a:lstStyle/>
          <a:p>
            <a:pPr algn="ctr"/>
            <a:r>
              <a:rPr lang="en-AU" sz="2800" b="1" dirty="0">
                <a:solidFill>
                  <a:srgbClr val="FFFF00"/>
                </a:solidFill>
              </a:rPr>
              <a:t>Passover was what brought Jesus and His disciples to Jerusalem</a:t>
            </a:r>
          </a:p>
        </p:txBody>
      </p:sp>
      <p:sp>
        <p:nvSpPr>
          <p:cNvPr id="10" name="TextBox 9"/>
          <p:cNvSpPr txBox="1"/>
          <p:nvPr/>
        </p:nvSpPr>
        <p:spPr>
          <a:xfrm>
            <a:off x="8316416" y="6237312"/>
            <a:ext cx="490840" cy="830997"/>
          </a:xfrm>
          <a:prstGeom prst="rect">
            <a:avLst/>
          </a:prstGeom>
          <a:noFill/>
        </p:spPr>
        <p:txBody>
          <a:bodyPr wrap="none" rtlCol="0">
            <a:spAutoFit/>
          </a:bodyPr>
          <a:lstStyle/>
          <a:p>
            <a:r>
              <a:rPr lang="en-AU" sz="4800" b="1" dirty="0">
                <a:solidFill>
                  <a:srgbClr val="FF0000"/>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ian Palm Sunday Cross Theme Illustration – The New York Avenue ..."/>
          <p:cNvPicPr/>
          <p:nvPr/>
        </p:nvPicPr>
        <p:blipFill>
          <a:blip r:embed="rId3" cstate="print"/>
          <a:srcRect/>
          <a:stretch>
            <a:fillRect/>
          </a:stretch>
        </p:blipFill>
        <p:spPr bwMode="auto">
          <a:xfrm>
            <a:off x="0" y="0"/>
            <a:ext cx="2411760" cy="1484784"/>
          </a:xfrm>
          <a:prstGeom prst="rect">
            <a:avLst/>
          </a:prstGeom>
          <a:noFill/>
          <a:ln w="9525">
            <a:noFill/>
            <a:miter lim="800000"/>
            <a:headEnd/>
            <a:tailEnd/>
          </a:ln>
        </p:spPr>
      </p:pic>
      <p:sp>
        <p:nvSpPr>
          <p:cNvPr id="3" name="TextBox 2"/>
          <p:cNvSpPr txBox="1"/>
          <p:nvPr/>
        </p:nvSpPr>
        <p:spPr>
          <a:xfrm>
            <a:off x="3059832" y="476672"/>
            <a:ext cx="4176464" cy="646331"/>
          </a:xfrm>
          <a:prstGeom prst="rect">
            <a:avLst/>
          </a:prstGeom>
          <a:noFill/>
        </p:spPr>
        <p:txBody>
          <a:bodyPr wrap="square" rtlCol="0">
            <a:spAutoFit/>
          </a:bodyPr>
          <a:lstStyle/>
          <a:p>
            <a:r>
              <a:rPr lang="en-AU" sz="3600" b="1" dirty="0">
                <a:solidFill>
                  <a:srgbClr val="FFFF00"/>
                </a:solidFill>
              </a:rPr>
              <a:t>Tensions  and Fears:</a:t>
            </a:r>
          </a:p>
        </p:txBody>
      </p:sp>
      <p:sp>
        <p:nvSpPr>
          <p:cNvPr id="6" name="TextBox 5"/>
          <p:cNvSpPr txBox="1"/>
          <p:nvPr/>
        </p:nvSpPr>
        <p:spPr>
          <a:xfrm>
            <a:off x="0" y="3068960"/>
            <a:ext cx="8892480" cy="3600986"/>
          </a:xfrm>
          <a:prstGeom prst="rect">
            <a:avLst/>
          </a:prstGeom>
          <a:noFill/>
        </p:spPr>
        <p:txBody>
          <a:bodyPr wrap="square" rtlCol="0">
            <a:spAutoFit/>
          </a:bodyPr>
          <a:lstStyle/>
          <a:p>
            <a:r>
              <a:rPr lang="en-AU" sz="3200" b="1" dirty="0">
                <a:solidFill>
                  <a:srgbClr val="FFFF00"/>
                </a:solidFill>
              </a:rPr>
              <a:t>Jewish Leaders</a:t>
            </a:r>
          </a:p>
          <a:p>
            <a:r>
              <a:rPr lang="en-AU" sz="2800" b="1" dirty="0">
                <a:solidFill>
                  <a:schemeClr val="bg1"/>
                </a:solidFill>
              </a:rPr>
              <a:t>Major preparations and planning</a:t>
            </a:r>
          </a:p>
          <a:p>
            <a:r>
              <a:rPr lang="en-AU" sz="2800" b="1" dirty="0">
                <a:solidFill>
                  <a:schemeClr val="bg1"/>
                </a:solidFill>
              </a:rPr>
              <a:t>The popularity of Jesus</a:t>
            </a:r>
          </a:p>
          <a:p>
            <a:r>
              <a:rPr lang="en-AU" sz="2800" b="1" dirty="0">
                <a:solidFill>
                  <a:schemeClr val="bg1"/>
                </a:solidFill>
              </a:rPr>
              <a:t>God’s blessing – miracles </a:t>
            </a:r>
          </a:p>
          <a:p>
            <a:endParaRPr lang="en-AU" sz="2800" b="1" dirty="0">
              <a:solidFill>
                <a:schemeClr val="bg1"/>
              </a:solidFill>
            </a:endParaRPr>
          </a:p>
          <a:p>
            <a:endParaRPr lang="en-AU" sz="2800" b="1" dirty="0">
              <a:solidFill>
                <a:schemeClr val="bg1"/>
              </a:solidFill>
            </a:endParaRPr>
          </a:p>
          <a:p>
            <a:r>
              <a:rPr lang="en-AU" sz="2800" b="1" dirty="0">
                <a:solidFill>
                  <a:schemeClr val="bg1"/>
                </a:solidFill>
              </a:rPr>
              <a:t>Upsetting the Romans </a:t>
            </a:r>
            <a:r>
              <a:rPr lang="en-AU" sz="2000" b="1" dirty="0">
                <a:solidFill>
                  <a:srgbClr val="FFFF00"/>
                </a:solidFill>
              </a:rPr>
              <a:t>– uneasy truce</a:t>
            </a:r>
            <a:endParaRPr lang="en-AU" sz="2800" b="1" dirty="0">
              <a:solidFill>
                <a:srgbClr val="FFFF00"/>
              </a:solidFill>
            </a:endParaRPr>
          </a:p>
          <a:p>
            <a:r>
              <a:rPr lang="en-AU" sz="2800" b="1" dirty="0">
                <a:solidFill>
                  <a:schemeClr val="bg1"/>
                </a:solidFill>
              </a:rPr>
              <a:t>Loss of Authority and Power </a:t>
            </a:r>
            <a:r>
              <a:rPr lang="en-AU" sz="2000" b="1" dirty="0">
                <a:solidFill>
                  <a:srgbClr val="FFFF00"/>
                </a:solidFill>
              </a:rPr>
              <a:t>– pride and prestige</a:t>
            </a:r>
            <a:endParaRPr lang="en-AU" dirty="0">
              <a:solidFill>
                <a:srgbClr val="FFFF00"/>
              </a:solidFill>
            </a:endParaRPr>
          </a:p>
        </p:txBody>
      </p:sp>
      <p:sp>
        <p:nvSpPr>
          <p:cNvPr id="7" name="TextBox 6"/>
          <p:cNvSpPr txBox="1"/>
          <p:nvPr/>
        </p:nvSpPr>
        <p:spPr>
          <a:xfrm>
            <a:off x="2987824" y="1268760"/>
            <a:ext cx="3528392" cy="1877437"/>
          </a:xfrm>
          <a:prstGeom prst="rect">
            <a:avLst/>
          </a:prstGeom>
          <a:noFill/>
        </p:spPr>
        <p:txBody>
          <a:bodyPr wrap="square" rtlCol="0">
            <a:spAutoFit/>
          </a:bodyPr>
          <a:lstStyle/>
          <a:p>
            <a:r>
              <a:rPr lang="en-AU" sz="3200" b="1" dirty="0">
                <a:solidFill>
                  <a:srgbClr val="FFFF00"/>
                </a:solidFill>
              </a:rPr>
              <a:t>Romans</a:t>
            </a:r>
          </a:p>
          <a:p>
            <a:r>
              <a:rPr lang="en-AU" sz="2800" b="1" dirty="0">
                <a:solidFill>
                  <a:schemeClr val="bg1"/>
                </a:solidFill>
              </a:rPr>
              <a:t>Religious zealots</a:t>
            </a:r>
            <a:r>
              <a:rPr lang="en-AU" b="1" i="1" dirty="0">
                <a:solidFill>
                  <a:schemeClr val="bg1"/>
                </a:solidFill>
              </a:rPr>
              <a:t> </a:t>
            </a:r>
          </a:p>
          <a:p>
            <a:r>
              <a:rPr lang="en-AU" sz="2800" b="1" dirty="0">
                <a:solidFill>
                  <a:schemeClr val="bg1"/>
                </a:solidFill>
              </a:rPr>
              <a:t>Political Jesus</a:t>
            </a:r>
            <a:endParaRPr lang="en-AU" b="1" i="1" dirty="0">
              <a:solidFill>
                <a:schemeClr val="bg1"/>
              </a:solidFill>
            </a:endParaRPr>
          </a:p>
          <a:p>
            <a:r>
              <a:rPr lang="en-AU" sz="2800" b="1" dirty="0">
                <a:solidFill>
                  <a:schemeClr val="bg1"/>
                </a:solidFill>
              </a:rPr>
              <a:t>Crowd Control</a:t>
            </a:r>
          </a:p>
        </p:txBody>
      </p:sp>
      <p:sp>
        <p:nvSpPr>
          <p:cNvPr id="8" name="TextBox 7"/>
          <p:cNvSpPr txBox="1"/>
          <p:nvPr/>
        </p:nvSpPr>
        <p:spPr>
          <a:xfrm>
            <a:off x="5220072" y="2636912"/>
            <a:ext cx="2831031" cy="369332"/>
          </a:xfrm>
          <a:prstGeom prst="rect">
            <a:avLst/>
          </a:prstGeom>
          <a:noFill/>
        </p:spPr>
        <p:txBody>
          <a:bodyPr wrap="none" rtlCol="0">
            <a:spAutoFit/>
          </a:bodyPr>
          <a:lstStyle/>
          <a:p>
            <a:r>
              <a:rPr lang="en-AU" b="1" dirty="0">
                <a:solidFill>
                  <a:srgbClr val="FFFF00"/>
                </a:solidFill>
              </a:rPr>
              <a:t>Would’ve had extra soldiers</a:t>
            </a:r>
          </a:p>
        </p:txBody>
      </p:sp>
      <p:sp>
        <p:nvSpPr>
          <p:cNvPr id="10" name="TextBox 9"/>
          <p:cNvSpPr txBox="1"/>
          <p:nvPr/>
        </p:nvSpPr>
        <p:spPr>
          <a:xfrm>
            <a:off x="1619672" y="44624"/>
            <a:ext cx="5714770" cy="461665"/>
          </a:xfrm>
          <a:prstGeom prst="rect">
            <a:avLst/>
          </a:prstGeom>
          <a:noFill/>
        </p:spPr>
        <p:txBody>
          <a:bodyPr wrap="none" rtlCol="0">
            <a:spAutoFit/>
          </a:bodyPr>
          <a:lstStyle/>
          <a:p>
            <a:r>
              <a:rPr lang="en-AU" sz="2400" b="1" dirty="0">
                <a:solidFill>
                  <a:srgbClr val="FFFF00"/>
                </a:solidFill>
              </a:rPr>
              <a:t>At this time there would have been great….</a:t>
            </a:r>
          </a:p>
        </p:txBody>
      </p:sp>
      <p:sp>
        <p:nvSpPr>
          <p:cNvPr id="11" name="TextBox 10"/>
          <p:cNvSpPr txBox="1"/>
          <p:nvPr/>
        </p:nvSpPr>
        <p:spPr>
          <a:xfrm>
            <a:off x="5292080" y="2924944"/>
            <a:ext cx="2203232" cy="369332"/>
          </a:xfrm>
          <a:prstGeom prst="rect">
            <a:avLst/>
          </a:prstGeom>
          <a:noFill/>
        </p:spPr>
        <p:txBody>
          <a:bodyPr wrap="none" rtlCol="0">
            <a:spAutoFit/>
          </a:bodyPr>
          <a:lstStyle/>
          <a:p>
            <a:r>
              <a:rPr lang="en-AU" b="1" dirty="0">
                <a:solidFill>
                  <a:srgbClr val="FFFF00"/>
                </a:solidFill>
              </a:rPr>
              <a:t>Soldiers on </a:t>
            </a:r>
            <a:r>
              <a:rPr lang="en-AU" b="1" u="sng" dirty="0">
                <a:solidFill>
                  <a:srgbClr val="FFFF00"/>
                </a:solidFill>
              </a:rPr>
              <a:t>high alert</a:t>
            </a:r>
          </a:p>
        </p:txBody>
      </p:sp>
      <p:sp>
        <p:nvSpPr>
          <p:cNvPr id="12" name="TextBox 11"/>
          <p:cNvSpPr txBox="1"/>
          <p:nvPr/>
        </p:nvSpPr>
        <p:spPr>
          <a:xfrm>
            <a:off x="4932040" y="3645024"/>
            <a:ext cx="2871748" cy="369332"/>
          </a:xfrm>
          <a:prstGeom prst="rect">
            <a:avLst/>
          </a:prstGeom>
          <a:noFill/>
        </p:spPr>
        <p:txBody>
          <a:bodyPr wrap="none" rtlCol="0">
            <a:spAutoFit/>
          </a:bodyPr>
          <a:lstStyle/>
          <a:p>
            <a:r>
              <a:rPr lang="en-AU" b="1" dirty="0">
                <a:solidFill>
                  <a:srgbClr val="FFFF00"/>
                </a:solidFill>
              </a:rPr>
              <a:t>Sacrifices, services, sermons</a:t>
            </a:r>
          </a:p>
        </p:txBody>
      </p:sp>
      <p:sp>
        <p:nvSpPr>
          <p:cNvPr id="13" name="Rectangle 12"/>
          <p:cNvSpPr/>
          <p:nvPr/>
        </p:nvSpPr>
        <p:spPr>
          <a:xfrm>
            <a:off x="3635896" y="3933056"/>
            <a:ext cx="5508104" cy="646331"/>
          </a:xfrm>
          <a:prstGeom prst="rect">
            <a:avLst/>
          </a:prstGeom>
        </p:spPr>
        <p:txBody>
          <a:bodyPr wrap="square">
            <a:spAutoFit/>
          </a:bodyPr>
          <a:lstStyle/>
          <a:p>
            <a:r>
              <a:rPr lang="en-AU" b="1" i="1" dirty="0">
                <a:solidFill>
                  <a:srgbClr val="FFFF00"/>
                </a:solidFill>
              </a:rPr>
              <a:t>“There’s nothing we can do. Look, everyone</a:t>
            </a:r>
            <a:r>
              <a:rPr lang="en-AU" b="1" i="1" baseline="30000" dirty="0">
                <a:solidFill>
                  <a:srgbClr val="FFFF00"/>
                </a:solidFill>
              </a:rPr>
              <a:t> </a:t>
            </a:r>
            <a:r>
              <a:rPr lang="en-AU" b="1" i="1" dirty="0">
                <a:solidFill>
                  <a:srgbClr val="FFFF00"/>
                </a:solidFill>
              </a:rPr>
              <a:t>has gone after him!”</a:t>
            </a:r>
          </a:p>
        </p:txBody>
      </p:sp>
      <p:sp>
        <p:nvSpPr>
          <p:cNvPr id="16" name="TextBox 15"/>
          <p:cNvSpPr txBox="1"/>
          <p:nvPr/>
        </p:nvSpPr>
        <p:spPr>
          <a:xfrm>
            <a:off x="3779912" y="4509120"/>
            <a:ext cx="5074274" cy="369332"/>
          </a:xfrm>
          <a:prstGeom prst="rect">
            <a:avLst/>
          </a:prstGeom>
          <a:noFill/>
        </p:spPr>
        <p:txBody>
          <a:bodyPr wrap="none" rtlCol="0">
            <a:spAutoFit/>
          </a:bodyPr>
          <a:lstStyle/>
          <a:p>
            <a:r>
              <a:rPr lang="en-AU" b="1" dirty="0">
                <a:solidFill>
                  <a:srgbClr val="FFFF00"/>
                </a:solidFill>
              </a:rPr>
              <a:t>No man can do what you do unless God is with him</a:t>
            </a:r>
          </a:p>
        </p:txBody>
      </p:sp>
      <p:sp>
        <p:nvSpPr>
          <p:cNvPr id="17" name="TextBox 16"/>
          <p:cNvSpPr txBox="1"/>
          <p:nvPr/>
        </p:nvSpPr>
        <p:spPr>
          <a:xfrm>
            <a:off x="539552" y="4797152"/>
            <a:ext cx="8576002" cy="400110"/>
          </a:xfrm>
          <a:prstGeom prst="rect">
            <a:avLst/>
          </a:prstGeom>
          <a:noFill/>
        </p:spPr>
        <p:txBody>
          <a:bodyPr wrap="none" rtlCol="0">
            <a:spAutoFit/>
          </a:bodyPr>
          <a:lstStyle/>
          <a:p>
            <a:r>
              <a:rPr lang="en-AU" sz="2000" b="1" dirty="0">
                <a:solidFill>
                  <a:srgbClr val="FFFF00"/>
                </a:solidFill>
              </a:rPr>
              <a:t>Jesus didn’t act or say the things they did and yet they knew God was with Him</a:t>
            </a:r>
          </a:p>
        </p:txBody>
      </p:sp>
      <p:sp>
        <p:nvSpPr>
          <p:cNvPr id="18" name="Rectangle 17"/>
          <p:cNvSpPr/>
          <p:nvPr/>
        </p:nvSpPr>
        <p:spPr>
          <a:xfrm>
            <a:off x="5004048" y="1628800"/>
            <a:ext cx="3896131" cy="369332"/>
          </a:xfrm>
          <a:prstGeom prst="rect">
            <a:avLst/>
          </a:prstGeom>
        </p:spPr>
        <p:txBody>
          <a:bodyPr wrap="none">
            <a:spAutoFit/>
          </a:bodyPr>
          <a:lstStyle/>
          <a:p>
            <a:r>
              <a:rPr lang="en-AU" b="1" dirty="0">
                <a:solidFill>
                  <a:srgbClr val="FFFF00"/>
                </a:solidFill>
              </a:rPr>
              <a:t>Fanatics spurned on by hatred not love</a:t>
            </a:r>
            <a:endParaRPr lang="en-AU" dirty="0"/>
          </a:p>
        </p:txBody>
      </p:sp>
      <p:sp>
        <p:nvSpPr>
          <p:cNvPr id="19" name="Rectangle 18"/>
          <p:cNvSpPr/>
          <p:nvPr/>
        </p:nvSpPr>
        <p:spPr>
          <a:xfrm>
            <a:off x="5436096" y="2175247"/>
            <a:ext cx="3069558" cy="461665"/>
          </a:xfrm>
          <a:prstGeom prst="rect">
            <a:avLst/>
          </a:prstGeom>
        </p:spPr>
        <p:txBody>
          <a:bodyPr wrap="none">
            <a:spAutoFit/>
          </a:bodyPr>
          <a:lstStyle/>
          <a:p>
            <a:r>
              <a:rPr lang="en-AU" b="1" dirty="0">
                <a:solidFill>
                  <a:srgbClr val="FFFF00"/>
                </a:solidFill>
              </a:rPr>
              <a:t>King</a:t>
            </a:r>
            <a:r>
              <a:rPr lang="en-AU" sz="2400" b="1" i="1" dirty="0">
                <a:solidFill>
                  <a:schemeClr val="bg1"/>
                </a:solidFill>
              </a:rPr>
              <a:t> -</a:t>
            </a:r>
            <a:r>
              <a:rPr lang="en-AU" b="1" dirty="0">
                <a:solidFill>
                  <a:srgbClr val="FFFF00"/>
                </a:solidFill>
              </a:rPr>
              <a:t>rallying point for zealots</a:t>
            </a:r>
            <a:endParaRPr lang="en-AU" dirty="0"/>
          </a:p>
        </p:txBody>
      </p:sp>
      <p:sp>
        <p:nvSpPr>
          <p:cNvPr id="20" name="TextBox 19"/>
          <p:cNvSpPr txBox="1"/>
          <p:nvPr/>
        </p:nvSpPr>
        <p:spPr>
          <a:xfrm>
            <a:off x="539552" y="5085184"/>
            <a:ext cx="7079759" cy="400110"/>
          </a:xfrm>
          <a:prstGeom prst="rect">
            <a:avLst/>
          </a:prstGeom>
          <a:noFill/>
        </p:spPr>
        <p:txBody>
          <a:bodyPr wrap="none" rtlCol="0">
            <a:spAutoFit/>
          </a:bodyPr>
          <a:lstStyle/>
          <a:p>
            <a:r>
              <a:rPr lang="en-AU" sz="2000" b="1" dirty="0">
                <a:solidFill>
                  <a:srgbClr val="FFFF00"/>
                </a:solidFill>
              </a:rPr>
              <a:t>They even contemplated killing Lazarus to get rid of the evidence</a:t>
            </a:r>
          </a:p>
        </p:txBody>
      </p:sp>
      <p:sp>
        <p:nvSpPr>
          <p:cNvPr id="21" name="TextBox 20"/>
          <p:cNvSpPr txBox="1"/>
          <p:nvPr/>
        </p:nvSpPr>
        <p:spPr>
          <a:xfrm>
            <a:off x="0" y="2564904"/>
            <a:ext cx="490840" cy="830997"/>
          </a:xfrm>
          <a:prstGeom prst="rect">
            <a:avLst/>
          </a:prstGeom>
          <a:noFill/>
        </p:spPr>
        <p:txBody>
          <a:bodyPr wrap="none" rtlCol="0">
            <a:spAutoFit/>
          </a:bodyPr>
          <a:lstStyle/>
          <a:p>
            <a:r>
              <a:rPr lang="en-AU" sz="4800" b="1" dirty="0">
                <a:solidFill>
                  <a:srgbClr val="FF0000"/>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ian Palm Sunday Cross Theme Illustration – The New York Avenue ..."/>
          <p:cNvPicPr/>
          <p:nvPr/>
        </p:nvPicPr>
        <p:blipFill>
          <a:blip r:embed="rId3" cstate="print"/>
          <a:srcRect/>
          <a:stretch>
            <a:fillRect/>
          </a:stretch>
        </p:blipFill>
        <p:spPr bwMode="auto">
          <a:xfrm>
            <a:off x="0" y="0"/>
            <a:ext cx="2411760" cy="1484784"/>
          </a:xfrm>
          <a:prstGeom prst="rect">
            <a:avLst/>
          </a:prstGeom>
          <a:noFill/>
          <a:ln w="9525">
            <a:noFill/>
            <a:miter lim="800000"/>
            <a:headEnd/>
            <a:tailEnd/>
          </a:ln>
        </p:spPr>
      </p:pic>
      <p:sp>
        <p:nvSpPr>
          <p:cNvPr id="3" name="TextBox 2"/>
          <p:cNvSpPr txBox="1"/>
          <p:nvPr/>
        </p:nvSpPr>
        <p:spPr>
          <a:xfrm>
            <a:off x="251520" y="1556792"/>
            <a:ext cx="8101641" cy="1877437"/>
          </a:xfrm>
          <a:prstGeom prst="rect">
            <a:avLst/>
          </a:prstGeom>
          <a:noFill/>
        </p:spPr>
        <p:txBody>
          <a:bodyPr wrap="none" rtlCol="0">
            <a:spAutoFit/>
          </a:bodyPr>
          <a:lstStyle/>
          <a:p>
            <a:r>
              <a:rPr lang="en-AU" sz="3200" b="1" dirty="0">
                <a:solidFill>
                  <a:srgbClr val="FFFF00"/>
                </a:solidFill>
              </a:rPr>
              <a:t>Jewish People</a:t>
            </a:r>
          </a:p>
          <a:p>
            <a:r>
              <a:rPr lang="en-AU" sz="2800" b="1" dirty="0">
                <a:solidFill>
                  <a:schemeClr val="bg1"/>
                </a:solidFill>
              </a:rPr>
              <a:t>Millions of people from other areas </a:t>
            </a:r>
            <a:r>
              <a:rPr lang="en-AU" sz="2800" b="1" dirty="0">
                <a:solidFill>
                  <a:srgbClr val="FFFF00"/>
                </a:solidFill>
              </a:rPr>
              <a:t>–</a:t>
            </a:r>
            <a:r>
              <a:rPr lang="en-AU" sz="2800" b="1" dirty="0">
                <a:solidFill>
                  <a:schemeClr val="bg1"/>
                </a:solidFill>
              </a:rPr>
              <a:t> </a:t>
            </a:r>
            <a:r>
              <a:rPr lang="en-AU" sz="2800" b="1" dirty="0">
                <a:solidFill>
                  <a:srgbClr val="FFFF00"/>
                </a:solidFill>
              </a:rPr>
              <a:t>cultural clashes</a:t>
            </a:r>
          </a:p>
          <a:p>
            <a:endParaRPr lang="en-AU" sz="2800" b="1" dirty="0">
              <a:solidFill>
                <a:srgbClr val="FFFF00"/>
              </a:solidFill>
            </a:endParaRPr>
          </a:p>
          <a:p>
            <a:r>
              <a:rPr lang="en-AU" sz="2800" b="1" dirty="0">
                <a:solidFill>
                  <a:schemeClr val="bg1"/>
                </a:solidFill>
              </a:rPr>
              <a:t>Looking for a physical king to overthrow the Romans</a:t>
            </a:r>
            <a:r>
              <a:rPr lang="en-AU" b="1" i="1" dirty="0">
                <a:solidFill>
                  <a:schemeClr val="bg1"/>
                </a:solidFill>
              </a:rPr>
              <a:t> </a:t>
            </a:r>
          </a:p>
        </p:txBody>
      </p:sp>
      <p:sp>
        <p:nvSpPr>
          <p:cNvPr id="4" name="TextBox 3"/>
          <p:cNvSpPr txBox="1"/>
          <p:nvPr/>
        </p:nvSpPr>
        <p:spPr>
          <a:xfrm>
            <a:off x="299591" y="4205987"/>
            <a:ext cx="8844409" cy="2092881"/>
          </a:xfrm>
          <a:prstGeom prst="rect">
            <a:avLst/>
          </a:prstGeom>
          <a:noFill/>
        </p:spPr>
        <p:txBody>
          <a:bodyPr wrap="square" rtlCol="0">
            <a:spAutoFit/>
          </a:bodyPr>
          <a:lstStyle/>
          <a:p>
            <a:r>
              <a:rPr lang="en-AU" sz="3200" b="1" dirty="0">
                <a:solidFill>
                  <a:srgbClr val="FFFF00"/>
                </a:solidFill>
              </a:rPr>
              <a:t>Jesus’ Disciples</a:t>
            </a:r>
          </a:p>
          <a:p>
            <a:r>
              <a:rPr lang="en-AU" sz="2800" b="1" dirty="0">
                <a:solidFill>
                  <a:schemeClr val="bg1"/>
                </a:solidFill>
              </a:rPr>
              <a:t>Physical dangers to Jesus </a:t>
            </a:r>
            <a:r>
              <a:rPr lang="en-AU" sz="2400" b="1" dirty="0">
                <a:solidFill>
                  <a:srgbClr val="FFFF00"/>
                </a:solidFill>
              </a:rPr>
              <a:t>– they tried to dissuade Him </a:t>
            </a:r>
            <a:r>
              <a:rPr lang="en-AU" sz="2000" b="1" dirty="0">
                <a:solidFill>
                  <a:srgbClr val="FFFF00"/>
                </a:solidFill>
              </a:rPr>
              <a:t>- Jerusalem</a:t>
            </a:r>
            <a:endParaRPr lang="en-AU" sz="2800" b="1" dirty="0">
              <a:solidFill>
                <a:srgbClr val="FFFF00"/>
              </a:solidFill>
            </a:endParaRPr>
          </a:p>
          <a:p>
            <a:r>
              <a:rPr lang="en-AU" sz="2800" b="1" dirty="0">
                <a:solidFill>
                  <a:schemeClr val="bg1"/>
                </a:solidFill>
              </a:rPr>
              <a:t>Jesus talking about His death </a:t>
            </a:r>
            <a:r>
              <a:rPr lang="en-AU" sz="2000" b="1" dirty="0">
                <a:solidFill>
                  <a:srgbClr val="FFFF00"/>
                </a:solidFill>
              </a:rPr>
              <a:t>– </a:t>
            </a:r>
            <a:r>
              <a:rPr lang="en-AU" sz="2400" b="1" dirty="0">
                <a:solidFill>
                  <a:srgbClr val="FFFF00"/>
                </a:solidFill>
              </a:rPr>
              <a:t>In</a:t>
            </a:r>
            <a:r>
              <a:rPr lang="en-AU" sz="2000" b="1" dirty="0">
                <a:solidFill>
                  <a:srgbClr val="FFFF00"/>
                </a:solidFill>
              </a:rPr>
              <a:t> </a:t>
            </a:r>
            <a:r>
              <a:rPr lang="en-AU" sz="2400" b="1" dirty="0">
                <a:solidFill>
                  <a:srgbClr val="FFFF00"/>
                </a:solidFill>
              </a:rPr>
              <a:t>our reading twice Jesus referred to His coming death</a:t>
            </a:r>
            <a:endParaRPr lang="en-AU" dirty="0"/>
          </a:p>
          <a:p>
            <a:endParaRPr lang="en-AU" b="1" dirty="0">
              <a:solidFill>
                <a:srgbClr val="FFFF00"/>
              </a:solidFill>
            </a:endParaRPr>
          </a:p>
        </p:txBody>
      </p:sp>
      <p:sp>
        <p:nvSpPr>
          <p:cNvPr id="5" name="TextBox 4"/>
          <p:cNvSpPr txBox="1"/>
          <p:nvPr/>
        </p:nvSpPr>
        <p:spPr>
          <a:xfrm>
            <a:off x="2771800" y="188640"/>
            <a:ext cx="4176464" cy="584775"/>
          </a:xfrm>
          <a:prstGeom prst="rect">
            <a:avLst/>
          </a:prstGeom>
          <a:noFill/>
        </p:spPr>
        <p:txBody>
          <a:bodyPr wrap="square" rtlCol="0">
            <a:spAutoFit/>
          </a:bodyPr>
          <a:lstStyle/>
          <a:p>
            <a:r>
              <a:rPr lang="en-AU" sz="3200" b="1" dirty="0">
                <a:solidFill>
                  <a:srgbClr val="FFFF00"/>
                </a:solidFill>
              </a:rPr>
              <a:t>Tensions  and Fears:</a:t>
            </a:r>
          </a:p>
        </p:txBody>
      </p:sp>
      <p:sp>
        <p:nvSpPr>
          <p:cNvPr id="6" name="TextBox 5"/>
          <p:cNvSpPr txBox="1"/>
          <p:nvPr/>
        </p:nvSpPr>
        <p:spPr>
          <a:xfrm>
            <a:off x="5796136" y="2420888"/>
            <a:ext cx="2732799" cy="523220"/>
          </a:xfrm>
          <a:prstGeom prst="rect">
            <a:avLst/>
          </a:prstGeom>
          <a:noFill/>
        </p:spPr>
        <p:txBody>
          <a:bodyPr wrap="none" rtlCol="0">
            <a:spAutoFit/>
          </a:bodyPr>
          <a:lstStyle/>
          <a:p>
            <a:r>
              <a:rPr lang="en-AU" sz="2800" b="1" dirty="0">
                <a:solidFill>
                  <a:srgbClr val="FFFF00"/>
                </a:solidFill>
              </a:rPr>
              <a:t>Too many people</a:t>
            </a:r>
          </a:p>
        </p:txBody>
      </p:sp>
      <p:sp>
        <p:nvSpPr>
          <p:cNvPr id="7" name="TextBox 6"/>
          <p:cNvSpPr txBox="1"/>
          <p:nvPr/>
        </p:nvSpPr>
        <p:spPr>
          <a:xfrm>
            <a:off x="1763688" y="3429000"/>
            <a:ext cx="6951198" cy="461665"/>
          </a:xfrm>
          <a:prstGeom prst="rect">
            <a:avLst/>
          </a:prstGeom>
          <a:noFill/>
        </p:spPr>
        <p:txBody>
          <a:bodyPr wrap="none" rtlCol="0">
            <a:spAutoFit/>
          </a:bodyPr>
          <a:lstStyle/>
          <a:p>
            <a:r>
              <a:rPr lang="en-AU" sz="2400" b="1" dirty="0">
                <a:solidFill>
                  <a:srgbClr val="FFFF00"/>
                </a:solidFill>
              </a:rPr>
              <a:t>Maybe Jesus could help them overthrow the Romans</a:t>
            </a:r>
          </a:p>
        </p:txBody>
      </p:sp>
      <p:sp>
        <p:nvSpPr>
          <p:cNvPr id="8" name="TextBox 7"/>
          <p:cNvSpPr txBox="1"/>
          <p:nvPr/>
        </p:nvSpPr>
        <p:spPr>
          <a:xfrm>
            <a:off x="0" y="1124744"/>
            <a:ext cx="490840" cy="830997"/>
          </a:xfrm>
          <a:prstGeom prst="rect">
            <a:avLst/>
          </a:prstGeom>
          <a:noFill/>
        </p:spPr>
        <p:txBody>
          <a:bodyPr wrap="none" rtlCol="0">
            <a:spAutoFit/>
          </a:bodyPr>
          <a:lstStyle/>
          <a:p>
            <a:r>
              <a:rPr lang="en-AU" sz="4800" b="1" dirty="0">
                <a:solidFill>
                  <a:srgbClr val="FF0000"/>
                </a:solidFill>
              </a:rPr>
              <a:t>*</a:t>
            </a:r>
          </a:p>
        </p:txBody>
      </p:sp>
      <p:sp>
        <p:nvSpPr>
          <p:cNvPr id="9" name="TextBox 8"/>
          <p:cNvSpPr txBox="1"/>
          <p:nvPr/>
        </p:nvSpPr>
        <p:spPr>
          <a:xfrm>
            <a:off x="179512" y="3645024"/>
            <a:ext cx="490840" cy="830997"/>
          </a:xfrm>
          <a:prstGeom prst="rect">
            <a:avLst/>
          </a:prstGeom>
          <a:noFill/>
        </p:spPr>
        <p:txBody>
          <a:bodyPr wrap="none" rtlCol="0">
            <a:spAutoFit/>
          </a:bodyPr>
          <a:lstStyle/>
          <a:p>
            <a:r>
              <a:rPr lang="en-AU" sz="4800" b="1" dirty="0">
                <a:solidFill>
                  <a:srgbClr val="FF0000"/>
                </a:solidFill>
              </a:rPr>
              <a:t>*</a:t>
            </a:r>
          </a:p>
        </p:txBody>
      </p:sp>
      <p:sp>
        <p:nvSpPr>
          <p:cNvPr id="10" name="TextBox 9"/>
          <p:cNvSpPr txBox="1"/>
          <p:nvPr/>
        </p:nvSpPr>
        <p:spPr>
          <a:xfrm>
            <a:off x="8100392" y="6027003"/>
            <a:ext cx="490840" cy="830997"/>
          </a:xfrm>
          <a:prstGeom prst="rect">
            <a:avLst/>
          </a:prstGeom>
          <a:noFill/>
        </p:spPr>
        <p:txBody>
          <a:bodyPr wrap="none" rtlCol="0">
            <a:spAutoFit/>
          </a:bodyPr>
          <a:lstStyle/>
          <a:p>
            <a:r>
              <a:rPr lang="en-AU" sz="4800" b="1" dirty="0">
                <a:solidFill>
                  <a:srgbClr val="FF0000"/>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ethphage - Mount of Olives - Jerusalem - Israel and You"/>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4098" name="Picture 2" descr="donkey drawing clipart 10 free Cliparts | Download images on Clipground ..."/>
          <p:cNvPicPr>
            <a:picLocks noChangeAspect="1" noChangeArrowheads="1"/>
          </p:cNvPicPr>
          <p:nvPr/>
        </p:nvPicPr>
        <p:blipFill>
          <a:blip r:embed="rId4" cstate="print"/>
          <a:srcRect/>
          <a:stretch>
            <a:fillRect/>
          </a:stretch>
        </p:blipFill>
        <p:spPr bwMode="auto">
          <a:xfrm>
            <a:off x="7020272" y="332656"/>
            <a:ext cx="971410" cy="864662"/>
          </a:xfrm>
          <a:prstGeom prst="rect">
            <a:avLst/>
          </a:prstGeom>
          <a:noFill/>
        </p:spPr>
      </p:pic>
      <p:sp>
        <p:nvSpPr>
          <p:cNvPr id="4" name="TextBox 3"/>
          <p:cNvSpPr txBox="1"/>
          <p:nvPr/>
        </p:nvSpPr>
        <p:spPr>
          <a:xfrm>
            <a:off x="251520" y="4849996"/>
            <a:ext cx="7369325" cy="523220"/>
          </a:xfrm>
          <a:prstGeom prst="rect">
            <a:avLst/>
          </a:prstGeom>
          <a:solidFill>
            <a:schemeClr val="tx1">
              <a:lumMod val="85000"/>
              <a:lumOff val="15000"/>
              <a:alpha val="44000"/>
            </a:schemeClr>
          </a:solidFill>
          <a:effectLst>
            <a:outerShdw blurRad="50800" dist="50800" dir="5400000" algn="ctr" rotWithShape="0">
              <a:schemeClr val="bg1"/>
            </a:outerShdw>
          </a:effectLst>
        </p:spPr>
        <p:txBody>
          <a:bodyPr wrap="none" rtlCol="0">
            <a:spAutoFit/>
          </a:bodyPr>
          <a:lstStyle/>
          <a:p>
            <a:r>
              <a:rPr lang="en-AU" sz="2800" b="1" dirty="0"/>
              <a:t>Into this hotbed of tension and fear comes Jesus</a:t>
            </a:r>
          </a:p>
        </p:txBody>
      </p:sp>
      <p:sp>
        <p:nvSpPr>
          <p:cNvPr id="5" name="TextBox 4"/>
          <p:cNvSpPr txBox="1"/>
          <p:nvPr/>
        </p:nvSpPr>
        <p:spPr>
          <a:xfrm>
            <a:off x="7102223" y="4077072"/>
            <a:ext cx="2041777" cy="707886"/>
          </a:xfrm>
          <a:prstGeom prst="rect">
            <a:avLst/>
          </a:prstGeom>
          <a:noFill/>
        </p:spPr>
        <p:txBody>
          <a:bodyPr wrap="none" rtlCol="0">
            <a:spAutoFit/>
          </a:bodyPr>
          <a:lstStyle/>
          <a:p>
            <a:r>
              <a:rPr lang="en-AU" sz="2000" b="1" dirty="0"/>
              <a:t>Visit and Meal at </a:t>
            </a:r>
          </a:p>
          <a:p>
            <a:r>
              <a:rPr lang="en-AU" sz="2000" b="1" dirty="0"/>
              <a:t>Lazarus’ House</a:t>
            </a:r>
          </a:p>
        </p:txBody>
      </p:sp>
      <p:cxnSp>
        <p:nvCxnSpPr>
          <p:cNvPr id="7" name="Straight Arrow Connector 6"/>
          <p:cNvCxnSpPr/>
          <p:nvPr/>
        </p:nvCxnSpPr>
        <p:spPr>
          <a:xfrm flipV="1">
            <a:off x="7812360" y="3429000"/>
            <a:ext cx="864096" cy="648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16216" y="2348880"/>
            <a:ext cx="1802096" cy="400110"/>
          </a:xfrm>
          <a:prstGeom prst="rect">
            <a:avLst/>
          </a:prstGeom>
          <a:noFill/>
        </p:spPr>
        <p:txBody>
          <a:bodyPr wrap="none" rtlCol="0">
            <a:spAutoFit/>
          </a:bodyPr>
          <a:lstStyle/>
          <a:p>
            <a:r>
              <a:rPr lang="en-AU" sz="2000" b="1" dirty="0"/>
              <a:t>Sends Disciples</a:t>
            </a:r>
          </a:p>
        </p:txBody>
      </p:sp>
      <p:cxnSp>
        <p:nvCxnSpPr>
          <p:cNvPr id="10" name="Straight Arrow Connector 9"/>
          <p:cNvCxnSpPr/>
          <p:nvPr/>
        </p:nvCxnSpPr>
        <p:spPr>
          <a:xfrm flipV="1">
            <a:off x="7236296" y="1700808"/>
            <a:ext cx="432048"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940152" y="1916832"/>
            <a:ext cx="100811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36296" y="3645024"/>
            <a:ext cx="340158" cy="461665"/>
          </a:xfrm>
          <a:prstGeom prst="rect">
            <a:avLst/>
          </a:prstGeom>
          <a:solidFill>
            <a:srgbClr val="FFFF00"/>
          </a:solidFill>
        </p:spPr>
        <p:txBody>
          <a:bodyPr wrap="none" rtlCol="0">
            <a:spAutoFit/>
          </a:bodyPr>
          <a:lstStyle/>
          <a:p>
            <a:r>
              <a:rPr lang="en-AU" sz="2400" b="1" dirty="0"/>
              <a:t>1</a:t>
            </a:r>
          </a:p>
        </p:txBody>
      </p:sp>
      <p:sp>
        <p:nvSpPr>
          <p:cNvPr id="17" name="TextBox 16"/>
          <p:cNvSpPr txBox="1"/>
          <p:nvPr/>
        </p:nvSpPr>
        <p:spPr>
          <a:xfrm>
            <a:off x="6876256" y="2636912"/>
            <a:ext cx="340158" cy="461665"/>
          </a:xfrm>
          <a:prstGeom prst="rect">
            <a:avLst/>
          </a:prstGeom>
          <a:solidFill>
            <a:srgbClr val="FFFF00"/>
          </a:solidFill>
        </p:spPr>
        <p:txBody>
          <a:bodyPr wrap="none" rtlCol="0">
            <a:spAutoFit/>
          </a:bodyPr>
          <a:lstStyle/>
          <a:p>
            <a:r>
              <a:rPr lang="en-AU" sz="2400" b="1" dirty="0"/>
              <a:t>2</a:t>
            </a:r>
          </a:p>
        </p:txBody>
      </p:sp>
      <p:sp>
        <p:nvSpPr>
          <p:cNvPr id="18" name="TextBox 17"/>
          <p:cNvSpPr txBox="1"/>
          <p:nvPr/>
        </p:nvSpPr>
        <p:spPr>
          <a:xfrm>
            <a:off x="6588224" y="1844824"/>
            <a:ext cx="340158" cy="461665"/>
          </a:xfrm>
          <a:prstGeom prst="rect">
            <a:avLst/>
          </a:prstGeom>
          <a:solidFill>
            <a:srgbClr val="FFFF00"/>
          </a:solidFill>
        </p:spPr>
        <p:txBody>
          <a:bodyPr wrap="none" rtlCol="0">
            <a:spAutoFit/>
          </a:bodyPr>
          <a:lstStyle/>
          <a:p>
            <a:r>
              <a:rPr lang="en-AU" sz="2400" b="1" dirty="0"/>
              <a:t>3</a:t>
            </a:r>
          </a:p>
        </p:txBody>
      </p:sp>
      <p:sp>
        <p:nvSpPr>
          <p:cNvPr id="19" name="TextBox 18"/>
          <p:cNvSpPr txBox="1"/>
          <p:nvPr/>
        </p:nvSpPr>
        <p:spPr>
          <a:xfrm>
            <a:off x="683568" y="4509120"/>
            <a:ext cx="367408" cy="523220"/>
          </a:xfrm>
          <a:prstGeom prst="rect">
            <a:avLst/>
          </a:prstGeom>
          <a:solidFill>
            <a:srgbClr val="FFFF00"/>
          </a:solidFill>
        </p:spPr>
        <p:txBody>
          <a:bodyPr wrap="none" rtlCol="0">
            <a:spAutoFit/>
          </a:bodyPr>
          <a:lstStyle/>
          <a:p>
            <a:r>
              <a:rPr lang="en-AU" sz="2800" b="1" dirty="0"/>
              <a:t>4</a:t>
            </a:r>
          </a:p>
        </p:txBody>
      </p:sp>
      <p:cxnSp>
        <p:nvCxnSpPr>
          <p:cNvPr id="20" name="Straight Arrow Connector 19"/>
          <p:cNvCxnSpPr/>
          <p:nvPr/>
        </p:nvCxnSpPr>
        <p:spPr>
          <a:xfrm flipV="1">
            <a:off x="1115616" y="2348880"/>
            <a:ext cx="3600400" cy="23762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62386" y="2132856"/>
            <a:ext cx="1681614" cy="400110"/>
          </a:xfrm>
          <a:prstGeom prst="rect">
            <a:avLst/>
          </a:prstGeom>
          <a:noFill/>
        </p:spPr>
        <p:txBody>
          <a:bodyPr wrap="none" rtlCol="0">
            <a:spAutoFit/>
          </a:bodyPr>
          <a:lstStyle/>
          <a:p>
            <a:r>
              <a:rPr lang="en-AU" sz="2000" b="1" dirty="0"/>
              <a:t>Matthew 21:2</a:t>
            </a:r>
          </a:p>
        </p:txBody>
      </p:sp>
      <p:sp>
        <p:nvSpPr>
          <p:cNvPr id="21" name="TextBox 20"/>
          <p:cNvSpPr txBox="1"/>
          <p:nvPr/>
        </p:nvSpPr>
        <p:spPr>
          <a:xfrm>
            <a:off x="7812360" y="6027003"/>
            <a:ext cx="490840" cy="830997"/>
          </a:xfrm>
          <a:prstGeom prst="rect">
            <a:avLst/>
          </a:prstGeom>
          <a:noFill/>
        </p:spPr>
        <p:txBody>
          <a:bodyPr wrap="none" rtlCol="0">
            <a:spAutoFit/>
          </a:bodyPr>
          <a:lstStyle/>
          <a:p>
            <a:r>
              <a:rPr lang="en-AU" sz="4800" b="1" dirty="0">
                <a:solidFill>
                  <a:srgbClr val="FF0000"/>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ian Palm Sunday Cross Theme Illustration – The New York Avenue ..."/>
          <p:cNvPicPr/>
          <p:nvPr/>
        </p:nvPicPr>
        <p:blipFill>
          <a:blip r:embed="rId3" cstate="print"/>
          <a:srcRect/>
          <a:stretch>
            <a:fillRect/>
          </a:stretch>
        </p:blipFill>
        <p:spPr bwMode="auto">
          <a:xfrm>
            <a:off x="0" y="0"/>
            <a:ext cx="2411760" cy="1484784"/>
          </a:xfrm>
          <a:prstGeom prst="rect">
            <a:avLst/>
          </a:prstGeom>
          <a:noFill/>
          <a:ln w="9525">
            <a:noFill/>
            <a:miter lim="800000"/>
            <a:headEnd/>
            <a:tailEnd/>
          </a:ln>
        </p:spPr>
      </p:pic>
      <p:sp>
        <p:nvSpPr>
          <p:cNvPr id="3" name="Rectangle 2"/>
          <p:cNvSpPr/>
          <p:nvPr/>
        </p:nvSpPr>
        <p:spPr>
          <a:xfrm>
            <a:off x="179512" y="1340768"/>
            <a:ext cx="8964488" cy="4401205"/>
          </a:xfrm>
          <a:prstGeom prst="rect">
            <a:avLst/>
          </a:prstGeom>
        </p:spPr>
        <p:txBody>
          <a:bodyPr wrap="square">
            <a:spAutoFit/>
          </a:bodyPr>
          <a:lstStyle/>
          <a:p>
            <a:r>
              <a:rPr lang="en-AU" sz="2800" b="1" i="1" baseline="30000" dirty="0">
                <a:solidFill>
                  <a:schemeClr val="bg1"/>
                </a:solidFill>
              </a:rPr>
              <a:t>8 </a:t>
            </a:r>
            <a:r>
              <a:rPr lang="en-AU" sz="2800" b="1" i="1" dirty="0">
                <a:solidFill>
                  <a:schemeClr val="bg1"/>
                </a:solidFill>
              </a:rPr>
              <a:t>A very large crowd spread their cloaks on the road, while others cut branches from the trees and spread them on the road. </a:t>
            </a:r>
            <a:r>
              <a:rPr lang="en-AU" sz="2800" b="1" i="1" baseline="30000" dirty="0">
                <a:solidFill>
                  <a:schemeClr val="bg1"/>
                </a:solidFill>
              </a:rPr>
              <a:t>9 </a:t>
            </a:r>
            <a:r>
              <a:rPr lang="en-AU" sz="2800" b="1" i="1" dirty="0">
                <a:solidFill>
                  <a:schemeClr val="bg1"/>
                </a:solidFill>
              </a:rPr>
              <a:t>The crowds that went ahead of him and those that followed shouted, “Hosanna to the Son of David!”</a:t>
            </a:r>
          </a:p>
          <a:p>
            <a:r>
              <a:rPr lang="en-AU" sz="2800" b="1" i="1" dirty="0">
                <a:solidFill>
                  <a:schemeClr val="bg1"/>
                </a:solidFill>
              </a:rPr>
              <a:t>“Blessed is he who comes in the name of the Lord!”</a:t>
            </a:r>
            <a:r>
              <a:rPr lang="en-AU" sz="2800" b="1" i="1" baseline="30000" dirty="0">
                <a:solidFill>
                  <a:schemeClr val="bg1"/>
                </a:solidFill>
              </a:rPr>
              <a:t>[</a:t>
            </a:r>
            <a:endParaRPr lang="en-AU" sz="2800" b="1" i="1" dirty="0">
              <a:solidFill>
                <a:schemeClr val="bg1"/>
              </a:solidFill>
            </a:endParaRPr>
          </a:p>
          <a:p>
            <a:r>
              <a:rPr lang="en-AU" sz="2800" b="1" i="1" dirty="0">
                <a:solidFill>
                  <a:schemeClr val="bg1"/>
                </a:solidFill>
              </a:rPr>
              <a:t>“Hosanna in the highest heaven!”</a:t>
            </a:r>
          </a:p>
          <a:p>
            <a:r>
              <a:rPr lang="en-AU" sz="2800" b="1" i="1" baseline="30000" dirty="0">
                <a:solidFill>
                  <a:schemeClr val="bg1"/>
                </a:solidFill>
              </a:rPr>
              <a:t>10 </a:t>
            </a:r>
            <a:r>
              <a:rPr lang="en-AU" sz="2800" b="1" i="1" dirty="0">
                <a:solidFill>
                  <a:schemeClr val="bg1"/>
                </a:solidFill>
              </a:rPr>
              <a:t>When Jesus entered Jerusalem, the </a:t>
            </a:r>
            <a:r>
              <a:rPr lang="en-AU" sz="2800" b="1" i="1" dirty="0">
                <a:solidFill>
                  <a:srgbClr val="FFFF00"/>
                </a:solidFill>
              </a:rPr>
              <a:t>whole city </a:t>
            </a:r>
            <a:r>
              <a:rPr lang="en-AU" sz="2800" b="1" i="1" dirty="0">
                <a:solidFill>
                  <a:schemeClr val="bg1"/>
                </a:solidFill>
              </a:rPr>
              <a:t>was stirred and asked, “Who is this?”</a:t>
            </a:r>
          </a:p>
          <a:p>
            <a:r>
              <a:rPr lang="en-AU" sz="2800" b="1" i="1" baseline="30000" dirty="0">
                <a:solidFill>
                  <a:schemeClr val="bg1"/>
                </a:solidFill>
              </a:rPr>
              <a:t>11 </a:t>
            </a:r>
            <a:r>
              <a:rPr lang="en-AU" sz="2800" b="1" i="1" dirty="0">
                <a:solidFill>
                  <a:schemeClr val="bg1"/>
                </a:solidFill>
              </a:rPr>
              <a:t>The crowds answered, “This is Jesus, the prophet from Nazareth in Galilee.”</a:t>
            </a:r>
          </a:p>
        </p:txBody>
      </p:sp>
      <p:sp>
        <p:nvSpPr>
          <p:cNvPr id="4" name="TextBox 3"/>
          <p:cNvSpPr txBox="1"/>
          <p:nvPr/>
        </p:nvSpPr>
        <p:spPr>
          <a:xfrm>
            <a:off x="3491880" y="476672"/>
            <a:ext cx="3492559" cy="646331"/>
          </a:xfrm>
          <a:prstGeom prst="rect">
            <a:avLst/>
          </a:prstGeom>
          <a:noFill/>
        </p:spPr>
        <p:txBody>
          <a:bodyPr wrap="none" rtlCol="0">
            <a:spAutoFit/>
          </a:bodyPr>
          <a:lstStyle/>
          <a:p>
            <a:r>
              <a:rPr lang="en-AU" sz="3600" b="1" dirty="0">
                <a:solidFill>
                  <a:schemeClr val="bg1"/>
                </a:solidFill>
              </a:rPr>
              <a:t>Matthew 21:8-11</a:t>
            </a:r>
          </a:p>
        </p:txBody>
      </p:sp>
      <p:sp>
        <p:nvSpPr>
          <p:cNvPr id="6" name="TextBox 5"/>
          <p:cNvSpPr txBox="1"/>
          <p:nvPr/>
        </p:nvSpPr>
        <p:spPr>
          <a:xfrm>
            <a:off x="7020272" y="3645024"/>
            <a:ext cx="1723549" cy="369332"/>
          </a:xfrm>
          <a:prstGeom prst="rect">
            <a:avLst/>
          </a:prstGeom>
          <a:noFill/>
        </p:spPr>
        <p:txBody>
          <a:bodyPr wrap="none" rtlCol="0">
            <a:spAutoFit/>
          </a:bodyPr>
          <a:lstStyle/>
          <a:p>
            <a:r>
              <a:rPr lang="en-AU" b="1" dirty="0">
                <a:solidFill>
                  <a:srgbClr val="FFFF00"/>
                </a:solidFill>
              </a:rPr>
              <a:t>3 million people</a:t>
            </a:r>
          </a:p>
        </p:txBody>
      </p:sp>
      <p:sp>
        <p:nvSpPr>
          <p:cNvPr id="7" name="TextBox 6"/>
          <p:cNvSpPr txBox="1"/>
          <p:nvPr/>
        </p:nvSpPr>
        <p:spPr>
          <a:xfrm>
            <a:off x="8388424" y="5877272"/>
            <a:ext cx="490840" cy="830997"/>
          </a:xfrm>
          <a:prstGeom prst="rect">
            <a:avLst/>
          </a:prstGeom>
          <a:noFill/>
        </p:spPr>
        <p:txBody>
          <a:bodyPr wrap="none" rtlCol="0">
            <a:spAutoFit/>
          </a:bodyPr>
          <a:lstStyle/>
          <a:p>
            <a:r>
              <a:rPr lang="en-AU" sz="4800" b="1" dirty="0">
                <a:solidFill>
                  <a:srgbClr val="FF0000"/>
                </a:solidFill>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14273</TotalTime>
  <Words>1676</Words>
  <Application>Microsoft Office PowerPoint</Application>
  <PresentationFormat>On-screen Show (4:3)</PresentationFormat>
  <Paragraphs>184</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Sue Roberts</cp:lastModifiedBy>
  <cp:revision>102</cp:revision>
  <dcterms:created xsi:type="dcterms:W3CDTF">2023-03-20T23:54:08Z</dcterms:created>
  <dcterms:modified xsi:type="dcterms:W3CDTF">2023-04-03T23:31:44Z</dcterms:modified>
</cp:coreProperties>
</file>