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66" r:id="rId2"/>
    <p:sldId id="265" r:id="rId3"/>
    <p:sldId id="257" r:id="rId4"/>
    <p:sldId id="258" r:id="rId5"/>
    <p:sldId id="259" r:id="rId6"/>
    <p:sldId id="264" r:id="rId7"/>
    <p:sldId id="263" r:id="rId8"/>
    <p:sldId id="262" r:id="rId9"/>
    <p:sldId id="260" r:id="rId10"/>
    <p:sldId id="25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1"/>
    <p:restoredTop sz="94673"/>
  </p:normalViewPr>
  <p:slideViewPr>
    <p:cSldViewPr snapToGrid="0">
      <p:cViewPr varScale="1">
        <p:scale>
          <a:sx n="117" d="100"/>
          <a:sy n="117" d="100"/>
        </p:scale>
        <p:origin x="318" y="96"/>
      </p:cViewPr>
      <p:guideLst/>
    </p:cSldViewPr>
  </p:slideViewPr>
  <p:notesTextViewPr>
    <p:cViewPr>
      <p:scale>
        <a:sx n="1" d="1"/>
        <a:sy n="1" d="1"/>
      </p:scale>
      <p:origin x="0" y="0"/>
    </p:cViewPr>
  </p:notesTextViewPr>
  <p:notesViewPr>
    <p:cSldViewPr snapToGrid="0">
      <p:cViewPr>
        <p:scale>
          <a:sx n="134" d="100"/>
          <a:sy n="134" d="100"/>
        </p:scale>
        <p:origin x="2832" y="-222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260EE5-E611-0743-8ADD-9ABA10F8660C}" type="datetimeFigureOut">
              <a:rPr lang="en-US" smtClean="0"/>
              <a:t>4/16/2023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A126B-35C4-AC49-B77C-B4D37BA083F7}" type="slidenum">
              <a:rPr lang="en-US" smtClean="0"/>
              <a:t>‹#›</a:t>
            </a:fld>
            <a:endParaRPr lang="en-US"/>
          </a:p>
        </p:txBody>
      </p:sp>
    </p:spTree>
    <p:extLst>
      <p:ext uri="{BB962C8B-B14F-4D97-AF65-F5344CB8AC3E}">
        <p14:creationId xmlns:p14="http://schemas.microsoft.com/office/powerpoint/2010/main" val="4165405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live in our world that is too often ruled by the internet and social media – finding your way in the world by using public opinion is not always a very good idea. In 2019 the British Government Agency, Nature Environment Research Council went out to the community to invite them to name their new $287 million polar research vessel. They offered suggestions such as Shackleton, Endeavour and Falcon but public opinion had different ideas. The two most popular choices were Boaty </a:t>
            </a:r>
            <a:r>
              <a:rPr lang="en-US" dirty="0" err="1"/>
              <a:t>McBoatface</a:t>
            </a:r>
            <a:r>
              <a:rPr lang="en-US" dirty="0"/>
              <a:t> and It’s Bloody Cold Down Here. Faced with an embarrassing situation the CEO chose to go with the 5</a:t>
            </a:r>
            <a:r>
              <a:rPr lang="en-US" baseline="30000" dirty="0"/>
              <a:t>th</a:t>
            </a:r>
            <a:r>
              <a:rPr lang="en-US" dirty="0"/>
              <a:t> most popular option which was Sir David Attenborough. As a compromise they named one of the ships automated submarines Boaty </a:t>
            </a:r>
            <a:r>
              <a:rPr lang="en-US" dirty="0" err="1"/>
              <a:t>McBoatface</a:t>
            </a:r>
            <a:r>
              <a:rPr lang="en-US" dirty="0"/>
              <a:t>. The wisdom of the world is not always wise.</a:t>
            </a:r>
          </a:p>
        </p:txBody>
      </p:sp>
      <p:sp>
        <p:nvSpPr>
          <p:cNvPr id="4" name="Slide Number Placeholder 3"/>
          <p:cNvSpPr>
            <a:spLocks noGrp="1"/>
          </p:cNvSpPr>
          <p:nvPr>
            <p:ph type="sldNum" sz="quarter" idx="5"/>
          </p:nvPr>
        </p:nvSpPr>
        <p:spPr/>
        <p:txBody>
          <a:bodyPr/>
          <a:lstStyle/>
          <a:p>
            <a:fld id="{9F1A126B-35C4-AC49-B77C-B4D37BA083F7}" type="slidenum">
              <a:rPr lang="en-US" smtClean="0"/>
              <a:t>1</a:t>
            </a:fld>
            <a:endParaRPr lang="en-US"/>
          </a:p>
        </p:txBody>
      </p:sp>
    </p:spTree>
    <p:extLst>
      <p:ext uri="{BB962C8B-B14F-4D97-AF65-F5344CB8AC3E}">
        <p14:creationId xmlns:p14="http://schemas.microsoft.com/office/powerpoint/2010/main" val="3592700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children of Israel were nearing the Promised Land, Moses encouraged them to dedicate themselves to obeying God’s commands, just as they had promised. In Deuteronomy 4 he reinforces the fact that there is no room for them to be redefined (add or subtract) Moses also shared that standing out from other nations will help them to be an influence amongst the nations. We live in a world that tells us that there is no place for God’s commandments – no idolatry, only one God, no blasphemy, sexual morality only in marriage between a man and woman, not coveting…. Sadly this has lead </a:t>
            </a:r>
            <a:r>
              <a:rPr lang="en-US"/>
              <a:t>many Christians </a:t>
            </a:r>
            <a:r>
              <a:rPr lang="en-US" dirty="0"/>
              <a:t>and churches to redefine God’s standards in the hope that they will be popular and have an influence. But that’s not what God calls his people to do. We are to stand out, be separate and stand firm. I want to read you a quote I read recently. Guess who said that. Andrew Bolt – journalist who is not even a Christian. God has called us to be holy and dedicated to him but he has also called us to be joyful serving him – loving others humbly knowing that we too are sinners made righteous only by the blood of Christ.</a:t>
            </a:r>
          </a:p>
        </p:txBody>
      </p:sp>
      <p:sp>
        <p:nvSpPr>
          <p:cNvPr id="4" name="Slide Number Placeholder 3"/>
          <p:cNvSpPr>
            <a:spLocks noGrp="1"/>
          </p:cNvSpPr>
          <p:nvPr>
            <p:ph type="sldNum" sz="quarter" idx="5"/>
          </p:nvPr>
        </p:nvSpPr>
        <p:spPr/>
        <p:txBody>
          <a:bodyPr/>
          <a:lstStyle/>
          <a:p>
            <a:fld id="{9F1A126B-35C4-AC49-B77C-B4D37BA083F7}" type="slidenum">
              <a:rPr lang="en-US" smtClean="0"/>
              <a:t>10</a:t>
            </a:fld>
            <a:endParaRPr lang="en-US"/>
          </a:p>
        </p:txBody>
      </p:sp>
    </p:spTree>
    <p:extLst>
      <p:ext uri="{BB962C8B-B14F-4D97-AF65-F5344CB8AC3E}">
        <p14:creationId xmlns:p14="http://schemas.microsoft.com/office/powerpoint/2010/main" val="3186367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says the fear of the Lord is the beginning of wisdom. The way to find your way forward in this world is not by relying on your heart or your gut feel, but by knowing and doing things God’s way. And that means paying attention to the Ten Commandments. Before we get into the commandments over the next few weeks, I will look to lay some important groundwork and look to </a:t>
            </a:r>
            <a:r>
              <a:rPr lang="en-US" dirty="0" err="1"/>
              <a:t>emphasise</a:t>
            </a:r>
            <a:r>
              <a:rPr lang="en-US" dirty="0"/>
              <a:t> why the Ten Commandments are so important for us to look at - they are still relevant for us today. We will look at 10 reasons we should learn the Ten Commandments. </a:t>
            </a:r>
          </a:p>
        </p:txBody>
      </p:sp>
      <p:sp>
        <p:nvSpPr>
          <p:cNvPr id="4" name="Slide Number Placeholder 3"/>
          <p:cNvSpPr>
            <a:spLocks noGrp="1"/>
          </p:cNvSpPr>
          <p:nvPr>
            <p:ph type="sldNum" sz="quarter" idx="5"/>
          </p:nvPr>
        </p:nvSpPr>
        <p:spPr/>
        <p:txBody>
          <a:bodyPr/>
          <a:lstStyle/>
          <a:p>
            <a:fld id="{9F1A126B-35C4-AC49-B77C-B4D37BA083F7}" type="slidenum">
              <a:rPr lang="en-US" smtClean="0"/>
              <a:t>2</a:t>
            </a:fld>
            <a:endParaRPr lang="en-US"/>
          </a:p>
        </p:txBody>
      </p:sp>
    </p:spTree>
    <p:extLst>
      <p:ext uri="{BB962C8B-B14F-4D97-AF65-F5344CB8AC3E}">
        <p14:creationId xmlns:p14="http://schemas.microsoft.com/office/powerpoint/2010/main" val="2621403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We may not know them as we should. If people in church don’t know them, we can be certain that outside world doesn’t know them. Church goers in USA knew more about old TV characters than they did the commandments. These are arguably the most influential laws ever given – whether we agree with them or not, they should not be ignored.</a:t>
            </a:r>
          </a:p>
          <a:p>
            <a:pPr marL="228600" indent="-228600">
              <a:buAutoNum type="arabicPeriod"/>
            </a:pPr>
            <a:r>
              <a:rPr lang="en-US" dirty="0"/>
              <a:t>They show us who God is. The opening verses of Exodus 20 make it clear who is giving the law = the Lord. He is the God who spoke to Moses at the burning bush declaring I AM WHO I AM (Ex 3:14) – sovereign, self existent, eternal, almighty creator. He is God of the plagues, the parting of the Red Sea and the manna in the wilderness. If there truly is such a God like the Scriptures reveal then it would be foolish and dangerous to think we know better. He is not a God to be trifled with. The ten commandments reveals God’s heart and character to us – his </a:t>
            </a:r>
            <a:r>
              <a:rPr lang="en-US" dirty="0" err="1"/>
              <a:t>honour</a:t>
            </a:r>
            <a:r>
              <a:rPr lang="en-US" dirty="0"/>
              <a:t>, worth and majesty. His law tells us what matters to him. Showing disdain for the law is to disrespect the lawgiver. We can’t regard his law as foolish and question its purpose and validity without disrespecting Him.</a:t>
            </a:r>
          </a:p>
        </p:txBody>
      </p:sp>
      <p:sp>
        <p:nvSpPr>
          <p:cNvPr id="4" name="Slide Number Placeholder 3"/>
          <p:cNvSpPr>
            <a:spLocks noGrp="1"/>
          </p:cNvSpPr>
          <p:nvPr>
            <p:ph type="sldNum" sz="quarter" idx="5"/>
          </p:nvPr>
        </p:nvSpPr>
        <p:spPr/>
        <p:txBody>
          <a:bodyPr/>
          <a:lstStyle/>
          <a:p>
            <a:fld id="{9F1A126B-35C4-AC49-B77C-B4D37BA083F7}" type="slidenum">
              <a:rPr lang="en-US" smtClean="0"/>
              <a:t>3</a:t>
            </a:fld>
            <a:endParaRPr lang="en-US"/>
          </a:p>
        </p:txBody>
      </p:sp>
    </p:spTree>
    <p:extLst>
      <p:ext uri="{BB962C8B-B14F-4D97-AF65-F5344CB8AC3E}">
        <p14:creationId xmlns:p14="http://schemas.microsoft.com/office/powerpoint/2010/main" val="1414785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They show us who we are – we are treasured and called to live for Him (a call given to both the Israelites and the church). We must be prepared to stand alone, to look and live differently and to have standards the world doesn’t understand. Of course we aren’t always going to be the holy people we should be but its still what he has called us to strive to do. That’s who we are.</a:t>
            </a:r>
          </a:p>
        </p:txBody>
      </p:sp>
      <p:sp>
        <p:nvSpPr>
          <p:cNvPr id="4" name="Slide Number Placeholder 3"/>
          <p:cNvSpPr>
            <a:spLocks noGrp="1"/>
          </p:cNvSpPr>
          <p:nvPr>
            <p:ph type="sldNum" sz="quarter" idx="5"/>
          </p:nvPr>
        </p:nvSpPr>
        <p:spPr/>
        <p:txBody>
          <a:bodyPr/>
          <a:lstStyle/>
          <a:p>
            <a:fld id="{9F1A126B-35C4-AC49-B77C-B4D37BA083F7}" type="slidenum">
              <a:rPr lang="en-US" smtClean="0"/>
              <a:t>4</a:t>
            </a:fld>
            <a:endParaRPr lang="en-US"/>
          </a:p>
        </p:txBody>
      </p:sp>
    </p:spTree>
    <p:extLst>
      <p:ext uri="{BB962C8B-B14F-4D97-AF65-F5344CB8AC3E}">
        <p14:creationId xmlns:p14="http://schemas.microsoft.com/office/powerpoint/2010/main" val="3777507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They give us freedom, not take it away. The world looks at the ten commandments and think that God is trying to constrain us, keep us down, stop us from fulfilling our dreams and reaching our potential.</a:t>
            </a:r>
          </a:p>
          <a:p>
            <a:r>
              <a:rPr lang="en-US" dirty="0"/>
              <a:t>Imagine there were no traffic laws or that we didn’t have to obey them (I know that’s how some of us drive). It would be chaos if we didn’t know when to stop and when to go, when to drive slow and when to drive fast, what lane to be in, who to give way to etc. We don’t curse the guardrails and speed limits when we are travelling on a windy, hilly road. Yes they are designed to give us boundaries but for a good purpose. They were put there at great expense, with great discernment so that we could travel freely and safely.</a:t>
            </a:r>
          </a:p>
        </p:txBody>
      </p:sp>
      <p:sp>
        <p:nvSpPr>
          <p:cNvPr id="4" name="Slide Number Placeholder 3"/>
          <p:cNvSpPr>
            <a:spLocks noGrp="1"/>
          </p:cNvSpPr>
          <p:nvPr>
            <p:ph type="sldNum" sz="quarter" idx="5"/>
          </p:nvPr>
        </p:nvSpPr>
        <p:spPr/>
        <p:txBody>
          <a:bodyPr/>
          <a:lstStyle/>
          <a:p>
            <a:fld id="{9F1A126B-35C4-AC49-B77C-B4D37BA083F7}" type="slidenum">
              <a:rPr lang="en-US" smtClean="0"/>
              <a:t>5</a:t>
            </a:fld>
            <a:endParaRPr lang="en-US"/>
          </a:p>
        </p:txBody>
      </p:sp>
    </p:spTree>
    <p:extLst>
      <p:ext uri="{BB962C8B-B14F-4D97-AF65-F5344CB8AC3E}">
        <p14:creationId xmlns:p14="http://schemas.microsoft.com/office/powerpoint/2010/main" val="1154909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They were not given to earn our salvation. The law comes after the gospel – after the good news of deliverance. God doesn’t come to the Israelites while they are slaves in Egypt and then say I have some commandments for you. If you obey them, then I will love you and rescue you. But that’s how some people see God’s commandments. If I obey them then God will love me and he will be obliged to rescue me - I will deserve to live in the Promised Land, in heaven with God. The Exodus story is that the people of Israel are captives in Egypt. God loves them and hears their cry for help. He rescues them and sets them free. He then says here is a new way to live. When Jesus was with his disciples he washed their feet and then told them if you love me, obey my commandments. He didn’t say I will love you if you obey my commandments. We love Gods laws and strive to obey them because we have been saved, not in order to be saved. Obedience = </a:t>
            </a:r>
            <a:r>
              <a:rPr lang="en-US" dirty="0" err="1"/>
              <a:t>honouring</a:t>
            </a:r>
            <a:r>
              <a:rPr lang="en-US" dirty="0"/>
              <a:t> and praising God for what he has done for us.</a:t>
            </a:r>
          </a:p>
        </p:txBody>
      </p:sp>
      <p:sp>
        <p:nvSpPr>
          <p:cNvPr id="4" name="Slide Number Placeholder 3"/>
          <p:cNvSpPr>
            <a:spLocks noGrp="1"/>
          </p:cNvSpPr>
          <p:nvPr>
            <p:ph type="sldNum" sz="quarter" idx="5"/>
          </p:nvPr>
        </p:nvSpPr>
        <p:spPr/>
        <p:txBody>
          <a:bodyPr/>
          <a:lstStyle/>
          <a:p>
            <a:fld id="{9F1A126B-35C4-AC49-B77C-B4D37BA083F7}" type="slidenum">
              <a:rPr lang="en-US" smtClean="0"/>
              <a:t>6</a:t>
            </a:fld>
            <a:endParaRPr lang="en-US"/>
          </a:p>
        </p:txBody>
      </p:sp>
    </p:spTree>
    <p:extLst>
      <p:ext uri="{BB962C8B-B14F-4D97-AF65-F5344CB8AC3E}">
        <p14:creationId xmlns:p14="http://schemas.microsoft.com/office/powerpoint/2010/main" val="4247139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They are more trustworthy than our intuition or cultural code. World says there is no right or wrong – you can’t judge me because I decide what’s wrong and right. My gut. My heart. My feelings. There is no such thing as absolute truth – which is a statement of absolute truth itself. But they won’t tolerate any challenge to their code – they will judge others and rebuke them. But if we want to know right and wrong, live a life that blesses others and </a:t>
            </a:r>
            <a:r>
              <a:rPr lang="en-US" dirty="0" err="1"/>
              <a:t>honours</a:t>
            </a:r>
            <a:r>
              <a:rPr lang="en-US" dirty="0"/>
              <a:t> God then we need to do things God’s way, pay attention to the ten commandments.</a:t>
            </a:r>
          </a:p>
        </p:txBody>
      </p:sp>
      <p:sp>
        <p:nvSpPr>
          <p:cNvPr id="4" name="Slide Number Placeholder 3"/>
          <p:cNvSpPr>
            <a:spLocks noGrp="1"/>
          </p:cNvSpPr>
          <p:nvPr>
            <p:ph type="sldNum" sz="quarter" idx="5"/>
          </p:nvPr>
        </p:nvSpPr>
        <p:spPr/>
        <p:txBody>
          <a:bodyPr/>
          <a:lstStyle/>
          <a:p>
            <a:fld id="{9F1A126B-35C4-AC49-B77C-B4D37BA083F7}" type="slidenum">
              <a:rPr lang="en-US" smtClean="0"/>
              <a:t>7</a:t>
            </a:fld>
            <a:endParaRPr lang="en-US"/>
          </a:p>
        </p:txBody>
      </p:sp>
    </p:spTree>
    <p:extLst>
      <p:ext uri="{BB962C8B-B14F-4D97-AF65-F5344CB8AC3E}">
        <p14:creationId xmlns:p14="http://schemas.microsoft.com/office/powerpoint/2010/main" val="2688507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Jesus </a:t>
            </a:r>
            <a:r>
              <a:rPr lang="en-US" dirty="0" err="1"/>
              <a:t>summarised</a:t>
            </a:r>
            <a:r>
              <a:rPr lang="en-US" dirty="0"/>
              <a:t> them as the greatest commandment for us to teach and do. Jesus </a:t>
            </a:r>
            <a:r>
              <a:rPr lang="en-US" dirty="0" err="1"/>
              <a:t>summarised</a:t>
            </a:r>
            <a:r>
              <a:rPr lang="en-US" dirty="0"/>
              <a:t> the 10 commandments into the greatest commandment. Love God = first 4 commandments (God alone, no idols, no blasphemy and finding rest in God) and others = last 6 commandments is love others as yourself. (</a:t>
            </a:r>
            <a:r>
              <a:rPr lang="en-US" dirty="0" err="1"/>
              <a:t>honour</a:t>
            </a:r>
            <a:r>
              <a:rPr lang="en-US" dirty="0"/>
              <a:t> parents, no murder, adultery, stealing, lying and coveting.) Throughout history these commandments have influenced catechism and creeds, If you ever wonder what we teach our kids and people, how we </a:t>
            </a:r>
            <a:r>
              <a:rPr lang="en-US" dirty="0" err="1"/>
              <a:t>evangelise</a:t>
            </a:r>
            <a:r>
              <a:rPr lang="en-US" dirty="0"/>
              <a:t> (tell people about who God is and who we are) – answer is fundamentally the ten commandments.</a:t>
            </a:r>
          </a:p>
          <a:p>
            <a:r>
              <a:rPr lang="en-US" dirty="0"/>
              <a:t>8. They were foundational to OT law – like the constitution for Israel. God gave them over 600 laws (according to </a:t>
            </a:r>
            <a:r>
              <a:rPr lang="en-US" dirty="0" err="1"/>
              <a:t>jewish</a:t>
            </a:r>
            <a:r>
              <a:rPr lang="en-US" dirty="0"/>
              <a:t> custom) but these were not only the first, but also the only ones that all the people heard God speak. They were too terrified after that and begged God to just talk to Moses from now on – which is what happened. The stone tablets were kept in the ark of the covenant because they were regarded as the words of the covenant..</a:t>
            </a:r>
          </a:p>
        </p:txBody>
      </p:sp>
      <p:sp>
        <p:nvSpPr>
          <p:cNvPr id="4" name="Slide Number Placeholder 3"/>
          <p:cNvSpPr>
            <a:spLocks noGrp="1"/>
          </p:cNvSpPr>
          <p:nvPr>
            <p:ph type="sldNum" sz="quarter" idx="5"/>
          </p:nvPr>
        </p:nvSpPr>
        <p:spPr/>
        <p:txBody>
          <a:bodyPr/>
          <a:lstStyle/>
          <a:p>
            <a:fld id="{9F1A126B-35C4-AC49-B77C-B4D37BA083F7}" type="slidenum">
              <a:rPr lang="en-US" smtClean="0"/>
              <a:t>8</a:t>
            </a:fld>
            <a:endParaRPr lang="en-US"/>
          </a:p>
        </p:txBody>
      </p:sp>
    </p:spTree>
    <p:extLst>
      <p:ext uri="{BB962C8B-B14F-4D97-AF65-F5344CB8AC3E}">
        <p14:creationId xmlns:p14="http://schemas.microsoft.com/office/powerpoint/2010/main" val="880061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They are central to the ethics of the New Testament. When the rich young ruler comes to Jesus and asks him about eternal life Jesus uses 5 of the last six commandments to assess his genuine love for God (misses out coveting) Jesus knows that’s his weakness and uses it to challenge his love for God. Romans 13 is teaching about how we are to love others and uses the Commandments to illustrate what that looks like – no adultery, murder, stealing or coveting. In 1 Timothy 1 Paul once again uses the commandments to define the love and a pure heart (1 Timothy 1:5) and to say that Christianity is more than knowing the law – must do it. Law says we should love others as well as God.</a:t>
            </a:r>
          </a:p>
          <a:p>
            <a:r>
              <a:rPr lang="en-US" dirty="0"/>
              <a:t>10. Are they relevant for Christians today? Absolutely, If they are central to the ethics of NT then they must still be applicable to us. Jesus didn’t trample on them, he fulfilled them. He transposed them – they are in a new key, transformed. Jesus makes a way for us to obey them. We are a new creation – to obey is not just our duty but our delight. We are not in a covenant of love and grace that negates law (as some say). This side of the cross the ten Commandments are still relevant – just in a different way.</a:t>
            </a:r>
          </a:p>
        </p:txBody>
      </p:sp>
      <p:sp>
        <p:nvSpPr>
          <p:cNvPr id="4" name="Slide Number Placeholder 3"/>
          <p:cNvSpPr>
            <a:spLocks noGrp="1"/>
          </p:cNvSpPr>
          <p:nvPr>
            <p:ph type="sldNum" sz="quarter" idx="5"/>
          </p:nvPr>
        </p:nvSpPr>
        <p:spPr/>
        <p:txBody>
          <a:bodyPr/>
          <a:lstStyle/>
          <a:p>
            <a:fld id="{9F1A126B-35C4-AC49-B77C-B4D37BA083F7}" type="slidenum">
              <a:rPr lang="en-US" smtClean="0"/>
              <a:t>9</a:t>
            </a:fld>
            <a:endParaRPr lang="en-US"/>
          </a:p>
        </p:txBody>
      </p:sp>
    </p:spTree>
    <p:extLst>
      <p:ext uri="{BB962C8B-B14F-4D97-AF65-F5344CB8AC3E}">
        <p14:creationId xmlns:p14="http://schemas.microsoft.com/office/powerpoint/2010/main" val="3161697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C08B-590B-B136-79FE-97E7B31360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8254BD-D951-BE6E-9571-213FD0A754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C3F807-97CB-EAAF-34EA-250ACB8F9231}"/>
              </a:ext>
            </a:extLst>
          </p:cNvPr>
          <p:cNvSpPr>
            <a:spLocks noGrp="1"/>
          </p:cNvSpPr>
          <p:nvPr>
            <p:ph type="dt" sz="half" idx="10"/>
          </p:nvPr>
        </p:nvSpPr>
        <p:spPr/>
        <p:txBody>
          <a:bodyPr/>
          <a:lstStyle/>
          <a:p>
            <a:fld id="{029C5D88-DAC9-5540-838A-D2B7FB0F25AA}" type="datetimeFigureOut">
              <a:rPr lang="en-US" smtClean="0"/>
              <a:t>4/16/2023</a:t>
            </a:fld>
            <a:endParaRPr lang="en-US"/>
          </a:p>
        </p:txBody>
      </p:sp>
      <p:sp>
        <p:nvSpPr>
          <p:cNvPr id="5" name="Footer Placeholder 4">
            <a:extLst>
              <a:ext uri="{FF2B5EF4-FFF2-40B4-BE49-F238E27FC236}">
                <a16:creationId xmlns:a16="http://schemas.microsoft.com/office/drawing/2014/main" id="{EFB61A22-D9D1-A4C2-0571-5CA518C7D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50FBF-D2E9-05C2-5F2D-DA0A92FC1529}"/>
              </a:ext>
            </a:extLst>
          </p:cNvPr>
          <p:cNvSpPr>
            <a:spLocks noGrp="1"/>
          </p:cNvSpPr>
          <p:nvPr>
            <p:ph type="sldNum" sz="quarter" idx="12"/>
          </p:nvPr>
        </p:nvSpPr>
        <p:spPr/>
        <p:txBody>
          <a:bodyPr/>
          <a:lstStyle/>
          <a:p>
            <a:fld id="{64C23CF6-09EE-BB45-8DF9-1CD9429BC5A5}" type="slidenum">
              <a:rPr lang="en-US" smtClean="0"/>
              <a:t>‹#›</a:t>
            </a:fld>
            <a:endParaRPr lang="en-US"/>
          </a:p>
        </p:txBody>
      </p:sp>
    </p:spTree>
    <p:extLst>
      <p:ext uri="{BB962C8B-B14F-4D97-AF65-F5344CB8AC3E}">
        <p14:creationId xmlns:p14="http://schemas.microsoft.com/office/powerpoint/2010/main" val="1639223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AB339-199B-C442-1D21-DC0B38E52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6A12C2-8D78-E11E-86C3-E4E848ABDD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3AA24-92B6-6E16-F1AB-E065E40E03A6}"/>
              </a:ext>
            </a:extLst>
          </p:cNvPr>
          <p:cNvSpPr>
            <a:spLocks noGrp="1"/>
          </p:cNvSpPr>
          <p:nvPr>
            <p:ph type="dt" sz="half" idx="10"/>
          </p:nvPr>
        </p:nvSpPr>
        <p:spPr/>
        <p:txBody>
          <a:bodyPr/>
          <a:lstStyle/>
          <a:p>
            <a:fld id="{029C5D88-DAC9-5540-838A-D2B7FB0F25AA}" type="datetimeFigureOut">
              <a:rPr lang="en-US" smtClean="0"/>
              <a:t>4/16/2023</a:t>
            </a:fld>
            <a:endParaRPr lang="en-US"/>
          </a:p>
        </p:txBody>
      </p:sp>
      <p:sp>
        <p:nvSpPr>
          <p:cNvPr id="5" name="Footer Placeholder 4">
            <a:extLst>
              <a:ext uri="{FF2B5EF4-FFF2-40B4-BE49-F238E27FC236}">
                <a16:creationId xmlns:a16="http://schemas.microsoft.com/office/drawing/2014/main" id="{BBF89C1B-E25D-DA8E-937D-46043A6E61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0770C-DA22-A8DE-CBF5-7EFD088D1AEA}"/>
              </a:ext>
            </a:extLst>
          </p:cNvPr>
          <p:cNvSpPr>
            <a:spLocks noGrp="1"/>
          </p:cNvSpPr>
          <p:nvPr>
            <p:ph type="sldNum" sz="quarter" idx="12"/>
          </p:nvPr>
        </p:nvSpPr>
        <p:spPr/>
        <p:txBody>
          <a:bodyPr/>
          <a:lstStyle/>
          <a:p>
            <a:fld id="{64C23CF6-09EE-BB45-8DF9-1CD9429BC5A5}" type="slidenum">
              <a:rPr lang="en-US" smtClean="0"/>
              <a:t>‹#›</a:t>
            </a:fld>
            <a:endParaRPr lang="en-US"/>
          </a:p>
        </p:txBody>
      </p:sp>
    </p:spTree>
    <p:extLst>
      <p:ext uri="{BB962C8B-B14F-4D97-AF65-F5344CB8AC3E}">
        <p14:creationId xmlns:p14="http://schemas.microsoft.com/office/powerpoint/2010/main" val="122480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B7F1B8-09E2-5055-1389-1B70954996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B4BE7C-D72E-0A03-3B3F-1F6EC293B2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742D3-C32E-2B38-C532-49FC507DAD75}"/>
              </a:ext>
            </a:extLst>
          </p:cNvPr>
          <p:cNvSpPr>
            <a:spLocks noGrp="1"/>
          </p:cNvSpPr>
          <p:nvPr>
            <p:ph type="dt" sz="half" idx="10"/>
          </p:nvPr>
        </p:nvSpPr>
        <p:spPr/>
        <p:txBody>
          <a:bodyPr/>
          <a:lstStyle/>
          <a:p>
            <a:fld id="{029C5D88-DAC9-5540-838A-D2B7FB0F25AA}" type="datetimeFigureOut">
              <a:rPr lang="en-US" smtClean="0"/>
              <a:t>4/16/2023</a:t>
            </a:fld>
            <a:endParaRPr lang="en-US"/>
          </a:p>
        </p:txBody>
      </p:sp>
      <p:sp>
        <p:nvSpPr>
          <p:cNvPr id="5" name="Footer Placeholder 4">
            <a:extLst>
              <a:ext uri="{FF2B5EF4-FFF2-40B4-BE49-F238E27FC236}">
                <a16:creationId xmlns:a16="http://schemas.microsoft.com/office/drawing/2014/main" id="{07273DD0-B875-F14C-9D55-D4F28E71E6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CFD772-7F2E-C167-4579-CF6CEC346675}"/>
              </a:ext>
            </a:extLst>
          </p:cNvPr>
          <p:cNvSpPr>
            <a:spLocks noGrp="1"/>
          </p:cNvSpPr>
          <p:nvPr>
            <p:ph type="sldNum" sz="quarter" idx="12"/>
          </p:nvPr>
        </p:nvSpPr>
        <p:spPr/>
        <p:txBody>
          <a:bodyPr/>
          <a:lstStyle/>
          <a:p>
            <a:fld id="{64C23CF6-09EE-BB45-8DF9-1CD9429BC5A5}" type="slidenum">
              <a:rPr lang="en-US" smtClean="0"/>
              <a:t>‹#›</a:t>
            </a:fld>
            <a:endParaRPr lang="en-US"/>
          </a:p>
        </p:txBody>
      </p:sp>
    </p:spTree>
    <p:extLst>
      <p:ext uri="{BB962C8B-B14F-4D97-AF65-F5344CB8AC3E}">
        <p14:creationId xmlns:p14="http://schemas.microsoft.com/office/powerpoint/2010/main" val="3482902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53C94-0888-B8FD-7597-C4019DD67B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E2482F-3C3C-BAE0-8FD1-3EAD52B6C9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45665-786A-F87A-48C4-F6A338A35088}"/>
              </a:ext>
            </a:extLst>
          </p:cNvPr>
          <p:cNvSpPr>
            <a:spLocks noGrp="1"/>
          </p:cNvSpPr>
          <p:nvPr>
            <p:ph type="dt" sz="half" idx="10"/>
          </p:nvPr>
        </p:nvSpPr>
        <p:spPr/>
        <p:txBody>
          <a:bodyPr/>
          <a:lstStyle/>
          <a:p>
            <a:fld id="{029C5D88-DAC9-5540-838A-D2B7FB0F25AA}" type="datetimeFigureOut">
              <a:rPr lang="en-US" smtClean="0"/>
              <a:t>4/16/2023</a:t>
            </a:fld>
            <a:endParaRPr lang="en-US"/>
          </a:p>
        </p:txBody>
      </p:sp>
      <p:sp>
        <p:nvSpPr>
          <p:cNvPr id="5" name="Footer Placeholder 4">
            <a:extLst>
              <a:ext uri="{FF2B5EF4-FFF2-40B4-BE49-F238E27FC236}">
                <a16:creationId xmlns:a16="http://schemas.microsoft.com/office/drawing/2014/main" id="{6469D089-3EFB-5F7F-D76B-51CDC66A1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64658-CB45-4310-308B-77826CA9C733}"/>
              </a:ext>
            </a:extLst>
          </p:cNvPr>
          <p:cNvSpPr>
            <a:spLocks noGrp="1"/>
          </p:cNvSpPr>
          <p:nvPr>
            <p:ph type="sldNum" sz="quarter" idx="12"/>
          </p:nvPr>
        </p:nvSpPr>
        <p:spPr/>
        <p:txBody>
          <a:bodyPr/>
          <a:lstStyle/>
          <a:p>
            <a:fld id="{64C23CF6-09EE-BB45-8DF9-1CD9429BC5A5}" type="slidenum">
              <a:rPr lang="en-US" smtClean="0"/>
              <a:t>‹#›</a:t>
            </a:fld>
            <a:endParaRPr lang="en-US"/>
          </a:p>
        </p:txBody>
      </p:sp>
    </p:spTree>
    <p:extLst>
      <p:ext uri="{BB962C8B-B14F-4D97-AF65-F5344CB8AC3E}">
        <p14:creationId xmlns:p14="http://schemas.microsoft.com/office/powerpoint/2010/main" val="3139500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86500-EF45-A144-B768-A4B8299C62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8D6760-016B-DBCC-96CD-A1C23FC476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452AC6-D502-808D-4FBB-33D2CCD69706}"/>
              </a:ext>
            </a:extLst>
          </p:cNvPr>
          <p:cNvSpPr>
            <a:spLocks noGrp="1"/>
          </p:cNvSpPr>
          <p:nvPr>
            <p:ph type="dt" sz="half" idx="10"/>
          </p:nvPr>
        </p:nvSpPr>
        <p:spPr/>
        <p:txBody>
          <a:bodyPr/>
          <a:lstStyle/>
          <a:p>
            <a:fld id="{029C5D88-DAC9-5540-838A-D2B7FB0F25AA}" type="datetimeFigureOut">
              <a:rPr lang="en-US" smtClean="0"/>
              <a:t>4/16/2023</a:t>
            </a:fld>
            <a:endParaRPr lang="en-US"/>
          </a:p>
        </p:txBody>
      </p:sp>
      <p:sp>
        <p:nvSpPr>
          <p:cNvPr id="5" name="Footer Placeholder 4">
            <a:extLst>
              <a:ext uri="{FF2B5EF4-FFF2-40B4-BE49-F238E27FC236}">
                <a16:creationId xmlns:a16="http://schemas.microsoft.com/office/drawing/2014/main" id="{DD5634EB-970E-AE4D-6C89-7429E33E1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519182-CE9D-7D7F-DB8F-86806F4E7C08}"/>
              </a:ext>
            </a:extLst>
          </p:cNvPr>
          <p:cNvSpPr>
            <a:spLocks noGrp="1"/>
          </p:cNvSpPr>
          <p:nvPr>
            <p:ph type="sldNum" sz="quarter" idx="12"/>
          </p:nvPr>
        </p:nvSpPr>
        <p:spPr/>
        <p:txBody>
          <a:bodyPr/>
          <a:lstStyle/>
          <a:p>
            <a:fld id="{64C23CF6-09EE-BB45-8DF9-1CD9429BC5A5}" type="slidenum">
              <a:rPr lang="en-US" smtClean="0"/>
              <a:t>‹#›</a:t>
            </a:fld>
            <a:endParaRPr lang="en-US"/>
          </a:p>
        </p:txBody>
      </p:sp>
    </p:spTree>
    <p:extLst>
      <p:ext uri="{BB962C8B-B14F-4D97-AF65-F5344CB8AC3E}">
        <p14:creationId xmlns:p14="http://schemas.microsoft.com/office/powerpoint/2010/main" val="2652813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FAE26-AF8C-1ADE-4048-379A458E8B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813DAC-4706-7F19-EEB9-064CCF37B1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E2AEDE-0984-2154-F165-7F3CEE9953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75AC6F-83D7-EE31-6CC4-72CD9A53DFD7}"/>
              </a:ext>
            </a:extLst>
          </p:cNvPr>
          <p:cNvSpPr>
            <a:spLocks noGrp="1"/>
          </p:cNvSpPr>
          <p:nvPr>
            <p:ph type="dt" sz="half" idx="10"/>
          </p:nvPr>
        </p:nvSpPr>
        <p:spPr/>
        <p:txBody>
          <a:bodyPr/>
          <a:lstStyle/>
          <a:p>
            <a:fld id="{029C5D88-DAC9-5540-838A-D2B7FB0F25AA}" type="datetimeFigureOut">
              <a:rPr lang="en-US" smtClean="0"/>
              <a:t>4/16/2023</a:t>
            </a:fld>
            <a:endParaRPr lang="en-US"/>
          </a:p>
        </p:txBody>
      </p:sp>
      <p:sp>
        <p:nvSpPr>
          <p:cNvPr id="6" name="Footer Placeholder 5">
            <a:extLst>
              <a:ext uri="{FF2B5EF4-FFF2-40B4-BE49-F238E27FC236}">
                <a16:creationId xmlns:a16="http://schemas.microsoft.com/office/drawing/2014/main" id="{6166EE84-EE71-0F46-09AA-EF3C4291B0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78D500-075F-80E2-5A05-56828922738F}"/>
              </a:ext>
            </a:extLst>
          </p:cNvPr>
          <p:cNvSpPr>
            <a:spLocks noGrp="1"/>
          </p:cNvSpPr>
          <p:nvPr>
            <p:ph type="sldNum" sz="quarter" idx="12"/>
          </p:nvPr>
        </p:nvSpPr>
        <p:spPr/>
        <p:txBody>
          <a:bodyPr/>
          <a:lstStyle/>
          <a:p>
            <a:fld id="{64C23CF6-09EE-BB45-8DF9-1CD9429BC5A5}" type="slidenum">
              <a:rPr lang="en-US" smtClean="0"/>
              <a:t>‹#›</a:t>
            </a:fld>
            <a:endParaRPr lang="en-US"/>
          </a:p>
        </p:txBody>
      </p:sp>
    </p:spTree>
    <p:extLst>
      <p:ext uri="{BB962C8B-B14F-4D97-AF65-F5344CB8AC3E}">
        <p14:creationId xmlns:p14="http://schemas.microsoft.com/office/powerpoint/2010/main" val="4253193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B6B6-22E2-E988-7C7D-9E4015DAFD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0D06E8-9195-196F-D3FE-7A694AB842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1ECE4-139A-05E8-8CFF-BF479B3263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F5CC1F-E868-6554-7905-3BF70D6D6B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9E0FC4-C7D5-1FB0-BCD0-3410B557B7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D458C2-AFE8-F526-31A1-6EDD94A0932E}"/>
              </a:ext>
            </a:extLst>
          </p:cNvPr>
          <p:cNvSpPr>
            <a:spLocks noGrp="1"/>
          </p:cNvSpPr>
          <p:nvPr>
            <p:ph type="dt" sz="half" idx="10"/>
          </p:nvPr>
        </p:nvSpPr>
        <p:spPr/>
        <p:txBody>
          <a:bodyPr/>
          <a:lstStyle/>
          <a:p>
            <a:fld id="{029C5D88-DAC9-5540-838A-D2B7FB0F25AA}" type="datetimeFigureOut">
              <a:rPr lang="en-US" smtClean="0"/>
              <a:t>4/16/2023</a:t>
            </a:fld>
            <a:endParaRPr lang="en-US"/>
          </a:p>
        </p:txBody>
      </p:sp>
      <p:sp>
        <p:nvSpPr>
          <p:cNvPr id="8" name="Footer Placeholder 7">
            <a:extLst>
              <a:ext uri="{FF2B5EF4-FFF2-40B4-BE49-F238E27FC236}">
                <a16:creationId xmlns:a16="http://schemas.microsoft.com/office/drawing/2014/main" id="{DC5C3AFE-C700-602E-B1F3-91A299C5EF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8BA26C-F149-5EAF-352B-3EAE4C5C2CFD}"/>
              </a:ext>
            </a:extLst>
          </p:cNvPr>
          <p:cNvSpPr>
            <a:spLocks noGrp="1"/>
          </p:cNvSpPr>
          <p:nvPr>
            <p:ph type="sldNum" sz="quarter" idx="12"/>
          </p:nvPr>
        </p:nvSpPr>
        <p:spPr/>
        <p:txBody>
          <a:bodyPr/>
          <a:lstStyle/>
          <a:p>
            <a:fld id="{64C23CF6-09EE-BB45-8DF9-1CD9429BC5A5}" type="slidenum">
              <a:rPr lang="en-US" smtClean="0"/>
              <a:t>‹#›</a:t>
            </a:fld>
            <a:endParaRPr lang="en-US"/>
          </a:p>
        </p:txBody>
      </p:sp>
    </p:spTree>
    <p:extLst>
      <p:ext uri="{BB962C8B-B14F-4D97-AF65-F5344CB8AC3E}">
        <p14:creationId xmlns:p14="http://schemas.microsoft.com/office/powerpoint/2010/main" val="40210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FA038-F671-8EF3-0689-272B11E884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6713AA-0FAD-6551-3C73-2626398AD8DA}"/>
              </a:ext>
            </a:extLst>
          </p:cNvPr>
          <p:cNvSpPr>
            <a:spLocks noGrp="1"/>
          </p:cNvSpPr>
          <p:nvPr>
            <p:ph type="dt" sz="half" idx="10"/>
          </p:nvPr>
        </p:nvSpPr>
        <p:spPr/>
        <p:txBody>
          <a:bodyPr/>
          <a:lstStyle/>
          <a:p>
            <a:fld id="{029C5D88-DAC9-5540-838A-D2B7FB0F25AA}" type="datetimeFigureOut">
              <a:rPr lang="en-US" smtClean="0"/>
              <a:t>4/16/2023</a:t>
            </a:fld>
            <a:endParaRPr lang="en-US"/>
          </a:p>
        </p:txBody>
      </p:sp>
      <p:sp>
        <p:nvSpPr>
          <p:cNvPr id="4" name="Footer Placeholder 3">
            <a:extLst>
              <a:ext uri="{FF2B5EF4-FFF2-40B4-BE49-F238E27FC236}">
                <a16:creationId xmlns:a16="http://schemas.microsoft.com/office/drawing/2014/main" id="{B39DF06E-1495-A5B2-560E-6A172E28D5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530DB7-5E37-0457-A99A-521E60EC7112}"/>
              </a:ext>
            </a:extLst>
          </p:cNvPr>
          <p:cNvSpPr>
            <a:spLocks noGrp="1"/>
          </p:cNvSpPr>
          <p:nvPr>
            <p:ph type="sldNum" sz="quarter" idx="12"/>
          </p:nvPr>
        </p:nvSpPr>
        <p:spPr/>
        <p:txBody>
          <a:bodyPr/>
          <a:lstStyle/>
          <a:p>
            <a:fld id="{64C23CF6-09EE-BB45-8DF9-1CD9429BC5A5}" type="slidenum">
              <a:rPr lang="en-US" smtClean="0"/>
              <a:t>‹#›</a:t>
            </a:fld>
            <a:endParaRPr lang="en-US"/>
          </a:p>
        </p:txBody>
      </p:sp>
    </p:spTree>
    <p:extLst>
      <p:ext uri="{BB962C8B-B14F-4D97-AF65-F5344CB8AC3E}">
        <p14:creationId xmlns:p14="http://schemas.microsoft.com/office/powerpoint/2010/main" val="3488647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E8CA23-18E1-ABBD-88C3-613095FE62CE}"/>
              </a:ext>
            </a:extLst>
          </p:cNvPr>
          <p:cNvSpPr>
            <a:spLocks noGrp="1"/>
          </p:cNvSpPr>
          <p:nvPr>
            <p:ph type="dt" sz="half" idx="10"/>
          </p:nvPr>
        </p:nvSpPr>
        <p:spPr/>
        <p:txBody>
          <a:bodyPr/>
          <a:lstStyle/>
          <a:p>
            <a:fld id="{029C5D88-DAC9-5540-838A-D2B7FB0F25AA}" type="datetimeFigureOut">
              <a:rPr lang="en-US" smtClean="0"/>
              <a:t>4/16/2023</a:t>
            </a:fld>
            <a:endParaRPr lang="en-US"/>
          </a:p>
        </p:txBody>
      </p:sp>
      <p:sp>
        <p:nvSpPr>
          <p:cNvPr id="3" name="Footer Placeholder 2">
            <a:extLst>
              <a:ext uri="{FF2B5EF4-FFF2-40B4-BE49-F238E27FC236}">
                <a16:creationId xmlns:a16="http://schemas.microsoft.com/office/drawing/2014/main" id="{B0B4CB58-1465-CF71-8057-F1881414F9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9F0C8D-97D3-2293-3B39-23FD2AC5012F}"/>
              </a:ext>
            </a:extLst>
          </p:cNvPr>
          <p:cNvSpPr>
            <a:spLocks noGrp="1"/>
          </p:cNvSpPr>
          <p:nvPr>
            <p:ph type="sldNum" sz="quarter" idx="12"/>
          </p:nvPr>
        </p:nvSpPr>
        <p:spPr/>
        <p:txBody>
          <a:bodyPr/>
          <a:lstStyle/>
          <a:p>
            <a:fld id="{64C23CF6-09EE-BB45-8DF9-1CD9429BC5A5}" type="slidenum">
              <a:rPr lang="en-US" smtClean="0"/>
              <a:t>‹#›</a:t>
            </a:fld>
            <a:endParaRPr lang="en-US"/>
          </a:p>
        </p:txBody>
      </p:sp>
    </p:spTree>
    <p:extLst>
      <p:ext uri="{BB962C8B-B14F-4D97-AF65-F5344CB8AC3E}">
        <p14:creationId xmlns:p14="http://schemas.microsoft.com/office/powerpoint/2010/main" val="2149883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A2539-BD77-4B17-7BDD-16ACDE7A1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8985A0-7480-3AAF-245A-291AAF1D6D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16513A-41A7-A53D-5616-2B0C47345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AA22D8-33DC-7957-675D-BD8D64E80674}"/>
              </a:ext>
            </a:extLst>
          </p:cNvPr>
          <p:cNvSpPr>
            <a:spLocks noGrp="1"/>
          </p:cNvSpPr>
          <p:nvPr>
            <p:ph type="dt" sz="half" idx="10"/>
          </p:nvPr>
        </p:nvSpPr>
        <p:spPr/>
        <p:txBody>
          <a:bodyPr/>
          <a:lstStyle/>
          <a:p>
            <a:fld id="{029C5D88-DAC9-5540-838A-D2B7FB0F25AA}" type="datetimeFigureOut">
              <a:rPr lang="en-US" smtClean="0"/>
              <a:t>4/16/2023</a:t>
            </a:fld>
            <a:endParaRPr lang="en-US"/>
          </a:p>
        </p:txBody>
      </p:sp>
      <p:sp>
        <p:nvSpPr>
          <p:cNvPr id="6" name="Footer Placeholder 5">
            <a:extLst>
              <a:ext uri="{FF2B5EF4-FFF2-40B4-BE49-F238E27FC236}">
                <a16:creationId xmlns:a16="http://schemas.microsoft.com/office/drawing/2014/main" id="{BA6B45DF-A2BD-3DBA-4F52-30340E3A11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A542BD-CE0C-C156-F381-34FEC5CBBD04}"/>
              </a:ext>
            </a:extLst>
          </p:cNvPr>
          <p:cNvSpPr>
            <a:spLocks noGrp="1"/>
          </p:cNvSpPr>
          <p:nvPr>
            <p:ph type="sldNum" sz="quarter" idx="12"/>
          </p:nvPr>
        </p:nvSpPr>
        <p:spPr/>
        <p:txBody>
          <a:bodyPr/>
          <a:lstStyle/>
          <a:p>
            <a:fld id="{64C23CF6-09EE-BB45-8DF9-1CD9429BC5A5}" type="slidenum">
              <a:rPr lang="en-US" smtClean="0"/>
              <a:t>‹#›</a:t>
            </a:fld>
            <a:endParaRPr lang="en-US"/>
          </a:p>
        </p:txBody>
      </p:sp>
    </p:spTree>
    <p:extLst>
      <p:ext uri="{BB962C8B-B14F-4D97-AF65-F5344CB8AC3E}">
        <p14:creationId xmlns:p14="http://schemas.microsoft.com/office/powerpoint/2010/main" val="61259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8697-7F53-A206-5C31-F563F1D29D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02EAC1-E43E-AB41-A37C-76F6675A3E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4F3C0F-9AB4-C982-B267-8AF8C12745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36D7AB-CEBB-1AA0-2BBE-FF24A36D0779}"/>
              </a:ext>
            </a:extLst>
          </p:cNvPr>
          <p:cNvSpPr>
            <a:spLocks noGrp="1"/>
          </p:cNvSpPr>
          <p:nvPr>
            <p:ph type="dt" sz="half" idx="10"/>
          </p:nvPr>
        </p:nvSpPr>
        <p:spPr/>
        <p:txBody>
          <a:bodyPr/>
          <a:lstStyle/>
          <a:p>
            <a:fld id="{029C5D88-DAC9-5540-838A-D2B7FB0F25AA}" type="datetimeFigureOut">
              <a:rPr lang="en-US" smtClean="0"/>
              <a:t>4/16/2023</a:t>
            </a:fld>
            <a:endParaRPr lang="en-US"/>
          </a:p>
        </p:txBody>
      </p:sp>
      <p:sp>
        <p:nvSpPr>
          <p:cNvPr id="6" name="Footer Placeholder 5">
            <a:extLst>
              <a:ext uri="{FF2B5EF4-FFF2-40B4-BE49-F238E27FC236}">
                <a16:creationId xmlns:a16="http://schemas.microsoft.com/office/drawing/2014/main" id="{A60A1AF8-9677-A51E-8521-BDB8E13228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4B6880-D49E-C00B-22DF-56D3D0B1C979}"/>
              </a:ext>
            </a:extLst>
          </p:cNvPr>
          <p:cNvSpPr>
            <a:spLocks noGrp="1"/>
          </p:cNvSpPr>
          <p:nvPr>
            <p:ph type="sldNum" sz="quarter" idx="12"/>
          </p:nvPr>
        </p:nvSpPr>
        <p:spPr/>
        <p:txBody>
          <a:bodyPr/>
          <a:lstStyle/>
          <a:p>
            <a:fld id="{64C23CF6-09EE-BB45-8DF9-1CD9429BC5A5}" type="slidenum">
              <a:rPr lang="en-US" smtClean="0"/>
              <a:t>‹#›</a:t>
            </a:fld>
            <a:endParaRPr lang="en-US"/>
          </a:p>
        </p:txBody>
      </p:sp>
    </p:spTree>
    <p:extLst>
      <p:ext uri="{BB962C8B-B14F-4D97-AF65-F5344CB8AC3E}">
        <p14:creationId xmlns:p14="http://schemas.microsoft.com/office/powerpoint/2010/main" val="2596159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FFCA78-605C-C93D-3C36-A47E720D6B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4DD001-D5C3-6AE6-EB6F-54FBFC6D49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4F0B7C-0020-2C7F-398D-7355E4CD84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C5D88-DAC9-5540-838A-D2B7FB0F25AA}" type="datetimeFigureOut">
              <a:rPr lang="en-US" smtClean="0"/>
              <a:t>4/16/2023</a:t>
            </a:fld>
            <a:endParaRPr lang="en-US"/>
          </a:p>
        </p:txBody>
      </p:sp>
      <p:sp>
        <p:nvSpPr>
          <p:cNvPr id="5" name="Footer Placeholder 4">
            <a:extLst>
              <a:ext uri="{FF2B5EF4-FFF2-40B4-BE49-F238E27FC236}">
                <a16:creationId xmlns:a16="http://schemas.microsoft.com/office/drawing/2014/main" id="{8498A243-BFB0-0960-C93F-9DD69DEF60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1EDDE9-C5D2-ECDB-6B5A-D768AFABDA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C23CF6-09EE-BB45-8DF9-1CD9429BC5A5}" type="slidenum">
              <a:rPr lang="en-US" smtClean="0"/>
              <a:t>‹#›</a:t>
            </a:fld>
            <a:endParaRPr lang="en-US"/>
          </a:p>
        </p:txBody>
      </p:sp>
    </p:spTree>
    <p:extLst>
      <p:ext uri="{BB962C8B-B14F-4D97-AF65-F5344CB8AC3E}">
        <p14:creationId xmlns:p14="http://schemas.microsoft.com/office/powerpoint/2010/main" val="3788540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 computer image of the research vessel, which is still being designed and is scheduled to set sail in 2019.">
            <a:extLst>
              <a:ext uri="{FF2B5EF4-FFF2-40B4-BE49-F238E27FC236}">
                <a16:creationId xmlns:a16="http://schemas.microsoft.com/office/drawing/2014/main" id="{208D8729-B660-CF69-61EE-5C8271C0F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48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6535D258-03A1-B1C1-4A30-3946D9F007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4975606"/>
            <a:ext cx="4438650" cy="17458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A848A49-B4AF-D310-333A-4E6B0D874621}"/>
              </a:ext>
            </a:extLst>
          </p:cNvPr>
          <p:cNvSpPr txBox="1"/>
          <p:nvPr/>
        </p:nvSpPr>
        <p:spPr>
          <a:xfrm>
            <a:off x="95497" y="66512"/>
            <a:ext cx="4333999" cy="1815882"/>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$287 million polar research vessel – National Environment Research Council.</a:t>
            </a:r>
          </a:p>
        </p:txBody>
      </p:sp>
      <p:sp>
        <p:nvSpPr>
          <p:cNvPr id="5" name="TextBox 4">
            <a:extLst>
              <a:ext uri="{FF2B5EF4-FFF2-40B4-BE49-F238E27FC236}">
                <a16:creationId xmlns:a16="http://schemas.microsoft.com/office/drawing/2014/main" id="{1898AAE9-4BBB-9B31-C10B-558E294B9BA9}"/>
              </a:ext>
            </a:extLst>
          </p:cNvPr>
          <p:cNvSpPr txBox="1"/>
          <p:nvPr/>
        </p:nvSpPr>
        <p:spPr>
          <a:xfrm>
            <a:off x="6664842" y="115925"/>
            <a:ext cx="5431661" cy="1077218"/>
          </a:xfrm>
          <a:prstGeom prst="rect">
            <a:avLst/>
          </a:prstGeom>
          <a:solidFill>
            <a:schemeClr val="bg1">
              <a:lumMod val="65000"/>
              <a:alpha val="40000"/>
            </a:schemeClr>
          </a:solid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“Boaty </a:t>
            </a:r>
            <a:r>
              <a:rPr lang="en-US" sz="3200" b="1" dirty="0" err="1">
                <a:solidFill>
                  <a:schemeClr val="bg1"/>
                </a:solidFill>
                <a:latin typeface="Arial" panose="020B0604020202020204" pitchFamily="34" charset="0"/>
                <a:cs typeface="Arial" panose="020B0604020202020204" pitchFamily="34" charset="0"/>
              </a:rPr>
              <a:t>McBoatface</a:t>
            </a:r>
            <a:r>
              <a:rPr lang="en-US" sz="3200" b="1" dirty="0">
                <a:solidFill>
                  <a:schemeClr val="bg1"/>
                </a:solidFill>
                <a:latin typeface="Arial" panose="020B0604020202020204" pitchFamily="34" charset="0"/>
                <a:cs typeface="Arial" panose="020B0604020202020204" pitchFamily="34" charset="0"/>
              </a:rPr>
              <a:t>” &amp; “It’s #@%$# Cold Down Here”</a:t>
            </a:r>
          </a:p>
        </p:txBody>
      </p:sp>
      <p:sp>
        <p:nvSpPr>
          <p:cNvPr id="6" name="TextBox 5">
            <a:extLst>
              <a:ext uri="{FF2B5EF4-FFF2-40B4-BE49-F238E27FC236}">
                <a16:creationId xmlns:a16="http://schemas.microsoft.com/office/drawing/2014/main" id="{20B2DCB1-1EB0-B50E-6AA8-D32D8222821D}"/>
              </a:ext>
            </a:extLst>
          </p:cNvPr>
          <p:cNvSpPr txBox="1"/>
          <p:nvPr/>
        </p:nvSpPr>
        <p:spPr>
          <a:xfrm>
            <a:off x="6443664" y="6047956"/>
            <a:ext cx="5545960"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Sir David Attenborough</a:t>
            </a:r>
          </a:p>
        </p:txBody>
      </p:sp>
    </p:spTree>
    <p:extLst>
      <p:ext uri="{BB962C8B-B14F-4D97-AF65-F5344CB8AC3E}">
        <p14:creationId xmlns:p14="http://schemas.microsoft.com/office/powerpoint/2010/main" val="101127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reading a book&#10;&#10;Description automatically generated with medium confidence">
            <a:extLst>
              <a:ext uri="{FF2B5EF4-FFF2-40B4-BE49-F238E27FC236}">
                <a16:creationId xmlns:a16="http://schemas.microsoft.com/office/drawing/2014/main" id="{CDCEB486-D978-AF03-095F-7AA8EE90567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9743" b="13216"/>
          <a:stretch/>
        </p:blipFill>
        <p:spPr>
          <a:xfrm>
            <a:off x="-1" y="-843"/>
            <a:ext cx="12192000" cy="6876919"/>
          </a:xfrm>
          <a:prstGeom prst="rect">
            <a:avLst/>
          </a:prstGeom>
        </p:spPr>
      </p:pic>
      <p:pic>
        <p:nvPicPr>
          <p:cNvPr id="1026" name="Picture 2" descr="Andrew Bolt | Herald Sun">
            <a:extLst>
              <a:ext uri="{FF2B5EF4-FFF2-40B4-BE49-F238E27FC236}">
                <a16:creationId xmlns:a16="http://schemas.microsoft.com/office/drawing/2014/main" id="{1FF9645C-E4FD-654D-790F-8FA8EB5D95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0218" b="15812"/>
          <a:stretch/>
        </p:blipFill>
        <p:spPr bwMode="auto">
          <a:xfrm>
            <a:off x="9809018" y="4002197"/>
            <a:ext cx="2367150" cy="28558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1AC41-8360-3759-B4A3-328F6D29D466}"/>
              </a:ext>
            </a:extLst>
          </p:cNvPr>
          <p:cNvSpPr txBox="1"/>
          <p:nvPr/>
        </p:nvSpPr>
        <p:spPr>
          <a:xfrm>
            <a:off x="87087" y="4021716"/>
            <a:ext cx="10747169" cy="1431161"/>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“When the world says that Christians should be progressive &amp; keep up with the times, I am shocked. They are there to present the teachings of Jesus, &amp; their values should clash  </a:t>
            </a:r>
          </a:p>
        </p:txBody>
      </p:sp>
      <p:sp>
        <p:nvSpPr>
          <p:cNvPr id="5" name="TextBox 4">
            <a:extLst>
              <a:ext uri="{FF2B5EF4-FFF2-40B4-BE49-F238E27FC236}">
                <a16:creationId xmlns:a16="http://schemas.microsoft.com/office/drawing/2014/main" id="{4907066F-6988-A0E1-937E-538FE6144765}"/>
              </a:ext>
            </a:extLst>
          </p:cNvPr>
          <p:cNvSpPr txBox="1"/>
          <p:nvPr/>
        </p:nvSpPr>
        <p:spPr>
          <a:xfrm>
            <a:off x="87086" y="142504"/>
            <a:ext cx="12020549"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If we want to </a:t>
            </a:r>
            <a:r>
              <a:rPr lang="en-US" sz="2900" b="1" dirty="0" err="1">
                <a:solidFill>
                  <a:schemeClr val="bg1"/>
                </a:solidFill>
                <a:latin typeface="Arial" panose="020B0604020202020204" pitchFamily="34" charset="0"/>
                <a:cs typeface="Arial" panose="020B0604020202020204" pitchFamily="34" charset="0"/>
              </a:rPr>
              <a:t>honour</a:t>
            </a:r>
            <a:r>
              <a:rPr lang="en-US" sz="2900" b="1" dirty="0">
                <a:solidFill>
                  <a:schemeClr val="bg1"/>
                </a:solidFill>
                <a:latin typeface="Arial" panose="020B0604020202020204" pitchFamily="34" charset="0"/>
                <a:cs typeface="Arial" panose="020B0604020202020204" pitchFamily="34" charset="0"/>
              </a:rPr>
              <a:t> God, live an abundant life &amp; influence our community, then God’s law needs to be reinforced, not redefined.</a:t>
            </a:r>
          </a:p>
        </p:txBody>
      </p:sp>
      <p:sp>
        <p:nvSpPr>
          <p:cNvPr id="6" name="TextBox 5">
            <a:extLst>
              <a:ext uri="{FF2B5EF4-FFF2-40B4-BE49-F238E27FC236}">
                <a16:creationId xmlns:a16="http://schemas.microsoft.com/office/drawing/2014/main" id="{99E32BD3-0B5D-5931-FEA3-91EB7312D7B6}"/>
              </a:ext>
            </a:extLst>
          </p:cNvPr>
          <p:cNvSpPr txBox="1"/>
          <p:nvPr/>
        </p:nvSpPr>
        <p:spPr>
          <a:xfrm>
            <a:off x="190005" y="5395982"/>
            <a:ext cx="10466608" cy="1431161"/>
          </a:xfrm>
          <a:prstGeom prst="rect">
            <a:avLst/>
          </a:prstGeom>
          <a:noFill/>
        </p:spPr>
        <p:txBody>
          <a:bodyPr wrap="square" rtlCol="0">
            <a:spAutoFit/>
          </a:bodyPr>
          <a:lstStyle/>
          <a:p>
            <a:pPr algn="ctr"/>
            <a:r>
              <a:rPr lang="en-US" sz="2900" b="1" i="1" u="sng" dirty="0">
                <a:solidFill>
                  <a:schemeClr val="bg1"/>
                </a:solidFill>
                <a:latin typeface="Arial" panose="020B0604020202020204" pitchFamily="34" charset="0"/>
                <a:cs typeface="Arial" panose="020B0604020202020204" pitchFamily="34" charset="0"/>
              </a:rPr>
              <a:t>with the values of popular culture.</a:t>
            </a:r>
            <a:r>
              <a:rPr lang="en-US" sz="2900" b="1" i="1" dirty="0">
                <a:solidFill>
                  <a:schemeClr val="bg1"/>
                </a:solidFill>
                <a:latin typeface="Arial" panose="020B0604020202020204" pitchFamily="34" charset="0"/>
                <a:cs typeface="Arial" panose="020B0604020202020204" pitchFamily="34" charset="0"/>
              </a:rPr>
              <a:t> If they just start making it up as they go along, then what do they have to offer? They would be just like every other human institution.”</a:t>
            </a:r>
            <a:endParaRPr lang="en-US" sz="2900" dirty="0">
              <a:solidFill>
                <a:schemeClr val="bg1"/>
              </a:solidFill>
            </a:endParaRPr>
          </a:p>
        </p:txBody>
      </p:sp>
      <p:sp>
        <p:nvSpPr>
          <p:cNvPr id="7" name="TextBox 6">
            <a:extLst>
              <a:ext uri="{FF2B5EF4-FFF2-40B4-BE49-F238E27FC236}">
                <a16:creationId xmlns:a16="http://schemas.microsoft.com/office/drawing/2014/main" id="{642AD5A9-B69A-CA96-3D56-FD9948D64B31}"/>
              </a:ext>
            </a:extLst>
          </p:cNvPr>
          <p:cNvSpPr txBox="1"/>
          <p:nvPr/>
        </p:nvSpPr>
        <p:spPr>
          <a:xfrm>
            <a:off x="142504" y="1640279"/>
            <a:ext cx="11906992" cy="1877437"/>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“Obey them completely so that you will live… and display your wisdom and intelligence among the surrounding nations. When they hear all these decrees, they will exclaim, ‘How wise and prudent are the people of this great nation!’” </a:t>
            </a:r>
            <a:r>
              <a:rPr lang="en-AU" sz="2900" b="1" u="none" strike="noStrike" dirty="0">
                <a:solidFill>
                  <a:schemeClr val="bg1"/>
                </a:solidFill>
                <a:effectLst/>
                <a:latin typeface="Arial" panose="020B0604020202020204" pitchFamily="34" charset="0"/>
                <a:cs typeface="Arial" panose="020B0604020202020204" pitchFamily="34" charset="0"/>
              </a:rPr>
              <a:t>(</a:t>
            </a:r>
            <a:r>
              <a:rPr lang="en-AU" sz="2900" b="1" u="none" strike="noStrike" dirty="0" err="1">
                <a:solidFill>
                  <a:schemeClr val="bg1"/>
                </a:solidFill>
                <a:effectLst/>
                <a:latin typeface="Arial" panose="020B0604020202020204" pitchFamily="34" charset="0"/>
                <a:cs typeface="Arial" panose="020B0604020202020204" pitchFamily="34" charset="0"/>
              </a:rPr>
              <a:t>Deut</a:t>
            </a:r>
            <a:r>
              <a:rPr lang="en-AU" sz="2900" b="1" u="none" strike="noStrike" dirty="0">
                <a:solidFill>
                  <a:schemeClr val="bg1"/>
                </a:solidFill>
                <a:effectLst/>
                <a:latin typeface="Arial" panose="020B0604020202020204" pitchFamily="34" charset="0"/>
                <a:cs typeface="Arial" panose="020B0604020202020204" pitchFamily="34" charset="0"/>
              </a:rPr>
              <a:t> 4:1, 6-7)</a:t>
            </a:r>
            <a:endParaRPr lang="en-US" sz="29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334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e Ten Commandments Wallpapers - Wallpaper Cave">
            <a:extLst>
              <a:ext uri="{FF2B5EF4-FFF2-40B4-BE49-F238E27FC236}">
                <a16:creationId xmlns:a16="http://schemas.microsoft.com/office/drawing/2014/main" id="{7CF2BDE4-EA09-4DC1-80D6-1A1C1C9080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179" t="21396" r="5003" b="8404"/>
          <a:stretch/>
        </p:blipFill>
        <p:spPr bwMode="auto">
          <a:xfrm>
            <a:off x="0" y="15439"/>
            <a:ext cx="12192001" cy="68425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54C29C-BE26-8A4C-1502-B436CF261A3C}"/>
              </a:ext>
            </a:extLst>
          </p:cNvPr>
          <p:cNvSpPr txBox="1"/>
          <p:nvPr/>
        </p:nvSpPr>
        <p:spPr>
          <a:xfrm>
            <a:off x="114300" y="157163"/>
            <a:ext cx="8815387" cy="1938992"/>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“The fear of the Lord is beginning of wisdom.”</a:t>
            </a:r>
            <a:r>
              <a:rPr lang="en-US" sz="2900" b="1" dirty="0">
                <a:solidFill>
                  <a:schemeClr val="bg1"/>
                </a:solidFill>
                <a:latin typeface="Arial" panose="020B0604020202020204" pitchFamily="34" charset="0"/>
                <a:cs typeface="Arial" panose="020B0604020202020204" pitchFamily="34" charset="0"/>
              </a:rPr>
              <a:t> (Prov 9:10) Knowing what’s right or wrong, how to </a:t>
            </a:r>
            <a:r>
              <a:rPr lang="en-US" sz="2900" b="1" dirty="0" err="1">
                <a:solidFill>
                  <a:schemeClr val="bg1"/>
                </a:solidFill>
                <a:latin typeface="Arial" panose="020B0604020202020204" pitchFamily="34" charset="0"/>
                <a:cs typeface="Arial" panose="020B0604020202020204" pitchFamily="34" charset="0"/>
              </a:rPr>
              <a:t>honour</a:t>
            </a:r>
            <a:r>
              <a:rPr lang="en-US" sz="2900" b="1" dirty="0">
                <a:solidFill>
                  <a:schemeClr val="bg1"/>
                </a:solidFill>
                <a:latin typeface="Arial" panose="020B0604020202020204" pitchFamily="34" charset="0"/>
                <a:cs typeface="Arial" panose="020B0604020202020204" pitchFamily="34" charset="0"/>
              </a:rPr>
              <a:t> God and how to live a good life that blesses others = doing things God’s way. </a:t>
            </a:r>
          </a:p>
        </p:txBody>
      </p:sp>
      <p:pic>
        <p:nvPicPr>
          <p:cNvPr id="10246" name="Picture 6" descr="THE RECORDING | The Ten Commandments">
            <a:extLst>
              <a:ext uri="{FF2B5EF4-FFF2-40B4-BE49-F238E27FC236}">
                <a16:creationId xmlns:a16="http://schemas.microsoft.com/office/drawing/2014/main" id="{B72158AF-B605-69A3-F991-E85A6783AC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167" b="16042"/>
          <a:stretch/>
        </p:blipFill>
        <p:spPr bwMode="auto">
          <a:xfrm>
            <a:off x="971550" y="2405631"/>
            <a:ext cx="6529388" cy="197139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662F724C-1FA0-E1A8-6191-BF0AD0728B52}"/>
              </a:ext>
            </a:extLst>
          </p:cNvPr>
          <p:cNvCxnSpPr/>
          <p:nvPr/>
        </p:nvCxnSpPr>
        <p:spPr>
          <a:xfrm>
            <a:off x="1134267" y="2248146"/>
            <a:ext cx="6529388" cy="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E19169-830D-D383-8BBD-F97AE79783AA}"/>
              </a:ext>
            </a:extLst>
          </p:cNvPr>
          <p:cNvCxnSpPr/>
          <p:nvPr/>
        </p:nvCxnSpPr>
        <p:spPr>
          <a:xfrm>
            <a:off x="1134267" y="6007491"/>
            <a:ext cx="6529388" cy="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BAF3215-741E-99C5-3B8C-6EA76C908AA4}"/>
              </a:ext>
            </a:extLst>
          </p:cNvPr>
          <p:cNvSpPr txBox="1"/>
          <p:nvPr/>
        </p:nvSpPr>
        <p:spPr>
          <a:xfrm>
            <a:off x="114300" y="6171545"/>
            <a:ext cx="11953009"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10 THINGS TO KNOW ABOUT THE 10 COMMANDMENTS</a:t>
            </a:r>
          </a:p>
        </p:txBody>
      </p:sp>
      <p:sp>
        <p:nvSpPr>
          <p:cNvPr id="2" name="TextBox 1">
            <a:extLst>
              <a:ext uri="{FF2B5EF4-FFF2-40B4-BE49-F238E27FC236}">
                <a16:creationId xmlns:a16="http://schemas.microsoft.com/office/drawing/2014/main" id="{DAEB1C34-58ED-ABF4-150B-FF2DB8D05246}"/>
              </a:ext>
            </a:extLst>
          </p:cNvPr>
          <p:cNvSpPr txBox="1"/>
          <p:nvPr/>
        </p:nvSpPr>
        <p:spPr>
          <a:xfrm>
            <a:off x="664171" y="4438816"/>
            <a:ext cx="7469579" cy="954107"/>
          </a:xfrm>
          <a:prstGeom prst="rect">
            <a:avLst/>
          </a:prstGeom>
          <a:noFill/>
        </p:spPr>
        <p:txBody>
          <a:bodyPr wrap="square" rtlCol="0">
            <a:spAutoFit/>
          </a:bodyPr>
          <a:lstStyle/>
          <a:p>
            <a:pPr algn="ctr"/>
            <a:r>
              <a:rPr lang="en-US" sz="2800" b="1" dirty="0">
                <a:solidFill>
                  <a:schemeClr val="accent4">
                    <a:lumMod val="40000"/>
                    <a:lumOff val="60000"/>
                  </a:schemeClr>
                </a:solidFill>
                <a:latin typeface="Arial" panose="020B0604020202020204" pitchFamily="34" charset="0"/>
                <a:cs typeface="Arial" panose="020B0604020202020204" pitchFamily="34" charset="0"/>
              </a:rPr>
              <a:t>THE WAY TO LOVE GOD, LOVE OTHERS &amp; LIVE AN ABUNDANT LIFE.</a:t>
            </a:r>
          </a:p>
        </p:txBody>
      </p:sp>
      <p:sp>
        <p:nvSpPr>
          <p:cNvPr id="3" name="TextBox 2">
            <a:extLst>
              <a:ext uri="{FF2B5EF4-FFF2-40B4-BE49-F238E27FC236}">
                <a16:creationId xmlns:a16="http://schemas.microsoft.com/office/drawing/2014/main" id="{B311B699-76D6-7127-300D-CC332D842FBA}"/>
              </a:ext>
            </a:extLst>
          </p:cNvPr>
          <p:cNvSpPr txBox="1"/>
          <p:nvPr/>
        </p:nvSpPr>
        <p:spPr>
          <a:xfrm>
            <a:off x="2088356" y="5444146"/>
            <a:ext cx="4295775" cy="461665"/>
          </a:xfrm>
          <a:prstGeom prst="rect">
            <a:avLst/>
          </a:prstGeom>
          <a:noFill/>
        </p:spPr>
        <p:txBody>
          <a:bodyPr wrap="square" rtlCol="0">
            <a:spAutoFit/>
          </a:bodyPr>
          <a:lstStyle/>
          <a:p>
            <a:pPr algn="ctr"/>
            <a:r>
              <a:rPr lang="en-US" sz="2400" b="1" dirty="0">
                <a:solidFill>
                  <a:schemeClr val="accent4">
                    <a:lumMod val="60000"/>
                    <a:lumOff val="40000"/>
                  </a:schemeClr>
                </a:solidFill>
                <a:latin typeface="Arial" panose="020B0604020202020204" pitchFamily="34" charset="0"/>
                <a:cs typeface="Arial" panose="020B0604020202020204" pitchFamily="34" charset="0"/>
              </a:rPr>
              <a:t>EXODUS 19:1-8, 20:1-17</a:t>
            </a:r>
          </a:p>
        </p:txBody>
      </p:sp>
    </p:spTree>
    <p:extLst>
      <p:ext uri="{BB962C8B-B14F-4D97-AF65-F5344CB8AC3E}">
        <p14:creationId xmlns:p14="http://schemas.microsoft.com/office/powerpoint/2010/main" val="79211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is the background of the Ten Commandments? | Bibleinfo.com">
            <a:extLst>
              <a:ext uri="{FF2B5EF4-FFF2-40B4-BE49-F238E27FC236}">
                <a16:creationId xmlns:a16="http://schemas.microsoft.com/office/drawing/2014/main" id="{00395DD5-76A0-B580-3FA0-5C28F11CDF0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6C1C37-81D5-DAC1-FC3A-98157771920D}"/>
              </a:ext>
            </a:extLst>
          </p:cNvPr>
          <p:cNvSpPr txBox="1"/>
          <p:nvPr/>
        </p:nvSpPr>
        <p:spPr>
          <a:xfrm>
            <a:off x="214313" y="171450"/>
            <a:ext cx="11844337"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1. WE MAY NOT KNOW THEM AS WELL AS WE SHOULD.</a:t>
            </a:r>
          </a:p>
        </p:txBody>
      </p:sp>
      <p:sp>
        <p:nvSpPr>
          <p:cNvPr id="5" name="TextBox 4">
            <a:extLst>
              <a:ext uri="{FF2B5EF4-FFF2-40B4-BE49-F238E27FC236}">
                <a16:creationId xmlns:a16="http://schemas.microsoft.com/office/drawing/2014/main" id="{446075A8-36ED-8B31-C432-2F799051E2C5}"/>
              </a:ext>
            </a:extLst>
          </p:cNvPr>
          <p:cNvSpPr txBox="1"/>
          <p:nvPr/>
        </p:nvSpPr>
        <p:spPr>
          <a:xfrm>
            <a:off x="214313" y="1142196"/>
            <a:ext cx="11572875"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2018 Church survey in USA = 24% knew 10 Commandments, 28% knew 7 Big Mac ingredients, 33% knew names of 6 Brady Bunch children &amp; 75% knew names of 3 stooges.</a:t>
            </a:r>
          </a:p>
        </p:txBody>
      </p:sp>
      <p:sp>
        <p:nvSpPr>
          <p:cNvPr id="7" name="TextBox 6">
            <a:extLst>
              <a:ext uri="{FF2B5EF4-FFF2-40B4-BE49-F238E27FC236}">
                <a16:creationId xmlns:a16="http://schemas.microsoft.com/office/drawing/2014/main" id="{43D5196F-4811-F8E7-C427-BBDE901FD9E4}"/>
              </a:ext>
            </a:extLst>
          </p:cNvPr>
          <p:cNvSpPr txBox="1"/>
          <p:nvPr/>
        </p:nvSpPr>
        <p:spPr>
          <a:xfrm>
            <a:off x="350043" y="3090914"/>
            <a:ext cx="11572875"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2. THEY SHOW US WHO GOD IS - </a:t>
            </a:r>
            <a:r>
              <a:rPr lang="en-AU" sz="3000" b="1" i="1" u="none" strike="noStrike" dirty="0">
                <a:solidFill>
                  <a:schemeClr val="bg1"/>
                </a:solidFill>
                <a:effectLst/>
                <a:latin typeface="Arial" panose="020B0604020202020204" pitchFamily="34" charset="0"/>
                <a:cs typeface="Arial" panose="020B0604020202020204" pitchFamily="34" charset="0"/>
              </a:rPr>
              <a:t>“I am the LORD</a:t>
            </a:r>
            <a:r>
              <a:rPr lang="en-US" sz="3000" b="1" i="1" dirty="0">
                <a:solidFill>
                  <a:schemeClr val="bg1"/>
                </a:solidFill>
                <a:latin typeface="Arial" panose="020B0604020202020204" pitchFamily="34" charset="0"/>
                <a:cs typeface="Arial" panose="020B0604020202020204" pitchFamily="34" charset="0"/>
              </a:rPr>
              <a:t>… </a:t>
            </a:r>
            <a:r>
              <a:rPr lang="en-US" sz="3000" b="1" dirty="0">
                <a:solidFill>
                  <a:schemeClr val="bg1"/>
                </a:solidFill>
                <a:latin typeface="Arial" panose="020B0604020202020204" pitchFamily="34" charset="0"/>
                <a:cs typeface="Arial" panose="020B0604020202020204" pitchFamily="34" charset="0"/>
              </a:rPr>
              <a:t>(20:2)</a:t>
            </a:r>
          </a:p>
        </p:txBody>
      </p:sp>
      <p:sp>
        <p:nvSpPr>
          <p:cNvPr id="8" name="TextBox 7">
            <a:extLst>
              <a:ext uri="{FF2B5EF4-FFF2-40B4-BE49-F238E27FC236}">
                <a16:creationId xmlns:a16="http://schemas.microsoft.com/office/drawing/2014/main" id="{64686789-62B4-D07C-7A23-6EBF0EC92A93}"/>
              </a:ext>
            </a:extLst>
          </p:cNvPr>
          <p:cNvSpPr txBox="1"/>
          <p:nvPr/>
        </p:nvSpPr>
        <p:spPr>
          <a:xfrm>
            <a:off x="173830" y="4238477"/>
            <a:ext cx="11844337"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 The </a:t>
            </a:r>
            <a:r>
              <a:rPr lang="en-US" sz="3000" b="1" i="1" dirty="0">
                <a:solidFill>
                  <a:schemeClr val="bg1"/>
                </a:solidFill>
                <a:latin typeface="Arial" panose="020B0604020202020204" pitchFamily="34" charset="0"/>
                <a:cs typeface="Arial" panose="020B0604020202020204" pitchFamily="34" charset="0"/>
              </a:rPr>
              <a:t>“I AM” God, </a:t>
            </a:r>
            <a:r>
              <a:rPr lang="en-US" sz="3000" b="1" dirty="0">
                <a:solidFill>
                  <a:schemeClr val="bg1"/>
                </a:solidFill>
                <a:latin typeface="Arial" panose="020B0604020202020204" pitchFamily="34" charset="0"/>
                <a:cs typeface="Arial" panose="020B0604020202020204" pitchFamily="34" charset="0"/>
              </a:rPr>
              <a:t>God of the plagues, the Red Sea &amp; wilderness manna = it would be foolish/dangerous to think we know better.   </a:t>
            </a:r>
          </a:p>
        </p:txBody>
      </p:sp>
      <p:sp>
        <p:nvSpPr>
          <p:cNvPr id="9" name="TextBox 8">
            <a:extLst>
              <a:ext uri="{FF2B5EF4-FFF2-40B4-BE49-F238E27FC236}">
                <a16:creationId xmlns:a16="http://schemas.microsoft.com/office/drawing/2014/main" id="{DF77FC6C-B404-4070-5DD1-AEAB4FFF9D54}"/>
              </a:ext>
            </a:extLst>
          </p:cNvPr>
          <p:cNvSpPr txBox="1"/>
          <p:nvPr/>
        </p:nvSpPr>
        <p:spPr>
          <a:xfrm>
            <a:off x="79513" y="5670887"/>
            <a:ext cx="11999377"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His law is an expression of His heart &amp; character &amp; tells us what matters to Him. To reject/doubt the law = disrespect the lawgiver.</a:t>
            </a:r>
          </a:p>
        </p:txBody>
      </p:sp>
    </p:spTree>
    <p:extLst>
      <p:ext uri="{BB962C8B-B14F-4D97-AF65-F5344CB8AC3E}">
        <p14:creationId xmlns:p14="http://schemas.microsoft.com/office/powerpoint/2010/main" val="39910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Your Personal Ten Marriage Commandments - Marriage Missions International">
            <a:extLst>
              <a:ext uri="{FF2B5EF4-FFF2-40B4-BE49-F238E27FC236}">
                <a16:creationId xmlns:a16="http://schemas.microsoft.com/office/drawing/2014/main" id="{898F9C7F-B30D-3A3C-BA18-E8713720773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905F31-B6B4-7DBF-EDA1-4AC33E43FBCB}"/>
              </a:ext>
            </a:extLst>
          </p:cNvPr>
          <p:cNvSpPr txBox="1"/>
          <p:nvPr/>
        </p:nvSpPr>
        <p:spPr>
          <a:xfrm>
            <a:off x="4890654" y="245404"/>
            <a:ext cx="6539345"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3. THEY SHOW US WHO WE ARE – </a:t>
            </a:r>
            <a:r>
              <a:rPr lang="en-US" sz="3000" b="1" i="1" dirty="0">
                <a:solidFill>
                  <a:schemeClr val="bg1"/>
                </a:solidFill>
                <a:latin typeface="Arial" panose="020B0604020202020204" pitchFamily="34" charset="0"/>
                <a:cs typeface="Arial" panose="020B0604020202020204" pitchFamily="34" charset="0"/>
              </a:rPr>
              <a:t>“I am the LORD </a:t>
            </a:r>
            <a:r>
              <a:rPr lang="en-US" sz="3000" b="1" i="1" u="sng" dirty="0">
                <a:solidFill>
                  <a:schemeClr val="bg1"/>
                </a:solidFill>
                <a:latin typeface="Arial" panose="020B0604020202020204" pitchFamily="34" charset="0"/>
                <a:cs typeface="Arial" panose="020B0604020202020204" pitchFamily="34" charset="0"/>
              </a:rPr>
              <a:t>your God</a:t>
            </a:r>
            <a:r>
              <a:rPr lang="en-US" sz="3000" b="1" i="1" dirty="0">
                <a:solidFill>
                  <a:schemeClr val="bg1"/>
                </a:solidFill>
                <a:latin typeface="Arial" panose="020B0604020202020204" pitchFamily="34" charset="0"/>
                <a:cs typeface="Arial" panose="020B0604020202020204" pitchFamily="34" charset="0"/>
              </a:rPr>
              <a:t>…” </a:t>
            </a:r>
            <a:r>
              <a:rPr lang="en-US" sz="3000" b="1" dirty="0">
                <a:solidFill>
                  <a:schemeClr val="bg1"/>
                </a:solidFill>
                <a:latin typeface="Arial" panose="020B0604020202020204" pitchFamily="34" charset="0"/>
                <a:cs typeface="Arial" panose="020B0604020202020204" pitchFamily="34" charset="0"/>
              </a:rPr>
              <a:t>(20:2) </a:t>
            </a:r>
          </a:p>
        </p:txBody>
      </p:sp>
      <p:sp>
        <p:nvSpPr>
          <p:cNvPr id="5" name="TextBox 4">
            <a:extLst>
              <a:ext uri="{FF2B5EF4-FFF2-40B4-BE49-F238E27FC236}">
                <a16:creationId xmlns:a16="http://schemas.microsoft.com/office/drawing/2014/main" id="{438E7760-3D7F-3640-E8E8-9538DC44B846}"/>
              </a:ext>
            </a:extLst>
          </p:cNvPr>
          <p:cNvSpPr txBox="1"/>
          <p:nvPr/>
        </p:nvSpPr>
        <p:spPr>
          <a:xfrm>
            <a:off x="4516582" y="1767007"/>
            <a:ext cx="7128164"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We are his treasured possession, set apart to live according to His way (priests &amp; a holy nation) – Exodus 19:5-6, 1 Peter 2:9. </a:t>
            </a:r>
          </a:p>
        </p:txBody>
      </p:sp>
      <p:sp>
        <p:nvSpPr>
          <p:cNvPr id="6" name="TextBox 5">
            <a:extLst>
              <a:ext uri="{FF2B5EF4-FFF2-40B4-BE49-F238E27FC236}">
                <a16:creationId xmlns:a16="http://schemas.microsoft.com/office/drawing/2014/main" id="{13CCD855-67C9-1F0C-FEF4-BE627F35753E}"/>
              </a:ext>
            </a:extLst>
          </p:cNvPr>
          <p:cNvSpPr txBox="1"/>
          <p:nvPr/>
        </p:nvSpPr>
        <p:spPr>
          <a:xfrm>
            <a:off x="3609110" y="4211939"/>
            <a:ext cx="8077199" cy="2400657"/>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God of absolute power is not an uncaring tyrant who has no regard for his people. He is a loving, personal Father who is on our side (Romans 8:31) = He gives us His commands for our good.  </a:t>
            </a:r>
          </a:p>
        </p:txBody>
      </p:sp>
      <p:pic>
        <p:nvPicPr>
          <p:cNvPr id="17" name="Picture 16" descr="A close-up of a hand holding a baby's hand&#10;&#10;Description automatically generated with medium confidence">
            <a:extLst>
              <a:ext uri="{FF2B5EF4-FFF2-40B4-BE49-F238E27FC236}">
                <a16:creationId xmlns:a16="http://schemas.microsoft.com/office/drawing/2014/main" id="{411E11AF-C495-0609-3066-CFA6E0EE498D}"/>
              </a:ext>
            </a:extLst>
          </p:cNvPr>
          <p:cNvPicPr>
            <a:picLocks noChangeAspect="1"/>
          </p:cNvPicPr>
          <p:nvPr/>
        </p:nvPicPr>
        <p:blipFill rotWithShape="1">
          <a:blip r:embed="rId5"/>
          <a:srcRect l="23737" r="18384"/>
          <a:stretch/>
        </p:blipFill>
        <p:spPr>
          <a:xfrm>
            <a:off x="0" y="0"/>
            <a:ext cx="3969328" cy="6858000"/>
          </a:xfrm>
          <a:prstGeom prst="rect">
            <a:avLst/>
          </a:prstGeom>
        </p:spPr>
      </p:pic>
    </p:spTree>
    <p:extLst>
      <p:ext uri="{BB962C8B-B14F-4D97-AF65-F5344CB8AC3E}">
        <p14:creationId xmlns:p14="http://schemas.microsoft.com/office/powerpoint/2010/main" val="170845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Ten Commandments in the 21st Century · Wisdom International">
            <a:extLst>
              <a:ext uri="{FF2B5EF4-FFF2-40B4-BE49-F238E27FC236}">
                <a16:creationId xmlns:a16="http://schemas.microsoft.com/office/drawing/2014/main" id="{5CC29074-04C8-A073-7943-0DF7FA724C0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42A3F50-1C52-D274-7980-12882205196E}"/>
              </a:ext>
            </a:extLst>
          </p:cNvPr>
          <p:cNvSpPr txBox="1"/>
          <p:nvPr/>
        </p:nvSpPr>
        <p:spPr>
          <a:xfrm>
            <a:off x="3477491" y="3010718"/>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607E2A21-24EA-7033-40C7-EB575CE97B19}"/>
              </a:ext>
            </a:extLst>
          </p:cNvPr>
          <p:cNvSpPr txBox="1"/>
          <p:nvPr/>
        </p:nvSpPr>
        <p:spPr>
          <a:xfrm>
            <a:off x="1517072" y="73286"/>
            <a:ext cx="9185563" cy="553998"/>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4. THEY GIVE US FREEDOM, NOT TAKE IT AWAY.</a:t>
            </a:r>
          </a:p>
        </p:txBody>
      </p:sp>
      <p:sp>
        <p:nvSpPr>
          <p:cNvPr id="9" name="TextBox 8">
            <a:extLst>
              <a:ext uri="{FF2B5EF4-FFF2-40B4-BE49-F238E27FC236}">
                <a16:creationId xmlns:a16="http://schemas.microsoft.com/office/drawing/2014/main" id="{367E2ABB-B8A5-4DC7-86E2-A093E0490673}"/>
              </a:ext>
            </a:extLst>
          </p:cNvPr>
          <p:cNvSpPr txBox="1"/>
          <p:nvPr/>
        </p:nvSpPr>
        <p:spPr>
          <a:xfrm>
            <a:off x="90055" y="720879"/>
            <a:ext cx="11790218"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World’s freedom = doing whatever you want. Bible’s freedom = enjoying the benefits of doing what God wants us to do.</a:t>
            </a:r>
          </a:p>
        </p:txBody>
      </p:sp>
      <p:pic>
        <p:nvPicPr>
          <p:cNvPr id="11" name="Picture 10" descr="A close-up of a key chain&#10;&#10;Description automatically generated with low confidence">
            <a:extLst>
              <a:ext uri="{FF2B5EF4-FFF2-40B4-BE49-F238E27FC236}">
                <a16:creationId xmlns:a16="http://schemas.microsoft.com/office/drawing/2014/main" id="{FCB688BF-981F-BF86-4B2A-76FFE04AC4F0}"/>
              </a:ext>
            </a:extLst>
          </p:cNvPr>
          <p:cNvPicPr>
            <a:picLocks noChangeAspect="1"/>
          </p:cNvPicPr>
          <p:nvPr/>
        </p:nvPicPr>
        <p:blipFill rotWithShape="1">
          <a:blip r:embed="rId5">
            <a:duotone>
              <a:schemeClr val="accent4">
                <a:shade val="45000"/>
                <a:satMod val="135000"/>
              </a:schemeClr>
              <a:prstClr val="white"/>
            </a:duotone>
            <a:alphaModFix amt="51000"/>
          </a:blip>
          <a:srcRect r="7386"/>
          <a:stretch/>
        </p:blipFill>
        <p:spPr>
          <a:xfrm>
            <a:off x="8283330" y="1759828"/>
            <a:ext cx="3908670" cy="4855724"/>
          </a:xfrm>
          <a:prstGeom prst="rect">
            <a:avLst/>
          </a:prstGeom>
        </p:spPr>
      </p:pic>
      <p:sp>
        <p:nvSpPr>
          <p:cNvPr id="4" name="TextBox 3">
            <a:extLst>
              <a:ext uri="{FF2B5EF4-FFF2-40B4-BE49-F238E27FC236}">
                <a16:creationId xmlns:a16="http://schemas.microsoft.com/office/drawing/2014/main" id="{2FF78F4F-D9D8-0348-73DA-96AB42B010A2}"/>
              </a:ext>
            </a:extLst>
          </p:cNvPr>
          <p:cNvSpPr txBox="1"/>
          <p:nvPr/>
        </p:nvSpPr>
        <p:spPr>
          <a:xfrm>
            <a:off x="800100" y="2176691"/>
            <a:ext cx="10370127" cy="1477328"/>
          </a:xfrm>
          <a:prstGeom prst="rect">
            <a:avLst/>
          </a:prstGeom>
          <a:noFill/>
        </p:spPr>
        <p:txBody>
          <a:bodyPr wrap="square" rtlCol="0">
            <a:spAutoFit/>
          </a:bodyPr>
          <a:lstStyle/>
          <a:p>
            <a:pPr algn="ctr"/>
            <a:r>
              <a:rPr lang="en-AU" sz="3000" b="1" dirty="0">
                <a:solidFill>
                  <a:schemeClr val="bg1"/>
                </a:solidFill>
                <a:latin typeface="Arial" panose="020B0604020202020204" pitchFamily="34" charset="0"/>
                <a:cs typeface="Arial" panose="020B0604020202020204" pitchFamily="34" charset="0"/>
              </a:rPr>
              <a:t>God wants to give us </a:t>
            </a:r>
            <a:r>
              <a:rPr lang="en-AU"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a rich and satisfying life” </a:t>
            </a:r>
            <a:r>
              <a:rPr lang="en-AU" sz="3000" b="1" i="0" u="none" strike="noStrike" dirty="0">
                <a:solidFill>
                  <a:schemeClr val="bg1"/>
                </a:solidFill>
                <a:effectLst/>
                <a:latin typeface="Arial" panose="020B0604020202020204" pitchFamily="34" charset="0"/>
                <a:cs typeface="Arial" panose="020B0604020202020204" pitchFamily="34" charset="0"/>
              </a:rPr>
              <a:t>(John 10:10) and for us </a:t>
            </a:r>
            <a:r>
              <a:rPr lang="en-AU" sz="3000" b="1" i="1" u="none" strike="noStrike" dirty="0">
                <a:solidFill>
                  <a:schemeClr val="bg1"/>
                </a:solidFill>
                <a:effectLst/>
                <a:latin typeface="Arial" panose="020B0604020202020204" pitchFamily="34" charset="0"/>
                <a:cs typeface="Arial" panose="020B0604020202020204" pitchFamily="34" charset="0"/>
              </a:rPr>
              <a:t>“to be free indeed”</a:t>
            </a:r>
            <a:r>
              <a:rPr lang="en-AU" sz="3000" b="1" i="0" u="none" strike="noStrike" dirty="0">
                <a:solidFill>
                  <a:schemeClr val="bg1"/>
                </a:solidFill>
                <a:effectLst/>
                <a:latin typeface="Arial" panose="020B0604020202020204" pitchFamily="34" charset="0"/>
                <a:cs typeface="Arial" panose="020B0604020202020204" pitchFamily="34" charset="0"/>
              </a:rPr>
              <a:t> (John 8:36) = </a:t>
            </a:r>
            <a:r>
              <a:rPr lang="en-AU" sz="3000" b="1" i="1" u="none" strike="noStrike" dirty="0">
                <a:solidFill>
                  <a:schemeClr val="bg1"/>
                </a:solidFill>
                <a:effectLst/>
                <a:latin typeface="Arial" panose="020B0604020202020204" pitchFamily="34" charset="0"/>
                <a:cs typeface="Arial" panose="020B0604020202020204" pitchFamily="34" charset="0"/>
              </a:rPr>
              <a:t>“we should find delight in the law of God.”</a:t>
            </a:r>
            <a:r>
              <a:rPr lang="en-AU" sz="3000" b="1" i="0" u="none" strike="noStrike" dirty="0">
                <a:solidFill>
                  <a:schemeClr val="bg1"/>
                </a:solidFill>
                <a:effectLst/>
                <a:latin typeface="Arial" panose="020B0604020202020204" pitchFamily="34" charset="0"/>
                <a:cs typeface="Arial" panose="020B0604020202020204" pitchFamily="34" charset="0"/>
              </a:rPr>
              <a:t> (Psalm 1:2)</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23D09E6-DD00-D875-8EB8-68343551D8A0}"/>
              </a:ext>
            </a:extLst>
          </p:cNvPr>
          <p:cNvSpPr txBox="1"/>
          <p:nvPr/>
        </p:nvSpPr>
        <p:spPr>
          <a:xfrm>
            <a:off x="841664" y="4005407"/>
            <a:ext cx="10508672"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Imagine how different life would be if everyone strived to keep the ten commandments? (No locks, passwords, courts, contracts, prisons, divorce, poverty, wars…) </a:t>
            </a:r>
          </a:p>
        </p:txBody>
      </p:sp>
      <p:sp>
        <p:nvSpPr>
          <p:cNvPr id="5" name="TextBox 4">
            <a:extLst>
              <a:ext uri="{FF2B5EF4-FFF2-40B4-BE49-F238E27FC236}">
                <a16:creationId xmlns:a16="http://schemas.microsoft.com/office/drawing/2014/main" id="{3AFD4416-C0F5-DD53-0338-5FAF73EE0643}"/>
              </a:ext>
            </a:extLst>
          </p:cNvPr>
          <p:cNvSpPr txBox="1"/>
          <p:nvPr/>
        </p:nvSpPr>
        <p:spPr>
          <a:xfrm>
            <a:off x="879761" y="5756704"/>
            <a:ext cx="10484428" cy="1015663"/>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“The ten commandments are not prison bars, but traffic laws.” </a:t>
            </a:r>
            <a:r>
              <a:rPr lang="en-US" sz="3000" b="1" dirty="0">
                <a:solidFill>
                  <a:schemeClr val="bg1"/>
                </a:solidFill>
                <a:latin typeface="Arial" panose="020B0604020202020204" pitchFamily="34" charset="0"/>
                <a:cs typeface="Arial" panose="020B0604020202020204" pitchFamily="34" charset="0"/>
              </a:rPr>
              <a:t>(Kevin DeYoung) = law &amp; order, safety &amp; freedom.</a:t>
            </a:r>
          </a:p>
        </p:txBody>
      </p:sp>
    </p:spTree>
    <p:extLst>
      <p:ext uri="{BB962C8B-B14F-4D97-AF65-F5344CB8AC3E}">
        <p14:creationId xmlns:p14="http://schemas.microsoft.com/office/powerpoint/2010/main" val="356728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7"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Which Laws In The Bible Still Apply Today? - Allison Park Church Updates">
            <a:extLst>
              <a:ext uri="{FF2B5EF4-FFF2-40B4-BE49-F238E27FC236}">
                <a16:creationId xmlns:a16="http://schemas.microsoft.com/office/drawing/2014/main" id="{B01C3552-1548-5832-EDB4-57A474D17FF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b="15625"/>
          <a:stretch/>
        </p:blipFill>
        <p:spPr bwMode="auto">
          <a:xfrm>
            <a:off x="0" y="0"/>
            <a:ext cx="12192000" cy="6849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DFE6DB-059A-2BF5-C2CE-1E811225BDA9}"/>
              </a:ext>
            </a:extLst>
          </p:cNvPr>
          <p:cNvSpPr txBox="1"/>
          <p:nvPr/>
        </p:nvSpPr>
        <p:spPr>
          <a:xfrm>
            <a:off x="263237" y="142456"/>
            <a:ext cx="11748655" cy="1569660"/>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5. THEY WERE NOT GIVEN TO EARN OUR SALVATION – </a:t>
            </a:r>
          </a:p>
          <a:p>
            <a:pPr algn="ctr"/>
            <a:r>
              <a:rPr lang="en-US" sz="3200" b="1" i="1" dirty="0">
                <a:solidFill>
                  <a:schemeClr val="bg1"/>
                </a:solidFill>
                <a:latin typeface="Arial" panose="020B0604020202020204" pitchFamily="34" charset="0"/>
                <a:cs typeface="Arial" panose="020B0604020202020204" pitchFamily="34" charset="0"/>
              </a:rPr>
              <a:t>“I am the LORD your God, who rescued you from the land of Egypt, the place of your slavery.”</a:t>
            </a:r>
            <a:r>
              <a:rPr lang="en-US" sz="3200" b="1" dirty="0">
                <a:solidFill>
                  <a:schemeClr val="bg1"/>
                </a:solidFill>
                <a:latin typeface="Arial" panose="020B0604020202020204" pitchFamily="34" charset="0"/>
                <a:cs typeface="Arial" panose="020B0604020202020204" pitchFamily="34" charset="0"/>
              </a:rPr>
              <a:t> (20:2)</a:t>
            </a:r>
          </a:p>
        </p:txBody>
      </p:sp>
      <p:sp>
        <p:nvSpPr>
          <p:cNvPr id="5" name="TextBox 4">
            <a:extLst>
              <a:ext uri="{FF2B5EF4-FFF2-40B4-BE49-F238E27FC236}">
                <a16:creationId xmlns:a16="http://schemas.microsoft.com/office/drawing/2014/main" id="{985C789A-8B08-A535-F076-2601D820EF4C}"/>
              </a:ext>
            </a:extLst>
          </p:cNvPr>
          <p:cNvSpPr txBox="1"/>
          <p:nvPr/>
        </p:nvSpPr>
        <p:spPr>
          <a:xfrm>
            <a:off x="221672" y="2177486"/>
            <a:ext cx="11748655"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law comes after the gospel – the good news of deliverance.</a:t>
            </a:r>
          </a:p>
        </p:txBody>
      </p:sp>
      <p:sp>
        <p:nvSpPr>
          <p:cNvPr id="7" name="TextBox 6">
            <a:extLst>
              <a:ext uri="{FF2B5EF4-FFF2-40B4-BE49-F238E27FC236}">
                <a16:creationId xmlns:a16="http://schemas.microsoft.com/office/drawing/2014/main" id="{A72A909C-72DA-F6C4-0423-CBFF46D442F9}"/>
              </a:ext>
            </a:extLst>
          </p:cNvPr>
          <p:cNvSpPr txBox="1"/>
          <p:nvPr/>
        </p:nvSpPr>
        <p:spPr>
          <a:xfrm>
            <a:off x="533399" y="3230155"/>
            <a:ext cx="11208328" cy="1477328"/>
          </a:xfrm>
          <a:prstGeom prst="rect">
            <a:avLst/>
          </a:prstGeom>
          <a:noFill/>
        </p:spPr>
        <p:txBody>
          <a:bodyPr wrap="square" rtlCol="0">
            <a:spAutoFit/>
          </a:bodyPr>
          <a:lstStyle/>
          <a:p>
            <a:r>
              <a:rPr lang="en-US" sz="3000" b="1" i="1" dirty="0">
                <a:solidFill>
                  <a:schemeClr val="bg1"/>
                </a:solidFill>
                <a:latin typeface="Arial" panose="020B0604020202020204" pitchFamily="34" charset="0"/>
                <a:cs typeface="Arial" panose="020B0604020202020204" pitchFamily="34" charset="0"/>
              </a:rPr>
              <a:t>“The ten commandments are not instructions on how to get out of Egypt. They are rules for a free people to stay free – a new way to live for those who love God.” </a:t>
            </a:r>
            <a:r>
              <a:rPr lang="en-US" sz="3000" b="1" dirty="0">
                <a:solidFill>
                  <a:schemeClr val="bg1"/>
                </a:solidFill>
                <a:latin typeface="Arial" panose="020B0604020202020204" pitchFamily="34" charset="0"/>
                <a:cs typeface="Arial" panose="020B0604020202020204" pitchFamily="34" charset="0"/>
              </a:rPr>
              <a:t>(R Kent Hughes) </a:t>
            </a:r>
          </a:p>
        </p:txBody>
      </p:sp>
      <p:sp>
        <p:nvSpPr>
          <p:cNvPr id="8" name="TextBox 7">
            <a:extLst>
              <a:ext uri="{FF2B5EF4-FFF2-40B4-BE49-F238E27FC236}">
                <a16:creationId xmlns:a16="http://schemas.microsoft.com/office/drawing/2014/main" id="{0C89A81A-3728-6725-C28F-2D537D6E97FA}"/>
              </a:ext>
            </a:extLst>
          </p:cNvPr>
          <p:cNvSpPr txBox="1"/>
          <p:nvPr/>
        </p:nvSpPr>
        <p:spPr>
          <a:xfrm>
            <a:off x="263237" y="5186708"/>
            <a:ext cx="11790218" cy="1477328"/>
          </a:xfrm>
          <a:prstGeom prst="rect">
            <a:avLst/>
          </a:prstGeom>
          <a:noFill/>
        </p:spPr>
        <p:txBody>
          <a:bodyPr wrap="square" rtlCol="0">
            <a:spAutoFit/>
          </a:bodyPr>
          <a:lstStyle/>
          <a:p>
            <a:pPr algn="ctr"/>
            <a:r>
              <a:rPr lang="en-AU"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If you love me, obey</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my commandments.” </a:t>
            </a:r>
            <a:r>
              <a:rPr lang="en-AU" sz="3000" b="1" i="0" u="none" strike="noStrike" dirty="0">
                <a:solidFill>
                  <a:schemeClr val="bg1"/>
                </a:solidFill>
                <a:effectLst/>
                <a:latin typeface="Arial" panose="020B0604020202020204" pitchFamily="34" charset="0"/>
                <a:cs typeface="Arial" panose="020B0604020202020204" pitchFamily="34" charset="0"/>
              </a:rPr>
              <a:t>(John 14:55) = Salvation is not the reward for obedience. Salvation is the reason for obedience.</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103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Rembrandt's Great Jewish Painting » Mosaic">
            <a:extLst>
              <a:ext uri="{FF2B5EF4-FFF2-40B4-BE49-F238E27FC236}">
                <a16:creationId xmlns:a16="http://schemas.microsoft.com/office/drawing/2014/main" id="{E5EC98BD-6A45-7D14-8373-4B6C0EC14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376BB6-6C65-8AB3-701E-16969E6CCED5}"/>
              </a:ext>
            </a:extLst>
          </p:cNvPr>
          <p:cNvSpPr txBox="1"/>
          <p:nvPr/>
        </p:nvSpPr>
        <p:spPr>
          <a:xfrm>
            <a:off x="297872" y="110836"/>
            <a:ext cx="11596255"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6. THEY ARE MORE TRUSTWORTHY THAN OUR INTUITION OR CULTURAL CODE.</a:t>
            </a:r>
          </a:p>
        </p:txBody>
      </p:sp>
      <p:sp>
        <p:nvSpPr>
          <p:cNvPr id="5" name="TextBox 4">
            <a:extLst>
              <a:ext uri="{FF2B5EF4-FFF2-40B4-BE49-F238E27FC236}">
                <a16:creationId xmlns:a16="http://schemas.microsoft.com/office/drawing/2014/main" id="{7B77B28C-8FBE-D020-D978-968CBED4D32E}"/>
              </a:ext>
            </a:extLst>
          </p:cNvPr>
          <p:cNvSpPr txBox="1"/>
          <p:nvPr/>
        </p:nvSpPr>
        <p:spPr>
          <a:xfrm>
            <a:off x="152398" y="1538040"/>
            <a:ext cx="11887199" cy="1569660"/>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Our world says, </a:t>
            </a:r>
            <a:r>
              <a:rPr lang="en-US" sz="3200" b="1" i="1" dirty="0">
                <a:solidFill>
                  <a:schemeClr val="bg1"/>
                </a:solidFill>
                <a:latin typeface="Arial" panose="020B0604020202020204" pitchFamily="34" charset="0"/>
                <a:cs typeface="Arial" panose="020B0604020202020204" pitchFamily="34" charset="0"/>
              </a:rPr>
              <a:t>‘right and wrong is what you decide for yourself’</a:t>
            </a:r>
            <a:r>
              <a:rPr lang="en-US" sz="3200" b="1" dirty="0">
                <a:solidFill>
                  <a:schemeClr val="bg1"/>
                </a:solidFill>
                <a:latin typeface="Arial" panose="020B0604020202020204" pitchFamily="34" charset="0"/>
                <a:cs typeface="Arial" panose="020B0604020202020204" pitchFamily="34" charset="0"/>
              </a:rPr>
              <a:t>, yet they still have a moral code. To challenge that code = racist, phobic, Karen, intolerant, misogynist… </a:t>
            </a:r>
          </a:p>
        </p:txBody>
      </p:sp>
      <p:sp>
        <p:nvSpPr>
          <p:cNvPr id="7" name="TextBox 6">
            <a:extLst>
              <a:ext uri="{FF2B5EF4-FFF2-40B4-BE49-F238E27FC236}">
                <a16:creationId xmlns:a16="http://schemas.microsoft.com/office/drawing/2014/main" id="{A24EEBF9-8088-7202-4706-B613762454B9}"/>
              </a:ext>
            </a:extLst>
          </p:cNvPr>
          <p:cNvSpPr txBox="1"/>
          <p:nvPr/>
        </p:nvSpPr>
        <p:spPr>
          <a:xfrm>
            <a:off x="7065816" y="3750300"/>
            <a:ext cx="4973782" cy="1477328"/>
          </a:xfrm>
          <a:prstGeom prst="rect">
            <a:avLst/>
          </a:prstGeom>
          <a:noFill/>
        </p:spPr>
        <p:txBody>
          <a:bodyPr wrap="square" rtlCol="0">
            <a:spAutoFit/>
          </a:bodyPr>
          <a:lstStyle/>
          <a:p>
            <a:r>
              <a:rPr lang="en-AU" sz="3000" b="1" i="1" u="none" strike="noStrike" dirty="0">
                <a:solidFill>
                  <a:schemeClr val="bg1"/>
                </a:solidFill>
                <a:effectLst/>
                <a:latin typeface="Arial" panose="020B0604020202020204" pitchFamily="34" charset="0"/>
                <a:cs typeface="Arial" panose="020B0604020202020204" pitchFamily="34" charset="0"/>
              </a:rPr>
              <a:t>“.. the law itself is holy, &amp; its commands are holy &amp; right &amp; good.” </a:t>
            </a:r>
            <a:r>
              <a:rPr lang="en-AU" sz="3000" b="1" i="0" u="none" strike="noStrike" dirty="0">
                <a:solidFill>
                  <a:schemeClr val="bg1"/>
                </a:solidFill>
                <a:effectLst/>
                <a:latin typeface="Arial" panose="020B0604020202020204" pitchFamily="34" charset="0"/>
                <a:cs typeface="Arial" panose="020B0604020202020204" pitchFamily="34" charset="0"/>
              </a:rPr>
              <a:t>(Rom 7:12)</a:t>
            </a:r>
            <a:endParaRPr lang="en-US" sz="30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12D0601-747B-A340-12C1-D04A8285A32A}"/>
              </a:ext>
            </a:extLst>
          </p:cNvPr>
          <p:cNvSpPr txBox="1"/>
          <p:nvPr/>
        </p:nvSpPr>
        <p:spPr>
          <a:xfrm>
            <a:off x="152399" y="3750300"/>
            <a:ext cx="6192983" cy="1477328"/>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“There is a way that seems right to a man, but its end is the way to death.</a:t>
            </a:r>
            <a:r>
              <a:rPr lang="en-AU" sz="3000" b="1" i="1" baseline="30000" dirty="0">
                <a:solidFill>
                  <a:schemeClr val="bg1"/>
                </a:solidFill>
                <a:latin typeface="Arial" panose="020B0604020202020204" pitchFamily="34" charset="0"/>
                <a:cs typeface="Arial" panose="020B0604020202020204" pitchFamily="34" charset="0"/>
              </a:rPr>
              <a:t>”</a:t>
            </a:r>
            <a:r>
              <a:rPr lang="en-AU" sz="3000" b="1" dirty="0">
                <a:solidFill>
                  <a:schemeClr val="bg1"/>
                </a:solidFill>
                <a:latin typeface="Arial" panose="020B0604020202020204" pitchFamily="34" charset="0"/>
                <a:cs typeface="Arial" panose="020B0604020202020204" pitchFamily="34" charset="0"/>
              </a:rPr>
              <a:t> (Prov 14:12)</a:t>
            </a:r>
            <a:endParaRPr lang="en-US" sz="30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387CEAC-30CD-BC1B-78B9-48014249C10E}"/>
              </a:ext>
            </a:extLst>
          </p:cNvPr>
          <p:cNvSpPr txBox="1"/>
          <p:nvPr/>
        </p:nvSpPr>
        <p:spPr>
          <a:xfrm>
            <a:off x="225135" y="5731501"/>
            <a:ext cx="11741726"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Knowing right from wrong, living an abundant life, living a life that blesses others &amp; </a:t>
            </a:r>
            <a:r>
              <a:rPr lang="en-US" sz="3000" b="1" dirty="0" err="1">
                <a:solidFill>
                  <a:schemeClr val="bg1"/>
                </a:solidFill>
                <a:latin typeface="Arial" panose="020B0604020202020204" pitchFamily="34" charset="0"/>
                <a:cs typeface="Arial" panose="020B0604020202020204" pitchFamily="34" charset="0"/>
              </a:rPr>
              <a:t>honours</a:t>
            </a:r>
            <a:r>
              <a:rPr lang="en-US" sz="3000" b="1" dirty="0">
                <a:solidFill>
                  <a:schemeClr val="bg1"/>
                </a:solidFill>
                <a:latin typeface="Arial" panose="020B0604020202020204" pitchFamily="34" charset="0"/>
                <a:cs typeface="Arial" panose="020B0604020202020204" pitchFamily="34" charset="0"/>
              </a:rPr>
              <a:t> God = doing things God’s way.</a:t>
            </a:r>
          </a:p>
        </p:txBody>
      </p:sp>
    </p:spTree>
    <p:extLst>
      <p:ext uri="{BB962C8B-B14F-4D97-AF65-F5344CB8AC3E}">
        <p14:creationId xmlns:p14="http://schemas.microsoft.com/office/powerpoint/2010/main" val="252336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956 – The Ten Commandments – Academy Award Best Picture Winners">
            <a:extLst>
              <a:ext uri="{FF2B5EF4-FFF2-40B4-BE49-F238E27FC236}">
                <a16:creationId xmlns:a16="http://schemas.microsoft.com/office/drawing/2014/main" id="{877FC609-378E-34CC-027F-B2CFCB80DE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9"/>
          <a:stretch/>
        </p:blipFill>
        <p:spPr bwMode="auto">
          <a:xfrm>
            <a:off x="18793" y="0"/>
            <a:ext cx="1217320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57A9F23-BB65-859C-F17C-B5727B5454AA}"/>
              </a:ext>
            </a:extLst>
          </p:cNvPr>
          <p:cNvSpPr txBox="1"/>
          <p:nvPr/>
        </p:nvSpPr>
        <p:spPr>
          <a:xfrm>
            <a:off x="138544" y="166255"/>
            <a:ext cx="11901055"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7. JESUS SUMMARISED THEM AS THE GREATEST COMMANDMENT FOR US TO TEACH &amp; DO.</a:t>
            </a:r>
          </a:p>
        </p:txBody>
      </p:sp>
      <p:sp>
        <p:nvSpPr>
          <p:cNvPr id="5" name="TextBox 4">
            <a:extLst>
              <a:ext uri="{FF2B5EF4-FFF2-40B4-BE49-F238E27FC236}">
                <a16:creationId xmlns:a16="http://schemas.microsoft.com/office/drawing/2014/main" id="{EA829C0D-477F-CF51-9B8C-3A700F221B41}"/>
              </a:ext>
            </a:extLst>
          </p:cNvPr>
          <p:cNvSpPr txBox="1"/>
          <p:nvPr/>
        </p:nvSpPr>
        <p:spPr>
          <a:xfrm>
            <a:off x="154868" y="1494610"/>
            <a:ext cx="11901055" cy="2400657"/>
          </a:xfrm>
          <a:prstGeom prst="rect">
            <a:avLst/>
          </a:prstGeom>
          <a:noFill/>
        </p:spPr>
        <p:txBody>
          <a:bodyPr wrap="square" rtlCol="0">
            <a:spAutoFit/>
          </a:bodyPr>
          <a:lstStyle/>
          <a:p>
            <a:pPr algn="ctr"/>
            <a:r>
              <a:rPr lang="en-AU"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You must love the Lord your God with all your heart, soul and mind.’</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This is the first and greatest commandment. A second is equally important: ‘Love your neighbour as yourself.’</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The entire law and all the demands of the prophets are based on these two commandments.”</a:t>
            </a:r>
            <a:r>
              <a:rPr lang="en-AU" sz="3000" b="1" i="0" u="none" strike="noStrike" dirty="0">
                <a:solidFill>
                  <a:schemeClr val="bg1"/>
                </a:solidFill>
                <a:effectLst/>
                <a:latin typeface="Arial" panose="020B0604020202020204" pitchFamily="34" charset="0"/>
                <a:cs typeface="Arial" panose="020B0604020202020204" pitchFamily="34" charset="0"/>
              </a:rPr>
              <a:t> (Matt 22:36-40)</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C53740F-B852-5521-6D13-6E2B7E221E5B}"/>
              </a:ext>
            </a:extLst>
          </p:cNvPr>
          <p:cNvSpPr txBox="1"/>
          <p:nvPr/>
        </p:nvSpPr>
        <p:spPr>
          <a:xfrm>
            <a:off x="554182" y="4207959"/>
            <a:ext cx="11499273"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8. THEY WERE FOUNDATIONAL TO THE OT LAW.</a:t>
            </a:r>
          </a:p>
        </p:txBody>
      </p:sp>
      <p:sp>
        <p:nvSpPr>
          <p:cNvPr id="7" name="TextBox 6">
            <a:extLst>
              <a:ext uri="{FF2B5EF4-FFF2-40B4-BE49-F238E27FC236}">
                <a16:creationId xmlns:a16="http://schemas.microsoft.com/office/drawing/2014/main" id="{6223334C-0E41-5DE3-98D4-4E5C01A6B5DC}"/>
              </a:ext>
            </a:extLst>
          </p:cNvPr>
          <p:cNvSpPr txBox="1"/>
          <p:nvPr/>
        </p:nvSpPr>
        <p:spPr>
          <a:xfrm>
            <a:off x="138544" y="4855558"/>
            <a:ext cx="11776363"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Of the 600+ laws that God gave the Israelites, these are the only ones that all  the people heard God speak (</a:t>
            </a:r>
            <a:r>
              <a:rPr lang="en-US" sz="3000" b="1" dirty="0" err="1">
                <a:solidFill>
                  <a:schemeClr val="bg1"/>
                </a:solidFill>
                <a:latin typeface="Arial" panose="020B0604020202020204" pitchFamily="34" charset="0"/>
                <a:cs typeface="Arial" panose="020B0604020202020204" pitchFamily="34" charset="0"/>
              </a:rPr>
              <a:t>Deut</a:t>
            </a:r>
            <a:r>
              <a:rPr lang="en-US" sz="3000" b="1" dirty="0">
                <a:solidFill>
                  <a:schemeClr val="bg1"/>
                </a:solidFill>
                <a:latin typeface="Arial" panose="020B0604020202020204" pitchFamily="34" charset="0"/>
                <a:cs typeface="Arial" panose="020B0604020202020204" pitchFamily="34" charset="0"/>
              </a:rPr>
              <a:t> 5:22-27).   </a:t>
            </a:r>
          </a:p>
        </p:txBody>
      </p:sp>
      <p:sp>
        <p:nvSpPr>
          <p:cNvPr id="8" name="TextBox 7">
            <a:extLst>
              <a:ext uri="{FF2B5EF4-FFF2-40B4-BE49-F238E27FC236}">
                <a16:creationId xmlns:a16="http://schemas.microsoft.com/office/drawing/2014/main" id="{DCA7F77E-5FCA-4883-EDF2-DF866091DEA8}"/>
              </a:ext>
            </a:extLst>
          </p:cNvPr>
          <p:cNvSpPr txBox="1"/>
          <p:nvPr/>
        </p:nvSpPr>
        <p:spPr>
          <a:xfrm>
            <a:off x="706580" y="6183349"/>
            <a:ext cx="10764981"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They were kept in the Ark of the Covenant (Hebrews 9:4).</a:t>
            </a:r>
          </a:p>
        </p:txBody>
      </p:sp>
    </p:spTree>
    <p:extLst>
      <p:ext uri="{BB962C8B-B14F-4D97-AF65-F5344CB8AC3E}">
        <p14:creationId xmlns:p14="http://schemas.microsoft.com/office/powerpoint/2010/main" val="84657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onor is the Currency of Heaven | The Mystery of the Ten Commandments">
            <a:extLst>
              <a:ext uri="{FF2B5EF4-FFF2-40B4-BE49-F238E27FC236}">
                <a16:creationId xmlns:a16="http://schemas.microsoft.com/office/drawing/2014/main" id="{414CF008-8763-3187-BB2A-8B3070FFF37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0714" r="12727"/>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D8897C-0BF5-F03E-F56B-D3F20EB9DD58}"/>
              </a:ext>
            </a:extLst>
          </p:cNvPr>
          <p:cNvSpPr txBox="1"/>
          <p:nvPr/>
        </p:nvSpPr>
        <p:spPr>
          <a:xfrm>
            <a:off x="235527" y="78846"/>
            <a:ext cx="11637818" cy="553998"/>
          </a:xfrm>
          <a:prstGeom prst="rect">
            <a:avLst/>
          </a:prstGeom>
          <a:noFill/>
        </p:spPr>
        <p:txBody>
          <a:bodyPr wrap="square" rtlCol="0">
            <a:spAutoFit/>
          </a:bodyPr>
          <a:lstStyle/>
          <a:p>
            <a:r>
              <a:rPr lang="en-US" sz="2900" b="1" dirty="0">
                <a:solidFill>
                  <a:schemeClr val="bg1"/>
                </a:solidFill>
                <a:latin typeface="Arial" panose="020B0604020202020204" pitchFamily="34" charset="0"/>
                <a:cs typeface="Arial" panose="020B0604020202020204" pitchFamily="34" charset="0"/>
              </a:rPr>
              <a:t>9. THEY ARE CENTRAL TO THE ETHICS OF NEW TESTAMENT.</a:t>
            </a:r>
          </a:p>
        </p:txBody>
      </p:sp>
      <p:sp>
        <p:nvSpPr>
          <p:cNvPr id="5" name="TextBox 4">
            <a:extLst>
              <a:ext uri="{FF2B5EF4-FFF2-40B4-BE49-F238E27FC236}">
                <a16:creationId xmlns:a16="http://schemas.microsoft.com/office/drawing/2014/main" id="{C87A15F6-39A7-AE3B-B10E-8B8C3DCD37D9}"/>
              </a:ext>
            </a:extLst>
          </p:cNvPr>
          <p:cNvSpPr txBox="1"/>
          <p:nvPr/>
        </p:nvSpPr>
        <p:spPr>
          <a:xfrm>
            <a:off x="159325" y="762044"/>
            <a:ext cx="6061366" cy="1431161"/>
          </a:xfrm>
          <a:prstGeom prst="rect">
            <a:avLst/>
          </a:prstGeom>
          <a:noFill/>
        </p:spPr>
        <p:txBody>
          <a:bodyPr wrap="square" rtlCol="0">
            <a:spAutoFit/>
          </a:bodyPr>
          <a:lstStyle/>
          <a:p>
            <a:pPr algn="ctr"/>
            <a:r>
              <a:rPr lang="en-AU" sz="2900" b="1" i="0" u="none" strike="noStrike" dirty="0">
                <a:solidFill>
                  <a:schemeClr val="bg1"/>
                </a:solidFill>
                <a:effectLst/>
                <a:latin typeface="Arial" panose="020B0604020202020204" pitchFamily="34" charset="0"/>
                <a:cs typeface="Arial" panose="020B0604020202020204" pitchFamily="34" charset="0"/>
              </a:rPr>
              <a:t>Jesus uses the Commandments to prove the rich young ruler’s need for a Saviour (Mk 10:17-22). </a:t>
            </a:r>
            <a:endParaRPr lang="en-US" sz="2900" dirty="0"/>
          </a:p>
        </p:txBody>
      </p:sp>
      <p:sp>
        <p:nvSpPr>
          <p:cNvPr id="6" name="TextBox 5">
            <a:extLst>
              <a:ext uri="{FF2B5EF4-FFF2-40B4-BE49-F238E27FC236}">
                <a16:creationId xmlns:a16="http://schemas.microsoft.com/office/drawing/2014/main" id="{4EF9AA2F-635C-09D5-98A9-3B5D8FD926BE}"/>
              </a:ext>
            </a:extLst>
          </p:cNvPr>
          <p:cNvSpPr txBox="1"/>
          <p:nvPr/>
        </p:nvSpPr>
        <p:spPr>
          <a:xfrm>
            <a:off x="6844146" y="781173"/>
            <a:ext cx="5188530"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Paul uses them to teach the importance of loving others (Rom 13:8-9, 1 Tim 1:8-10).</a:t>
            </a:r>
          </a:p>
        </p:txBody>
      </p:sp>
      <p:sp>
        <p:nvSpPr>
          <p:cNvPr id="8" name="TextBox 7">
            <a:extLst>
              <a:ext uri="{FF2B5EF4-FFF2-40B4-BE49-F238E27FC236}">
                <a16:creationId xmlns:a16="http://schemas.microsoft.com/office/drawing/2014/main" id="{EC519BA9-1A95-3323-4EE4-3A69AF658BA5}"/>
              </a:ext>
            </a:extLst>
          </p:cNvPr>
          <p:cNvSpPr txBox="1"/>
          <p:nvPr/>
        </p:nvSpPr>
        <p:spPr>
          <a:xfrm>
            <a:off x="969816" y="2489517"/>
            <a:ext cx="10252363" cy="553998"/>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10. THEY ARE RELEVANT FOR CHRISTIANS TODAY.</a:t>
            </a:r>
          </a:p>
        </p:txBody>
      </p:sp>
      <p:sp>
        <p:nvSpPr>
          <p:cNvPr id="10" name="TextBox 9">
            <a:extLst>
              <a:ext uri="{FF2B5EF4-FFF2-40B4-BE49-F238E27FC236}">
                <a16:creationId xmlns:a16="http://schemas.microsoft.com/office/drawing/2014/main" id="{0173729E-CF28-6C56-DB50-44B5591992CF}"/>
              </a:ext>
            </a:extLst>
          </p:cNvPr>
          <p:cNvSpPr txBox="1"/>
          <p:nvPr/>
        </p:nvSpPr>
        <p:spPr>
          <a:xfrm>
            <a:off x="103906" y="3191844"/>
            <a:ext cx="11831783"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The law shows us the way to love God, love others &amp; live for Him. It also shows us our sin (Rom 3:20) &amp; leads us to the cross. </a:t>
            </a:r>
          </a:p>
        </p:txBody>
      </p:sp>
      <p:sp>
        <p:nvSpPr>
          <p:cNvPr id="11" name="TextBox 10">
            <a:extLst>
              <a:ext uri="{FF2B5EF4-FFF2-40B4-BE49-F238E27FC236}">
                <a16:creationId xmlns:a16="http://schemas.microsoft.com/office/drawing/2014/main" id="{6726720B-E1AC-C110-11F5-4601598DB871}"/>
              </a:ext>
            </a:extLst>
          </p:cNvPr>
          <p:cNvSpPr txBox="1"/>
          <p:nvPr/>
        </p:nvSpPr>
        <p:spPr>
          <a:xfrm>
            <a:off x="367145" y="5794269"/>
            <a:ext cx="11613571" cy="984885"/>
          </a:xfrm>
          <a:prstGeom prst="rect">
            <a:avLst/>
          </a:prstGeom>
          <a:noFill/>
        </p:spPr>
        <p:txBody>
          <a:bodyPr wrap="square" rtlCol="0">
            <a:spAutoFit/>
          </a:bodyPr>
          <a:lstStyle/>
          <a:p>
            <a:pPr algn="ctr"/>
            <a:r>
              <a:rPr lang="en-AU" sz="2900" b="1" i="0" u="none" strike="noStrike" dirty="0">
                <a:solidFill>
                  <a:schemeClr val="bg1"/>
                </a:solidFill>
                <a:effectLst/>
                <a:latin typeface="Arial" panose="020B0604020202020204" pitchFamily="34" charset="0"/>
                <a:cs typeface="Arial" panose="020B0604020202020204" pitchFamily="34" charset="0"/>
              </a:rPr>
              <a:t>If we want to love Him as he deserves, and as he desires, we will keep his commandments (John 14:15) – our duty &amp; delight.</a:t>
            </a:r>
            <a:endParaRPr lang="en-US" sz="290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E05C736-D245-7F89-77DC-1F9AF96509F2}"/>
              </a:ext>
            </a:extLst>
          </p:cNvPr>
          <p:cNvSpPr txBox="1"/>
          <p:nvPr/>
        </p:nvSpPr>
        <p:spPr>
          <a:xfrm>
            <a:off x="211278" y="4493056"/>
            <a:ext cx="11769438" cy="984885"/>
          </a:xfrm>
          <a:prstGeom prst="rect">
            <a:avLst/>
          </a:prstGeom>
          <a:noFill/>
        </p:spPr>
        <p:txBody>
          <a:bodyPr wrap="square">
            <a:spAutoFit/>
          </a:bodyPr>
          <a:lstStyle/>
          <a:p>
            <a:pPr algn="ctr"/>
            <a:r>
              <a:rPr lang="en-AU" sz="2900" b="1" i="0" u="none" strike="noStrike" dirty="0">
                <a:solidFill>
                  <a:schemeClr val="bg1"/>
                </a:solidFill>
                <a:effectLst/>
                <a:latin typeface="Arial" panose="020B0604020202020204" pitchFamily="34" charset="0"/>
                <a:cs typeface="Arial" panose="020B0604020202020204" pitchFamily="34" charset="0"/>
              </a:rPr>
              <a:t>Jesus didn’t abolish the law, He fulfilled it (Matt 5:17) - we can only keep them in and through Him.</a:t>
            </a:r>
            <a:endParaRPr lang="en-US" sz="2900" dirty="0"/>
          </a:p>
        </p:txBody>
      </p:sp>
    </p:spTree>
    <p:extLst>
      <p:ext uri="{BB962C8B-B14F-4D97-AF65-F5344CB8AC3E}">
        <p14:creationId xmlns:p14="http://schemas.microsoft.com/office/powerpoint/2010/main" val="143822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P spid="11"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2303</TotalTime>
  <Words>2895</Words>
  <Application>Microsoft Office PowerPoint</Application>
  <PresentationFormat>Widescreen</PresentationFormat>
  <Paragraphs>70</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40</cp:revision>
  <dcterms:created xsi:type="dcterms:W3CDTF">2023-04-14T12:01:30Z</dcterms:created>
  <dcterms:modified xsi:type="dcterms:W3CDTF">2023-04-16T08:03:48Z</dcterms:modified>
</cp:coreProperties>
</file>