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7" r:id="rId2"/>
    <p:sldId id="258" r:id="rId3"/>
    <p:sldId id="259" r:id="rId4"/>
    <p:sldId id="260" r:id="rId5"/>
    <p:sldId id="261" r:id="rId6"/>
    <p:sldId id="262" r:id="rId7"/>
    <p:sldId id="263" r:id="rId8"/>
    <p:sldId id="264" r:id="rId9"/>
    <p:sldId id="25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2D9CB0-3FCB-453F-BEDD-80C48FFC459C}" v="4" dt="2023-03-06T06:41:08.0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5859"/>
  </p:normalViewPr>
  <p:slideViewPr>
    <p:cSldViewPr snapToGrid="0">
      <p:cViewPr varScale="1">
        <p:scale>
          <a:sx n="103" d="100"/>
          <a:sy n="103" d="100"/>
        </p:scale>
        <p:origin x="84" y="462"/>
      </p:cViewPr>
      <p:guideLst/>
    </p:cSldViewPr>
  </p:slideViewPr>
  <p:notesTextViewPr>
    <p:cViewPr>
      <p:scale>
        <a:sx n="1" d="1"/>
        <a:sy n="1" d="1"/>
      </p:scale>
      <p:origin x="0" y="0"/>
    </p:cViewPr>
  </p:notesTextViewPr>
  <p:notesViewPr>
    <p:cSldViewPr snapToGrid="0">
      <p:cViewPr>
        <p:scale>
          <a:sx n="140" d="100"/>
          <a:sy n="140" d="100"/>
        </p:scale>
        <p:origin x="2694" y="-177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e Roberts" userId="832323f2135290fd" providerId="LiveId" clId="{512D9CB0-3FCB-453F-BEDD-80C48FFC459C}"/>
    <pc:docChg chg="modSld">
      <pc:chgData name="Sue Roberts" userId="832323f2135290fd" providerId="LiveId" clId="{512D9CB0-3FCB-453F-BEDD-80C48FFC459C}" dt="2023-03-06T06:47:08.423" v="9" actId="20577"/>
      <pc:docMkLst>
        <pc:docMk/>
      </pc:docMkLst>
      <pc:sldChg chg="modSp modNotes">
        <pc:chgData name="Sue Roberts" userId="832323f2135290fd" providerId="LiveId" clId="{512D9CB0-3FCB-453F-BEDD-80C48FFC459C}" dt="2023-03-06T06:47:08.423" v="9" actId="20577"/>
        <pc:sldMkLst>
          <pc:docMk/>
          <pc:sldMk cId="1956500492" sldId="256"/>
        </pc:sldMkLst>
        <pc:spChg chg="mod">
          <ac:chgData name="Sue Roberts" userId="832323f2135290fd" providerId="LiveId" clId="{512D9CB0-3FCB-453F-BEDD-80C48FFC459C}" dt="2023-03-06T06:40:56.106" v="1" actId="20577"/>
          <ac:spMkLst>
            <pc:docMk/>
            <pc:sldMk cId="1956500492" sldId="256"/>
            <ac:spMk id="28" creationId="{4BC043E9-A736-26EC-E772-744C4526977C}"/>
          </ac:spMkLst>
        </pc:spChg>
        <pc:spChg chg="mod">
          <ac:chgData name="Sue Roberts" userId="832323f2135290fd" providerId="LiveId" clId="{512D9CB0-3FCB-453F-BEDD-80C48FFC459C}" dt="2023-03-06T06:41:01.210" v="2" actId="20577"/>
          <ac:spMkLst>
            <pc:docMk/>
            <pc:sldMk cId="1956500492" sldId="256"/>
            <ac:spMk id="29" creationId="{7CCEF04E-9335-F026-7FAF-2B44D5899192}"/>
          </ac:spMkLst>
        </pc:spChg>
        <pc:spChg chg="mod">
          <ac:chgData name="Sue Roberts" userId="832323f2135290fd" providerId="LiveId" clId="{512D9CB0-3FCB-453F-BEDD-80C48FFC459C}" dt="2023-03-06T06:41:08.045" v="3" actId="20577"/>
          <ac:spMkLst>
            <pc:docMk/>
            <pc:sldMk cId="1956500492" sldId="256"/>
            <ac:spMk id="31" creationId="{36E09BFF-46E5-712B-4047-8D6F4619F78A}"/>
          </ac:spMkLst>
        </pc:spChg>
      </pc:sldChg>
      <pc:sldChg chg="modNotes">
        <pc:chgData name="Sue Roberts" userId="832323f2135290fd" providerId="LiveId" clId="{512D9CB0-3FCB-453F-BEDD-80C48FFC459C}" dt="2023-03-06T06:41:52.484" v="4" actId="20577"/>
        <pc:sldMkLst>
          <pc:docMk/>
          <pc:sldMk cId="2409477162" sldId="257"/>
        </pc:sldMkLst>
      </pc:sldChg>
      <pc:sldChg chg="modNotes">
        <pc:chgData name="Sue Roberts" userId="832323f2135290fd" providerId="LiveId" clId="{512D9CB0-3FCB-453F-BEDD-80C48FFC459C}" dt="2023-03-06T06:43:00.152" v="5" actId="20577"/>
        <pc:sldMkLst>
          <pc:docMk/>
          <pc:sldMk cId="423704688" sldId="258"/>
        </pc:sldMkLst>
      </pc:sldChg>
      <pc:sldChg chg="modSp modNotes">
        <pc:chgData name="Sue Roberts" userId="832323f2135290fd" providerId="LiveId" clId="{512D9CB0-3FCB-453F-BEDD-80C48FFC459C}" dt="2023-03-06T06:45:00.255" v="6" actId="2711"/>
        <pc:sldMkLst>
          <pc:docMk/>
          <pc:sldMk cId="3560112351" sldId="262"/>
        </pc:sldMkLst>
        <pc:spChg chg="mod">
          <ac:chgData name="Sue Roberts" userId="832323f2135290fd" providerId="LiveId" clId="{512D9CB0-3FCB-453F-BEDD-80C48FFC459C}" dt="2023-03-06T06:39:37.942" v="0" actId="20577"/>
          <ac:spMkLst>
            <pc:docMk/>
            <pc:sldMk cId="3560112351" sldId="262"/>
            <ac:spMk id="5" creationId="{0FF63BE6-D64F-5448-CDAE-2257D80CDC0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1C3477-ED45-4D4E-BAE3-5044500058A7}"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DA91B1-5DA1-ED47-92D7-DC88B1E98D2F}" type="slidenum">
              <a:rPr lang="en-US" smtClean="0"/>
              <a:t>‹#›</a:t>
            </a:fld>
            <a:endParaRPr lang="en-US"/>
          </a:p>
        </p:txBody>
      </p:sp>
    </p:spTree>
    <p:extLst>
      <p:ext uri="{BB962C8B-B14F-4D97-AF65-F5344CB8AC3E}">
        <p14:creationId xmlns:p14="http://schemas.microsoft.com/office/powerpoint/2010/main" val="2046350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 and tell’ is God’s plan A for all believers – to go out, know people, talk to people and sowing the seeds of the gospel. But its not easy. It is a lot easier to stay in our Christian circles and study God’s Word (to concentrate on knowing God – the first, important, foundational step for all believers). Its even easy enough to just get to know people and build a relationship with them (help them , pray for them </a:t>
            </a:r>
            <a:r>
              <a:rPr lang="en-US" dirty="0" err="1"/>
              <a:t>etc</a:t>
            </a:r>
            <a:r>
              <a:rPr lang="en-US" dirty="0"/>
              <a:t>,) That’s not too confrontational. But to start telling people about Jesus and why they need him.. That’s another matter. That is confrontational and starts to cause us problems. We live in a messed up world – a world that hated Jesus and a world that hates us and the gospel. Besides that, going out to share the gospel is equivalent to striving to set captives free = spiritual warfare against a formidable enemy. So how do we do that in a messed up world? Paul gives us some vital advice on the best way to sow – to tell people about Jesus. We get some positive advice on personal evangelism in a messed up world. Paul and early church lived in a time when the world was hostile to the gospel and to Jesus. The Romans ruled and it was a cruel and wicked world. Christians and the church were not respected, and the world wanted nothing to do with them. It cost something to be a Christian. So, Paul gives us two ways to go about sowing – not a choice between one or the other. We might be better at one, but we need to be able to do both. </a:t>
            </a:r>
          </a:p>
        </p:txBody>
      </p:sp>
      <p:sp>
        <p:nvSpPr>
          <p:cNvPr id="4" name="Slide Number Placeholder 3"/>
          <p:cNvSpPr>
            <a:spLocks noGrp="1"/>
          </p:cNvSpPr>
          <p:nvPr>
            <p:ph type="sldNum" sz="quarter" idx="5"/>
          </p:nvPr>
        </p:nvSpPr>
        <p:spPr/>
        <p:txBody>
          <a:bodyPr/>
          <a:lstStyle/>
          <a:p>
            <a:fld id="{D2DA91B1-5DA1-ED47-92D7-DC88B1E98D2F}" type="slidenum">
              <a:rPr lang="en-US" smtClean="0"/>
              <a:t>1</a:t>
            </a:fld>
            <a:endParaRPr lang="en-US"/>
          </a:p>
        </p:txBody>
      </p:sp>
    </p:spTree>
    <p:extLst>
      <p:ext uri="{BB962C8B-B14F-4D97-AF65-F5344CB8AC3E}">
        <p14:creationId xmlns:p14="http://schemas.microsoft.com/office/powerpoint/2010/main" val="291542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Paul is writing the letter of Colossians from prison – the enemy has captured him and think he has won a tactical victory. But Paul manages to smuggle a letter out of his prison camp to the soldiers on the front line – the church. In this passage he asks them to get on their radio to HQ and ask them to blast open doors to his prison cell and in the enemy’s frontline so that they can all get on with their rescue mission. Many times we can be guilty of using prayer like an ATM where if we put in the right code (do the right thing and say the right words) then God owes us. Or even as a domestic intercom – order what we need to be comfortable, to address any concerns when our ‘experience’ is not what we think it should be. God is here to help me have the best life. Prayer is the key to spiritual warfare – pray in the spirit at all times (Ephesians 618). Colossians 4:2-5 is almost exactly the same as Ephesians 6:18-20 – the closing part of Paul talking about the </a:t>
            </a:r>
            <a:r>
              <a:rPr lang="en-US" dirty="0" err="1"/>
              <a:t>armour</a:t>
            </a:r>
            <a:r>
              <a:rPr lang="en-US" dirty="0"/>
              <a:t> of God.  </a:t>
            </a:r>
          </a:p>
        </p:txBody>
      </p:sp>
      <p:sp>
        <p:nvSpPr>
          <p:cNvPr id="4" name="Slide Number Placeholder 3"/>
          <p:cNvSpPr>
            <a:spLocks noGrp="1"/>
          </p:cNvSpPr>
          <p:nvPr>
            <p:ph type="sldNum" sz="quarter" idx="5"/>
          </p:nvPr>
        </p:nvSpPr>
        <p:spPr/>
        <p:txBody>
          <a:bodyPr/>
          <a:lstStyle/>
          <a:p>
            <a:fld id="{D2DA91B1-5DA1-ED47-92D7-DC88B1E98D2F}" type="slidenum">
              <a:rPr lang="en-US" smtClean="0"/>
              <a:t>2</a:t>
            </a:fld>
            <a:endParaRPr lang="en-US"/>
          </a:p>
        </p:txBody>
      </p:sp>
    </p:spTree>
    <p:extLst>
      <p:ext uri="{BB962C8B-B14F-4D97-AF65-F5344CB8AC3E}">
        <p14:creationId xmlns:p14="http://schemas.microsoft.com/office/powerpoint/2010/main" val="2189768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Persistently</a:t>
            </a:r>
            <a:r>
              <a:rPr lang="en-US" dirty="0"/>
              <a:t> – unlike our mobile phones today (which lose power the more you use them), prayer is the opposite. It increases in power the more you use it. Ask God for guidance through minefields of temptation and despair etc. </a:t>
            </a:r>
            <a:r>
              <a:rPr lang="en-US" u="sng" dirty="0"/>
              <a:t>Watchfully</a:t>
            </a:r>
            <a:r>
              <a:rPr lang="en-US" u="none" dirty="0"/>
              <a:t> – </a:t>
            </a:r>
            <a:r>
              <a:rPr lang="en-US" dirty="0"/>
              <a:t>like a military sentry, pacing the perimeter at night, alert to every sound and movement. </a:t>
            </a:r>
            <a:r>
              <a:rPr lang="en-US" u="none" dirty="0"/>
              <a:t>Satan will try to jam the airwaves (filling out lives with clutter of non-essentials = no time or too tired to pray), deceiving us into thinking God doesn’t hear or care – the radio is broken. Thinking we can do it in our own power.</a:t>
            </a:r>
            <a:endParaRPr lang="en-US" u="sng" dirty="0"/>
          </a:p>
        </p:txBody>
      </p:sp>
      <p:sp>
        <p:nvSpPr>
          <p:cNvPr id="4" name="Slide Number Placeholder 3"/>
          <p:cNvSpPr>
            <a:spLocks noGrp="1"/>
          </p:cNvSpPr>
          <p:nvPr>
            <p:ph type="sldNum" sz="quarter" idx="5"/>
          </p:nvPr>
        </p:nvSpPr>
        <p:spPr/>
        <p:txBody>
          <a:bodyPr/>
          <a:lstStyle/>
          <a:p>
            <a:fld id="{D2DA91B1-5DA1-ED47-92D7-DC88B1E98D2F}" type="slidenum">
              <a:rPr lang="en-US" smtClean="0"/>
              <a:t>3</a:t>
            </a:fld>
            <a:endParaRPr lang="en-US"/>
          </a:p>
        </p:txBody>
      </p:sp>
    </p:spTree>
    <p:extLst>
      <p:ext uri="{BB962C8B-B14F-4D97-AF65-F5344CB8AC3E}">
        <p14:creationId xmlns:p14="http://schemas.microsoft.com/office/powerpoint/2010/main" val="3498807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Thankfully</a:t>
            </a:r>
            <a:r>
              <a:rPr lang="en-US" dirty="0"/>
              <a:t> – the first two (watchfulness and vigilance) might signify that the Christian life is filled with nervousness, perspiration, adrenalin and fear. We don’t fight with a heart always filled with fear and dread. </a:t>
            </a:r>
          </a:p>
        </p:txBody>
      </p:sp>
      <p:sp>
        <p:nvSpPr>
          <p:cNvPr id="4" name="Slide Number Placeholder 3"/>
          <p:cNvSpPr>
            <a:spLocks noGrp="1"/>
          </p:cNvSpPr>
          <p:nvPr>
            <p:ph type="sldNum" sz="quarter" idx="5"/>
          </p:nvPr>
        </p:nvSpPr>
        <p:spPr/>
        <p:txBody>
          <a:bodyPr/>
          <a:lstStyle/>
          <a:p>
            <a:fld id="{D2DA91B1-5DA1-ED47-92D7-DC88B1E98D2F}" type="slidenum">
              <a:rPr lang="en-US" smtClean="0"/>
              <a:t>4</a:t>
            </a:fld>
            <a:endParaRPr lang="en-US"/>
          </a:p>
        </p:txBody>
      </p:sp>
    </p:spTree>
    <p:extLst>
      <p:ext uri="{BB962C8B-B14F-4D97-AF65-F5344CB8AC3E}">
        <p14:creationId xmlns:p14="http://schemas.microsoft.com/office/powerpoint/2010/main" val="2200780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then goes on to tell us the three things we should pray for as we support the frontline of evangelism.</a:t>
            </a:r>
          </a:p>
          <a:p>
            <a:r>
              <a:rPr lang="en-US" dirty="0"/>
              <a:t>For the front line soldiers – even in prison, Paul sees himself as being in a powerful position to sow the seeds of the gospel – to tell people about Jesus. Ephesians 4:11 lists the front line soldiers – every one of us should be praying for missionaries, pastors, teachers, evangelists. For open doors – Paul knew that it was God who opens up the opportunities. When God opens a door we need to go through it. </a:t>
            </a:r>
          </a:p>
        </p:txBody>
      </p:sp>
      <p:sp>
        <p:nvSpPr>
          <p:cNvPr id="4" name="Slide Number Placeholder 3"/>
          <p:cNvSpPr>
            <a:spLocks noGrp="1"/>
          </p:cNvSpPr>
          <p:nvPr>
            <p:ph type="sldNum" sz="quarter" idx="5"/>
          </p:nvPr>
        </p:nvSpPr>
        <p:spPr/>
        <p:txBody>
          <a:bodyPr/>
          <a:lstStyle/>
          <a:p>
            <a:fld id="{D2DA91B1-5DA1-ED47-92D7-DC88B1E98D2F}" type="slidenum">
              <a:rPr lang="en-US" smtClean="0"/>
              <a:t>5</a:t>
            </a:fld>
            <a:endParaRPr lang="en-US"/>
          </a:p>
        </p:txBody>
      </p:sp>
    </p:spTree>
    <p:extLst>
      <p:ext uri="{BB962C8B-B14F-4D97-AF65-F5344CB8AC3E}">
        <p14:creationId xmlns:p14="http://schemas.microsoft.com/office/powerpoint/2010/main" val="1681302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evangelism (sowing) is to make the mystery of Jesus clear. Even Paul acknowledged he couldn’t do that without God’s help (as learned, experienced and gifted as he was). Paul never took it for granted. The mystery = </a:t>
            </a:r>
            <a:r>
              <a:rPr lang="en-US" sz="1200" dirty="0">
                <a:cs typeface="Arial" panose="020B0604020202020204" pitchFamily="34" charset="0"/>
              </a:rPr>
              <a:t>Jesus came to die in the place of sinners, even though he was sinless + He rose from the dead &amp; reigns in heaven today + we’re all sinners &amp; can only be saved by faith in Christ. Once saved, Christ dwells in our hearts &amp; seals us for glory. </a:t>
            </a:r>
            <a:endParaRPr lang="en-US" dirty="0"/>
          </a:p>
        </p:txBody>
      </p:sp>
      <p:sp>
        <p:nvSpPr>
          <p:cNvPr id="4" name="Slide Number Placeholder 3"/>
          <p:cNvSpPr>
            <a:spLocks noGrp="1"/>
          </p:cNvSpPr>
          <p:nvPr>
            <p:ph type="sldNum" sz="quarter" idx="5"/>
          </p:nvPr>
        </p:nvSpPr>
        <p:spPr/>
        <p:txBody>
          <a:bodyPr/>
          <a:lstStyle/>
          <a:p>
            <a:fld id="{D2DA91B1-5DA1-ED47-92D7-DC88B1E98D2F}" type="slidenum">
              <a:rPr lang="en-US" smtClean="0"/>
              <a:t>6</a:t>
            </a:fld>
            <a:endParaRPr lang="en-US"/>
          </a:p>
        </p:txBody>
      </p:sp>
    </p:spTree>
    <p:extLst>
      <p:ext uri="{BB962C8B-B14F-4D97-AF65-F5344CB8AC3E}">
        <p14:creationId xmlns:p14="http://schemas.microsoft.com/office/powerpoint/2010/main" val="3737799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daily direct engagement in evangelism that all believers should do. This is about making the most of every opportunity. Live wisely = if we are legalistic, jealous, have selfish ambition, love money, have idols that are the source of our hope and joy, live in fear and despair, filled with anger and resentment, vengeful, deceitful, not joyful or hopeful – if we live like the world lives people will shun the gospel (1 Cor 5:12-13)</a:t>
            </a:r>
          </a:p>
        </p:txBody>
      </p:sp>
      <p:sp>
        <p:nvSpPr>
          <p:cNvPr id="4" name="Slide Number Placeholder 3"/>
          <p:cNvSpPr>
            <a:spLocks noGrp="1"/>
          </p:cNvSpPr>
          <p:nvPr>
            <p:ph type="sldNum" sz="quarter" idx="5"/>
          </p:nvPr>
        </p:nvSpPr>
        <p:spPr/>
        <p:txBody>
          <a:bodyPr/>
          <a:lstStyle/>
          <a:p>
            <a:fld id="{D2DA91B1-5DA1-ED47-92D7-DC88B1E98D2F}" type="slidenum">
              <a:rPr lang="en-US" smtClean="0"/>
              <a:t>7</a:t>
            </a:fld>
            <a:endParaRPr lang="en-US"/>
          </a:p>
        </p:txBody>
      </p:sp>
    </p:spTree>
    <p:extLst>
      <p:ext uri="{BB962C8B-B14F-4D97-AF65-F5344CB8AC3E}">
        <p14:creationId xmlns:p14="http://schemas.microsoft.com/office/powerpoint/2010/main" val="2302506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of wisdom = meditating on God’s Word, praying for it when you need it, Need wisdom to know how best to deal with each individual situation. </a:t>
            </a:r>
          </a:p>
        </p:txBody>
      </p:sp>
      <p:sp>
        <p:nvSpPr>
          <p:cNvPr id="4" name="Slide Number Placeholder 3"/>
          <p:cNvSpPr>
            <a:spLocks noGrp="1"/>
          </p:cNvSpPr>
          <p:nvPr>
            <p:ph type="sldNum" sz="quarter" idx="5"/>
          </p:nvPr>
        </p:nvSpPr>
        <p:spPr/>
        <p:txBody>
          <a:bodyPr/>
          <a:lstStyle/>
          <a:p>
            <a:fld id="{D2DA91B1-5DA1-ED47-92D7-DC88B1E98D2F}" type="slidenum">
              <a:rPr lang="en-US" smtClean="0"/>
              <a:t>8</a:t>
            </a:fld>
            <a:endParaRPr lang="en-US"/>
          </a:p>
        </p:txBody>
      </p:sp>
    </p:spTree>
    <p:extLst>
      <p:ext uri="{BB962C8B-B14F-4D97-AF65-F5344CB8AC3E}">
        <p14:creationId xmlns:p14="http://schemas.microsoft.com/office/powerpoint/2010/main" val="2104425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07988"/>
            <a:ext cx="5486400" cy="3086100"/>
          </a:xfrm>
        </p:spPr>
      </p:sp>
      <p:sp>
        <p:nvSpPr>
          <p:cNvPr id="3" name="Notes Placeholder 2"/>
          <p:cNvSpPr>
            <a:spLocks noGrp="1"/>
          </p:cNvSpPr>
          <p:nvPr>
            <p:ph type="body" idx="1"/>
          </p:nvPr>
        </p:nvSpPr>
        <p:spPr>
          <a:xfrm>
            <a:off x="314793" y="3621060"/>
            <a:ext cx="6115987" cy="4233785"/>
          </a:xfrm>
        </p:spPr>
        <p:txBody>
          <a:bodyPr/>
          <a:lstStyle/>
          <a:p>
            <a:pPr algn="l" rtl="0" fontAlgn="base"/>
            <a:r>
              <a:rPr lang="en-AU" b="0" i="0" u="none" strike="noStrike" dirty="0">
                <a:solidFill>
                  <a:srgbClr val="000000"/>
                </a:solidFill>
                <a:effectLst/>
                <a:latin typeface="inherit"/>
              </a:rPr>
              <a:t>In 1949, George Roy and Elizabeth Wood, an American missionary couple serving in northwest China and Tibet, were forced to leave the area. A local leader named Pastor Mung took over the church of 200 people. The Woods returned to America and by 1985 both of them had passed away without ever knowing what had happened to the church they started.</a:t>
            </a:r>
            <a:endParaRPr lang="en-AU" b="0" i="0" u="none" strike="noStrike" dirty="0">
              <a:solidFill>
                <a:srgbClr val="000000"/>
              </a:solidFill>
              <a:effectLst/>
              <a:latin typeface="open sans" panose="020B0606030504020204" pitchFamily="34" charset="0"/>
            </a:endParaRPr>
          </a:p>
          <a:p>
            <a:pPr algn="l" rtl="0" fontAlgn="base"/>
            <a:r>
              <a:rPr lang="en-AU" b="0" i="0" u="none" strike="noStrike" dirty="0">
                <a:solidFill>
                  <a:srgbClr val="000000"/>
                </a:solidFill>
                <a:effectLst/>
                <a:latin typeface="inherit"/>
              </a:rPr>
              <a:t>In 1988 the Wood’s son George returned to China and met with Pastor Mung and his wife, who were now in their 80’s. For 28 years the Communist government had done their best to extinguish the church. Pastor Mung wasn’t allowed to preach and he spent nine of those years in prison for his faith. It was illegal to baptise or “indoctrinate” anyone under 18. When the government finally allowed Pastor Mung to reopen the church in 1983 there were only 30 (mostly older) people in attendance.</a:t>
            </a:r>
            <a:r>
              <a:rPr lang="en-AU" dirty="0">
                <a:solidFill>
                  <a:srgbClr val="000000"/>
                </a:solidFill>
                <a:latin typeface="open sans" panose="020B0606030504020204" pitchFamily="34" charset="0"/>
              </a:rPr>
              <a:t> </a:t>
            </a:r>
            <a:r>
              <a:rPr lang="en-AU" b="0" i="0" u="none" strike="noStrike" dirty="0">
                <a:solidFill>
                  <a:srgbClr val="000000"/>
                </a:solidFill>
                <a:effectLst/>
                <a:latin typeface="inherit"/>
              </a:rPr>
              <a:t>Assuming that the church was on its last leg, George Wood asked, “Pastor Mung, how many believers do you have today?” Pastor Mung’s wife brought them a cardboard roll held together by yarn. The first page was filled with writing – five columns: name, age, gender, address, occupation. There were around 20 names. George Wood continued turning over page after page with the names of the baptised. Finally, he asked the Mungs, “How many believers do you have now?” He said, “One thousand five hundred believers.” In disbelief George Wood asked, “How did this happen?”</a:t>
            </a:r>
            <a:endParaRPr lang="en-AU" b="0" i="0" u="none" strike="noStrike" dirty="0">
              <a:solidFill>
                <a:srgbClr val="000000"/>
              </a:solidFill>
              <a:effectLst/>
              <a:latin typeface="open sans" panose="020B0606030504020204" pitchFamily="34" charset="0"/>
            </a:endParaRPr>
          </a:p>
          <a:p>
            <a:pPr algn="l" rtl="0" fontAlgn="base"/>
            <a:r>
              <a:rPr lang="en-AU" b="0" i="0" u="none" strike="noStrike" dirty="0">
                <a:solidFill>
                  <a:srgbClr val="000000"/>
                </a:solidFill>
                <a:effectLst/>
                <a:latin typeface="inherit"/>
              </a:rPr>
              <a:t>Pastor Mung smiled as he shared his secret for church growth. It wasn’t a technique or a program. He simply said, “Oh! Jesus Christ is the same yesterday, today and forever. And we pray a lot!” Then he went on to describe what the Lord had done.</a:t>
            </a:r>
            <a:r>
              <a:rPr lang="en-AU" dirty="0">
                <a:solidFill>
                  <a:srgbClr val="000000"/>
                </a:solidFill>
                <a:latin typeface="open sans" panose="020B0606030504020204" pitchFamily="34" charset="0"/>
              </a:rPr>
              <a:t> </a:t>
            </a:r>
            <a:r>
              <a:rPr lang="en-AU" b="0" i="0" u="none" strike="noStrike" dirty="0">
                <a:solidFill>
                  <a:srgbClr val="000000"/>
                </a:solidFill>
                <a:effectLst/>
                <a:latin typeface="inherit"/>
              </a:rPr>
              <a:t>Pastor Mung died in 2006 at the age of 96. But when he passed, the number </a:t>
            </a:r>
            <a:r>
              <a:rPr lang="en-AU" b="0" i="0" u="none" strike="noStrike">
                <a:solidFill>
                  <a:srgbClr val="000000"/>
                </a:solidFill>
                <a:effectLst/>
                <a:latin typeface="inherit"/>
              </a:rPr>
              <a:t>of baptised </a:t>
            </a:r>
            <a:r>
              <a:rPr lang="en-AU" b="0" i="0" u="none" strike="noStrike" dirty="0">
                <a:solidFill>
                  <a:srgbClr val="000000"/>
                </a:solidFill>
                <a:effectLst/>
                <a:latin typeface="inherit"/>
              </a:rPr>
              <a:t>believers stood at over 15,000!</a:t>
            </a:r>
            <a:endParaRPr lang="en-AU" b="0" i="0" u="none" strike="noStrike" dirty="0">
              <a:solidFill>
                <a:srgbClr val="000000"/>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D2DA91B1-5DA1-ED47-92D7-DC88B1E98D2F}" type="slidenum">
              <a:rPr lang="en-US" smtClean="0"/>
              <a:t>9</a:t>
            </a:fld>
            <a:endParaRPr lang="en-US"/>
          </a:p>
        </p:txBody>
      </p:sp>
    </p:spTree>
    <p:extLst>
      <p:ext uri="{BB962C8B-B14F-4D97-AF65-F5344CB8AC3E}">
        <p14:creationId xmlns:p14="http://schemas.microsoft.com/office/powerpoint/2010/main" val="4123644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1441F-5D5D-0EF5-1E34-6EACCC753E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199762-B822-C0A5-0D31-CAFA299EF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842AB1-B1EA-D6A9-4AB1-83BAA3AC3A22}"/>
              </a:ext>
            </a:extLst>
          </p:cNvPr>
          <p:cNvSpPr>
            <a:spLocks noGrp="1"/>
          </p:cNvSpPr>
          <p:nvPr>
            <p:ph type="dt" sz="half" idx="10"/>
          </p:nvPr>
        </p:nvSpPr>
        <p:spPr/>
        <p:txBody>
          <a:bodyPr/>
          <a:lstStyle/>
          <a:p>
            <a:fld id="{3FD7D2F7-D8DA-804B-A000-CB64BB0C6D99}" type="datetimeFigureOut">
              <a:rPr lang="en-US" smtClean="0"/>
              <a:t>3/6/2023</a:t>
            </a:fld>
            <a:endParaRPr lang="en-US"/>
          </a:p>
        </p:txBody>
      </p:sp>
      <p:sp>
        <p:nvSpPr>
          <p:cNvPr id="5" name="Footer Placeholder 4">
            <a:extLst>
              <a:ext uri="{FF2B5EF4-FFF2-40B4-BE49-F238E27FC236}">
                <a16:creationId xmlns:a16="http://schemas.microsoft.com/office/drawing/2014/main" id="{EFF84726-FAD3-A1D0-252C-D0B240F41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38B42A-841B-012B-1480-E39B56268105}"/>
              </a:ext>
            </a:extLst>
          </p:cNvPr>
          <p:cNvSpPr>
            <a:spLocks noGrp="1"/>
          </p:cNvSpPr>
          <p:nvPr>
            <p:ph type="sldNum" sz="quarter" idx="12"/>
          </p:nvPr>
        </p:nvSpPr>
        <p:spPr/>
        <p:txBody>
          <a:bodyPr/>
          <a:lstStyle/>
          <a:p>
            <a:fld id="{23FAF9D1-EF3D-DF48-A68D-DD610F720861}" type="slidenum">
              <a:rPr lang="en-US" smtClean="0"/>
              <a:t>‹#›</a:t>
            </a:fld>
            <a:endParaRPr lang="en-US"/>
          </a:p>
        </p:txBody>
      </p:sp>
    </p:spTree>
    <p:extLst>
      <p:ext uri="{BB962C8B-B14F-4D97-AF65-F5344CB8AC3E}">
        <p14:creationId xmlns:p14="http://schemas.microsoft.com/office/powerpoint/2010/main" val="3639298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71A-6B46-E89B-4F19-3C4C7090C1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2224DD-0198-9E1A-274B-4491A524C6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BDD645-0D9F-34AA-33DC-B87F38AA0F17}"/>
              </a:ext>
            </a:extLst>
          </p:cNvPr>
          <p:cNvSpPr>
            <a:spLocks noGrp="1"/>
          </p:cNvSpPr>
          <p:nvPr>
            <p:ph type="dt" sz="half" idx="10"/>
          </p:nvPr>
        </p:nvSpPr>
        <p:spPr/>
        <p:txBody>
          <a:bodyPr/>
          <a:lstStyle/>
          <a:p>
            <a:fld id="{3FD7D2F7-D8DA-804B-A000-CB64BB0C6D99}" type="datetimeFigureOut">
              <a:rPr lang="en-US" smtClean="0"/>
              <a:t>3/6/2023</a:t>
            </a:fld>
            <a:endParaRPr lang="en-US"/>
          </a:p>
        </p:txBody>
      </p:sp>
      <p:sp>
        <p:nvSpPr>
          <p:cNvPr id="5" name="Footer Placeholder 4">
            <a:extLst>
              <a:ext uri="{FF2B5EF4-FFF2-40B4-BE49-F238E27FC236}">
                <a16:creationId xmlns:a16="http://schemas.microsoft.com/office/drawing/2014/main" id="{F1F1DF64-3174-B371-8A3B-CE4F6144E8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2C0F9-FC03-1CA6-6132-4E3D80007E87}"/>
              </a:ext>
            </a:extLst>
          </p:cNvPr>
          <p:cNvSpPr>
            <a:spLocks noGrp="1"/>
          </p:cNvSpPr>
          <p:nvPr>
            <p:ph type="sldNum" sz="quarter" idx="12"/>
          </p:nvPr>
        </p:nvSpPr>
        <p:spPr/>
        <p:txBody>
          <a:bodyPr/>
          <a:lstStyle/>
          <a:p>
            <a:fld id="{23FAF9D1-EF3D-DF48-A68D-DD610F720861}" type="slidenum">
              <a:rPr lang="en-US" smtClean="0"/>
              <a:t>‹#›</a:t>
            </a:fld>
            <a:endParaRPr lang="en-US"/>
          </a:p>
        </p:txBody>
      </p:sp>
    </p:spTree>
    <p:extLst>
      <p:ext uri="{BB962C8B-B14F-4D97-AF65-F5344CB8AC3E}">
        <p14:creationId xmlns:p14="http://schemas.microsoft.com/office/powerpoint/2010/main" val="1577517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ACC454-ECC3-A55D-3504-72CD3BB083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813CE-A86B-ADAC-9F2C-7B90C8774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A2769A-B5A8-A11D-5637-ABA6784B5ED0}"/>
              </a:ext>
            </a:extLst>
          </p:cNvPr>
          <p:cNvSpPr>
            <a:spLocks noGrp="1"/>
          </p:cNvSpPr>
          <p:nvPr>
            <p:ph type="dt" sz="half" idx="10"/>
          </p:nvPr>
        </p:nvSpPr>
        <p:spPr/>
        <p:txBody>
          <a:bodyPr/>
          <a:lstStyle/>
          <a:p>
            <a:fld id="{3FD7D2F7-D8DA-804B-A000-CB64BB0C6D99}" type="datetimeFigureOut">
              <a:rPr lang="en-US" smtClean="0"/>
              <a:t>3/6/2023</a:t>
            </a:fld>
            <a:endParaRPr lang="en-US"/>
          </a:p>
        </p:txBody>
      </p:sp>
      <p:sp>
        <p:nvSpPr>
          <p:cNvPr id="5" name="Footer Placeholder 4">
            <a:extLst>
              <a:ext uri="{FF2B5EF4-FFF2-40B4-BE49-F238E27FC236}">
                <a16:creationId xmlns:a16="http://schemas.microsoft.com/office/drawing/2014/main" id="{291CA718-85D6-1EC1-1676-EDF3A3AF2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039379-B667-57B2-F671-91DF61358ADB}"/>
              </a:ext>
            </a:extLst>
          </p:cNvPr>
          <p:cNvSpPr>
            <a:spLocks noGrp="1"/>
          </p:cNvSpPr>
          <p:nvPr>
            <p:ph type="sldNum" sz="quarter" idx="12"/>
          </p:nvPr>
        </p:nvSpPr>
        <p:spPr/>
        <p:txBody>
          <a:bodyPr/>
          <a:lstStyle/>
          <a:p>
            <a:fld id="{23FAF9D1-EF3D-DF48-A68D-DD610F720861}" type="slidenum">
              <a:rPr lang="en-US" smtClean="0"/>
              <a:t>‹#›</a:t>
            </a:fld>
            <a:endParaRPr lang="en-US"/>
          </a:p>
        </p:txBody>
      </p:sp>
    </p:spTree>
    <p:extLst>
      <p:ext uri="{BB962C8B-B14F-4D97-AF65-F5344CB8AC3E}">
        <p14:creationId xmlns:p14="http://schemas.microsoft.com/office/powerpoint/2010/main" val="1407531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6EDE-CBA2-173E-395F-E214CF46D8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A4EDC0-FBA7-5D1D-636F-F9E7C71D47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27F518-CEA6-B13D-7573-CE4C113E5E46}"/>
              </a:ext>
            </a:extLst>
          </p:cNvPr>
          <p:cNvSpPr>
            <a:spLocks noGrp="1"/>
          </p:cNvSpPr>
          <p:nvPr>
            <p:ph type="dt" sz="half" idx="10"/>
          </p:nvPr>
        </p:nvSpPr>
        <p:spPr/>
        <p:txBody>
          <a:bodyPr/>
          <a:lstStyle/>
          <a:p>
            <a:fld id="{3FD7D2F7-D8DA-804B-A000-CB64BB0C6D99}" type="datetimeFigureOut">
              <a:rPr lang="en-US" smtClean="0"/>
              <a:t>3/6/2023</a:t>
            </a:fld>
            <a:endParaRPr lang="en-US"/>
          </a:p>
        </p:txBody>
      </p:sp>
      <p:sp>
        <p:nvSpPr>
          <p:cNvPr id="5" name="Footer Placeholder 4">
            <a:extLst>
              <a:ext uri="{FF2B5EF4-FFF2-40B4-BE49-F238E27FC236}">
                <a16:creationId xmlns:a16="http://schemas.microsoft.com/office/drawing/2014/main" id="{E12AE757-DBFC-D83C-9523-7674BC6458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9AB84-63FB-360F-2D20-9DC26FE95E55}"/>
              </a:ext>
            </a:extLst>
          </p:cNvPr>
          <p:cNvSpPr>
            <a:spLocks noGrp="1"/>
          </p:cNvSpPr>
          <p:nvPr>
            <p:ph type="sldNum" sz="quarter" idx="12"/>
          </p:nvPr>
        </p:nvSpPr>
        <p:spPr/>
        <p:txBody>
          <a:bodyPr/>
          <a:lstStyle/>
          <a:p>
            <a:fld id="{23FAF9D1-EF3D-DF48-A68D-DD610F720861}" type="slidenum">
              <a:rPr lang="en-US" smtClean="0"/>
              <a:t>‹#›</a:t>
            </a:fld>
            <a:endParaRPr lang="en-US"/>
          </a:p>
        </p:txBody>
      </p:sp>
    </p:spTree>
    <p:extLst>
      <p:ext uri="{BB962C8B-B14F-4D97-AF65-F5344CB8AC3E}">
        <p14:creationId xmlns:p14="http://schemas.microsoft.com/office/powerpoint/2010/main" val="3771280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65D19-D3C8-A6BA-E734-C26F48DB61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93D594-6362-896C-6C8C-1B0DA27A2E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44B9B2-7A9B-B69D-4C70-076C64E613A1}"/>
              </a:ext>
            </a:extLst>
          </p:cNvPr>
          <p:cNvSpPr>
            <a:spLocks noGrp="1"/>
          </p:cNvSpPr>
          <p:nvPr>
            <p:ph type="dt" sz="half" idx="10"/>
          </p:nvPr>
        </p:nvSpPr>
        <p:spPr/>
        <p:txBody>
          <a:bodyPr/>
          <a:lstStyle/>
          <a:p>
            <a:fld id="{3FD7D2F7-D8DA-804B-A000-CB64BB0C6D99}" type="datetimeFigureOut">
              <a:rPr lang="en-US" smtClean="0"/>
              <a:t>3/6/2023</a:t>
            </a:fld>
            <a:endParaRPr lang="en-US"/>
          </a:p>
        </p:txBody>
      </p:sp>
      <p:sp>
        <p:nvSpPr>
          <p:cNvPr id="5" name="Footer Placeholder 4">
            <a:extLst>
              <a:ext uri="{FF2B5EF4-FFF2-40B4-BE49-F238E27FC236}">
                <a16:creationId xmlns:a16="http://schemas.microsoft.com/office/drawing/2014/main" id="{136C1E1A-2083-0DD1-B36D-F50C6AED35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8026E-7EF4-8680-08F8-E5873C7ED9D4}"/>
              </a:ext>
            </a:extLst>
          </p:cNvPr>
          <p:cNvSpPr>
            <a:spLocks noGrp="1"/>
          </p:cNvSpPr>
          <p:nvPr>
            <p:ph type="sldNum" sz="quarter" idx="12"/>
          </p:nvPr>
        </p:nvSpPr>
        <p:spPr/>
        <p:txBody>
          <a:bodyPr/>
          <a:lstStyle/>
          <a:p>
            <a:fld id="{23FAF9D1-EF3D-DF48-A68D-DD610F720861}" type="slidenum">
              <a:rPr lang="en-US" smtClean="0"/>
              <a:t>‹#›</a:t>
            </a:fld>
            <a:endParaRPr lang="en-US"/>
          </a:p>
        </p:txBody>
      </p:sp>
    </p:spTree>
    <p:extLst>
      <p:ext uri="{BB962C8B-B14F-4D97-AF65-F5344CB8AC3E}">
        <p14:creationId xmlns:p14="http://schemas.microsoft.com/office/powerpoint/2010/main" val="314027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BD748-FCD5-6C76-C355-B86ED5EDAE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6EF85E-FF34-53D4-E5F9-1DFD99AA55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0F8665-D436-4931-38E1-D47EFDE116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CCC7C7-BA81-9BAA-DA41-04202E27CFA9}"/>
              </a:ext>
            </a:extLst>
          </p:cNvPr>
          <p:cNvSpPr>
            <a:spLocks noGrp="1"/>
          </p:cNvSpPr>
          <p:nvPr>
            <p:ph type="dt" sz="half" idx="10"/>
          </p:nvPr>
        </p:nvSpPr>
        <p:spPr/>
        <p:txBody>
          <a:bodyPr/>
          <a:lstStyle/>
          <a:p>
            <a:fld id="{3FD7D2F7-D8DA-804B-A000-CB64BB0C6D99}" type="datetimeFigureOut">
              <a:rPr lang="en-US" smtClean="0"/>
              <a:t>3/6/2023</a:t>
            </a:fld>
            <a:endParaRPr lang="en-US"/>
          </a:p>
        </p:txBody>
      </p:sp>
      <p:sp>
        <p:nvSpPr>
          <p:cNvPr id="6" name="Footer Placeholder 5">
            <a:extLst>
              <a:ext uri="{FF2B5EF4-FFF2-40B4-BE49-F238E27FC236}">
                <a16:creationId xmlns:a16="http://schemas.microsoft.com/office/drawing/2014/main" id="{431760A7-36DE-E757-7C9E-3C87518C0F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B8A586-8D05-408C-D657-3A2E08D65FF5}"/>
              </a:ext>
            </a:extLst>
          </p:cNvPr>
          <p:cNvSpPr>
            <a:spLocks noGrp="1"/>
          </p:cNvSpPr>
          <p:nvPr>
            <p:ph type="sldNum" sz="quarter" idx="12"/>
          </p:nvPr>
        </p:nvSpPr>
        <p:spPr/>
        <p:txBody>
          <a:bodyPr/>
          <a:lstStyle/>
          <a:p>
            <a:fld id="{23FAF9D1-EF3D-DF48-A68D-DD610F720861}" type="slidenum">
              <a:rPr lang="en-US" smtClean="0"/>
              <a:t>‹#›</a:t>
            </a:fld>
            <a:endParaRPr lang="en-US"/>
          </a:p>
        </p:txBody>
      </p:sp>
    </p:spTree>
    <p:extLst>
      <p:ext uri="{BB962C8B-B14F-4D97-AF65-F5344CB8AC3E}">
        <p14:creationId xmlns:p14="http://schemas.microsoft.com/office/powerpoint/2010/main" val="3672345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95678-7EB7-1DDD-7750-08F4060CB8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18959-D390-18E3-5571-CA4AB2A8CE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4E2D15-4EB8-6FF8-8E73-D1FD545509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0FABCC-452B-ED05-F530-F289BCE18C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5B69E9-478B-5A15-6AC1-4DE4249DC6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237241-F600-9565-15F1-3B68F908D855}"/>
              </a:ext>
            </a:extLst>
          </p:cNvPr>
          <p:cNvSpPr>
            <a:spLocks noGrp="1"/>
          </p:cNvSpPr>
          <p:nvPr>
            <p:ph type="dt" sz="half" idx="10"/>
          </p:nvPr>
        </p:nvSpPr>
        <p:spPr/>
        <p:txBody>
          <a:bodyPr/>
          <a:lstStyle/>
          <a:p>
            <a:fld id="{3FD7D2F7-D8DA-804B-A000-CB64BB0C6D99}" type="datetimeFigureOut">
              <a:rPr lang="en-US" smtClean="0"/>
              <a:t>3/6/2023</a:t>
            </a:fld>
            <a:endParaRPr lang="en-US"/>
          </a:p>
        </p:txBody>
      </p:sp>
      <p:sp>
        <p:nvSpPr>
          <p:cNvPr id="8" name="Footer Placeholder 7">
            <a:extLst>
              <a:ext uri="{FF2B5EF4-FFF2-40B4-BE49-F238E27FC236}">
                <a16:creationId xmlns:a16="http://schemas.microsoft.com/office/drawing/2014/main" id="{4D7FAB5A-A196-AECE-35E2-DC99713E3C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352ABB-C478-C44A-7D13-8BD63DD8D83F}"/>
              </a:ext>
            </a:extLst>
          </p:cNvPr>
          <p:cNvSpPr>
            <a:spLocks noGrp="1"/>
          </p:cNvSpPr>
          <p:nvPr>
            <p:ph type="sldNum" sz="quarter" idx="12"/>
          </p:nvPr>
        </p:nvSpPr>
        <p:spPr/>
        <p:txBody>
          <a:bodyPr/>
          <a:lstStyle/>
          <a:p>
            <a:fld id="{23FAF9D1-EF3D-DF48-A68D-DD610F720861}" type="slidenum">
              <a:rPr lang="en-US" smtClean="0"/>
              <a:t>‹#›</a:t>
            </a:fld>
            <a:endParaRPr lang="en-US"/>
          </a:p>
        </p:txBody>
      </p:sp>
    </p:spTree>
    <p:extLst>
      <p:ext uri="{BB962C8B-B14F-4D97-AF65-F5344CB8AC3E}">
        <p14:creationId xmlns:p14="http://schemas.microsoft.com/office/powerpoint/2010/main" val="730556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F77BF-5055-4F7E-BA37-D001261E23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F0D79C-6D2A-BBFB-84C7-2E72AC6DF5B2}"/>
              </a:ext>
            </a:extLst>
          </p:cNvPr>
          <p:cNvSpPr>
            <a:spLocks noGrp="1"/>
          </p:cNvSpPr>
          <p:nvPr>
            <p:ph type="dt" sz="half" idx="10"/>
          </p:nvPr>
        </p:nvSpPr>
        <p:spPr/>
        <p:txBody>
          <a:bodyPr/>
          <a:lstStyle/>
          <a:p>
            <a:fld id="{3FD7D2F7-D8DA-804B-A000-CB64BB0C6D99}" type="datetimeFigureOut">
              <a:rPr lang="en-US" smtClean="0"/>
              <a:t>3/6/2023</a:t>
            </a:fld>
            <a:endParaRPr lang="en-US"/>
          </a:p>
        </p:txBody>
      </p:sp>
      <p:sp>
        <p:nvSpPr>
          <p:cNvPr id="4" name="Footer Placeholder 3">
            <a:extLst>
              <a:ext uri="{FF2B5EF4-FFF2-40B4-BE49-F238E27FC236}">
                <a16:creationId xmlns:a16="http://schemas.microsoft.com/office/drawing/2014/main" id="{50FA5B29-998B-9A13-36A7-21E6074D8A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681BC6-6858-771E-C6B9-3A9FEBE28622}"/>
              </a:ext>
            </a:extLst>
          </p:cNvPr>
          <p:cNvSpPr>
            <a:spLocks noGrp="1"/>
          </p:cNvSpPr>
          <p:nvPr>
            <p:ph type="sldNum" sz="quarter" idx="12"/>
          </p:nvPr>
        </p:nvSpPr>
        <p:spPr/>
        <p:txBody>
          <a:bodyPr/>
          <a:lstStyle/>
          <a:p>
            <a:fld id="{23FAF9D1-EF3D-DF48-A68D-DD610F720861}" type="slidenum">
              <a:rPr lang="en-US" smtClean="0"/>
              <a:t>‹#›</a:t>
            </a:fld>
            <a:endParaRPr lang="en-US"/>
          </a:p>
        </p:txBody>
      </p:sp>
    </p:spTree>
    <p:extLst>
      <p:ext uri="{BB962C8B-B14F-4D97-AF65-F5344CB8AC3E}">
        <p14:creationId xmlns:p14="http://schemas.microsoft.com/office/powerpoint/2010/main" val="2316260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52DA86-E5E9-14BD-CD06-CED1F4602E0D}"/>
              </a:ext>
            </a:extLst>
          </p:cNvPr>
          <p:cNvSpPr>
            <a:spLocks noGrp="1"/>
          </p:cNvSpPr>
          <p:nvPr>
            <p:ph type="dt" sz="half" idx="10"/>
          </p:nvPr>
        </p:nvSpPr>
        <p:spPr/>
        <p:txBody>
          <a:bodyPr/>
          <a:lstStyle/>
          <a:p>
            <a:fld id="{3FD7D2F7-D8DA-804B-A000-CB64BB0C6D99}" type="datetimeFigureOut">
              <a:rPr lang="en-US" smtClean="0"/>
              <a:t>3/6/2023</a:t>
            </a:fld>
            <a:endParaRPr lang="en-US"/>
          </a:p>
        </p:txBody>
      </p:sp>
      <p:sp>
        <p:nvSpPr>
          <p:cNvPr id="3" name="Footer Placeholder 2">
            <a:extLst>
              <a:ext uri="{FF2B5EF4-FFF2-40B4-BE49-F238E27FC236}">
                <a16:creationId xmlns:a16="http://schemas.microsoft.com/office/drawing/2014/main" id="{C08DD359-31E6-C86A-491C-CC5A6085A2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3DE5B7-7447-FE87-ECCF-7BEEC0F095CA}"/>
              </a:ext>
            </a:extLst>
          </p:cNvPr>
          <p:cNvSpPr>
            <a:spLocks noGrp="1"/>
          </p:cNvSpPr>
          <p:nvPr>
            <p:ph type="sldNum" sz="quarter" idx="12"/>
          </p:nvPr>
        </p:nvSpPr>
        <p:spPr/>
        <p:txBody>
          <a:bodyPr/>
          <a:lstStyle/>
          <a:p>
            <a:fld id="{23FAF9D1-EF3D-DF48-A68D-DD610F720861}" type="slidenum">
              <a:rPr lang="en-US" smtClean="0"/>
              <a:t>‹#›</a:t>
            </a:fld>
            <a:endParaRPr lang="en-US"/>
          </a:p>
        </p:txBody>
      </p:sp>
    </p:spTree>
    <p:extLst>
      <p:ext uri="{BB962C8B-B14F-4D97-AF65-F5344CB8AC3E}">
        <p14:creationId xmlns:p14="http://schemas.microsoft.com/office/powerpoint/2010/main" val="4041763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38F4-DB59-16F2-4CBE-51099A9EAD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27379A-D064-E4D0-3FD6-6D2B87D912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4DAE12-FA28-63FA-EE7D-F3AE72BA35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3A8289-3044-AEB9-26BF-877C874BEA8E}"/>
              </a:ext>
            </a:extLst>
          </p:cNvPr>
          <p:cNvSpPr>
            <a:spLocks noGrp="1"/>
          </p:cNvSpPr>
          <p:nvPr>
            <p:ph type="dt" sz="half" idx="10"/>
          </p:nvPr>
        </p:nvSpPr>
        <p:spPr/>
        <p:txBody>
          <a:bodyPr/>
          <a:lstStyle/>
          <a:p>
            <a:fld id="{3FD7D2F7-D8DA-804B-A000-CB64BB0C6D99}" type="datetimeFigureOut">
              <a:rPr lang="en-US" smtClean="0"/>
              <a:t>3/6/2023</a:t>
            </a:fld>
            <a:endParaRPr lang="en-US"/>
          </a:p>
        </p:txBody>
      </p:sp>
      <p:sp>
        <p:nvSpPr>
          <p:cNvPr id="6" name="Footer Placeholder 5">
            <a:extLst>
              <a:ext uri="{FF2B5EF4-FFF2-40B4-BE49-F238E27FC236}">
                <a16:creationId xmlns:a16="http://schemas.microsoft.com/office/drawing/2014/main" id="{527FAB2A-EA43-DEFA-4AFD-5ABE61F239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99EB63-2429-E43F-1D13-61E332988626}"/>
              </a:ext>
            </a:extLst>
          </p:cNvPr>
          <p:cNvSpPr>
            <a:spLocks noGrp="1"/>
          </p:cNvSpPr>
          <p:nvPr>
            <p:ph type="sldNum" sz="quarter" idx="12"/>
          </p:nvPr>
        </p:nvSpPr>
        <p:spPr/>
        <p:txBody>
          <a:bodyPr/>
          <a:lstStyle/>
          <a:p>
            <a:fld id="{23FAF9D1-EF3D-DF48-A68D-DD610F720861}" type="slidenum">
              <a:rPr lang="en-US" smtClean="0"/>
              <a:t>‹#›</a:t>
            </a:fld>
            <a:endParaRPr lang="en-US"/>
          </a:p>
        </p:txBody>
      </p:sp>
    </p:spTree>
    <p:extLst>
      <p:ext uri="{BB962C8B-B14F-4D97-AF65-F5344CB8AC3E}">
        <p14:creationId xmlns:p14="http://schemas.microsoft.com/office/powerpoint/2010/main" val="2318815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3C7A8-4DA4-24A6-21DA-06D36E101D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7BBDA4-3E21-26AC-8A6A-FF7F3D638B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61311D-6CBE-C8E9-F193-766D024A6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B0C4BA-1686-9BD0-6A9C-B0256AA2E125}"/>
              </a:ext>
            </a:extLst>
          </p:cNvPr>
          <p:cNvSpPr>
            <a:spLocks noGrp="1"/>
          </p:cNvSpPr>
          <p:nvPr>
            <p:ph type="dt" sz="half" idx="10"/>
          </p:nvPr>
        </p:nvSpPr>
        <p:spPr/>
        <p:txBody>
          <a:bodyPr/>
          <a:lstStyle/>
          <a:p>
            <a:fld id="{3FD7D2F7-D8DA-804B-A000-CB64BB0C6D99}" type="datetimeFigureOut">
              <a:rPr lang="en-US" smtClean="0"/>
              <a:t>3/6/2023</a:t>
            </a:fld>
            <a:endParaRPr lang="en-US"/>
          </a:p>
        </p:txBody>
      </p:sp>
      <p:sp>
        <p:nvSpPr>
          <p:cNvPr id="6" name="Footer Placeholder 5">
            <a:extLst>
              <a:ext uri="{FF2B5EF4-FFF2-40B4-BE49-F238E27FC236}">
                <a16:creationId xmlns:a16="http://schemas.microsoft.com/office/drawing/2014/main" id="{68C72AFD-3E21-AF69-53E0-E7CB458135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371B37-7980-429D-1DAA-42625986BAA5}"/>
              </a:ext>
            </a:extLst>
          </p:cNvPr>
          <p:cNvSpPr>
            <a:spLocks noGrp="1"/>
          </p:cNvSpPr>
          <p:nvPr>
            <p:ph type="sldNum" sz="quarter" idx="12"/>
          </p:nvPr>
        </p:nvSpPr>
        <p:spPr/>
        <p:txBody>
          <a:bodyPr/>
          <a:lstStyle/>
          <a:p>
            <a:fld id="{23FAF9D1-EF3D-DF48-A68D-DD610F720861}" type="slidenum">
              <a:rPr lang="en-US" smtClean="0"/>
              <a:t>‹#›</a:t>
            </a:fld>
            <a:endParaRPr lang="en-US"/>
          </a:p>
        </p:txBody>
      </p:sp>
    </p:spTree>
    <p:extLst>
      <p:ext uri="{BB962C8B-B14F-4D97-AF65-F5344CB8AC3E}">
        <p14:creationId xmlns:p14="http://schemas.microsoft.com/office/powerpoint/2010/main" val="1040207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A8CEFB-B6DF-ACCD-57F9-B16C979BB2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FA6FB5-09BF-6E11-0F90-1E1E0A2ACB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0818A-48EF-0FCD-AD53-D6CFD3640C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D7D2F7-D8DA-804B-A000-CB64BB0C6D99}" type="datetimeFigureOut">
              <a:rPr lang="en-US" smtClean="0"/>
              <a:t>3/6/2023</a:t>
            </a:fld>
            <a:endParaRPr lang="en-US"/>
          </a:p>
        </p:txBody>
      </p:sp>
      <p:sp>
        <p:nvSpPr>
          <p:cNvPr id="5" name="Footer Placeholder 4">
            <a:extLst>
              <a:ext uri="{FF2B5EF4-FFF2-40B4-BE49-F238E27FC236}">
                <a16:creationId xmlns:a16="http://schemas.microsoft.com/office/drawing/2014/main" id="{2834970D-0C92-6EA2-87C8-8D1F0D6845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DE397A-9B51-5697-67B4-09D559C3A1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AF9D1-EF3D-DF48-A68D-DD610F720861}" type="slidenum">
              <a:rPr lang="en-US" smtClean="0"/>
              <a:t>‹#›</a:t>
            </a:fld>
            <a:endParaRPr lang="en-US"/>
          </a:p>
        </p:txBody>
      </p:sp>
    </p:spTree>
    <p:extLst>
      <p:ext uri="{BB962C8B-B14F-4D97-AF65-F5344CB8AC3E}">
        <p14:creationId xmlns:p14="http://schemas.microsoft.com/office/powerpoint/2010/main" val="279778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green, outdoor, light&#10;&#10;Description automatically generated">
            <a:extLst>
              <a:ext uri="{FF2B5EF4-FFF2-40B4-BE49-F238E27FC236}">
                <a16:creationId xmlns:a16="http://schemas.microsoft.com/office/drawing/2014/main" id="{C9DD914B-44BA-C64B-16C3-7C6A1C06B116}"/>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descr="A person with his arms crossed&#10;&#10;Description automatically generated with medium confidence">
            <a:extLst>
              <a:ext uri="{FF2B5EF4-FFF2-40B4-BE49-F238E27FC236}">
                <a16:creationId xmlns:a16="http://schemas.microsoft.com/office/drawing/2014/main" id="{D89EC63D-2808-09A4-A66D-915BC59FEFDE}"/>
              </a:ext>
            </a:extLst>
          </p:cNvPr>
          <p:cNvPicPr>
            <a:picLocks noChangeAspect="1"/>
          </p:cNvPicPr>
          <p:nvPr/>
        </p:nvPicPr>
        <p:blipFill rotWithShape="1">
          <a:blip r:embed="rId4"/>
          <a:srcRect l="26952" t="13120" r="7267" b="7232"/>
          <a:stretch/>
        </p:blipFill>
        <p:spPr>
          <a:xfrm>
            <a:off x="0" y="4672013"/>
            <a:ext cx="1497018" cy="2185987"/>
          </a:xfrm>
          <a:prstGeom prst="rect">
            <a:avLst/>
          </a:prstGeom>
        </p:spPr>
      </p:pic>
      <p:pic>
        <p:nvPicPr>
          <p:cNvPr id="7" name="Picture 6" descr="A picture containing person, indoor&#10;&#10;Description automatically generated">
            <a:extLst>
              <a:ext uri="{FF2B5EF4-FFF2-40B4-BE49-F238E27FC236}">
                <a16:creationId xmlns:a16="http://schemas.microsoft.com/office/drawing/2014/main" id="{4BB1F8D0-2297-2CC1-9363-DD120A9A1A82}"/>
              </a:ext>
            </a:extLst>
          </p:cNvPr>
          <p:cNvPicPr>
            <a:picLocks noChangeAspect="1"/>
          </p:cNvPicPr>
          <p:nvPr/>
        </p:nvPicPr>
        <p:blipFill>
          <a:blip r:embed="rId5"/>
          <a:stretch>
            <a:fillRect/>
          </a:stretch>
        </p:blipFill>
        <p:spPr>
          <a:xfrm>
            <a:off x="946052" y="4672013"/>
            <a:ext cx="1497018" cy="2202755"/>
          </a:xfrm>
          <a:prstGeom prst="rect">
            <a:avLst/>
          </a:prstGeom>
        </p:spPr>
      </p:pic>
      <p:sp>
        <p:nvSpPr>
          <p:cNvPr id="10" name="TextBox 9">
            <a:extLst>
              <a:ext uri="{FF2B5EF4-FFF2-40B4-BE49-F238E27FC236}">
                <a16:creationId xmlns:a16="http://schemas.microsoft.com/office/drawing/2014/main" id="{E7D8ED4D-A327-9F75-FB05-A0EBBBF75923}"/>
              </a:ext>
            </a:extLst>
          </p:cNvPr>
          <p:cNvSpPr txBox="1"/>
          <p:nvPr/>
        </p:nvSpPr>
        <p:spPr>
          <a:xfrm>
            <a:off x="2914650" y="61942"/>
            <a:ext cx="815575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‘Going and telling’ (sowing) in a messed up world that hates Jesus, is not easy.</a:t>
            </a:r>
          </a:p>
        </p:txBody>
      </p:sp>
      <p:sp>
        <p:nvSpPr>
          <p:cNvPr id="14" name="TextBox 13">
            <a:extLst>
              <a:ext uri="{FF2B5EF4-FFF2-40B4-BE49-F238E27FC236}">
                <a16:creationId xmlns:a16="http://schemas.microsoft.com/office/drawing/2014/main" id="{7FB0AC02-B784-F34A-3675-337C307EF844}"/>
              </a:ext>
            </a:extLst>
          </p:cNvPr>
          <p:cNvSpPr txBox="1"/>
          <p:nvPr/>
        </p:nvSpPr>
        <p:spPr>
          <a:xfrm>
            <a:off x="1913072" y="1413155"/>
            <a:ext cx="10158906"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Going &amp; telling (sowing) = setting captives free &amp; recapturing the hearts of people for God = warfare.</a:t>
            </a:r>
          </a:p>
        </p:txBody>
      </p:sp>
      <p:pic>
        <p:nvPicPr>
          <p:cNvPr id="16" name="Picture 15" descr="Text, logo&#10;&#10;Description automatically generated">
            <a:extLst>
              <a:ext uri="{FF2B5EF4-FFF2-40B4-BE49-F238E27FC236}">
                <a16:creationId xmlns:a16="http://schemas.microsoft.com/office/drawing/2014/main" id="{E9E4E05D-D695-370F-0573-CF2EEB714C76}"/>
              </a:ext>
            </a:extLst>
          </p:cNvPr>
          <p:cNvPicPr>
            <a:picLocks noChangeAspect="1"/>
          </p:cNvPicPr>
          <p:nvPr/>
        </p:nvPicPr>
        <p:blipFill rotWithShape="1">
          <a:blip r:embed="rId6"/>
          <a:srcRect l="12020" t="30823" r="11616" b="31982"/>
          <a:stretch/>
        </p:blipFill>
        <p:spPr>
          <a:xfrm>
            <a:off x="2443071" y="3732108"/>
            <a:ext cx="5383117" cy="3032827"/>
          </a:xfrm>
          <a:prstGeom prst="rect">
            <a:avLst/>
          </a:prstGeom>
        </p:spPr>
      </p:pic>
      <p:sp>
        <p:nvSpPr>
          <p:cNvPr id="17" name="TextBox 16">
            <a:extLst>
              <a:ext uri="{FF2B5EF4-FFF2-40B4-BE49-F238E27FC236}">
                <a16:creationId xmlns:a16="http://schemas.microsoft.com/office/drawing/2014/main" id="{B6F6316F-5252-4181-38D3-3462BB2FAE01}"/>
              </a:ext>
            </a:extLst>
          </p:cNvPr>
          <p:cNvSpPr txBox="1"/>
          <p:nvPr/>
        </p:nvSpPr>
        <p:spPr>
          <a:xfrm>
            <a:off x="2623313" y="3949302"/>
            <a:ext cx="3166754" cy="769441"/>
          </a:xfrm>
          <a:prstGeom prst="rect">
            <a:avLst/>
          </a:prstGeom>
          <a:noFill/>
        </p:spPr>
        <p:txBody>
          <a:bodyPr wrap="square" rtlCol="0">
            <a:spAutoFit/>
          </a:bodyPr>
          <a:lstStyle/>
          <a:p>
            <a:pPr algn="ctr"/>
            <a:r>
              <a:rPr lang="en-US" sz="4400" b="1" spc="600" dirty="0">
                <a:solidFill>
                  <a:srgbClr val="FFFF00"/>
                </a:solidFill>
                <a:latin typeface="Arial" panose="020B0604020202020204" pitchFamily="34" charset="0"/>
                <a:cs typeface="Arial" panose="020B0604020202020204" pitchFamily="34" charset="0"/>
              </a:rPr>
              <a:t>SOWING</a:t>
            </a:r>
          </a:p>
        </p:txBody>
      </p:sp>
      <p:sp>
        <p:nvSpPr>
          <p:cNvPr id="18" name="TextBox 17">
            <a:extLst>
              <a:ext uri="{FF2B5EF4-FFF2-40B4-BE49-F238E27FC236}">
                <a16:creationId xmlns:a16="http://schemas.microsoft.com/office/drawing/2014/main" id="{AAD8CC76-2B9F-49F0-9311-A72F610BA6A5}"/>
              </a:ext>
            </a:extLst>
          </p:cNvPr>
          <p:cNvSpPr txBox="1"/>
          <p:nvPr/>
        </p:nvSpPr>
        <p:spPr>
          <a:xfrm>
            <a:off x="2623313" y="5988489"/>
            <a:ext cx="3080280" cy="523220"/>
          </a:xfrm>
          <a:prstGeom prst="rect">
            <a:avLst/>
          </a:prstGeom>
          <a:noFill/>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Colossians 4:2-6</a:t>
            </a:r>
          </a:p>
        </p:txBody>
      </p:sp>
      <p:sp>
        <p:nvSpPr>
          <p:cNvPr id="19" name="TextBox 18">
            <a:extLst>
              <a:ext uri="{FF2B5EF4-FFF2-40B4-BE49-F238E27FC236}">
                <a16:creationId xmlns:a16="http://schemas.microsoft.com/office/drawing/2014/main" id="{8EA2B25E-5ABC-93B7-7110-1610326F61AC}"/>
              </a:ext>
            </a:extLst>
          </p:cNvPr>
          <p:cNvSpPr txBox="1"/>
          <p:nvPr/>
        </p:nvSpPr>
        <p:spPr>
          <a:xfrm>
            <a:off x="2138766" y="2818853"/>
            <a:ext cx="9894247"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How do we ‘go and tell’ effectively in a hostile world? </a:t>
            </a:r>
          </a:p>
        </p:txBody>
      </p:sp>
      <p:cxnSp>
        <p:nvCxnSpPr>
          <p:cNvPr id="21" name="Straight Connector 20">
            <a:extLst>
              <a:ext uri="{FF2B5EF4-FFF2-40B4-BE49-F238E27FC236}">
                <a16:creationId xmlns:a16="http://schemas.microsoft.com/office/drawing/2014/main" id="{3B1F90A4-E8AA-DDF1-3AA9-17076AB5DA52}"/>
              </a:ext>
            </a:extLst>
          </p:cNvPr>
          <p:cNvCxnSpPr>
            <a:cxnSpLocks/>
          </p:cNvCxnSpPr>
          <p:nvPr/>
        </p:nvCxnSpPr>
        <p:spPr>
          <a:xfrm>
            <a:off x="2443070" y="3573780"/>
            <a:ext cx="937689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A5271DA-0312-FD4F-CA5F-314DA5BC8B77}"/>
              </a:ext>
            </a:extLst>
          </p:cNvPr>
          <p:cNvSpPr txBox="1"/>
          <p:nvPr/>
        </p:nvSpPr>
        <p:spPr>
          <a:xfrm>
            <a:off x="7826188" y="3826190"/>
            <a:ext cx="4206826" cy="1015663"/>
          </a:xfrm>
          <a:prstGeom prst="rect">
            <a:avLst/>
          </a:prstGeom>
          <a:noFill/>
        </p:spPr>
        <p:txBody>
          <a:bodyPr wrap="square" rtlCol="0">
            <a:spAutoFit/>
          </a:bodyPr>
          <a:lstStyle/>
          <a:p>
            <a:pPr algn="ctr"/>
            <a:r>
              <a:rPr lang="en-US" sz="3000" b="1" dirty="0">
                <a:solidFill>
                  <a:srgbClr val="FFFF00"/>
                </a:solidFill>
                <a:latin typeface="Arial" panose="020B0604020202020204" pitchFamily="34" charset="0"/>
                <a:cs typeface="Arial" panose="020B0604020202020204" pitchFamily="34" charset="0"/>
              </a:rPr>
              <a:t>Indirect engagement through our prayers.</a:t>
            </a:r>
          </a:p>
        </p:txBody>
      </p:sp>
      <p:sp>
        <p:nvSpPr>
          <p:cNvPr id="25" name="TextBox 24">
            <a:extLst>
              <a:ext uri="{FF2B5EF4-FFF2-40B4-BE49-F238E27FC236}">
                <a16:creationId xmlns:a16="http://schemas.microsoft.com/office/drawing/2014/main" id="{A215B704-A6C3-1294-8FA5-C19C02C0B3D8}"/>
              </a:ext>
            </a:extLst>
          </p:cNvPr>
          <p:cNvSpPr txBox="1"/>
          <p:nvPr/>
        </p:nvSpPr>
        <p:spPr>
          <a:xfrm>
            <a:off x="7865153" y="5214489"/>
            <a:ext cx="4206825" cy="1477328"/>
          </a:xfrm>
          <a:prstGeom prst="rect">
            <a:avLst/>
          </a:prstGeom>
          <a:noFill/>
        </p:spPr>
        <p:txBody>
          <a:bodyPr wrap="square" rtlCol="0">
            <a:spAutoFit/>
          </a:bodyPr>
          <a:lstStyle/>
          <a:p>
            <a:pPr algn="ctr"/>
            <a:r>
              <a:rPr lang="en-US" sz="3000" b="1" dirty="0">
                <a:solidFill>
                  <a:srgbClr val="FFFF00"/>
                </a:solidFill>
                <a:latin typeface="Arial" panose="020B0604020202020204" pitchFamily="34" charset="0"/>
                <a:cs typeface="Arial" panose="020B0604020202020204" pitchFamily="34" charset="0"/>
              </a:rPr>
              <a:t>Direct engagement through our actions &amp; words. </a:t>
            </a:r>
          </a:p>
        </p:txBody>
      </p:sp>
    </p:spTree>
    <p:extLst>
      <p:ext uri="{BB962C8B-B14F-4D97-AF65-F5344CB8AC3E}">
        <p14:creationId xmlns:p14="http://schemas.microsoft.com/office/powerpoint/2010/main" val="240947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7" grpId="0"/>
      <p:bldP spid="18" grpId="0"/>
      <p:bldP spid="19"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sunset, sun&#10;&#10;Description automatically generated">
            <a:extLst>
              <a:ext uri="{FF2B5EF4-FFF2-40B4-BE49-F238E27FC236}">
                <a16:creationId xmlns:a16="http://schemas.microsoft.com/office/drawing/2014/main" id="{314DB15B-5D31-B393-C31D-CF600F6DC3A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0166" b="11499"/>
          <a:stretch/>
        </p:blipFill>
        <p:spPr>
          <a:xfrm>
            <a:off x="-1" y="1754"/>
            <a:ext cx="12192001" cy="6867172"/>
          </a:xfrm>
          <a:prstGeom prst="rect">
            <a:avLst/>
          </a:prstGeom>
        </p:spPr>
      </p:pic>
      <p:sp>
        <p:nvSpPr>
          <p:cNvPr id="4" name="TextBox 3">
            <a:extLst>
              <a:ext uri="{FF2B5EF4-FFF2-40B4-BE49-F238E27FC236}">
                <a16:creationId xmlns:a16="http://schemas.microsoft.com/office/drawing/2014/main" id="{6A8EC4D6-4E13-E6E0-7A15-11799CDE48CE}"/>
              </a:ext>
            </a:extLst>
          </p:cNvPr>
          <p:cNvSpPr txBox="1"/>
          <p:nvPr/>
        </p:nvSpPr>
        <p:spPr>
          <a:xfrm>
            <a:off x="625256" y="142875"/>
            <a:ext cx="10906125"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1. BY INDIRECT ENGAGEMENT THROUGH OUR PRAYERS.</a:t>
            </a:r>
          </a:p>
        </p:txBody>
      </p:sp>
      <p:sp>
        <p:nvSpPr>
          <p:cNvPr id="5" name="TextBox 4">
            <a:extLst>
              <a:ext uri="{FF2B5EF4-FFF2-40B4-BE49-F238E27FC236}">
                <a16:creationId xmlns:a16="http://schemas.microsoft.com/office/drawing/2014/main" id="{BA27B5D3-0BD4-3DA2-0042-662878BE4F2D}"/>
              </a:ext>
            </a:extLst>
          </p:cNvPr>
          <p:cNvSpPr txBox="1"/>
          <p:nvPr/>
        </p:nvSpPr>
        <p:spPr>
          <a:xfrm>
            <a:off x="200025" y="1014413"/>
            <a:ext cx="11858625" cy="2400657"/>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“Devote yourselves to prayer with an alert mind and a thankful heart. Pray for us, too, that God will give us many opportunities to speak about his mysterious plan concerning Christ. That is why I am here in chains.</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Pray that I will proclaim this message as clearly as I should.”</a:t>
            </a:r>
            <a:r>
              <a:rPr lang="en-AU" sz="3000" b="1" i="0" u="none" strike="noStrike" dirty="0">
                <a:solidFill>
                  <a:schemeClr val="bg1"/>
                </a:solidFill>
                <a:effectLst/>
                <a:latin typeface="Arial" panose="020B0604020202020204" pitchFamily="34" charset="0"/>
                <a:cs typeface="Arial" panose="020B0604020202020204" pitchFamily="34" charset="0"/>
              </a:rPr>
              <a:t> (vs 2-4)</a:t>
            </a:r>
            <a:endParaRPr lang="en-US" sz="30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921F67F-D139-199D-72D9-E9F580CD22BD}"/>
              </a:ext>
            </a:extLst>
          </p:cNvPr>
          <p:cNvSpPr txBox="1"/>
          <p:nvPr/>
        </p:nvSpPr>
        <p:spPr>
          <a:xfrm>
            <a:off x="149007" y="3887954"/>
            <a:ext cx="11858625"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We can often feel weak in our prayers because we can be guilty of using them only as an ATM or domestic intercom, rather than a wartime single channel radio for spiritual battle (Eph 6:18-20).</a:t>
            </a:r>
          </a:p>
        </p:txBody>
      </p:sp>
      <p:sp>
        <p:nvSpPr>
          <p:cNvPr id="9" name="TextBox 8">
            <a:extLst>
              <a:ext uri="{FF2B5EF4-FFF2-40B4-BE49-F238E27FC236}">
                <a16:creationId xmlns:a16="http://schemas.microsoft.com/office/drawing/2014/main" id="{BC42E992-1B60-6F8D-A0A8-3B39C4D945FF}"/>
              </a:ext>
            </a:extLst>
          </p:cNvPr>
          <p:cNvSpPr txBox="1"/>
          <p:nvPr/>
        </p:nvSpPr>
        <p:spPr>
          <a:xfrm>
            <a:off x="149007" y="5699462"/>
            <a:ext cx="11960658"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Prayer = the link between active soldiers and their command HQ, which has unlimited firepower, air cover &amp; strategic wisdom.</a:t>
            </a:r>
          </a:p>
        </p:txBody>
      </p:sp>
    </p:spTree>
    <p:extLst>
      <p:ext uri="{BB962C8B-B14F-4D97-AF65-F5344CB8AC3E}">
        <p14:creationId xmlns:p14="http://schemas.microsoft.com/office/powerpoint/2010/main" val="42370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MC Australian Army Soldiers Radio binoculars lookout Memes - Imgflip">
            <a:extLst>
              <a:ext uri="{FF2B5EF4-FFF2-40B4-BE49-F238E27FC236}">
                <a16:creationId xmlns:a16="http://schemas.microsoft.com/office/drawing/2014/main" id="{C358754F-F8C8-4A65-F624-DE753C5101A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b="12051"/>
          <a:stretch/>
        </p:blipFill>
        <p:spPr bwMode="auto">
          <a:xfrm>
            <a:off x="0" y="14425"/>
            <a:ext cx="12192000" cy="68142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174763-9835-7DC7-7D31-0F9E31146ACE}"/>
              </a:ext>
            </a:extLst>
          </p:cNvPr>
          <p:cNvSpPr txBox="1"/>
          <p:nvPr/>
        </p:nvSpPr>
        <p:spPr>
          <a:xfrm>
            <a:off x="1666315" y="172357"/>
            <a:ext cx="9607998"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THREE WAYS WE SHOULD PRAY, WHEN IT COMES TO SOWING (vs 2). </a:t>
            </a:r>
          </a:p>
        </p:txBody>
      </p:sp>
      <p:sp>
        <p:nvSpPr>
          <p:cNvPr id="5" name="TextBox 4">
            <a:extLst>
              <a:ext uri="{FF2B5EF4-FFF2-40B4-BE49-F238E27FC236}">
                <a16:creationId xmlns:a16="http://schemas.microsoft.com/office/drawing/2014/main" id="{C7E5C62F-12A1-95D0-1B14-E31EF97283F6}"/>
              </a:ext>
            </a:extLst>
          </p:cNvPr>
          <p:cNvSpPr txBox="1"/>
          <p:nvPr/>
        </p:nvSpPr>
        <p:spPr>
          <a:xfrm>
            <a:off x="284093" y="1526701"/>
            <a:ext cx="11623806" cy="1015663"/>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A. Persistently (devotedly)</a:t>
            </a:r>
            <a:r>
              <a:rPr lang="en-US" sz="3000" b="1" dirty="0">
                <a:solidFill>
                  <a:schemeClr val="bg1"/>
                </a:solidFill>
                <a:latin typeface="Arial" panose="020B0604020202020204" pitchFamily="34" charset="0"/>
                <a:cs typeface="Arial" panose="020B0604020202020204" pitchFamily="34" charset="0"/>
              </a:rPr>
              <a:t> = committed, continual, active &amp; bold. Prayer increases in power the more we use it. </a:t>
            </a:r>
          </a:p>
        </p:txBody>
      </p:sp>
      <p:sp>
        <p:nvSpPr>
          <p:cNvPr id="7" name="TextBox 6">
            <a:extLst>
              <a:ext uri="{FF2B5EF4-FFF2-40B4-BE49-F238E27FC236}">
                <a16:creationId xmlns:a16="http://schemas.microsoft.com/office/drawing/2014/main" id="{877153BA-2414-E474-661A-A6CDCCDC85D0}"/>
              </a:ext>
            </a:extLst>
          </p:cNvPr>
          <p:cNvSpPr txBox="1"/>
          <p:nvPr/>
        </p:nvSpPr>
        <p:spPr>
          <a:xfrm>
            <a:off x="425313" y="2999825"/>
            <a:ext cx="11341369"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Keep the radio always in the ‘on position’ and ask God again and again for guidance, wisdom, courage, words, power, awareness of opportunities, protection &amp; victory.   </a:t>
            </a:r>
            <a:endParaRPr lang="en-US" sz="3000" b="1" dirty="0">
              <a:solidFill>
                <a:schemeClr val="bg1"/>
              </a:solidFill>
            </a:endParaRPr>
          </a:p>
        </p:txBody>
      </p:sp>
      <p:sp>
        <p:nvSpPr>
          <p:cNvPr id="8" name="TextBox 7">
            <a:extLst>
              <a:ext uri="{FF2B5EF4-FFF2-40B4-BE49-F238E27FC236}">
                <a16:creationId xmlns:a16="http://schemas.microsoft.com/office/drawing/2014/main" id="{D3CE7F78-44CE-A20F-0CF1-79AAD7BCBE36}"/>
              </a:ext>
            </a:extLst>
          </p:cNvPr>
          <p:cNvSpPr txBox="1"/>
          <p:nvPr/>
        </p:nvSpPr>
        <p:spPr>
          <a:xfrm>
            <a:off x="129958" y="4934614"/>
            <a:ext cx="11932077" cy="553998"/>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B. Watchfully</a:t>
            </a:r>
            <a:r>
              <a:rPr lang="en-US" sz="3000" b="1" dirty="0">
                <a:solidFill>
                  <a:schemeClr val="bg1"/>
                </a:solidFill>
                <a:latin typeface="Arial" panose="020B0604020202020204" pitchFamily="34" charset="0"/>
                <a:cs typeface="Arial" panose="020B0604020202020204" pitchFamily="34" charset="0"/>
              </a:rPr>
              <a:t> = mental alertness and spiritual vigilance. </a:t>
            </a:r>
          </a:p>
        </p:txBody>
      </p:sp>
      <p:sp>
        <p:nvSpPr>
          <p:cNvPr id="10" name="TextBox 9">
            <a:extLst>
              <a:ext uri="{FF2B5EF4-FFF2-40B4-BE49-F238E27FC236}">
                <a16:creationId xmlns:a16="http://schemas.microsoft.com/office/drawing/2014/main" id="{6BFDA72B-B1D7-5FE2-DD70-FB1950D0EADC}"/>
              </a:ext>
            </a:extLst>
          </p:cNvPr>
          <p:cNvSpPr txBox="1"/>
          <p:nvPr/>
        </p:nvSpPr>
        <p:spPr>
          <a:xfrm>
            <a:off x="142876" y="5827912"/>
            <a:ext cx="11906243"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No watchfulness = an easy target for Satan’s constant attacks &amp; deceptions (busyness, weariness, pride, doubt, despair…)</a:t>
            </a:r>
            <a:endParaRPr lang="en-US" sz="3000" dirty="0">
              <a:solidFill>
                <a:schemeClr val="bg1"/>
              </a:solidFill>
            </a:endParaRPr>
          </a:p>
        </p:txBody>
      </p:sp>
    </p:spTree>
    <p:extLst>
      <p:ext uri="{BB962C8B-B14F-4D97-AF65-F5344CB8AC3E}">
        <p14:creationId xmlns:p14="http://schemas.microsoft.com/office/powerpoint/2010/main" val="308226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Army Infantry Wallpaper (77+ pictures)">
            <a:extLst>
              <a:ext uri="{FF2B5EF4-FFF2-40B4-BE49-F238E27FC236}">
                <a16:creationId xmlns:a16="http://schemas.microsoft.com/office/drawing/2014/main" id="{11ACEAD5-5504-36C7-4077-7647586F0DB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0513" r="15438" b="13980"/>
          <a:stretch/>
        </p:blipFill>
        <p:spPr bwMode="auto">
          <a:xfrm>
            <a:off x="1" y="-7878"/>
            <a:ext cx="12192000" cy="68658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17438A-2699-9229-F14A-D3DCD1367DC5}"/>
              </a:ext>
            </a:extLst>
          </p:cNvPr>
          <p:cNvSpPr txBox="1"/>
          <p:nvPr/>
        </p:nvSpPr>
        <p:spPr>
          <a:xfrm>
            <a:off x="490467" y="185980"/>
            <a:ext cx="11211066" cy="1477328"/>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C. Thankfully</a:t>
            </a:r>
            <a:r>
              <a:rPr lang="en-US" sz="3000" b="1" dirty="0">
                <a:solidFill>
                  <a:schemeClr val="bg1"/>
                </a:solidFill>
                <a:latin typeface="Arial" panose="020B0604020202020204" pitchFamily="34" charset="0"/>
                <a:cs typeface="Arial" panose="020B0604020202020204" pitchFamily="34" charset="0"/>
              </a:rPr>
              <a:t> – for God’s plans (Romans 8:28), presence </a:t>
            </a:r>
          </a:p>
          <a:p>
            <a:pPr algn="ctr"/>
            <a:r>
              <a:rPr lang="en-US" sz="3000" b="1" dirty="0">
                <a:solidFill>
                  <a:schemeClr val="bg1"/>
                </a:solidFill>
                <a:latin typeface="Arial" panose="020B0604020202020204" pitchFamily="34" charset="0"/>
                <a:cs typeface="Arial" panose="020B0604020202020204" pitchFamily="34" charset="0"/>
              </a:rPr>
              <a:t>(Psalm 23), provision (Acts 27:35), pardon (Romans 6:17) &amp; promises (2 Corinthians 1:20).    </a:t>
            </a:r>
          </a:p>
        </p:txBody>
      </p:sp>
      <p:sp>
        <p:nvSpPr>
          <p:cNvPr id="6" name="TextBox 5">
            <a:extLst>
              <a:ext uri="{FF2B5EF4-FFF2-40B4-BE49-F238E27FC236}">
                <a16:creationId xmlns:a16="http://schemas.microsoft.com/office/drawing/2014/main" id="{DAA16101-0FD8-6B29-49B7-E316E77F5D8A}"/>
              </a:ext>
            </a:extLst>
          </p:cNvPr>
          <p:cNvSpPr txBox="1"/>
          <p:nvPr/>
        </p:nvSpPr>
        <p:spPr>
          <a:xfrm>
            <a:off x="347588" y="2224731"/>
            <a:ext cx="7117081" cy="2400657"/>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Knowing that God (HQ) is in control + He is always with you + progress is being made on all fronts + the battle is the Lord’s + Christ has defeated sin &amp; death + God wins.</a:t>
            </a:r>
            <a:endParaRPr lang="en-US" sz="30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C21AEAF-6E78-12D5-87E7-EF72B4CF6CB3}"/>
              </a:ext>
            </a:extLst>
          </p:cNvPr>
          <p:cNvSpPr txBox="1"/>
          <p:nvPr/>
        </p:nvSpPr>
        <p:spPr>
          <a:xfrm>
            <a:off x="215704" y="5194692"/>
            <a:ext cx="7380850"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“We can be thankful because we do not fight as losers or even as those who are uncertain.” </a:t>
            </a:r>
            <a:r>
              <a:rPr lang="en-US" sz="3000" b="1" dirty="0">
                <a:solidFill>
                  <a:schemeClr val="bg1"/>
                </a:solidFill>
                <a:latin typeface="Arial" panose="020B0604020202020204" pitchFamily="34" charset="0"/>
                <a:cs typeface="Arial" panose="020B0604020202020204" pitchFamily="34" charset="0"/>
              </a:rPr>
              <a:t>(John Piper)</a:t>
            </a:r>
          </a:p>
        </p:txBody>
      </p:sp>
    </p:spTree>
    <p:extLst>
      <p:ext uri="{BB962C8B-B14F-4D97-AF65-F5344CB8AC3E}">
        <p14:creationId xmlns:p14="http://schemas.microsoft.com/office/powerpoint/2010/main" val="106276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US Army will ditch old radios amid larger modernization juggle">
            <a:extLst>
              <a:ext uri="{FF2B5EF4-FFF2-40B4-BE49-F238E27FC236}">
                <a16:creationId xmlns:a16="http://schemas.microsoft.com/office/drawing/2014/main" id="{31871EBB-ADDA-1966-DE08-E341A866FF1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b="15897"/>
          <a:stretch/>
        </p:blipFill>
        <p:spPr bwMode="auto">
          <a:xfrm>
            <a:off x="0" y="-1"/>
            <a:ext cx="12192000" cy="68358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FBC4B2-55CF-43C6-6AF0-3CF14CA178B7}"/>
              </a:ext>
            </a:extLst>
          </p:cNvPr>
          <p:cNvSpPr txBox="1"/>
          <p:nvPr/>
        </p:nvSpPr>
        <p:spPr>
          <a:xfrm>
            <a:off x="675249" y="112542"/>
            <a:ext cx="1078992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THREE THINGS WE SHOULD PRAY FOR, WHEN IT COMES TO SOWING (vs 3-4).</a:t>
            </a:r>
          </a:p>
        </p:txBody>
      </p:sp>
      <p:sp>
        <p:nvSpPr>
          <p:cNvPr id="5" name="TextBox 4">
            <a:extLst>
              <a:ext uri="{FF2B5EF4-FFF2-40B4-BE49-F238E27FC236}">
                <a16:creationId xmlns:a16="http://schemas.microsoft.com/office/drawing/2014/main" id="{5029D245-FFCF-486F-7F12-5CAA70FB642F}"/>
              </a:ext>
            </a:extLst>
          </p:cNvPr>
          <p:cNvSpPr txBox="1"/>
          <p:nvPr/>
        </p:nvSpPr>
        <p:spPr>
          <a:xfrm>
            <a:off x="281354" y="1631852"/>
            <a:ext cx="11760591" cy="1477328"/>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A. For the front line soldiers</a:t>
            </a:r>
            <a:r>
              <a:rPr lang="en-US" sz="3000" b="1" dirty="0">
                <a:solidFill>
                  <a:schemeClr val="bg1"/>
                </a:solidFill>
                <a:latin typeface="Arial" panose="020B0604020202020204" pitchFamily="34" charset="0"/>
                <a:cs typeface="Arial" panose="020B0604020202020204" pitchFamily="34" charset="0"/>
              </a:rPr>
              <a:t> – </a:t>
            </a:r>
            <a:r>
              <a:rPr lang="en-US" sz="3000" b="1" i="1" dirty="0">
                <a:solidFill>
                  <a:schemeClr val="bg1"/>
                </a:solidFill>
                <a:latin typeface="Arial" panose="020B0604020202020204" pitchFamily="34" charset="0"/>
                <a:cs typeface="Arial" panose="020B0604020202020204" pitchFamily="34" charset="0"/>
              </a:rPr>
              <a:t>“Pray for us too..” </a:t>
            </a:r>
            <a:r>
              <a:rPr lang="en-US" sz="3000" b="1" dirty="0">
                <a:solidFill>
                  <a:schemeClr val="bg1"/>
                </a:solidFill>
                <a:latin typeface="Arial" panose="020B0604020202020204" pitchFamily="34" charset="0"/>
                <a:cs typeface="Arial" panose="020B0604020202020204" pitchFamily="34" charset="0"/>
              </a:rPr>
              <a:t>While all believers are soldiers and have radios (priesthood of all believers) there are some differences in our field assignments. </a:t>
            </a:r>
          </a:p>
        </p:txBody>
      </p:sp>
      <p:sp>
        <p:nvSpPr>
          <p:cNvPr id="6" name="TextBox 5">
            <a:extLst>
              <a:ext uri="{FF2B5EF4-FFF2-40B4-BE49-F238E27FC236}">
                <a16:creationId xmlns:a16="http://schemas.microsoft.com/office/drawing/2014/main" id="{2EED5690-2D05-763D-0853-004B4F7027C0}"/>
              </a:ext>
            </a:extLst>
          </p:cNvPr>
          <p:cNvSpPr txBox="1"/>
          <p:nvPr/>
        </p:nvSpPr>
        <p:spPr>
          <a:xfrm>
            <a:off x="168811" y="3612827"/>
            <a:ext cx="11873134" cy="1015663"/>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“Now these are the gifts Christ gave to the church: the apostles, prophets, evangelists, pastors and teachers.” </a:t>
            </a:r>
            <a:r>
              <a:rPr lang="en-AU" sz="3000" b="1" i="0" u="none" strike="noStrike" dirty="0">
                <a:solidFill>
                  <a:schemeClr val="bg1"/>
                </a:solidFill>
                <a:effectLst/>
                <a:latin typeface="Arial" panose="020B0604020202020204" pitchFamily="34" charset="0"/>
                <a:cs typeface="Arial" panose="020B0604020202020204" pitchFamily="34" charset="0"/>
              </a:rPr>
              <a:t>(Eph 4:11)</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44D7F28-A5FF-5577-834A-FCB2CD247B59}"/>
              </a:ext>
            </a:extLst>
          </p:cNvPr>
          <p:cNvSpPr txBox="1"/>
          <p:nvPr/>
        </p:nvSpPr>
        <p:spPr>
          <a:xfrm>
            <a:off x="76773" y="5226148"/>
            <a:ext cx="12038454" cy="1477328"/>
          </a:xfrm>
          <a:prstGeom prst="rect">
            <a:avLst/>
          </a:prstGeom>
          <a:noFill/>
        </p:spPr>
        <p:txBody>
          <a:bodyPr wrap="square" rtlCol="0">
            <a:spAutoFit/>
          </a:bodyPr>
          <a:lstStyle/>
          <a:p>
            <a:r>
              <a:rPr lang="en-US" sz="3000" b="1" u="sng" dirty="0">
                <a:solidFill>
                  <a:schemeClr val="bg1"/>
                </a:solidFill>
                <a:latin typeface="Arial" panose="020B0604020202020204" pitchFamily="34" charset="0"/>
                <a:cs typeface="Arial" panose="020B0604020202020204" pitchFamily="34" charset="0"/>
              </a:rPr>
              <a:t>B. For open doors</a:t>
            </a:r>
            <a:r>
              <a:rPr lang="en-US" sz="3000" b="1" dirty="0">
                <a:solidFill>
                  <a:schemeClr val="bg1"/>
                </a:solidFill>
                <a:latin typeface="Arial" panose="020B0604020202020204" pitchFamily="34" charset="0"/>
                <a:cs typeface="Arial" panose="020B0604020202020204" pitchFamily="34" charset="0"/>
              </a:rPr>
              <a:t> – </a:t>
            </a:r>
            <a:r>
              <a:rPr lang="en-US" sz="3000" b="1" i="1" dirty="0">
                <a:solidFill>
                  <a:schemeClr val="bg1"/>
                </a:solidFill>
                <a:latin typeface="Arial" panose="020B0604020202020204" pitchFamily="34" charset="0"/>
                <a:cs typeface="Arial" panose="020B0604020202020204" pitchFamily="34" charset="0"/>
              </a:rPr>
              <a:t>“..that God will give us many opportunities.” = </a:t>
            </a:r>
            <a:r>
              <a:rPr lang="en-US" sz="3000" b="1" dirty="0">
                <a:solidFill>
                  <a:schemeClr val="bg1"/>
                </a:solidFill>
                <a:latin typeface="Arial" panose="020B0604020202020204" pitchFamily="34" charset="0"/>
                <a:cs typeface="Arial" panose="020B0604020202020204" pitchFamily="34" charset="0"/>
              </a:rPr>
              <a:t>Gentiles (Acts 14:27), in Ephesus (1 Cor 16:8-9) &amp; Troas (2 Cor 2:12). </a:t>
            </a:r>
            <a:r>
              <a:rPr lang="en-US" sz="3000" b="1" i="1" dirty="0">
                <a:solidFill>
                  <a:schemeClr val="bg1"/>
                </a:solidFill>
                <a:latin typeface="Arial" panose="020B0604020202020204" pitchFamily="34" charset="0"/>
                <a:cs typeface="Arial" panose="020B0604020202020204" pitchFamily="34" charset="0"/>
              </a:rPr>
              <a:t>“God, blow the doors open in Coolum, Australia, PNG…” </a:t>
            </a:r>
          </a:p>
        </p:txBody>
      </p:sp>
    </p:spTree>
    <p:extLst>
      <p:ext uri="{BB962C8B-B14F-4D97-AF65-F5344CB8AC3E}">
        <p14:creationId xmlns:p14="http://schemas.microsoft.com/office/powerpoint/2010/main" val="211962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19DAE7-C51E-41A7-591D-8F203356CC1A}"/>
              </a:ext>
            </a:extLst>
          </p:cNvPr>
          <p:cNvPicPr>
            <a:picLocks noChangeAspect="1"/>
          </p:cNvPicPr>
          <p:nvPr/>
        </p:nvPicPr>
        <p:blipFill rotWithShape="1">
          <a:blip r:embed="rId3"/>
          <a:srcRect t="7242" b="16923"/>
          <a:stretch/>
        </p:blipFill>
        <p:spPr>
          <a:xfrm>
            <a:off x="-1" y="0"/>
            <a:ext cx="12192001" cy="6858811"/>
          </a:xfrm>
          <a:prstGeom prst="rect">
            <a:avLst/>
          </a:prstGeom>
        </p:spPr>
      </p:pic>
      <p:sp>
        <p:nvSpPr>
          <p:cNvPr id="4" name="TextBox 3">
            <a:extLst>
              <a:ext uri="{FF2B5EF4-FFF2-40B4-BE49-F238E27FC236}">
                <a16:creationId xmlns:a16="http://schemas.microsoft.com/office/drawing/2014/main" id="{62D632EF-D6EE-F4E9-10D0-29AE578E4CE0}"/>
              </a:ext>
            </a:extLst>
          </p:cNvPr>
          <p:cNvSpPr txBox="1"/>
          <p:nvPr/>
        </p:nvSpPr>
        <p:spPr>
          <a:xfrm>
            <a:off x="193964" y="166255"/>
            <a:ext cx="11665527" cy="1477328"/>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C. For the message of the Gospel to be made clear</a:t>
            </a:r>
            <a:r>
              <a:rPr lang="en-US" sz="3000" b="1" dirty="0">
                <a:solidFill>
                  <a:schemeClr val="bg1"/>
                </a:solidFill>
                <a:latin typeface="Arial" panose="020B0604020202020204" pitchFamily="34" charset="0"/>
                <a:cs typeface="Arial" panose="020B0604020202020204" pitchFamily="34" charset="0"/>
              </a:rPr>
              <a:t> - ”..</a:t>
            </a:r>
            <a:r>
              <a:rPr lang="en-AU" sz="3000" b="1" i="1" u="none" strike="noStrike" dirty="0">
                <a:solidFill>
                  <a:schemeClr val="bg1"/>
                </a:solidFill>
                <a:effectLst/>
                <a:latin typeface="Arial" panose="020B0604020202020204" pitchFamily="34" charset="0"/>
                <a:cs typeface="Arial" panose="020B0604020202020204" pitchFamily="34" charset="0"/>
              </a:rPr>
              <a:t>to speak about his mysterious plan concerning Christ…. Pray that I will proclaim this message as clearly as I should.” </a:t>
            </a:r>
            <a:r>
              <a:rPr lang="en-US" sz="3000" b="1" dirty="0">
                <a:solidFill>
                  <a:schemeClr val="bg1"/>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0FF63BE6-D64F-5448-CDAE-2257D80CDC0F}"/>
              </a:ext>
            </a:extLst>
          </p:cNvPr>
          <p:cNvSpPr txBox="1"/>
          <p:nvPr/>
        </p:nvSpPr>
        <p:spPr>
          <a:xfrm>
            <a:off x="73479" y="1981200"/>
            <a:ext cx="12050485"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Mystery = what was hidden in the OT, now revealed in the NT (Col 1:25-26)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For God so loved the world that he gave his one and only Son, that whoever believes in him shall not perish but have eternal life.” </a:t>
            </a:r>
            <a:r>
              <a:rPr lang="en-AU" sz="3000" b="1" i="0" u="none" strike="noStrike" dirty="0">
                <a:solidFill>
                  <a:schemeClr val="bg1"/>
                </a:solidFill>
                <a:effectLst/>
                <a:latin typeface="Arial" panose="020B0604020202020204" pitchFamily="34" charset="0"/>
                <a:cs typeface="Arial" panose="020B0604020202020204" pitchFamily="34" charset="0"/>
              </a:rPr>
              <a:t>(John 3:16)</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B6933B3-4394-9EC5-4B7F-D64DFF3BC463}"/>
              </a:ext>
            </a:extLst>
          </p:cNvPr>
          <p:cNvSpPr txBox="1"/>
          <p:nvPr/>
        </p:nvSpPr>
        <p:spPr>
          <a:xfrm>
            <a:off x="153637" y="4416107"/>
            <a:ext cx="11970327" cy="2400657"/>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2. BY DIRECT ENGAGEMENT THROUGH OUR ACTIONS &amp; WORDS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Live wisely among those who are not believers and </a:t>
            </a:r>
            <a:r>
              <a:rPr lang="en-AU" sz="3000" b="1" i="1" u="sng" strike="noStrike" dirty="0">
                <a:solidFill>
                  <a:schemeClr val="bg1"/>
                </a:solidFill>
                <a:effectLst/>
                <a:latin typeface="Arial" panose="020B0604020202020204" pitchFamily="34" charset="0"/>
                <a:cs typeface="Arial" panose="020B0604020202020204" pitchFamily="34" charset="0"/>
              </a:rPr>
              <a:t>make the most of every opportunity</a:t>
            </a:r>
            <a:r>
              <a:rPr lang="en-AU" sz="3000" b="1" i="1" u="none" strike="noStrike" dirty="0">
                <a:solidFill>
                  <a:schemeClr val="bg1"/>
                </a:solidFill>
                <a:effectLst/>
                <a:latin typeface="Arial" panose="020B0604020202020204" pitchFamily="34" charset="0"/>
                <a:cs typeface="Arial" panose="020B0604020202020204" pitchFamily="34" charset="0"/>
              </a:rPr>
              <a:t>. Let your conversation be gracious and attractive</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so that you will have the right response for everyone.” </a:t>
            </a:r>
            <a:r>
              <a:rPr lang="en-AU" sz="3000" b="1" i="0" u="none" strike="noStrike" dirty="0">
                <a:solidFill>
                  <a:schemeClr val="bg1"/>
                </a:solidFill>
                <a:effectLst/>
                <a:latin typeface="Arial" panose="020B0604020202020204" pitchFamily="34" charset="0"/>
                <a:cs typeface="Arial" panose="020B0604020202020204" pitchFamily="34" charset="0"/>
              </a:rPr>
              <a:t>(vs 5-6)</a:t>
            </a:r>
          </a:p>
        </p:txBody>
      </p:sp>
    </p:spTree>
    <p:extLst>
      <p:ext uri="{BB962C8B-B14F-4D97-AF65-F5344CB8AC3E}">
        <p14:creationId xmlns:p14="http://schemas.microsoft.com/office/powerpoint/2010/main" val="356011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tanding in front of a cross&#10;&#10;Description automatically generated with medium confidence">
            <a:extLst>
              <a:ext uri="{FF2B5EF4-FFF2-40B4-BE49-F238E27FC236}">
                <a16:creationId xmlns:a16="http://schemas.microsoft.com/office/drawing/2014/main" id="{64FE3B05-7882-0EEF-AF18-0AE90BADAA3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0" y="0"/>
            <a:ext cx="12192000" cy="6857172"/>
          </a:xfrm>
          <a:prstGeom prst="rect">
            <a:avLst/>
          </a:prstGeom>
        </p:spPr>
      </p:pic>
      <p:sp>
        <p:nvSpPr>
          <p:cNvPr id="5" name="TextBox 4">
            <a:extLst>
              <a:ext uri="{FF2B5EF4-FFF2-40B4-BE49-F238E27FC236}">
                <a16:creationId xmlns:a16="http://schemas.microsoft.com/office/drawing/2014/main" id="{EA6A5044-0896-C48F-841D-31E90F5A3089}"/>
              </a:ext>
            </a:extLst>
          </p:cNvPr>
          <p:cNvSpPr txBox="1"/>
          <p:nvPr/>
        </p:nvSpPr>
        <p:spPr>
          <a:xfrm>
            <a:off x="311727" y="193663"/>
            <a:ext cx="11568545" cy="553998"/>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THREE WAYS TO MAKE THE MOST OF EVERY OPPORTUNITY.</a:t>
            </a:r>
          </a:p>
        </p:txBody>
      </p:sp>
      <p:sp>
        <p:nvSpPr>
          <p:cNvPr id="6" name="TextBox 5">
            <a:extLst>
              <a:ext uri="{FF2B5EF4-FFF2-40B4-BE49-F238E27FC236}">
                <a16:creationId xmlns:a16="http://schemas.microsoft.com/office/drawing/2014/main" id="{693EAF77-030C-FBC2-3C23-794BBE42E12F}"/>
              </a:ext>
            </a:extLst>
          </p:cNvPr>
          <p:cNvSpPr txBox="1"/>
          <p:nvPr/>
        </p:nvSpPr>
        <p:spPr>
          <a:xfrm>
            <a:off x="204353" y="997538"/>
            <a:ext cx="11783291" cy="553998"/>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A. Live wisely</a:t>
            </a:r>
            <a:r>
              <a:rPr lang="en-US" sz="3000" b="1" dirty="0">
                <a:solidFill>
                  <a:schemeClr val="bg1"/>
                </a:solidFill>
                <a:latin typeface="Arial" panose="020B0604020202020204" pitchFamily="34" charset="0"/>
                <a:cs typeface="Arial" panose="020B0604020202020204" pitchFamily="34" charset="0"/>
              </a:rPr>
              <a:t> = how you live, gives credibility to what you say.</a:t>
            </a:r>
          </a:p>
        </p:txBody>
      </p:sp>
      <p:sp>
        <p:nvSpPr>
          <p:cNvPr id="7" name="TextBox 6">
            <a:extLst>
              <a:ext uri="{FF2B5EF4-FFF2-40B4-BE49-F238E27FC236}">
                <a16:creationId xmlns:a16="http://schemas.microsoft.com/office/drawing/2014/main" id="{38CDD9B9-FA8A-4A53-33E3-2C627616A635}"/>
              </a:ext>
            </a:extLst>
          </p:cNvPr>
          <p:cNvSpPr txBox="1"/>
          <p:nvPr/>
        </p:nvSpPr>
        <p:spPr>
          <a:xfrm>
            <a:off x="193963" y="2168944"/>
            <a:ext cx="11686309" cy="2400657"/>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“You’ve got the right to say anything you like, but people are under no obligation to listen to what you say. Your right to speak is guaranteed, but you must earn the right to be listened to. And that depends on your integrity.” </a:t>
            </a:r>
            <a:r>
              <a:rPr lang="en-US" sz="3000" b="1" dirty="0">
                <a:solidFill>
                  <a:schemeClr val="bg1"/>
                </a:solidFill>
                <a:latin typeface="Arial" panose="020B0604020202020204" pitchFamily="34" charset="0"/>
                <a:cs typeface="Arial" panose="020B0604020202020204" pitchFamily="34" charset="0"/>
              </a:rPr>
              <a:t>(Richard </a:t>
            </a:r>
            <a:r>
              <a:rPr lang="en-US" sz="3000" b="1" dirty="0" err="1">
                <a:solidFill>
                  <a:schemeClr val="bg1"/>
                </a:solidFill>
                <a:latin typeface="Arial" panose="020B0604020202020204" pitchFamily="34" charset="0"/>
                <a:cs typeface="Arial" panose="020B0604020202020204" pitchFamily="34" charset="0"/>
              </a:rPr>
              <a:t>Howerson</a:t>
            </a:r>
            <a:r>
              <a:rPr lang="en-US" sz="3000" b="1" dirty="0">
                <a:solidFill>
                  <a:schemeClr val="bg1"/>
                </a:solidFill>
                <a:latin typeface="Arial" panose="020B0604020202020204" pitchFamily="34" charset="0"/>
                <a:cs typeface="Arial" panose="020B0604020202020204" pitchFamily="34" charset="0"/>
              </a:rPr>
              <a:t>, US Senate Chaplain)</a:t>
            </a:r>
          </a:p>
        </p:txBody>
      </p:sp>
      <p:sp>
        <p:nvSpPr>
          <p:cNvPr id="8" name="TextBox 7">
            <a:extLst>
              <a:ext uri="{FF2B5EF4-FFF2-40B4-BE49-F238E27FC236}">
                <a16:creationId xmlns:a16="http://schemas.microsoft.com/office/drawing/2014/main" id="{3AF87525-E2FE-CB15-269D-B66E795487B4}"/>
              </a:ext>
            </a:extLst>
          </p:cNvPr>
          <p:cNvSpPr txBox="1"/>
          <p:nvPr/>
        </p:nvSpPr>
        <p:spPr>
          <a:xfrm>
            <a:off x="225135" y="5187009"/>
            <a:ext cx="11762509"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“Living wisely is properly evaluating every circumstance and making godly decisions. It is living a careful, consistent, righteous Christian life.” </a:t>
            </a:r>
            <a:r>
              <a:rPr lang="en-US" sz="3000" b="1" dirty="0">
                <a:solidFill>
                  <a:schemeClr val="bg1"/>
                </a:solidFill>
                <a:latin typeface="Arial" panose="020B0604020202020204" pitchFamily="34" charset="0"/>
                <a:cs typeface="Arial" panose="020B0604020202020204" pitchFamily="34" charset="0"/>
              </a:rPr>
              <a:t>(John MacArthur)</a:t>
            </a:r>
          </a:p>
        </p:txBody>
      </p:sp>
    </p:spTree>
    <p:extLst>
      <p:ext uri="{BB962C8B-B14F-4D97-AF65-F5344CB8AC3E}">
        <p14:creationId xmlns:p14="http://schemas.microsoft.com/office/powerpoint/2010/main" val="70190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839FDBA1-D9BC-43B8-F442-751D0D0A66E6}"/>
              </a:ext>
            </a:extLst>
          </p:cNvPr>
          <p:cNvPicPr>
            <a:picLocks noChangeAspect="1"/>
          </p:cNvPicPr>
          <p:nvPr/>
        </p:nvPicPr>
        <p:blipFill>
          <a:blip r:embed="rId3"/>
          <a:stretch>
            <a:fillRect/>
          </a:stretch>
        </p:blipFill>
        <p:spPr>
          <a:xfrm>
            <a:off x="0" y="-16082"/>
            <a:ext cx="12192000" cy="6857172"/>
          </a:xfrm>
          <a:prstGeom prst="rect">
            <a:avLst/>
          </a:prstGeom>
        </p:spPr>
      </p:pic>
      <p:sp>
        <p:nvSpPr>
          <p:cNvPr id="5" name="TextBox 4">
            <a:extLst>
              <a:ext uri="{FF2B5EF4-FFF2-40B4-BE49-F238E27FC236}">
                <a16:creationId xmlns:a16="http://schemas.microsoft.com/office/drawing/2014/main" id="{3C6E5D9C-BF37-644A-84D8-65771DFF4D5F}"/>
              </a:ext>
            </a:extLst>
          </p:cNvPr>
          <p:cNvSpPr txBox="1"/>
          <p:nvPr/>
        </p:nvSpPr>
        <p:spPr>
          <a:xfrm>
            <a:off x="235525" y="129605"/>
            <a:ext cx="11762508"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Our sources of wisdom = God’s Word (Col 3:16), prayer (James 1:5), godly instruction (Col 1:28), worship and fear of God (Prov 9:10) and Christian life experience (Heb 5:14).</a:t>
            </a:r>
          </a:p>
        </p:txBody>
      </p:sp>
      <p:sp>
        <p:nvSpPr>
          <p:cNvPr id="6" name="TextBox 5">
            <a:extLst>
              <a:ext uri="{FF2B5EF4-FFF2-40B4-BE49-F238E27FC236}">
                <a16:creationId xmlns:a16="http://schemas.microsoft.com/office/drawing/2014/main" id="{95EEE091-7175-8A2C-A657-A6D65FEC6918}"/>
              </a:ext>
            </a:extLst>
          </p:cNvPr>
          <p:cNvSpPr txBox="1"/>
          <p:nvPr/>
        </p:nvSpPr>
        <p:spPr>
          <a:xfrm>
            <a:off x="235525" y="2006007"/>
            <a:ext cx="11554691" cy="1477328"/>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B. Let your conversation be gracious and attractive (salty)</a:t>
            </a:r>
            <a:r>
              <a:rPr lang="en-US" sz="3000" b="1" dirty="0">
                <a:solidFill>
                  <a:schemeClr val="bg1"/>
                </a:solidFill>
                <a:latin typeface="Arial" panose="020B0604020202020204" pitchFamily="34" charset="0"/>
                <a:cs typeface="Arial" panose="020B0604020202020204" pitchFamily="34" charset="0"/>
              </a:rPr>
              <a:t> = speak with truth and grace (kind, humble, sensitive). Salt can  sting, prevent decay, add </a:t>
            </a:r>
            <a:r>
              <a:rPr lang="en-US" sz="3000" b="1" dirty="0" err="1">
                <a:solidFill>
                  <a:schemeClr val="bg1"/>
                </a:solidFill>
                <a:latin typeface="Arial" panose="020B0604020202020204" pitchFamily="34" charset="0"/>
                <a:cs typeface="Arial" panose="020B0604020202020204" pitchFamily="34" charset="0"/>
              </a:rPr>
              <a:t>flavour</a:t>
            </a:r>
            <a:r>
              <a:rPr lang="en-US" sz="3000" b="1" dirty="0">
                <a:solidFill>
                  <a:schemeClr val="bg1"/>
                </a:solidFill>
                <a:latin typeface="Arial" panose="020B0604020202020204" pitchFamily="34" charset="0"/>
                <a:cs typeface="Arial" panose="020B0604020202020204" pitchFamily="34" charset="0"/>
              </a:rPr>
              <a:t> and create thirst. </a:t>
            </a:r>
          </a:p>
        </p:txBody>
      </p:sp>
      <p:sp>
        <p:nvSpPr>
          <p:cNvPr id="7" name="TextBox 6">
            <a:extLst>
              <a:ext uri="{FF2B5EF4-FFF2-40B4-BE49-F238E27FC236}">
                <a16:creationId xmlns:a16="http://schemas.microsoft.com/office/drawing/2014/main" id="{83E94B05-E6C5-FE2B-8253-81357A3A1B46}"/>
              </a:ext>
            </a:extLst>
          </p:cNvPr>
          <p:cNvSpPr txBox="1"/>
          <p:nvPr/>
        </p:nvSpPr>
        <p:spPr>
          <a:xfrm>
            <a:off x="235526" y="3882409"/>
            <a:ext cx="11762507"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We must enjoy the satisfying taste of Christ ourselves if we are to be effective at telling others about Him.</a:t>
            </a:r>
            <a:endParaRPr lang="en-US" sz="3000" dirty="0">
              <a:solidFill>
                <a:schemeClr val="bg1"/>
              </a:solidFill>
            </a:endParaRPr>
          </a:p>
        </p:txBody>
      </p:sp>
      <p:sp>
        <p:nvSpPr>
          <p:cNvPr id="8" name="TextBox 7">
            <a:extLst>
              <a:ext uri="{FF2B5EF4-FFF2-40B4-BE49-F238E27FC236}">
                <a16:creationId xmlns:a16="http://schemas.microsoft.com/office/drawing/2014/main" id="{C232C0A5-DF01-B7F0-80D9-AEFDBE3BC3C4}"/>
              </a:ext>
            </a:extLst>
          </p:cNvPr>
          <p:cNvSpPr txBox="1"/>
          <p:nvPr/>
        </p:nvSpPr>
        <p:spPr>
          <a:xfrm>
            <a:off x="95534" y="5251067"/>
            <a:ext cx="11991171" cy="1477328"/>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C. Have the right response for everyone</a:t>
            </a:r>
            <a:r>
              <a:rPr lang="en-US" sz="3000" b="1" dirty="0">
                <a:solidFill>
                  <a:schemeClr val="bg1"/>
                </a:solidFill>
                <a:latin typeface="Arial" panose="020B0604020202020204" pitchFamily="34" charset="0"/>
                <a:cs typeface="Arial" panose="020B0604020202020204" pitchFamily="34" charset="0"/>
              </a:rPr>
              <a:t> – give individual attention when you’re sowing. While the gospel is the same &amp; Jesus is the same, each person &amp; situation is different (wisdom). </a:t>
            </a:r>
            <a:r>
              <a:rPr lang="en-US" sz="3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246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owing: Definition, Land Preparation, Methods and Precautions">
            <a:extLst>
              <a:ext uri="{FF2B5EF4-FFF2-40B4-BE49-F238E27FC236}">
                <a16:creationId xmlns:a16="http://schemas.microsoft.com/office/drawing/2014/main" id="{2EF3A489-60B1-CF0D-5F59-56B9B1306E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16F6FEA-A27B-A0E7-DB73-B001F6E16B0C}"/>
              </a:ext>
            </a:extLst>
          </p:cNvPr>
          <p:cNvSpPr txBox="1"/>
          <p:nvPr/>
        </p:nvSpPr>
        <p:spPr>
          <a:xfrm>
            <a:off x="228599" y="2206896"/>
            <a:ext cx="7546730" cy="1477328"/>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“Oh! We just pray a lot and we preach that Jesus Christ is the same yesterday, today and forever.” </a:t>
            </a:r>
            <a:r>
              <a:rPr lang="en-AU" sz="3000" b="1" i="0" u="none" strike="noStrike" dirty="0">
                <a:solidFill>
                  <a:schemeClr val="bg1"/>
                </a:solidFill>
                <a:effectLst/>
                <a:latin typeface="Arial" panose="020B0604020202020204" pitchFamily="34" charset="0"/>
                <a:cs typeface="Arial" panose="020B0604020202020204" pitchFamily="34" charset="0"/>
              </a:rPr>
              <a:t>(Pastor Mung)</a:t>
            </a:r>
            <a:endParaRPr lang="en-US" sz="3000" b="1"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4BC043E9-A736-26EC-E772-744C4526977C}"/>
              </a:ext>
            </a:extLst>
          </p:cNvPr>
          <p:cNvSpPr txBox="1"/>
          <p:nvPr/>
        </p:nvSpPr>
        <p:spPr>
          <a:xfrm>
            <a:off x="228599" y="246185"/>
            <a:ext cx="6805248"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1949 = George &amp; Elizabeth Wood left the church in northwest China &amp; Tibet with 200 </a:t>
            </a:r>
            <a:r>
              <a:rPr lang="en-US" sz="3000" b="1" dirty="0" err="1">
                <a:solidFill>
                  <a:schemeClr val="bg1"/>
                </a:solidFill>
                <a:latin typeface="Arial" panose="020B0604020202020204" pitchFamily="34" charset="0"/>
                <a:cs typeface="Arial" panose="020B0604020202020204" pitchFamily="34" charset="0"/>
              </a:rPr>
              <a:t>baptised</a:t>
            </a:r>
            <a:r>
              <a:rPr lang="en-US" sz="3000" b="1" dirty="0">
                <a:solidFill>
                  <a:schemeClr val="bg1"/>
                </a:solidFill>
                <a:latin typeface="Arial" panose="020B0604020202020204" pitchFamily="34" charset="0"/>
                <a:cs typeface="Arial" panose="020B0604020202020204" pitchFamily="34" charset="0"/>
              </a:rPr>
              <a:t> believers. </a:t>
            </a:r>
          </a:p>
        </p:txBody>
      </p:sp>
      <p:sp>
        <p:nvSpPr>
          <p:cNvPr id="29" name="TextBox 28">
            <a:extLst>
              <a:ext uri="{FF2B5EF4-FFF2-40B4-BE49-F238E27FC236}">
                <a16:creationId xmlns:a16="http://schemas.microsoft.com/office/drawing/2014/main" id="{7CCEF04E-9335-F026-7FAF-2B44D5899192}"/>
              </a:ext>
            </a:extLst>
          </p:cNvPr>
          <p:cNvSpPr txBox="1"/>
          <p:nvPr/>
        </p:nvSpPr>
        <p:spPr>
          <a:xfrm>
            <a:off x="8147540" y="246185"/>
            <a:ext cx="3815861"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1988 = 1500 </a:t>
            </a:r>
            <a:r>
              <a:rPr lang="en-US" sz="3000" b="1" dirty="0" err="1">
                <a:solidFill>
                  <a:schemeClr val="bg1"/>
                </a:solidFill>
                <a:latin typeface="Arial" panose="020B0604020202020204" pitchFamily="34" charset="0"/>
                <a:cs typeface="Arial" panose="020B0604020202020204" pitchFamily="34" charset="0"/>
              </a:rPr>
              <a:t>baptised</a:t>
            </a:r>
            <a:r>
              <a:rPr lang="en-US" sz="3000" b="1" dirty="0">
                <a:solidFill>
                  <a:schemeClr val="bg1"/>
                </a:solidFill>
                <a:latin typeface="Arial" panose="020B0604020202020204" pitchFamily="34" charset="0"/>
                <a:cs typeface="Arial" panose="020B0604020202020204" pitchFamily="34" charset="0"/>
              </a:rPr>
              <a:t> believers. How? </a:t>
            </a:r>
          </a:p>
        </p:txBody>
      </p:sp>
      <p:sp>
        <p:nvSpPr>
          <p:cNvPr id="31" name="TextBox 30">
            <a:extLst>
              <a:ext uri="{FF2B5EF4-FFF2-40B4-BE49-F238E27FC236}">
                <a16:creationId xmlns:a16="http://schemas.microsoft.com/office/drawing/2014/main" id="{36E09BFF-46E5-712B-4047-8D6F4619F78A}"/>
              </a:ext>
            </a:extLst>
          </p:cNvPr>
          <p:cNvSpPr txBox="1"/>
          <p:nvPr/>
        </p:nvSpPr>
        <p:spPr>
          <a:xfrm>
            <a:off x="8815754" y="2206896"/>
            <a:ext cx="3147647"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2006 = over 15,000 </a:t>
            </a:r>
            <a:r>
              <a:rPr lang="en-US" sz="3000" b="1" dirty="0" err="1">
                <a:solidFill>
                  <a:schemeClr val="bg1"/>
                </a:solidFill>
                <a:latin typeface="Arial" panose="020B0604020202020204" pitchFamily="34" charset="0"/>
                <a:cs typeface="Arial" panose="020B0604020202020204" pitchFamily="34" charset="0"/>
              </a:rPr>
              <a:t>baptised</a:t>
            </a:r>
            <a:r>
              <a:rPr lang="en-US" sz="3000" b="1" dirty="0">
                <a:solidFill>
                  <a:schemeClr val="bg1"/>
                </a:solidFill>
                <a:latin typeface="Arial" panose="020B0604020202020204" pitchFamily="34" charset="0"/>
                <a:cs typeface="Arial" panose="020B0604020202020204" pitchFamily="34" charset="0"/>
              </a:rPr>
              <a:t> believers.</a:t>
            </a:r>
          </a:p>
        </p:txBody>
      </p:sp>
      <p:sp>
        <p:nvSpPr>
          <p:cNvPr id="32" name="TextBox 31">
            <a:extLst>
              <a:ext uri="{FF2B5EF4-FFF2-40B4-BE49-F238E27FC236}">
                <a16:creationId xmlns:a16="http://schemas.microsoft.com/office/drawing/2014/main" id="{4F0F06A8-8E25-3B17-893F-BD7FA72F21C4}"/>
              </a:ext>
            </a:extLst>
          </p:cNvPr>
          <p:cNvSpPr txBox="1"/>
          <p:nvPr/>
        </p:nvSpPr>
        <p:spPr>
          <a:xfrm>
            <a:off x="228599" y="4211158"/>
            <a:ext cx="5257801" cy="2400657"/>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May we pick up our single channel radio &amp; support the front line soldiers with persistence, watchfulness &amp; confident gratitude. </a:t>
            </a:r>
          </a:p>
        </p:txBody>
      </p:sp>
      <p:sp>
        <p:nvSpPr>
          <p:cNvPr id="33" name="TextBox 32">
            <a:extLst>
              <a:ext uri="{FF2B5EF4-FFF2-40B4-BE49-F238E27FC236}">
                <a16:creationId xmlns:a16="http://schemas.microsoft.com/office/drawing/2014/main" id="{6D20CB92-79F8-965D-EFB2-91C499842FE3}"/>
              </a:ext>
            </a:extLst>
          </p:cNvPr>
          <p:cNvSpPr txBox="1"/>
          <p:nvPr/>
        </p:nvSpPr>
        <p:spPr>
          <a:xfrm>
            <a:off x="6242538" y="4299410"/>
            <a:ext cx="5856697" cy="2400657"/>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May we make the most of every opportunity with wise living, salty speech &amp; individual attention - as we share the good news of Jesus.  </a:t>
            </a:r>
          </a:p>
        </p:txBody>
      </p:sp>
    </p:spTree>
    <p:extLst>
      <p:ext uri="{BB962C8B-B14F-4D97-AF65-F5344CB8AC3E}">
        <p14:creationId xmlns:p14="http://schemas.microsoft.com/office/powerpoint/2010/main" val="195650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1" grpId="0"/>
      <p:bldP spid="32"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2174</TotalTime>
  <Words>2415</Words>
  <Application>Microsoft Office PowerPoint</Application>
  <PresentationFormat>Widescreen</PresentationFormat>
  <Paragraphs>62</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inherit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31</cp:revision>
  <cp:lastPrinted>2023-03-04T22:07:52Z</cp:lastPrinted>
  <dcterms:created xsi:type="dcterms:W3CDTF">2023-03-03T10:14:08Z</dcterms:created>
  <dcterms:modified xsi:type="dcterms:W3CDTF">2023-03-06T06:47:08Z</dcterms:modified>
</cp:coreProperties>
</file>